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281"/>
  </p:notesMasterIdLst>
  <p:handoutMasterIdLst>
    <p:handoutMasterId r:id="rId282"/>
  </p:handoutMasterIdLst>
  <p:sldIdLst>
    <p:sldId id="258" r:id="rId8"/>
    <p:sldId id="4218" r:id="rId9"/>
    <p:sldId id="4219" r:id="rId10"/>
    <p:sldId id="4220" r:id="rId11"/>
    <p:sldId id="4221" r:id="rId12"/>
    <p:sldId id="4222" r:id="rId13"/>
    <p:sldId id="4223" r:id="rId14"/>
    <p:sldId id="4224" r:id="rId15"/>
    <p:sldId id="4225" r:id="rId16"/>
    <p:sldId id="4226" r:id="rId17"/>
    <p:sldId id="4227" r:id="rId18"/>
    <p:sldId id="4229" r:id="rId19"/>
    <p:sldId id="4228" r:id="rId20"/>
    <p:sldId id="4230" r:id="rId21"/>
    <p:sldId id="4231" r:id="rId22"/>
    <p:sldId id="4232" r:id="rId23"/>
    <p:sldId id="4233" r:id="rId24"/>
    <p:sldId id="4234" r:id="rId25"/>
    <p:sldId id="4235" r:id="rId26"/>
    <p:sldId id="4236" r:id="rId27"/>
    <p:sldId id="4237" r:id="rId28"/>
    <p:sldId id="4238" r:id="rId29"/>
    <p:sldId id="4239" r:id="rId30"/>
    <p:sldId id="4240" r:id="rId31"/>
    <p:sldId id="4241" r:id="rId32"/>
    <p:sldId id="4522" r:id="rId33"/>
    <p:sldId id="4243" r:id="rId34"/>
    <p:sldId id="4245" r:id="rId35"/>
    <p:sldId id="4246" r:id="rId36"/>
    <p:sldId id="4247" r:id="rId37"/>
    <p:sldId id="4249" r:id="rId38"/>
    <p:sldId id="4252" r:id="rId39"/>
    <p:sldId id="4253" r:id="rId40"/>
    <p:sldId id="4254" r:id="rId41"/>
    <p:sldId id="4255" r:id="rId42"/>
    <p:sldId id="4257" r:id="rId43"/>
    <p:sldId id="4521" r:id="rId44"/>
    <p:sldId id="4262" r:id="rId45"/>
    <p:sldId id="4545" r:id="rId46"/>
    <p:sldId id="4265" r:id="rId47"/>
    <p:sldId id="4266" r:id="rId48"/>
    <p:sldId id="4267" r:id="rId49"/>
    <p:sldId id="4268" r:id="rId50"/>
    <p:sldId id="4524" r:id="rId51"/>
    <p:sldId id="4525" r:id="rId52"/>
    <p:sldId id="4271" r:id="rId53"/>
    <p:sldId id="4272" r:id="rId54"/>
    <p:sldId id="4526" r:id="rId55"/>
    <p:sldId id="4528" r:id="rId56"/>
    <p:sldId id="4529" r:id="rId57"/>
    <p:sldId id="4277" r:id="rId58"/>
    <p:sldId id="4278" r:id="rId59"/>
    <p:sldId id="4279" r:id="rId60"/>
    <p:sldId id="4280" r:id="rId61"/>
    <p:sldId id="4281" r:id="rId62"/>
    <p:sldId id="4282" r:id="rId63"/>
    <p:sldId id="4283" r:id="rId64"/>
    <p:sldId id="4284" r:id="rId65"/>
    <p:sldId id="4285" r:id="rId66"/>
    <p:sldId id="4286" r:id="rId67"/>
    <p:sldId id="4287" r:id="rId68"/>
    <p:sldId id="4530" r:id="rId69"/>
    <p:sldId id="4289" r:id="rId70"/>
    <p:sldId id="4290" r:id="rId71"/>
    <p:sldId id="4292" r:id="rId72"/>
    <p:sldId id="4293" r:id="rId73"/>
    <p:sldId id="4294" r:id="rId74"/>
    <p:sldId id="4295" r:id="rId75"/>
    <p:sldId id="4296" r:id="rId76"/>
    <p:sldId id="4546" r:id="rId77"/>
    <p:sldId id="4547" r:id="rId78"/>
    <p:sldId id="4548" r:id="rId79"/>
    <p:sldId id="4549" r:id="rId80"/>
    <p:sldId id="4551" r:id="rId81"/>
    <p:sldId id="4552" r:id="rId82"/>
    <p:sldId id="4550" r:id="rId83"/>
    <p:sldId id="4306" r:id="rId84"/>
    <p:sldId id="4535" r:id="rId85"/>
    <p:sldId id="4308" r:id="rId86"/>
    <p:sldId id="4309" r:id="rId87"/>
    <p:sldId id="4536" r:id="rId88"/>
    <p:sldId id="4537" r:id="rId89"/>
    <p:sldId id="4538" r:id="rId90"/>
    <p:sldId id="4540" r:id="rId91"/>
    <p:sldId id="4541" r:id="rId92"/>
    <p:sldId id="4316" r:id="rId93"/>
    <p:sldId id="4543" r:id="rId94"/>
    <p:sldId id="4553" r:id="rId95"/>
    <p:sldId id="4554" r:id="rId96"/>
    <p:sldId id="4555" r:id="rId97"/>
    <p:sldId id="4556" r:id="rId98"/>
    <p:sldId id="4557" r:id="rId99"/>
    <p:sldId id="4558" r:id="rId100"/>
    <p:sldId id="4559" r:id="rId101"/>
    <p:sldId id="4560" r:id="rId102"/>
    <p:sldId id="4561" r:id="rId103"/>
    <p:sldId id="4562" r:id="rId104"/>
    <p:sldId id="4563" r:id="rId105"/>
    <p:sldId id="4564" r:id="rId106"/>
    <p:sldId id="4565" r:id="rId107"/>
    <p:sldId id="4566" r:id="rId108"/>
    <p:sldId id="4567" r:id="rId109"/>
    <p:sldId id="4568" r:id="rId110"/>
    <p:sldId id="4569" r:id="rId111"/>
    <p:sldId id="4570" r:id="rId112"/>
    <p:sldId id="4571" r:id="rId113"/>
    <p:sldId id="4572" r:id="rId114"/>
    <p:sldId id="4573" r:id="rId115"/>
    <p:sldId id="4574" r:id="rId116"/>
    <p:sldId id="4575" r:id="rId117"/>
    <p:sldId id="4576" r:id="rId118"/>
    <p:sldId id="4577" r:id="rId119"/>
    <p:sldId id="4578" r:id="rId120"/>
    <p:sldId id="4579" r:id="rId121"/>
    <p:sldId id="4580" r:id="rId122"/>
    <p:sldId id="4583" r:id="rId123"/>
    <p:sldId id="4584" r:id="rId124"/>
    <p:sldId id="4585" r:id="rId125"/>
    <p:sldId id="4581" r:id="rId126"/>
    <p:sldId id="4588" r:id="rId127"/>
    <p:sldId id="4590" r:id="rId128"/>
    <p:sldId id="4591" r:id="rId129"/>
    <p:sldId id="4592" r:id="rId130"/>
    <p:sldId id="4594" r:id="rId131"/>
    <p:sldId id="4596" r:id="rId132"/>
    <p:sldId id="4597" r:id="rId133"/>
    <p:sldId id="4598" r:id="rId134"/>
    <p:sldId id="4599" r:id="rId135"/>
    <p:sldId id="4600" r:id="rId136"/>
    <p:sldId id="4657" r:id="rId137"/>
    <p:sldId id="4602" r:id="rId138"/>
    <p:sldId id="4603" r:id="rId139"/>
    <p:sldId id="4765" r:id="rId140"/>
    <p:sldId id="4607" r:id="rId141"/>
    <p:sldId id="4608" r:id="rId142"/>
    <p:sldId id="4609" r:id="rId143"/>
    <p:sldId id="4610" r:id="rId144"/>
    <p:sldId id="4611" r:id="rId145"/>
    <p:sldId id="4612" r:id="rId146"/>
    <p:sldId id="4613" r:id="rId147"/>
    <p:sldId id="4614" r:id="rId148"/>
    <p:sldId id="4615" r:id="rId149"/>
    <p:sldId id="4616" r:id="rId150"/>
    <p:sldId id="4617" r:id="rId151"/>
    <p:sldId id="4764" r:id="rId152"/>
    <p:sldId id="4621" r:id="rId153"/>
    <p:sldId id="4622" r:id="rId154"/>
    <p:sldId id="4623" r:id="rId155"/>
    <p:sldId id="4624" r:id="rId156"/>
    <p:sldId id="4625" r:id="rId157"/>
    <p:sldId id="4626" r:id="rId158"/>
    <p:sldId id="4627" r:id="rId159"/>
    <p:sldId id="4753" r:id="rId160"/>
    <p:sldId id="4754" r:id="rId161"/>
    <p:sldId id="4751" r:id="rId162"/>
    <p:sldId id="4755" r:id="rId163"/>
    <p:sldId id="4632" r:id="rId164"/>
    <p:sldId id="4633" r:id="rId165"/>
    <p:sldId id="4634" r:id="rId166"/>
    <p:sldId id="4635" r:id="rId167"/>
    <p:sldId id="4636" r:id="rId168"/>
    <p:sldId id="4637" r:id="rId169"/>
    <p:sldId id="4756" r:id="rId170"/>
    <p:sldId id="4757" r:id="rId171"/>
    <p:sldId id="4640" r:id="rId172"/>
    <p:sldId id="4641" r:id="rId173"/>
    <p:sldId id="4642" r:id="rId174"/>
    <p:sldId id="4643" r:id="rId175"/>
    <p:sldId id="4644" r:id="rId176"/>
    <p:sldId id="4645" r:id="rId177"/>
    <p:sldId id="4646" r:id="rId178"/>
    <p:sldId id="4647" r:id="rId179"/>
    <p:sldId id="4648" r:id="rId180"/>
    <p:sldId id="4604" r:id="rId181"/>
    <p:sldId id="4649" r:id="rId182"/>
    <p:sldId id="4650" r:id="rId183"/>
    <p:sldId id="4651" r:id="rId184"/>
    <p:sldId id="4652" r:id="rId185"/>
    <p:sldId id="4654" r:id="rId186"/>
    <p:sldId id="4655" r:id="rId187"/>
    <p:sldId id="4656" r:id="rId188"/>
    <p:sldId id="4658" r:id="rId189"/>
    <p:sldId id="4758" r:id="rId190"/>
    <p:sldId id="4660" r:id="rId191"/>
    <p:sldId id="4661" r:id="rId192"/>
    <p:sldId id="4662" r:id="rId193"/>
    <p:sldId id="4663" r:id="rId194"/>
    <p:sldId id="4664" r:id="rId195"/>
    <p:sldId id="4666" r:id="rId196"/>
    <p:sldId id="4667" r:id="rId197"/>
    <p:sldId id="4668" r:id="rId198"/>
    <p:sldId id="4669" r:id="rId199"/>
    <p:sldId id="4670" r:id="rId200"/>
    <p:sldId id="4671" r:id="rId201"/>
    <p:sldId id="4672" r:id="rId202"/>
    <p:sldId id="4673" r:id="rId203"/>
    <p:sldId id="4674" r:id="rId204"/>
    <p:sldId id="4675" r:id="rId205"/>
    <p:sldId id="4676" r:id="rId206"/>
    <p:sldId id="4677" r:id="rId207"/>
    <p:sldId id="4678" r:id="rId208"/>
    <p:sldId id="4679" r:id="rId209"/>
    <p:sldId id="4680" r:id="rId210"/>
    <p:sldId id="4681" r:id="rId211"/>
    <p:sldId id="4767" r:id="rId212"/>
    <p:sldId id="4682" r:id="rId213"/>
    <p:sldId id="4683" r:id="rId214"/>
    <p:sldId id="4684" r:id="rId215"/>
    <p:sldId id="4685" r:id="rId216"/>
    <p:sldId id="4769" r:id="rId217"/>
    <p:sldId id="4687" r:id="rId218"/>
    <p:sldId id="4688" r:id="rId219"/>
    <p:sldId id="4689" r:id="rId220"/>
    <p:sldId id="4690" r:id="rId221"/>
    <p:sldId id="4691" r:id="rId222"/>
    <p:sldId id="4692" r:id="rId223"/>
    <p:sldId id="4693" r:id="rId224"/>
    <p:sldId id="4694" r:id="rId225"/>
    <p:sldId id="4695" r:id="rId226"/>
    <p:sldId id="4696" r:id="rId227"/>
    <p:sldId id="4759" r:id="rId228"/>
    <p:sldId id="4698" r:id="rId229"/>
    <p:sldId id="4699" r:id="rId230"/>
    <p:sldId id="4700" r:id="rId231"/>
    <p:sldId id="4701" r:id="rId232"/>
    <p:sldId id="4702" r:id="rId233"/>
    <p:sldId id="4703" r:id="rId234"/>
    <p:sldId id="4760" r:id="rId235"/>
    <p:sldId id="4705" r:id="rId236"/>
    <p:sldId id="4706" r:id="rId237"/>
    <p:sldId id="4707" r:id="rId238"/>
    <p:sldId id="4708" r:id="rId239"/>
    <p:sldId id="4709" r:id="rId240"/>
    <p:sldId id="4710" r:id="rId241"/>
    <p:sldId id="4711" r:id="rId242"/>
    <p:sldId id="4712" r:id="rId243"/>
    <p:sldId id="4713" r:id="rId244"/>
    <p:sldId id="4714" r:id="rId245"/>
    <p:sldId id="4715" r:id="rId246"/>
    <p:sldId id="4761" r:id="rId247"/>
    <p:sldId id="4762" r:id="rId248"/>
    <p:sldId id="4718" r:id="rId249"/>
    <p:sldId id="4719" r:id="rId250"/>
    <p:sldId id="4720" r:id="rId251"/>
    <p:sldId id="4721" r:id="rId252"/>
    <p:sldId id="4722" r:id="rId253"/>
    <p:sldId id="4763" r:id="rId254"/>
    <p:sldId id="4724" r:id="rId255"/>
    <p:sldId id="4725" r:id="rId256"/>
    <p:sldId id="4726" r:id="rId257"/>
    <p:sldId id="4727" r:id="rId258"/>
    <p:sldId id="4728" r:id="rId259"/>
    <p:sldId id="4729" r:id="rId260"/>
    <p:sldId id="4730" r:id="rId261"/>
    <p:sldId id="4731" r:id="rId262"/>
    <p:sldId id="4732" r:id="rId263"/>
    <p:sldId id="4733" r:id="rId264"/>
    <p:sldId id="4734" r:id="rId265"/>
    <p:sldId id="4735" r:id="rId266"/>
    <p:sldId id="4736" r:id="rId267"/>
    <p:sldId id="4737" r:id="rId268"/>
    <p:sldId id="4738" r:id="rId269"/>
    <p:sldId id="4739" r:id="rId270"/>
    <p:sldId id="4740" r:id="rId271"/>
    <p:sldId id="4741" r:id="rId272"/>
    <p:sldId id="4742" r:id="rId273"/>
    <p:sldId id="4743" r:id="rId274"/>
    <p:sldId id="4744" r:id="rId275"/>
    <p:sldId id="4745" r:id="rId276"/>
    <p:sldId id="4746" r:id="rId277"/>
    <p:sldId id="4747" r:id="rId278"/>
    <p:sldId id="4749" r:id="rId279"/>
    <p:sldId id="4750" r:id="rId280"/>
  </p:sldIdLst>
  <p:sldSz cx="12192000" cy="6858000"/>
  <p:notesSz cx="6797675" cy="9928225"/>
  <p:embeddedFontLst>
    <p:embeddedFont>
      <p:font typeface="Segoe UI Black" panose="020B0A02040204020203" pitchFamily="34" charset="0"/>
      <p:bold r:id="rId283"/>
      <p:boldItalic r:id="rId284"/>
    </p:embeddedFont>
    <p:embeddedFont>
      <p:font typeface="Algerian" panose="04020705040A02060702" pitchFamily="82" charset="0"/>
      <p:regular r:id="rId285"/>
    </p:embeddedFont>
    <p:embeddedFont>
      <p:font typeface="Brush Script MT" panose="03060802040406070304" pitchFamily="66" charset="0"/>
      <p:italic r:id="rId286"/>
    </p:embeddedFont>
    <p:embeddedFont>
      <p:font typeface="华文琥珀" panose="02010800040101010101" pitchFamily="2" charset="-122"/>
      <p:regular r:id="rId287"/>
    </p:embeddedFont>
    <p:embeddedFont>
      <p:font typeface="Cambria Math" panose="02040503050406030204" pitchFamily="18" charset="0"/>
      <p:regular r:id="rId288"/>
    </p:embeddedFont>
    <p:embeddedFont>
      <p:font typeface="书体坊兰亭体" panose="03000509000000000000" pitchFamily="65" charset="-122"/>
      <p:regular r:id="rId289"/>
    </p:embeddedFont>
    <p:embeddedFont>
      <p:font typeface="华文新魏" panose="02010800040101010101" pitchFamily="2" charset="-122"/>
      <p:regular r:id="rId290"/>
    </p:embeddedFont>
    <p:embeddedFont>
      <p:font typeface="Segoe UI" panose="020B0502040204020203" pitchFamily="34" charset="0"/>
      <p:regular r:id="rId291"/>
      <p:bold r:id="rId292"/>
      <p:italic r:id="rId293"/>
      <p:boldItalic r:id="rId294"/>
    </p:embeddedFont>
    <p:embeddedFont>
      <p:font typeface="Arial Narrow" panose="020B0606020202030204" pitchFamily="34" charset="0"/>
      <p:regular r:id="rId295"/>
      <p:bold r:id="rId296"/>
      <p:italic r:id="rId297"/>
      <p:boldItalic r:id="rId298"/>
    </p:embeddedFont>
    <p:embeddedFont>
      <p:font typeface="微软雅黑" panose="020B0503020204020204" pitchFamily="34" charset="-122"/>
      <p:regular r:id="rId299"/>
      <p:bold r:id="rId300"/>
    </p:embeddedFont>
    <p:embeddedFont>
      <p:font typeface="Calibri" panose="020F0502020204030204" pitchFamily="34" charset="0"/>
      <p:regular r:id="rId301"/>
      <p:bold r:id="rId302"/>
      <p:italic r:id="rId303"/>
      <p:boldItalic r:id="rId304"/>
    </p:embeddedFont>
    <p:embeddedFont>
      <p:font typeface="Verdana" panose="020B0604030504040204" pitchFamily="34" charset="0"/>
      <p:regular r:id="rId305"/>
      <p:bold r:id="rId306"/>
      <p:italic r:id="rId307"/>
      <p:boldItalic r:id="rId308"/>
    </p:embeddedFont>
    <p:embeddedFont>
      <p:font typeface="MS UI Gothic" panose="020B0600070205080204" pitchFamily="34" charset="-128"/>
      <p:regular r:id="rId309"/>
    </p:embeddedFont>
    <p:embeddedFont>
      <p:font typeface="Helvetica" panose="020B0604020202020204" pitchFamily="34" charset="0"/>
      <p:regular r:id="rId310"/>
      <p:bold r:id="rId311"/>
      <p:italic r:id="rId312"/>
      <p:boldItalic r:id="rId313"/>
    </p:embeddedFont>
    <p:embeddedFont>
      <p:font typeface="黑体" panose="02010609060101010101" pitchFamily="49" charset="-122"/>
      <p:regular r:id="rId314"/>
    </p:embeddedFont>
    <p:embeddedFont>
      <p:font typeface="Consolas" panose="020B0609020204030204" pitchFamily="49" charset="0"/>
      <p:regular r:id="rId315"/>
      <p:bold r:id="rId316"/>
      <p:italic r:id="rId317"/>
      <p:boldItalic r:id="rId318"/>
    </p:embeddedFont>
    <p:embeddedFont>
      <p:font typeface="Tahoma" panose="020B0604030504040204" pitchFamily="34" charset="0"/>
      <p:regular r:id="rId319"/>
      <p:bold r:id="rId320"/>
    </p:embeddedFont>
    <p:embeddedFont>
      <p:font typeface="义启小楷书" panose="02010601030101010101" pitchFamily="2" charset="-128"/>
      <p:regular r:id="rId321"/>
    </p:embeddedFont>
    <p:embeddedFont>
      <p:font typeface="华文细黑" panose="02010600040101010101" pitchFamily="2" charset="-122"/>
      <p:regular r:id="rId322"/>
    </p:embeddedFont>
    <p:embeddedFont>
      <p:font typeface="楷体" panose="02010609060101010101" pitchFamily="49" charset="-122"/>
      <p:regular r:id="rId323"/>
    </p:embeddedFont>
    <p:embeddedFont>
      <p:font typeface="方正舒体" panose="02010601030101010101" pitchFamily="2" charset="-122"/>
      <p:regular r:id="rId324"/>
    </p:embeddedFont>
    <p:embeddedFont>
      <p:font typeface="等线" panose="02010600030101010101" pitchFamily="2" charset="-122"/>
      <p:regular r:id="rId325"/>
      <p:bold r:id="rId326"/>
    </p:embeddedFont>
  </p:embeddedFontLst>
  <p:custDataLst>
    <p:tags r:id="rId3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63" userDrawn="1">
          <p15:clr>
            <a:srgbClr val="A4A3A4"/>
          </p15:clr>
        </p15:guide>
        <p15:guide id="3" pos="2910" userDrawn="1">
          <p15:clr>
            <a:srgbClr val="A4A3A4"/>
          </p15:clr>
        </p15:guide>
        <p15:guide id="4" pos="1912" userDrawn="1">
          <p15:clr>
            <a:srgbClr val="A4A3A4"/>
          </p15:clr>
        </p15:guide>
        <p15:guide id="5" orient="horz" pos="3634" userDrawn="1">
          <p15:clr>
            <a:srgbClr val="A4A3A4"/>
          </p15:clr>
        </p15:guide>
        <p15:guide id="6" orient="horz" pos="391" userDrawn="1">
          <p15:clr>
            <a:srgbClr val="A4A3A4"/>
          </p15:clr>
        </p15:guide>
        <p15:guide id="7" orient="horz" pos="2478" userDrawn="1">
          <p15:clr>
            <a:srgbClr val="A4A3A4"/>
          </p15:clr>
        </p15:guide>
        <p15:guide id="8" orient="horz" pos="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33"/>
    <a:srgbClr val="0099FF"/>
    <a:srgbClr val="92D050"/>
    <a:srgbClr val="FF99FF"/>
    <a:srgbClr val="C5E0B4"/>
    <a:srgbClr val="D60093"/>
    <a:srgbClr val="FFD966"/>
    <a:srgbClr val="FF6600"/>
    <a:srgbClr val="E5FF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59812" autoAdjust="0"/>
  </p:normalViewPr>
  <p:slideViewPr>
    <p:cSldViewPr snapToGrid="0">
      <p:cViewPr varScale="1">
        <p:scale>
          <a:sx n="65" d="100"/>
          <a:sy n="65" d="100"/>
        </p:scale>
        <p:origin x="1422" y="48"/>
      </p:cViewPr>
      <p:guideLst>
        <p:guide orient="horz" pos="2296"/>
        <p:guide pos="3863"/>
        <p:guide pos="2910"/>
        <p:guide pos="1912"/>
        <p:guide orient="horz" pos="3634"/>
        <p:guide orient="horz" pos="391"/>
        <p:guide orient="horz" pos="2478"/>
        <p:guide orient="horz" pos="5"/>
      </p:guideLst>
    </p:cSldViewPr>
  </p:slideViewPr>
  <p:notesTextViewPr>
    <p:cViewPr>
      <p:scale>
        <a:sx n="200" d="100"/>
        <a:sy n="200" d="100"/>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font" Target="fonts/font17.fntdata"/><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font" Target="fonts/font42.fntdata"/><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font" Target="fonts/font8.fntdata"/><Relationship Id="rId304" Type="http://schemas.openxmlformats.org/officeDocument/2006/relationships/font" Target="fonts/font22.fntdata"/><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font" Target="fonts/font33.fntdata"/><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font" Target="fonts/font44.fntdata"/><Relationship Id="rId65" Type="http://schemas.openxmlformats.org/officeDocument/2006/relationships/slide" Target="slides/slide58.xml"/><Relationship Id="rId130" Type="http://schemas.openxmlformats.org/officeDocument/2006/relationships/slide" Target="slides/slide123.xml"/><Relationship Id="rId172" Type="http://schemas.openxmlformats.org/officeDocument/2006/relationships/slide" Target="slides/slide165.xml"/><Relationship Id="rId228" Type="http://schemas.openxmlformats.org/officeDocument/2006/relationships/slide" Target="slides/slide221.xml"/><Relationship Id="rId281" Type="http://schemas.openxmlformats.org/officeDocument/2006/relationships/notesMaster" Target="notesMasters/notesMaster1.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250" Type="http://schemas.openxmlformats.org/officeDocument/2006/relationships/slide" Target="slides/slide243.xml"/><Relationship Id="rId271" Type="http://schemas.openxmlformats.org/officeDocument/2006/relationships/slide" Target="slides/slide264.xml"/><Relationship Id="rId292" Type="http://schemas.openxmlformats.org/officeDocument/2006/relationships/font" Target="fonts/font10.fntdata"/><Relationship Id="rId306" Type="http://schemas.openxmlformats.org/officeDocument/2006/relationships/font" Target="fonts/font24.fntdata"/><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327" Type="http://schemas.openxmlformats.org/officeDocument/2006/relationships/tags" Target="tags/tag1.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229" Type="http://schemas.openxmlformats.org/officeDocument/2006/relationships/slide" Target="slides/slide222.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handoutMaster" Target="handoutMasters/handoutMaster1.xml"/><Relationship Id="rId317" Type="http://schemas.openxmlformats.org/officeDocument/2006/relationships/font" Target="fonts/font35.fntdata"/><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slide" Target="slides/slide265.xml"/><Relationship Id="rId293" Type="http://schemas.openxmlformats.org/officeDocument/2006/relationships/font" Target="fonts/font11.fntdata"/><Relationship Id="rId307" Type="http://schemas.openxmlformats.org/officeDocument/2006/relationships/font" Target="fonts/font25.fntdata"/><Relationship Id="rId328" Type="http://schemas.openxmlformats.org/officeDocument/2006/relationships/presProps" Target="presProps.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283" Type="http://schemas.openxmlformats.org/officeDocument/2006/relationships/font" Target="fonts/font1.fntdata"/><Relationship Id="rId318" Type="http://schemas.openxmlformats.org/officeDocument/2006/relationships/font" Target="fonts/font36.fntdata"/><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font" Target="fonts/font12.fntdata"/><Relationship Id="rId308" Type="http://schemas.openxmlformats.org/officeDocument/2006/relationships/font" Target="fonts/font26.fntdata"/><Relationship Id="rId329" Type="http://schemas.openxmlformats.org/officeDocument/2006/relationships/viewProps" Target="viewProps.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font" Target="fonts/font2.fntdata"/><Relationship Id="rId319" Type="http://schemas.openxmlformats.org/officeDocument/2006/relationships/font" Target="fonts/font37.fntdata"/><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330" Type="http://schemas.openxmlformats.org/officeDocument/2006/relationships/theme" Target="theme/theme1.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font" Target="fonts/font13.fntdata"/><Relationship Id="rId309" Type="http://schemas.openxmlformats.org/officeDocument/2006/relationships/font" Target="fonts/font27.fntdata"/><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320" Type="http://schemas.openxmlformats.org/officeDocument/2006/relationships/font" Target="fonts/font38.fntdata"/><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font" Target="fonts/font3.fntdata"/><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font" Target="fonts/font28.fntdata"/><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331"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font" Target="fonts/font14.fntdata"/><Relationship Id="rId300" Type="http://schemas.openxmlformats.org/officeDocument/2006/relationships/font" Target="fonts/font18.fntdata"/><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321" Type="http://schemas.openxmlformats.org/officeDocument/2006/relationships/font" Target="fonts/font39.fntdata"/><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font" Target="fonts/font4.fntdata"/><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font" Target="fonts/font29.fntdata"/><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font" Target="fonts/font15.fntdata"/><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font" Target="fonts/font19.fntdata"/><Relationship Id="rId322" Type="http://schemas.openxmlformats.org/officeDocument/2006/relationships/font" Target="fonts/font40.fntdata"/><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font" Target="fonts/font5.fntdata"/><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312" Type="http://schemas.openxmlformats.org/officeDocument/2006/relationships/font" Target="fonts/font30.fntdata"/><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font" Target="fonts/font16.fntdata"/><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302" Type="http://schemas.openxmlformats.org/officeDocument/2006/relationships/font" Target="fonts/font20.fntdata"/><Relationship Id="rId323" Type="http://schemas.openxmlformats.org/officeDocument/2006/relationships/font" Target="fonts/font41.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font" Target="fonts/font6.fntdata"/><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font" Target="fonts/font31.fntdata"/><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303" Type="http://schemas.openxmlformats.org/officeDocument/2006/relationships/font" Target="fonts/font21.fntdata"/><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font" Target="fonts/font7.fntdata"/><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font" Target="fonts/font32.fntdata"/><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font" Target="fonts/font43.fntdata"/><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6" Type="http://schemas.openxmlformats.org/officeDocument/2006/relationships/slideMaster" Target="slideMasters/slideMaster6.xml"/><Relationship Id="rId238" Type="http://schemas.openxmlformats.org/officeDocument/2006/relationships/slide" Target="slides/slide231.xml"/><Relationship Id="rId291" Type="http://schemas.openxmlformats.org/officeDocument/2006/relationships/font" Target="fonts/font9.fntdata"/><Relationship Id="rId305" Type="http://schemas.openxmlformats.org/officeDocument/2006/relationships/font" Target="fonts/font23.fntdata"/><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font" Target="fonts/font34.fntdata"/><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162" Type="http://schemas.openxmlformats.org/officeDocument/2006/relationships/slide" Target="slides/slide155.xml"/><Relationship Id="rId218" Type="http://schemas.openxmlformats.org/officeDocument/2006/relationships/slide" Target="slides/slide2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2019/11/13 Wednesday</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2019/11/13 Wednesday</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50566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想想春运车站广场全满的情况</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117</a:t>
            </a:fld>
            <a:endParaRPr lang="zh-CN" altLang="en-US"/>
          </a:p>
        </p:txBody>
      </p:sp>
    </p:spTree>
    <p:extLst>
      <p:ext uri="{BB962C8B-B14F-4D97-AF65-F5344CB8AC3E}">
        <p14:creationId xmlns:p14="http://schemas.microsoft.com/office/powerpoint/2010/main" val="1070653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垫报纸的故事</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118</a:t>
            </a:fld>
            <a:endParaRPr lang="zh-CN" altLang="en-US"/>
          </a:p>
        </p:txBody>
      </p:sp>
    </p:spTree>
    <p:extLst>
      <p:ext uri="{BB962C8B-B14F-4D97-AF65-F5344CB8AC3E}">
        <p14:creationId xmlns:p14="http://schemas.microsoft.com/office/powerpoint/2010/main" val="2494462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137</a:t>
            </a:fld>
            <a:endParaRPr lang="zh-CN" altLang="en-US"/>
          </a:p>
        </p:txBody>
      </p:sp>
    </p:spTree>
    <p:extLst>
      <p:ext uri="{BB962C8B-B14F-4D97-AF65-F5344CB8AC3E}">
        <p14:creationId xmlns:p14="http://schemas.microsoft.com/office/powerpoint/2010/main" val="331569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主存和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均被分为固定大小的数据块，主存地址可以被细分为主存块地址和块内偏移地址</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如果采用全相联，主存中的某一数据块可以放置在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中的任意块，如主存</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可以放在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B0-n-1</a:t>
            </a:r>
            <a:r>
              <a:rPr lang="zh-CN" altLang="en-US" sz="1200" kern="1200" dirty="0">
                <a:solidFill>
                  <a:schemeClr val="tx1"/>
                </a:solidFill>
                <a:effectLst/>
                <a:latin typeface="+mn-lt"/>
                <a:ea typeface="+mn-ea"/>
                <a:cs typeface="+mn-cs"/>
              </a:rPr>
              <a:t>的任何一块</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同样</a:t>
            </a:r>
            <a:r>
              <a:rPr lang="en-US" altLang="zh-CN" sz="1200" kern="1200" dirty="0" err="1">
                <a:solidFill>
                  <a:schemeClr val="tx1"/>
                </a:solidFill>
                <a:effectLst/>
                <a:latin typeface="+mn-lt"/>
                <a:ea typeface="+mn-ea"/>
                <a:cs typeface="+mn-cs"/>
              </a:rPr>
              <a:t>Bmn</a:t>
            </a:r>
            <a:r>
              <a:rPr lang="zh-CN" altLang="en-US" sz="1200" kern="1200" dirty="0">
                <a:solidFill>
                  <a:schemeClr val="tx1"/>
                </a:solidFill>
                <a:effectLst/>
                <a:latin typeface="+mn-lt"/>
                <a:ea typeface="+mn-ea"/>
                <a:cs typeface="+mn-cs"/>
              </a:rPr>
              <a:t>也一样，但这给查找带来了麻烦，</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块中的数据到底是主存块中的哪一块的数据，</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为了查找方便，在主存块载入</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的同时，应将主存块地址和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块地址同时载入查找表中，以方便查找，这里主存块地址就是标记字段。查找表也就是我们的相联存储器</a:t>
            </a:r>
            <a:r>
              <a:rPr lang="en-US" altLang="zh-CN" sz="1200" kern="1200" dirty="0">
                <a:solidFill>
                  <a:schemeClr val="tx1"/>
                </a:solidFill>
                <a:effectLst/>
                <a:latin typeface="+mn-lt"/>
                <a:ea typeface="+mn-ea"/>
                <a:cs typeface="+mn-cs"/>
              </a:rPr>
              <a:t>CAM</a:t>
            </a:r>
            <a:r>
              <a:rPr lang="zh-CN" altLang="en-US" sz="1200" kern="1200" dirty="0">
                <a:solidFill>
                  <a:schemeClr val="tx1"/>
                </a:solidFill>
                <a:effectLst/>
                <a:latin typeface="+mn-lt"/>
                <a:ea typeface="+mn-ea"/>
                <a:cs typeface="+mn-cs"/>
              </a:rPr>
              <a:t>，可以基于关键字进行并发查找。</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但需要注意的是，实际硬件实现的时候查找表中的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块有时候并不是必须的。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查找表中还包括有效位</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dirty</a:t>
            </a:r>
            <a:r>
              <a:rPr lang="zh-CN" altLang="en-US" sz="1200" kern="1200" dirty="0">
                <a:solidFill>
                  <a:schemeClr val="tx1"/>
                </a:solidFill>
                <a:effectLst/>
                <a:latin typeface="+mn-lt"/>
                <a:ea typeface="+mn-ea"/>
                <a:cs typeface="+mn-cs"/>
              </a:rPr>
              <a:t>位，描述数据的一致性。 </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位为零表示空行，为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表示有数据副本，</a:t>
            </a:r>
            <a:r>
              <a:rPr lang="en-US" altLang="zh-CN" sz="1200" kern="1200" dirty="0">
                <a:solidFill>
                  <a:schemeClr val="tx1"/>
                </a:solidFill>
                <a:effectLst/>
                <a:latin typeface="+mn-lt"/>
                <a:ea typeface="+mn-ea"/>
                <a:cs typeface="+mn-cs"/>
              </a:rPr>
              <a:t>dirty</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中的数据和主存中的原始数据不一致，在淘汰时要进行数据一致性的维护。</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在全相联中，</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副本存储在</a:t>
            </a:r>
            <a:r>
              <a:rPr lang="en-US" altLang="zh-CN" sz="1200" kern="1200" dirty="0">
                <a:solidFill>
                  <a:schemeClr val="tx1"/>
                </a:solidFill>
                <a:effectLst/>
                <a:latin typeface="+mn-lt"/>
                <a:ea typeface="+mn-ea"/>
                <a:cs typeface="+mn-cs"/>
              </a:rPr>
              <a:t>SRAM</a:t>
            </a:r>
            <a:r>
              <a:rPr lang="zh-CN" altLang="en-US" sz="1200" kern="1200" dirty="0">
                <a:solidFill>
                  <a:schemeClr val="tx1"/>
                </a:solidFill>
                <a:effectLst/>
                <a:latin typeface="+mn-lt"/>
                <a:ea typeface="+mn-ea"/>
                <a:cs typeface="+mn-cs"/>
              </a:rPr>
              <a:t>中，查找表单独存放在相联存储器中。</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一个数据块加上描述数据块的查找信息，标记信息一起称为一个</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行或</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槽，这是一个逻辑概念，就是一个容器。这里的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分为</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行，</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收到一个地址请求时，需要将主存地址中的蓝色部分，也就是标记字段主存块地址，作为关键字到查找表中查找，也就是这里的全相联存储器</a:t>
            </a:r>
            <a:r>
              <a:rPr lang="en-US" altLang="zh-CN" sz="1200" kern="1200" dirty="0">
                <a:solidFill>
                  <a:schemeClr val="tx1"/>
                </a:solidFill>
                <a:effectLst/>
                <a:latin typeface="+mn-lt"/>
                <a:ea typeface="+mn-ea"/>
                <a:cs typeface="+mn-cs"/>
              </a:rPr>
              <a:t>CAM</a:t>
            </a:r>
            <a:r>
              <a:rPr lang="zh-CN" altLang="en-US" sz="1200" kern="1200" dirty="0">
                <a:solidFill>
                  <a:schemeClr val="tx1"/>
                </a:solidFill>
                <a:effectLst/>
                <a:latin typeface="+mn-lt"/>
                <a:ea typeface="+mn-ea"/>
                <a:cs typeface="+mn-cs"/>
              </a:rPr>
              <a:t>中进行并发查找，</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具体呢是将</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行的查找表中的所有主存块地址和当前主存块地址进行并发比较，并发比较的意思就是需要</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个比较电路同时进行比较，在比较的同时还需要关注</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位为零的行是空行，不存在数据。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多路比较的结果有两种可能，</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，所有比较器比较结果都是不相等，表示缺失，</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，有一个比较器比较相符，表示数据命中，所以这里命中信号应该是所有比较结果的逻辑或操作。如果命中，可以直接由</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地址块地址去访问对应的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  这就是全相联映射的基本框架。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147</a:t>
            </a:fld>
            <a:endParaRPr lang="zh-CN" altLang="en-US"/>
          </a:p>
        </p:txBody>
      </p:sp>
    </p:spTree>
    <p:extLst>
      <p:ext uri="{BB962C8B-B14F-4D97-AF65-F5344CB8AC3E}">
        <p14:creationId xmlns:p14="http://schemas.microsoft.com/office/powerpoint/2010/main" val="1549124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148</a:t>
            </a:fld>
            <a:endParaRPr lang="zh-CN" altLang="en-US"/>
          </a:p>
        </p:txBody>
      </p:sp>
    </p:spTree>
    <p:extLst>
      <p:ext uri="{BB962C8B-B14F-4D97-AF65-F5344CB8AC3E}">
        <p14:creationId xmlns:p14="http://schemas.microsoft.com/office/powerpoint/2010/main" val="1902749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刚刚介绍了全相联映射的数据查找和访问逻辑，下面我们来进一步看看全相联映射的数据载入逻辑</a:t>
            </a:r>
            <a:endParaRPr lang="en-US" altLang="zh-CN" dirty="0"/>
          </a:p>
          <a:p>
            <a:endParaRPr lang="en-US" altLang="zh-CN" dirty="0"/>
          </a:p>
          <a:p>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下图给出了实际的主存访问序列，</a:t>
            </a:r>
            <a:r>
              <a:rPr lang="en-US" altLang="zh-CN" dirty="0"/>
              <a:t>CPU</a:t>
            </a:r>
            <a:r>
              <a:rPr lang="zh-CN" altLang="en-US" dirty="0"/>
              <a:t>首先访问</a:t>
            </a:r>
            <a:r>
              <a:rPr lang="en-US" altLang="zh-CN" dirty="0"/>
              <a:t>1F</a:t>
            </a:r>
            <a:r>
              <a:rPr lang="zh-CN" altLang="en-US" dirty="0"/>
              <a:t>，地址分解为</a:t>
            </a:r>
            <a:r>
              <a:rPr lang="en-US" altLang="zh-CN" dirty="0"/>
              <a:t>000011111</a:t>
            </a:r>
            <a:r>
              <a:rPr lang="zh-CN" altLang="en-US" dirty="0"/>
              <a:t>，此时系统将主存块地址</a:t>
            </a:r>
            <a:r>
              <a:rPr lang="en-US" altLang="zh-CN" dirty="0"/>
              <a:t>111</a:t>
            </a:r>
            <a:r>
              <a:rPr lang="zh-CN" altLang="en-US" dirty="0"/>
              <a:t>加上有效位</a:t>
            </a:r>
            <a:r>
              <a:rPr lang="en-US" altLang="zh-CN" dirty="0"/>
              <a:t>1</a:t>
            </a:r>
            <a:r>
              <a:rPr lang="zh-CN" altLang="en-US" dirty="0"/>
              <a:t>与查找表中所有标记字段和有效位进行并发比较，比较结果为</a:t>
            </a:r>
            <a:r>
              <a:rPr lang="en-US" altLang="zh-CN" dirty="0"/>
              <a:t>8</a:t>
            </a:r>
            <a:r>
              <a:rPr lang="zh-CN" altLang="en-US" dirty="0"/>
              <a:t>路均不相同，</a:t>
            </a:r>
            <a:r>
              <a:rPr lang="en-US" altLang="zh-CN" dirty="0"/>
              <a:t>L0-L7</a:t>
            </a:r>
            <a:r>
              <a:rPr lang="zh-CN" altLang="en-US" dirty="0"/>
              <a:t>信号都位零，数据缺失，此时需要从二级存储器内存中</a:t>
            </a:r>
            <a:r>
              <a:rPr lang="en-US" altLang="zh-CN" dirty="0"/>
              <a:t>1F</a:t>
            </a:r>
            <a:r>
              <a:rPr lang="zh-CN" altLang="en-US" dirty="0"/>
              <a:t>地址所在的数据块，</a:t>
            </a:r>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a:t>
            </a:r>
            <a:r>
              <a:rPr lang="en-US" altLang="zh-CN" dirty="0"/>
              <a:t>cache</a:t>
            </a:r>
            <a:r>
              <a:rPr lang="zh-CN" altLang="en-US" dirty="0"/>
              <a:t>第一个空行，载入后第</a:t>
            </a:r>
            <a:r>
              <a:rPr lang="en-US" altLang="zh-CN" dirty="0"/>
              <a:t>0</a:t>
            </a:r>
            <a:r>
              <a:rPr lang="zh-CN" altLang="en-US" dirty="0"/>
              <a:t>行中的数据分别是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第零行的有效位变成了</a:t>
            </a:r>
            <a:r>
              <a:rPr lang="en-US" altLang="zh-CN" dirty="0"/>
              <a:t>1,0000111</a:t>
            </a:r>
            <a:r>
              <a:rPr lang="zh-CN" altLang="en-US" dirty="0"/>
              <a:t>，此时第零行比较会相符，</a:t>
            </a:r>
            <a:r>
              <a:rPr lang="en-US" altLang="zh-CN" dirty="0"/>
              <a:t>L0</a:t>
            </a:r>
            <a:r>
              <a:rPr lang="zh-CN" altLang="en-US" dirty="0"/>
              <a:t>为高电平，数据命中，，</a:t>
            </a:r>
            <a:r>
              <a:rPr lang="en-US" altLang="zh-CN" dirty="0"/>
              <a:t>L0</a:t>
            </a:r>
            <a:r>
              <a:rPr lang="zh-CN" altLang="en-US" dirty="0"/>
              <a:t>会控制三态门输出数据到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，显然根据先前的查找逻辑，数据并不在</a:t>
            </a:r>
            <a:r>
              <a:rPr lang="en-US" altLang="zh-CN" dirty="0"/>
              <a:t>cache</a:t>
            </a:r>
            <a:r>
              <a:rPr lang="zh-CN" altLang="en-US" dirty="0"/>
              <a:t>中，发生缺失，需要载入</a:t>
            </a:r>
            <a:r>
              <a:rPr lang="en-US" altLang="zh-CN" dirty="0"/>
              <a:t>20</a:t>
            </a:r>
            <a:r>
              <a:rPr lang="zh-CN" altLang="en-US" dirty="0"/>
              <a:t>所在的数据块到第一个空行，也就是第一行</a:t>
            </a:r>
            <a:endParaRPr lang="en-US" altLang="zh-CN" dirty="0"/>
          </a:p>
          <a:p>
            <a:endParaRPr lang="en-US" altLang="zh-CN" dirty="0"/>
          </a:p>
          <a:p>
            <a:r>
              <a:rPr lang="zh-CN" altLang="en-US" dirty="0"/>
              <a:t>同理再访问</a:t>
            </a:r>
            <a:r>
              <a:rPr lang="en-US" altLang="zh-CN" dirty="0"/>
              <a:t>24</a:t>
            </a:r>
            <a:r>
              <a:rPr lang="zh-CN" altLang="en-US" dirty="0"/>
              <a:t>，也是缺失，载入数据块到底</a:t>
            </a:r>
            <a:r>
              <a:rPr lang="en-US" altLang="zh-CN" dirty="0"/>
              <a:t>2</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，这个地址的标记和第</a:t>
            </a:r>
            <a:r>
              <a:rPr lang="en-US" altLang="zh-CN" dirty="0"/>
              <a:t>0</a:t>
            </a:r>
            <a:r>
              <a:rPr lang="zh-CN" altLang="en-US" dirty="0"/>
              <a:t>行的标记相同，所以数据命中，访问第</a:t>
            </a:r>
            <a:r>
              <a:rPr lang="en-US" altLang="zh-CN" dirty="0"/>
              <a:t>0</a:t>
            </a:r>
            <a:r>
              <a:rPr lang="zh-CN" altLang="en-US" dirty="0"/>
              <a:t>行的数据，即可获得数据，</a:t>
            </a:r>
            <a:endParaRPr lang="en-US" altLang="zh-CN" dirty="0"/>
          </a:p>
          <a:p>
            <a:endParaRPr lang="en-US" altLang="zh-CN" dirty="0"/>
          </a:p>
          <a:p>
            <a:r>
              <a:rPr lang="zh-CN" altLang="en-US" dirty="0"/>
              <a:t>后续访问</a:t>
            </a:r>
            <a:r>
              <a:rPr lang="en-US" altLang="zh-CN" dirty="0"/>
              <a:t>48,54,107</a:t>
            </a:r>
            <a:r>
              <a:rPr lang="zh-CN" altLang="en-US" dirty="0"/>
              <a:t>都是缺失，需要载入数据块。</a:t>
            </a:r>
            <a:endParaRPr lang="en-US" altLang="zh-CN" dirty="0"/>
          </a:p>
          <a:p>
            <a:endParaRPr lang="en-US" altLang="zh-CN" dirty="0"/>
          </a:p>
          <a:p>
            <a:r>
              <a:rPr lang="zh-CN" altLang="en-US" dirty="0"/>
              <a:t>总之，在</a:t>
            </a:r>
            <a:r>
              <a:rPr lang="en-US" altLang="zh-CN" dirty="0"/>
              <a:t>cache</a:t>
            </a:r>
            <a:r>
              <a:rPr lang="zh-CN" altLang="en-US" dirty="0"/>
              <a:t>还没有满之前，全相联</a:t>
            </a:r>
            <a:r>
              <a:rPr lang="en-US" altLang="zh-CN" dirty="0"/>
              <a:t>cache</a:t>
            </a:r>
            <a:r>
              <a:rPr lang="zh-CN" altLang="en-US" dirty="0"/>
              <a:t>不会发生淘汰，相对直接相联映射，其</a:t>
            </a:r>
            <a:r>
              <a:rPr lang="en-US" altLang="zh-CN" dirty="0"/>
              <a:t>cache</a:t>
            </a:r>
            <a:r>
              <a:rPr lang="zh-CN" altLang="en-US" dirty="0"/>
              <a:t>利用率较高，命中率也较好。</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150</a:t>
            </a:fld>
            <a:endParaRPr lang="zh-CN" altLang="en-US"/>
          </a:p>
        </p:txBody>
      </p:sp>
    </p:spTree>
    <p:extLst>
      <p:ext uri="{BB962C8B-B14F-4D97-AF65-F5344CB8AC3E}">
        <p14:creationId xmlns:p14="http://schemas.microsoft.com/office/powerpoint/2010/main" val="349726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系统中主存和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均被分为固定大小的数据块，</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如果采用直接相联映射，主存中的某一个数据块只能放置在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中唯一的位置，这种地址映射是多对一的映射关系，</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如主存</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只能存放在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B1</a:t>
            </a:r>
            <a:r>
              <a:rPr lang="zh-CN" altLang="en-US" sz="1200" kern="1200" dirty="0">
                <a:solidFill>
                  <a:schemeClr val="tx1"/>
                </a:solidFill>
                <a:effectLst/>
                <a:latin typeface="+mn-lt"/>
                <a:ea typeface="+mn-ea"/>
                <a:cs typeface="+mn-cs"/>
              </a:rPr>
              <a:t>只能放在</a:t>
            </a:r>
            <a:r>
              <a:rPr lang="en-US" altLang="zh-CN" sz="1200" kern="1200" dirty="0">
                <a:solidFill>
                  <a:schemeClr val="tx1"/>
                </a:solidFill>
                <a:effectLst/>
                <a:latin typeface="+mn-lt"/>
                <a:ea typeface="+mn-ea"/>
                <a:cs typeface="+mn-cs"/>
              </a:rPr>
              <a:t>B1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Bn-1</a:t>
            </a:r>
            <a:r>
              <a:rPr lang="zh-CN" altLang="en-US" sz="1200" kern="1200" dirty="0">
                <a:solidFill>
                  <a:schemeClr val="tx1"/>
                </a:solidFill>
                <a:effectLst/>
                <a:latin typeface="+mn-lt"/>
                <a:ea typeface="+mn-ea"/>
                <a:cs typeface="+mn-cs"/>
              </a:rPr>
              <a:t>放在</a:t>
            </a:r>
            <a:r>
              <a:rPr lang="en-US" altLang="zh-CN" sz="1200" kern="1200" dirty="0">
                <a:solidFill>
                  <a:schemeClr val="tx1"/>
                </a:solidFill>
                <a:effectLst/>
                <a:latin typeface="+mn-lt"/>
                <a:ea typeface="+mn-ea"/>
                <a:cs typeface="+mn-cs"/>
              </a:rPr>
              <a:t>Bn-1</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Bn</a:t>
            </a:r>
            <a:r>
              <a:rPr lang="zh-CN" altLang="en-US" sz="1200" kern="1200" dirty="0">
                <a:solidFill>
                  <a:schemeClr val="tx1"/>
                </a:solidFill>
                <a:effectLst/>
                <a:latin typeface="+mn-lt"/>
                <a:ea typeface="+mn-ea"/>
                <a:cs typeface="+mn-cs"/>
              </a:rPr>
              <a:t>放在</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，具体放置在哪一块，可以将主存块号除以</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的块数取余获得</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按照这个思路，我们可以将主存按照</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大小划分为若干区，区大小和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大小一样，主存地址变成了区地址，区内块索引，字地址三部分</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实际上这个区内块地址就是刚刚的余数，也成为</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行地址或索引地址，可以利用这个地址直接找到对应的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另外对应的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行中存放的是主存哪个区的数据，需要作为标记信息保存方便数据查找。</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中的一个数据块来说，他可以载入主存中多个区的数据块，所以为了查找方便，主存块载入</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的同时，应将取地址，作为查找信息存放起来，这里区地址就是标记字段。</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查找信息还包括有效位</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dirty</a:t>
            </a:r>
            <a:r>
              <a:rPr lang="zh-CN" altLang="en-US" sz="1200" kern="1200" dirty="0">
                <a:solidFill>
                  <a:schemeClr val="tx1"/>
                </a:solidFill>
                <a:effectLst/>
                <a:latin typeface="+mn-lt"/>
                <a:ea typeface="+mn-ea"/>
                <a:cs typeface="+mn-cs"/>
              </a:rPr>
              <a:t>位，描述数据的一致性。 </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位为零表示空行，为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表示当前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块有数据副本，</a:t>
            </a:r>
            <a:r>
              <a:rPr lang="en-US" altLang="zh-CN" sz="1200" kern="1200" dirty="0">
                <a:solidFill>
                  <a:schemeClr val="tx1"/>
                </a:solidFill>
                <a:effectLst/>
                <a:latin typeface="+mn-lt"/>
                <a:ea typeface="+mn-ea"/>
                <a:cs typeface="+mn-cs"/>
              </a:rPr>
              <a:t>dirty</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表示</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中的数据和主存中的原始数据不一致，在淘汰时要进行数据一致性的维护。</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注意：直接相连映射中，查找信息是和数据副本存储在一起的，不需要相联存储器。</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一个数据块加上描述数据块的查找信息，标记信息一起称为一个</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行或</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槽，这是一个逻辑概念，就是一个容器。这里的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分为</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行，这里的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包括</a:t>
            </a:r>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槽</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收到一个地址请求时，首先利用主存地址中的行地址定位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行，如果对应</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行的</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位位</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，且标记信息和当前地址中的区地址相同，表示数据命中，这个查找过程只需要一个比较电路。如果数据命中，直接从当前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中访问数据即可，否则需要载入当前地址在主存中的数据块，替换当前行。</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这就是直接相连映射的基本框架。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152</a:t>
            </a:fld>
            <a:endParaRPr lang="zh-CN" altLang="en-US"/>
          </a:p>
        </p:txBody>
      </p:sp>
    </p:spTree>
    <p:extLst>
      <p:ext uri="{BB962C8B-B14F-4D97-AF65-F5344CB8AC3E}">
        <p14:creationId xmlns:p14="http://schemas.microsoft.com/office/powerpoint/2010/main" val="415637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153</a:t>
            </a:fld>
            <a:endParaRPr lang="zh-CN" altLang="en-US"/>
          </a:p>
        </p:txBody>
      </p:sp>
    </p:spTree>
    <p:extLst>
      <p:ext uri="{BB962C8B-B14F-4D97-AF65-F5344CB8AC3E}">
        <p14:creationId xmlns:p14="http://schemas.microsoft.com/office/powerpoint/2010/main" val="36118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154</a:t>
            </a:fld>
            <a:endParaRPr lang="zh-CN" altLang="en-US"/>
          </a:p>
        </p:txBody>
      </p:sp>
    </p:spTree>
    <p:extLst>
      <p:ext uri="{BB962C8B-B14F-4D97-AF65-F5344CB8AC3E}">
        <p14:creationId xmlns:p14="http://schemas.microsoft.com/office/powerpoint/2010/main" val="1976711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r>
              <a:rPr lang="zh-CN" altLang="en-US" dirty="0">
                <a:effectLst/>
              </a:rPr>
              <a:t/>
            </a:r>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398854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系统中主存和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均被分为固定大小的数据块，其中</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有细分成若干组，每组</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块，称为</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路组相联，这里是</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路组相联。</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如果采用组相联映射，主存中的某一数据块只能放置在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中的指定组，是多对一的映射关系，但在组内具体放置在哪一行没有限制，如主存</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只能存放在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中的第</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组，既可以放在第</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组的第</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行，也可以放在第一行，</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同理</a:t>
            </a:r>
            <a:r>
              <a:rPr lang="en-US" altLang="zh-CN" sz="1200" kern="1200" dirty="0">
                <a:solidFill>
                  <a:schemeClr val="tx1"/>
                </a:solidFill>
                <a:effectLst/>
                <a:latin typeface="+mn-lt"/>
                <a:ea typeface="+mn-ea"/>
                <a:cs typeface="+mn-cs"/>
              </a:rPr>
              <a:t>B1</a:t>
            </a:r>
            <a:r>
              <a:rPr lang="zh-CN" altLang="en-US" sz="1200" kern="1200" dirty="0">
                <a:solidFill>
                  <a:schemeClr val="tx1"/>
                </a:solidFill>
                <a:effectLst/>
                <a:latin typeface="+mn-lt"/>
                <a:ea typeface="+mn-ea"/>
                <a:cs typeface="+mn-cs"/>
              </a:rPr>
              <a:t>只能放在第</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组，</a:t>
            </a:r>
            <a:r>
              <a:rPr lang="en-US" altLang="zh-CN" sz="1200" kern="1200" dirty="0">
                <a:solidFill>
                  <a:schemeClr val="tx1"/>
                </a:solidFill>
                <a:effectLst/>
                <a:latin typeface="+mn-lt"/>
                <a:ea typeface="+mn-ea"/>
                <a:cs typeface="+mn-cs"/>
              </a:rPr>
              <a:t>Bn-1</a:t>
            </a:r>
            <a:r>
              <a:rPr lang="zh-CN" altLang="en-US" sz="1200" kern="1200" dirty="0">
                <a:solidFill>
                  <a:schemeClr val="tx1"/>
                </a:solidFill>
                <a:effectLst/>
                <a:latin typeface="+mn-lt"/>
                <a:ea typeface="+mn-ea"/>
                <a:cs typeface="+mn-cs"/>
              </a:rPr>
              <a:t>只能放在第</a:t>
            </a:r>
            <a:r>
              <a:rPr lang="en-US" altLang="zh-CN" sz="1200" kern="1200" dirty="0">
                <a:solidFill>
                  <a:schemeClr val="tx1"/>
                </a:solidFill>
                <a:effectLst/>
                <a:latin typeface="+mn-lt"/>
                <a:ea typeface="+mn-ea"/>
                <a:cs typeface="+mn-cs"/>
              </a:rPr>
              <a:t>n-1</a:t>
            </a:r>
            <a:r>
              <a:rPr lang="zh-CN" altLang="en-US" sz="1200" kern="1200" dirty="0">
                <a:solidFill>
                  <a:schemeClr val="tx1"/>
                </a:solidFill>
                <a:effectLst/>
                <a:latin typeface="+mn-lt"/>
                <a:ea typeface="+mn-ea"/>
                <a:cs typeface="+mn-cs"/>
              </a:rPr>
              <a:t>组，</a:t>
            </a:r>
            <a:r>
              <a:rPr lang="en-US" altLang="zh-CN" sz="1200" kern="1200" dirty="0" err="1">
                <a:solidFill>
                  <a:schemeClr val="tx1"/>
                </a:solidFill>
                <a:effectLst/>
                <a:latin typeface="+mn-lt"/>
                <a:ea typeface="+mn-ea"/>
                <a:cs typeface="+mn-cs"/>
              </a:rPr>
              <a:t>Bn</a:t>
            </a:r>
            <a:r>
              <a:rPr lang="zh-CN" altLang="en-US" sz="1200" kern="1200" dirty="0">
                <a:solidFill>
                  <a:schemeClr val="tx1"/>
                </a:solidFill>
                <a:effectLst/>
                <a:latin typeface="+mn-lt"/>
                <a:ea typeface="+mn-ea"/>
                <a:cs typeface="+mn-cs"/>
              </a:rPr>
              <a:t>只能放在第零组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按照这个思路，主存地址可以细分为标记位，组地址，和字地址三部分，组地址位宽等于</a:t>
            </a:r>
            <a:r>
              <a:rPr lang="en-US" altLang="zh-CN" sz="1200" kern="1200" dirty="0">
                <a:solidFill>
                  <a:schemeClr val="tx1"/>
                </a:solidFill>
                <a:effectLst/>
                <a:latin typeface="+mn-lt"/>
                <a:ea typeface="+mn-ea"/>
                <a:cs typeface="+mn-cs"/>
              </a:rPr>
              <a:t>log2n</a:t>
            </a:r>
            <a:r>
              <a:rPr lang="zh-CN" altLang="en-US" sz="1200" kern="1200" dirty="0">
                <a:solidFill>
                  <a:schemeClr val="tx1"/>
                </a:solidFill>
                <a:effectLst/>
                <a:latin typeface="+mn-lt"/>
                <a:ea typeface="+mn-ea"/>
                <a:cs typeface="+mn-cs"/>
              </a:rPr>
              <a:t>向上取整。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这种方式实际上是直接相联映射和全相联映射的折中，组映射采用直接相联，组内采用全相联</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当数据块载入时，同样需要维护查找标记，</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和标记字段。</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收到一个地址请求时，首先利用主存地址中的组地址定位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然后将对应组内所有行的</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和标记信息送入到一个</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路比较器中进行并发比较，如果有符合的表示命中，否则缺失，相对全相联映射，这里的比较电路只需要</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个，减少了硬件成本，另外相比直接相联映射，组内全相联又提升了命中率。如果数据命中，直接从当前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中访问数据即可，否则需要载入当前地址在主存中的数据块，替换当前行。</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这就是全相连映射的基本框架。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157</a:t>
            </a:fld>
            <a:endParaRPr lang="zh-CN" altLang="en-US"/>
          </a:p>
        </p:txBody>
      </p:sp>
    </p:spTree>
    <p:extLst>
      <p:ext uri="{BB962C8B-B14F-4D97-AF65-F5344CB8AC3E}">
        <p14:creationId xmlns:p14="http://schemas.microsoft.com/office/powerpoint/2010/main" val="2808056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下面我们来看看组相联映射的具体逻辑实现，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行，每个数据块包括四个字，采用</a:t>
            </a:r>
            <a:r>
              <a:rPr lang="en-US" altLang="zh-CN" dirty="0"/>
              <a:t>2</a:t>
            </a:r>
            <a:r>
              <a:rPr lang="zh-CN" altLang="en-US" dirty="0"/>
              <a:t>路组相联，查找表共</a:t>
            </a:r>
            <a:r>
              <a:rPr lang="en-US" altLang="zh-CN" dirty="0"/>
              <a:t>8</a:t>
            </a:r>
            <a:r>
              <a:rPr lang="zh-CN" altLang="en-US" dirty="0"/>
              <a:t>项，查找表包括</a:t>
            </a:r>
            <a:r>
              <a:rPr lang="en-US" altLang="zh-CN" dirty="0"/>
              <a:t>valid</a:t>
            </a:r>
            <a:r>
              <a:rPr lang="zh-CN" altLang="en-US" dirty="0"/>
              <a:t>和主存块地址标记字段，</a:t>
            </a:r>
            <a:r>
              <a:rPr lang="en-US" altLang="zh-CN" dirty="0" err="1"/>
              <a:t>dirthy</a:t>
            </a:r>
            <a:r>
              <a:rPr lang="zh-CN" altLang="en-US" dirty="0"/>
              <a:t>等</a:t>
            </a:r>
            <a:endParaRPr lang="en-US" altLang="zh-CN" dirty="0"/>
          </a:p>
          <a:p>
            <a:endParaRPr lang="en-US" altLang="zh-CN" dirty="0"/>
          </a:p>
          <a:p>
            <a:r>
              <a:rPr lang="zh-CN" altLang="en-US" dirty="0"/>
              <a:t>给出一个主存地址，可细分为标记、组索引，字偏移地址</a:t>
            </a:r>
            <a:r>
              <a:rPr lang="en-US" altLang="zh-CN" dirty="0"/>
              <a:t>3</a:t>
            </a:r>
            <a:r>
              <a:rPr lang="zh-CN" altLang="en-US" dirty="0"/>
              <a:t>部分</a:t>
            </a:r>
            <a:endParaRPr lang="en-US" altLang="zh-CN" dirty="0"/>
          </a:p>
          <a:p>
            <a:endParaRPr lang="en-US" altLang="zh-CN" dirty="0"/>
          </a:p>
          <a:p>
            <a:r>
              <a:rPr lang="en-US" altLang="zh-CN" dirty="0"/>
              <a:t>Cache</a:t>
            </a:r>
            <a:r>
              <a:rPr lang="zh-CN" altLang="en-US" dirty="0"/>
              <a:t>首先需要实现数据查找的功能，对于组相联映射，由于一个主存块只能对应到</a:t>
            </a:r>
            <a:r>
              <a:rPr lang="en-US" altLang="zh-CN" dirty="0"/>
              <a:t>cache</a:t>
            </a:r>
            <a:r>
              <a:rPr lang="zh-CN" altLang="en-US" dirty="0"/>
              <a:t>中的特定组</a:t>
            </a:r>
            <a:endParaRPr lang="en-US" altLang="zh-CN" dirty="0"/>
          </a:p>
          <a:p>
            <a:endParaRPr lang="en-US" altLang="zh-CN" dirty="0"/>
          </a:p>
          <a:p>
            <a:r>
              <a:rPr lang="zh-CN" altLang="en-US" dirty="0"/>
              <a:t>从硬件逻辑的角度，只需要将组索引字段</a:t>
            </a:r>
            <a:r>
              <a:rPr lang="en-US" altLang="zh-CN" dirty="0"/>
              <a:t>index</a:t>
            </a:r>
            <a:r>
              <a:rPr lang="zh-CN" altLang="en-US" dirty="0"/>
              <a:t>送入到一个组索引译码器，这里可以用</a:t>
            </a:r>
            <a:r>
              <a:rPr lang="en-US" altLang="zh-CN" dirty="0"/>
              <a:t>24</a:t>
            </a:r>
            <a:r>
              <a:rPr lang="zh-CN" altLang="en-US" dirty="0"/>
              <a:t>译码器，得到</a:t>
            </a:r>
            <a:r>
              <a:rPr lang="en-US" altLang="zh-CN" dirty="0"/>
              <a:t>4</a:t>
            </a:r>
            <a:r>
              <a:rPr lang="zh-CN" altLang="en-US" dirty="0"/>
              <a:t>个组译码输出</a:t>
            </a:r>
            <a:r>
              <a:rPr lang="en-US" altLang="zh-CN" dirty="0"/>
              <a:t>G0-G3</a:t>
            </a:r>
            <a:r>
              <a:rPr lang="zh-CN" altLang="en-US" dirty="0"/>
              <a:t>，其中输出为高电平的那一组就是指定的组，利用</a:t>
            </a:r>
            <a:r>
              <a:rPr lang="en-US" altLang="zh-CN" dirty="0"/>
              <a:t>4</a:t>
            </a:r>
            <a:r>
              <a:rPr lang="zh-CN" altLang="en-US" dirty="0"/>
              <a:t>个组译码信号控制</a:t>
            </a:r>
            <a:r>
              <a:rPr lang="en-US" altLang="zh-CN" dirty="0"/>
              <a:t>4</a:t>
            </a:r>
            <a:r>
              <a:rPr lang="zh-CN" altLang="en-US" dirty="0"/>
              <a:t>组三态门将对应组所有行的有效位和标记字段输出到多路比较器，注意这里几路组相联就有几个比较器，</a:t>
            </a:r>
            <a:endParaRPr lang="en-US" altLang="zh-CN" dirty="0"/>
          </a:p>
          <a:p>
            <a:endParaRPr lang="en-US" altLang="zh-CN" dirty="0"/>
          </a:p>
          <a:p>
            <a:r>
              <a:rPr lang="zh-CN" altLang="en-US" dirty="0"/>
              <a:t>注意比较时除了比较标记字段还要比较</a:t>
            </a:r>
            <a:r>
              <a:rPr lang="en-US" altLang="zh-CN" dirty="0"/>
              <a:t>valid</a:t>
            </a:r>
            <a:r>
              <a:rPr lang="zh-CN" altLang="en-US" dirty="0"/>
              <a:t>字段为</a:t>
            </a:r>
            <a:r>
              <a:rPr lang="en-US" altLang="zh-CN" dirty="0"/>
              <a:t>1,2</a:t>
            </a:r>
            <a:r>
              <a:rPr lang="zh-CN" altLang="en-US" dirty="0"/>
              <a:t>路比较的结果送入行译码信号逻辑，与</a:t>
            </a:r>
            <a:r>
              <a:rPr lang="en-US" altLang="zh-CN" dirty="0"/>
              <a:t>4</a:t>
            </a:r>
            <a:r>
              <a:rPr lang="zh-CN" altLang="en-US" dirty="0"/>
              <a:t>个组译码输出组合逻辑与后得到行命中信号</a:t>
            </a:r>
            <a:r>
              <a:rPr lang="en-US" altLang="zh-CN" dirty="0"/>
              <a:t>L0-L7</a:t>
            </a:r>
            <a:r>
              <a:rPr lang="zh-CN" altLang="en-US" dirty="0"/>
              <a:t>，同时生成命中信号。   </a:t>
            </a:r>
            <a:r>
              <a:rPr lang="en-US" altLang="zh-CN" dirty="0"/>
              <a:t>L0</a:t>
            </a:r>
            <a:r>
              <a:rPr lang="zh-CN" altLang="en-US" dirty="0"/>
              <a:t>，</a:t>
            </a:r>
            <a:r>
              <a:rPr lang="en-US" altLang="zh-CN" dirty="0"/>
              <a:t>L7</a:t>
            </a:r>
            <a:r>
              <a:rPr lang="zh-CN" altLang="en-US" dirty="0"/>
              <a:t>信号会控制对应的三态门输出命中行的数据，有字偏移选中具体的字进行输出。这部分逻辑和其他映射方式相同。</a:t>
            </a:r>
            <a:endParaRPr lang="en-US" altLang="zh-CN" dirty="0"/>
          </a:p>
          <a:p>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158</a:t>
            </a:fld>
            <a:endParaRPr lang="zh-CN" altLang="en-US"/>
          </a:p>
        </p:txBody>
      </p:sp>
    </p:spTree>
    <p:extLst>
      <p:ext uri="{BB962C8B-B14F-4D97-AF65-F5344CB8AC3E}">
        <p14:creationId xmlns:p14="http://schemas.microsoft.com/office/powerpoint/2010/main" val="1690478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刚刚介绍了组相联映射的数据查找和访问逻辑，下面我们来进一步看看组全相联映射的数据载入逻辑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根，块大小</a:t>
            </a:r>
            <a:r>
              <a:rPr lang="en-US" altLang="zh-CN" dirty="0"/>
              <a:t>4</a:t>
            </a:r>
            <a:r>
              <a:rPr lang="zh-CN" altLang="en-US" dirty="0"/>
              <a:t>字，所以主存地址中字偏移为</a:t>
            </a:r>
            <a:r>
              <a:rPr lang="en-US" altLang="zh-CN" dirty="0"/>
              <a:t>2</a:t>
            </a:r>
            <a:r>
              <a:rPr lang="zh-CN" altLang="en-US" dirty="0"/>
              <a:t>位，</a:t>
            </a:r>
            <a:r>
              <a:rPr lang="en-US" altLang="zh-CN" dirty="0"/>
              <a:t>cache4</a:t>
            </a:r>
            <a:r>
              <a:rPr lang="zh-CN" altLang="en-US" dirty="0"/>
              <a:t>组，所以组索引字段</a:t>
            </a:r>
            <a:r>
              <a:rPr lang="en-US" altLang="zh-CN" dirty="0"/>
              <a:t>2</a:t>
            </a:r>
            <a:r>
              <a:rPr lang="zh-CN" altLang="en-US" dirty="0"/>
              <a:t>位，剩余</a:t>
            </a:r>
            <a:r>
              <a:rPr lang="en-US" altLang="zh-CN" dirty="0"/>
              <a:t>5</a:t>
            </a:r>
            <a:r>
              <a:rPr lang="zh-CN" altLang="en-US" dirty="0"/>
              <a:t>位为区地址，</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r>
              <a:rPr lang="zh-CN" altLang="en-US" baseline="0" dirty="0"/>
              <a:t>  </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左侧给出了实际的主存访问序列，</a:t>
            </a:r>
            <a:r>
              <a:rPr lang="en-US" altLang="zh-CN" dirty="0"/>
              <a:t>CPU</a:t>
            </a:r>
            <a:r>
              <a:rPr lang="zh-CN" altLang="en-US" dirty="0"/>
              <a:t>首先访问</a:t>
            </a:r>
            <a:r>
              <a:rPr lang="en-US" altLang="zh-CN" dirty="0"/>
              <a:t>1F</a:t>
            </a:r>
            <a:r>
              <a:rPr lang="zh-CN" altLang="en-US" dirty="0"/>
              <a:t>，二进制为</a:t>
            </a:r>
            <a:r>
              <a:rPr lang="en-US" altLang="zh-CN" dirty="0"/>
              <a:t>000011111</a:t>
            </a:r>
            <a:r>
              <a:rPr lang="zh-CN" altLang="en-US" dirty="0"/>
              <a:t>，此时系统将组索引</a:t>
            </a:r>
            <a:r>
              <a:rPr lang="en-US" altLang="zh-CN" dirty="0"/>
              <a:t>011</a:t>
            </a:r>
            <a:r>
              <a:rPr lang="zh-CN" altLang="en-US" dirty="0"/>
              <a:t>送组索引译码器，选中第</a:t>
            </a:r>
            <a:r>
              <a:rPr lang="en-US" altLang="zh-CN" dirty="0"/>
              <a:t>3</a:t>
            </a:r>
            <a:r>
              <a:rPr lang="zh-CN" altLang="en-US" dirty="0"/>
              <a:t>组，</a:t>
            </a:r>
            <a:r>
              <a:rPr lang="en-US" altLang="zh-CN" dirty="0"/>
              <a:t>S3</a:t>
            </a:r>
            <a:r>
              <a:rPr lang="zh-CN" altLang="en-US" dirty="0"/>
              <a:t>信号为高电平，控制第</a:t>
            </a:r>
            <a:r>
              <a:rPr lang="en-US" altLang="zh-CN" dirty="0"/>
              <a:t>3</a:t>
            </a:r>
            <a:r>
              <a:rPr lang="zh-CN" altLang="en-US" dirty="0"/>
              <a:t>组的所有行的有效位和标记位通过三态门输出到</a:t>
            </a:r>
            <a:r>
              <a:rPr lang="en-US" altLang="zh-CN" dirty="0"/>
              <a:t>k</a:t>
            </a:r>
            <a:r>
              <a:rPr lang="zh-CN" altLang="en-US" dirty="0"/>
              <a:t>路比较器，与主存地址中的标记字段和有效位</a:t>
            </a:r>
            <a:r>
              <a:rPr lang="en-US" altLang="zh-CN" dirty="0"/>
              <a:t>1</a:t>
            </a:r>
            <a:r>
              <a:rPr lang="zh-CN" altLang="en-US" dirty="0"/>
              <a:t>进行并发比较，比较结果如都不相等，数据缺失，此时需要从二级存储器内存中载入</a:t>
            </a:r>
            <a:r>
              <a:rPr lang="en-US" altLang="zh-CN" dirty="0"/>
              <a:t>1F</a:t>
            </a:r>
            <a:r>
              <a:rPr lang="zh-CN" altLang="en-US" dirty="0"/>
              <a:t>地址所在的数据块到当前组。</a:t>
            </a:r>
            <a:endParaRPr lang="en-US" altLang="zh-CN" dirty="0"/>
          </a:p>
          <a:p>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数据块会加载到当前</a:t>
            </a:r>
            <a:r>
              <a:rPr lang="en-US" altLang="zh-CN" dirty="0"/>
              <a:t>cache</a:t>
            </a:r>
            <a:r>
              <a:rPr lang="zh-CN" altLang="en-US" dirty="0"/>
              <a:t>组的第一个空行，这里有两个空行，所以会载入到第</a:t>
            </a:r>
            <a:r>
              <a:rPr lang="en-US" altLang="zh-CN" dirty="0"/>
              <a:t>3</a:t>
            </a:r>
            <a:r>
              <a:rPr lang="zh-CN" altLang="en-US" dirty="0"/>
              <a:t>组第</a:t>
            </a:r>
            <a:r>
              <a:rPr lang="en-US" altLang="zh-CN" dirty="0"/>
              <a:t>0</a:t>
            </a:r>
            <a:r>
              <a:rPr lang="zh-CN" altLang="en-US" dirty="0"/>
              <a:t>行，其中数据分别是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同时需要设置对应行的有效位位</a:t>
            </a:r>
            <a:r>
              <a:rPr lang="en-US" altLang="zh-CN" dirty="0"/>
              <a:t>1,</a:t>
            </a:r>
            <a:r>
              <a:rPr lang="zh-CN" altLang="en-US" dirty="0"/>
              <a:t>标记位位</a:t>
            </a:r>
            <a:r>
              <a:rPr lang="en-US" altLang="zh-CN" dirty="0"/>
              <a:t>00001</a:t>
            </a:r>
            <a:r>
              <a:rPr lang="zh-CN" altLang="en-US" dirty="0"/>
              <a:t>，此时</a:t>
            </a:r>
            <a:r>
              <a:rPr lang="en-US" altLang="zh-CN" dirty="0"/>
              <a:t>S3=1</a:t>
            </a:r>
            <a:r>
              <a:rPr lang="zh-CN" altLang="en-US" dirty="0"/>
              <a:t>，</a:t>
            </a:r>
            <a:r>
              <a:rPr lang="en-US" altLang="zh-CN" dirty="0"/>
              <a:t>k</a:t>
            </a:r>
            <a:r>
              <a:rPr lang="zh-CN" altLang="en-US" dirty="0"/>
              <a:t>路并发比较的第一个比较信号</a:t>
            </a:r>
            <a:r>
              <a:rPr lang="en-US" altLang="zh-CN" dirty="0"/>
              <a:t>K0</a:t>
            </a:r>
            <a:r>
              <a:rPr lang="zh-CN" altLang="en-US" dirty="0"/>
              <a:t>输出为</a:t>
            </a:r>
            <a:r>
              <a:rPr lang="en-US" altLang="zh-CN" dirty="0"/>
              <a:t>1</a:t>
            </a:r>
            <a:r>
              <a:rPr lang="zh-CN" altLang="en-US" dirty="0"/>
              <a:t>，经过行译码信号逻辑后</a:t>
            </a:r>
            <a:r>
              <a:rPr lang="en-US" altLang="zh-CN" dirty="0"/>
              <a:t>L6=1</a:t>
            </a:r>
            <a:r>
              <a:rPr lang="zh-CN" altLang="en-US" dirty="0"/>
              <a:t>，第</a:t>
            </a:r>
            <a:r>
              <a:rPr lang="en-US" altLang="zh-CN" dirty="0"/>
              <a:t>6</a:t>
            </a:r>
            <a:r>
              <a:rPr lang="zh-CN" altLang="en-US" dirty="0"/>
              <a:t>行数据，</a:t>
            </a:r>
            <a:r>
              <a:rPr lang="en-US" altLang="zh-CN" dirty="0"/>
              <a:t>L6</a:t>
            </a:r>
            <a:r>
              <a:rPr lang="zh-CN" altLang="en-US" dirty="0"/>
              <a:t>会控制三态门将第</a:t>
            </a:r>
            <a:r>
              <a:rPr lang="en-US" altLang="zh-CN" dirty="0"/>
              <a:t>6</a:t>
            </a:r>
            <a:r>
              <a:rPr lang="zh-CN" altLang="en-US" dirty="0"/>
              <a:t>行数据输出到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，组索引字段位</a:t>
            </a:r>
            <a:r>
              <a:rPr lang="en-US" altLang="zh-CN" dirty="0"/>
              <a:t>00</a:t>
            </a:r>
            <a:r>
              <a:rPr lang="zh-CN" altLang="en-US" dirty="0"/>
              <a:t>，显然根据先前的查找逻辑，第</a:t>
            </a:r>
            <a:r>
              <a:rPr lang="en-US" altLang="zh-CN" dirty="0"/>
              <a:t>0</a:t>
            </a:r>
            <a:r>
              <a:rPr lang="zh-CN" altLang="en-US" dirty="0"/>
              <a:t>组两行数据有效位都是零，数据缺失，需要载入</a:t>
            </a:r>
            <a:r>
              <a:rPr lang="en-US" altLang="zh-CN" dirty="0"/>
              <a:t>20</a:t>
            </a:r>
            <a:r>
              <a:rPr lang="zh-CN" altLang="en-US" dirty="0"/>
              <a:t>号单元所在的数据块到第一个空行，也就是第</a:t>
            </a:r>
            <a:r>
              <a:rPr lang="en-US" altLang="zh-CN" dirty="0"/>
              <a:t>0</a:t>
            </a:r>
            <a:r>
              <a:rPr lang="zh-CN" altLang="en-US" dirty="0"/>
              <a:t>行</a:t>
            </a:r>
            <a:endParaRPr lang="en-US" altLang="zh-CN" dirty="0"/>
          </a:p>
          <a:p>
            <a:endParaRPr lang="en-US" altLang="zh-CN" dirty="0"/>
          </a:p>
          <a:p>
            <a:r>
              <a:rPr lang="zh-CN" altLang="en-US" dirty="0"/>
              <a:t>同理再访问</a:t>
            </a:r>
            <a:r>
              <a:rPr lang="en-US" altLang="zh-CN" dirty="0"/>
              <a:t>24</a:t>
            </a:r>
            <a:r>
              <a:rPr lang="zh-CN" altLang="en-US" dirty="0"/>
              <a:t>，也是缺失，载入数据块第一组第</a:t>
            </a:r>
            <a:r>
              <a:rPr lang="en-US" altLang="zh-CN" dirty="0"/>
              <a:t>0</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，根据组索引地址输出第</a:t>
            </a:r>
            <a:r>
              <a:rPr lang="en-US" altLang="zh-CN" dirty="0"/>
              <a:t>3</a:t>
            </a:r>
            <a:r>
              <a:rPr lang="zh-CN" altLang="en-US" dirty="0"/>
              <a:t>组的所有有效位和标记位与主要地址标记位进行比较发现，数据命中，访问第</a:t>
            </a:r>
            <a:r>
              <a:rPr lang="en-US" altLang="zh-CN" dirty="0"/>
              <a:t>3</a:t>
            </a:r>
            <a:r>
              <a:rPr lang="zh-CN" altLang="en-US" dirty="0"/>
              <a:t>组第</a:t>
            </a:r>
            <a:r>
              <a:rPr lang="en-US" altLang="zh-CN" dirty="0"/>
              <a:t>0</a:t>
            </a:r>
            <a:r>
              <a:rPr lang="zh-CN" altLang="en-US" dirty="0"/>
              <a:t>行的数据，也就是整个</a:t>
            </a:r>
            <a:r>
              <a:rPr lang="en-US" altLang="zh-CN" dirty="0"/>
              <a:t>cache</a:t>
            </a:r>
            <a:r>
              <a:rPr lang="zh-CN" altLang="en-US" dirty="0"/>
              <a:t>的第</a:t>
            </a:r>
            <a:r>
              <a:rPr lang="en-US" altLang="zh-CN" dirty="0"/>
              <a:t>6</a:t>
            </a:r>
            <a:r>
              <a:rPr lang="zh-CN" altLang="en-US" dirty="0"/>
              <a:t>行即可获得数据，</a:t>
            </a:r>
            <a:endParaRPr lang="en-US" altLang="zh-CN" dirty="0"/>
          </a:p>
          <a:p>
            <a:endParaRPr lang="en-US" altLang="zh-CN" dirty="0"/>
          </a:p>
          <a:p>
            <a:r>
              <a:rPr lang="zh-CN" altLang="en-US" dirty="0"/>
              <a:t>后续访问</a:t>
            </a:r>
            <a:r>
              <a:rPr lang="en-US" altLang="zh-CN" dirty="0"/>
              <a:t>48,</a:t>
            </a:r>
            <a:r>
              <a:rPr lang="zh-CN" altLang="en-US" dirty="0"/>
              <a:t>缺失，载入第</a:t>
            </a:r>
            <a:r>
              <a:rPr lang="en-US" altLang="zh-CN" dirty="0"/>
              <a:t>2</a:t>
            </a:r>
            <a:r>
              <a:rPr lang="zh-CN" altLang="en-US" dirty="0"/>
              <a:t>组第</a:t>
            </a:r>
            <a:r>
              <a:rPr lang="en-US" altLang="zh-CN" dirty="0"/>
              <a:t>0</a:t>
            </a:r>
            <a:r>
              <a:rPr lang="zh-CN" altLang="en-US" dirty="0"/>
              <a:t>行</a:t>
            </a:r>
            <a:endParaRPr lang="en-US" altLang="zh-CN" dirty="0"/>
          </a:p>
          <a:p>
            <a:endParaRPr lang="en-US" altLang="zh-CN" dirty="0"/>
          </a:p>
          <a:p>
            <a:r>
              <a:rPr lang="en-US" altLang="zh-CN" dirty="0"/>
              <a:t>54</a:t>
            </a:r>
            <a:r>
              <a:rPr lang="zh-CN" altLang="en-US" dirty="0"/>
              <a:t>，缺失，载入第</a:t>
            </a:r>
            <a:r>
              <a:rPr lang="en-US" altLang="zh-CN" dirty="0"/>
              <a:t>1</a:t>
            </a:r>
            <a:r>
              <a:rPr lang="zh-CN" altLang="en-US" dirty="0"/>
              <a:t>组第</a:t>
            </a:r>
            <a:r>
              <a:rPr lang="en-US" altLang="zh-CN" dirty="0"/>
              <a:t>1</a:t>
            </a:r>
            <a:r>
              <a:rPr lang="zh-CN" altLang="en-US" dirty="0"/>
              <a:t>行</a:t>
            </a:r>
            <a:endParaRPr lang="en-US" altLang="zh-CN" dirty="0"/>
          </a:p>
          <a:p>
            <a:endParaRPr lang="en-US" altLang="zh-CN" dirty="0"/>
          </a:p>
          <a:p>
            <a:r>
              <a:rPr lang="zh-CN" altLang="en-US" dirty="0"/>
              <a:t>最后访问</a:t>
            </a:r>
            <a:r>
              <a:rPr lang="en-US" altLang="zh-CN" dirty="0"/>
              <a:t>107</a:t>
            </a:r>
            <a:r>
              <a:rPr lang="zh-CN" altLang="en-US" dirty="0"/>
              <a:t>都是缺失，</a:t>
            </a:r>
            <a:r>
              <a:rPr lang="en-US" altLang="zh-CN" dirty="0"/>
              <a:t>107</a:t>
            </a:r>
            <a:r>
              <a:rPr lang="zh-CN" altLang="en-US" dirty="0"/>
              <a:t>的组索引页是</a:t>
            </a:r>
            <a:r>
              <a:rPr lang="en-US" altLang="zh-CN" dirty="0"/>
              <a:t>01</a:t>
            </a:r>
            <a:r>
              <a:rPr lang="zh-CN" altLang="en-US" dirty="0"/>
              <a:t>，将第一组所有有效位和标记位送到</a:t>
            </a:r>
            <a:r>
              <a:rPr lang="en-US" altLang="zh-CN" dirty="0"/>
              <a:t>k</a:t>
            </a:r>
            <a:r>
              <a:rPr lang="zh-CN" altLang="en-US" dirty="0"/>
              <a:t>路比较器比较发现，都不相符，当前组没有空行，需要进行数据淘汰，这里数据载入后淘汰了第</a:t>
            </a:r>
            <a:r>
              <a:rPr lang="en-US" altLang="zh-CN" dirty="0"/>
              <a:t>0</a:t>
            </a:r>
            <a:r>
              <a:rPr lang="zh-CN" altLang="en-US" dirty="0"/>
              <a:t>行的数据</a:t>
            </a:r>
            <a:endParaRPr lang="en-US" altLang="zh-CN" dirty="0"/>
          </a:p>
          <a:p>
            <a:endParaRPr lang="en-US" altLang="zh-CN" dirty="0"/>
          </a:p>
          <a:p>
            <a:r>
              <a:rPr lang="zh-CN" altLang="en-US" dirty="0"/>
              <a:t>你会发现，组相连映射在</a:t>
            </a:r>
            <a:r>
              <a:rPr lang="en-US" altLang="zh-CN" dirty="0"/>
              <a:t>cache</a:t>
            </a:r>
            <a:r>
              <a:rPr lang="zh-CN" altLang="en-US" dirty="0"/>
              <a:t>没有满之前，也是有可能会发生淘汰的。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160</a:t>
            </a:fld>
            <a:endParaRPr lang="zh-CN" altLang="en-US"/>
          </a:p>
        </p:txBody>
      </p:sp>
    </p:spTree>
    <p:extLst>
      <p:ext uri="{BB962C8B-B14F-4D97-AF65-F5344CB8AC3E}">
        <p14:creationId xmlns:p14="http://schemas.microsoft.com/office/powerpoint/2010/main" val="4250478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OS</a:t>
            </a:r>
            <a:r>
              <a:rPr lang="zh-CN" altLang="en-US" dirty="0"/>
              <a:t>真正实现的时候页表</a:t>
            </a:r>
            <a:r>
              <a:rPr lang="en-US" altLang="zh-CN" dirty="0"/>
              <a:t>valid=1</a:t>
            </a:r>
            <a:r>
              <a:rPr lang="zh-CN" altLang="en-US" dirty="0"/>
              <a:t>，表示地址是磁盘地址，</a:t>
            </a:r>
            <a:r>
              <a:rPr lang="en-US" altLang="zh-CN" dirty="0"/>
              <a:t>valid=0</a:t>
            </a:r>
            <a:r>
              <a:rPr lang="zh-CN" altLang="en-US" dirty="0"/>
              <a:t>，表示缺页，没有虚线所指的磁盘地址，那只是个示意。</a:t>
            </a:r>
            <a:endParaRPr lang="en-US" altLang="zh-CN" dirty="0"/>
          </a:p>
          <a:p>
            <a:endParaRPr lang="en-US" altLang="zh-CN" dirty="0"/>
          </a:p>
          <a:p>
            <a:r>
              <a:rPr lang="zh-CN" altLang="en-US" dirty="0"/>
              <a:t>实际实现的时候如果</a:t>
            </a:r>
            <a:r>
              <a:rPr lang="en-US" altLang="zh-CN" dirty="0"/>
              <a:t>valid=0</a:t>
            </a:r>
            <a:r>
              <a:rPr lang="zh-CN" altLang="en-US" dirty="0"/>
              <a:t>，</a:t>
            </a:r>
            <a:r>
              <a:rPr lang="en-US" altLang="zh-CN" dirty="0" err="1"/>
              <a:t>mmu</a:t>
            </a:r>
            <a:r>
              <a:rPr lang="zh-CN" altLang="en-US" dirty="0"/>
              <a:t>产生异常信号（将</a:t>
            </a:r>
            <a:r>
              <a:rPr lang="en-US" altLang="zh-CN" dirty="0"/>
              <a:t>CPU</a:t>
            </a:r>
            <a:r>
              <a:rPr lang="zh-CN" altLang="en-US" dirty="0"/>
              <a:t>中某个特殊寄存器对应位置</a:t>
            </a:r>
            <a:r>
              <a:rPr lang="en-US" altLang="zh-CN" dirty="0"/>
              <a:t>1</a:t>
            </a:r>
            <a:r>
              <a:rPr lang="zh-CN" altLang="en-US" dirty="0"/>
              <a:t>），</a:t>
            </a:r>
            <a:r>
              <a:rPr lang="en-US" altLang="zh-CN" dirty="0"/>
              <a:t>OS</a:t>
            </a:r>
            <a:r>
              <a:rPr lang="zh-CN" altLang="en-US" dirty="0"/>
              <a:t>会触发进入异常处理程序调页，当前指令因缺页提前结束（取指令未完成，执行指令未完成），</a:t>
            </a:r>
            <a:r>
              <a:rPr lang="en-US" altLang="zh-CN" dirty="0"/>
              <a:t>PC++</a:t>
            </a:r>
            <a:r>
              <a:rPr lang="zh-CN" altLang="en-US" dirty="0"/>
              <a:t>的动作不能做。异常处理程序会将缺页指令所在的进程挂起，</a:t>
            </a:r>
            <a:r>
              <a:rPr lang="en-US" altLang="zh-CN" dirty="0" err="1"/>
              <a:t>get_free_page</a:t>
            </a:r>
            <a:r>
              <a:rPr lang="zh-CN" altLang="en-US" dirty="0"/>
              <a:t>从物理内存申请一个新的页，然后根据当前进程对应的执行文件信息去磁盘上读取对应的页（调页），调页完成后要更新页表，并将挂起的进程设置为就绪状态。</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192</a:t>
            </a:fld>
            <a:endParaRPr lang="zh-CN" altLang="en-US"/>
          </a:p>
        </p:txBody>
      </p:sp>
    </p:spTree>
    <p:extLst>
      <p:ext uri="{BB962C8B-B14F-4D97-AF65-F5344CB8AC3E}">
        <p14:creationId xmlns:p14="http://schemas.microsoft.com/office/powerpoint/2010/main" val="3844501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发生缺页的处理流程是：程序访问页面，产生</a:t>
            </a:r>
            <a:r>
              <a:rPr lang="en-US" altLang="zh-CN" dirty="0"/>
              <a:t>exception--》</a:t>
            </a:r>
            <a:r>
              <a:rPr lang="zh-CN" altLang="en-US" dirty="0"/>
              <a:t>进</a:t>
            </a:r>
            <a:r>
              <a:rPr lang="en-US" altLang="zh-CN" dirty="0"/>
              <a:t>exception</a:t>
            </a:r>
            <a:r>
              <a:rPr lang="zh-CN" altLang="en-US" dirty="0"/>
              <a:t>处理例程</a:t>
            </a:r>
            <a:r>
              <a:rPr lang="en-US" altLang="zh-CN" dirty="0"/>
              <a:t>(top half)-》</a:t>
            </a:r>
            <a:r>
              <a:rPr lang="zh-CN" altLang="en-US" dirty="0"/>
              <a:t>将发生</a:t>
            </a:r>
            <a:r>
              <a:rPr lang="en-US" altLang="zh-CN" dirty="0"/>
              <a:t>exception</a:t>
            </a:r>
            <a:r>
              <a:rPr lang="zh-CN" altLang="en-US" dirty="0"/>
              <a:t>的进程置为等待状态，将实际的缺页中断处理交给</a:t>
            </a:r>
            <a:r>
              <a:rPr lang="en-US" altLang="zh-CN" dirty="0"/>
              <a:t>bottom half</a:t>
            </a:r>
            <a:r>
              <a:rPr lang="zh-CN" altLang="en-US" dirty="0"/>
              <a:t>（因为这个过程会很漫长，涉及到</a:t>
            </a:r>
            <a:r>
              <a:rPr lang="en-US" altLang="zh-CN" dirty="0"/>
              <a:t>DISK IO</a:t>
            </a:r>
            <a:r>
              <a:rPr lang="zh-CN" altLang="en-US" dirty="0"/>
              <a:t>）</a:t>
            </a:r>
          </a:p>
          <a:p>
            <a:r>
              <a:rPr lang="en-US" altLang="zh-CN" dirty="0"/>
              <a:t>bottom half</a:t>
            </a:r>
            <a:r>
              <a:rPr lang="zh-CN" altLang="en-US" dirty="0"/>
              <a:t>的处理流程：从</a:t>
            </a:r>
            <a:r>
              <a:rPr lang="en-US" altLang="zh-CN" dirty="0"/>
              <a:t>top half</a:t>
            </a:r>
            <a:r>
              <a:rPr lang="zh-CN" altLang="en-US" dirty="0"/>
              <a:t>得知要换入的部分（内存物理地址）</a:t>
            </a:r>
            <a:r>
              <a:rPr lang="en-US" altLang="zh-CN" dirty="0"/>
              <a:t>-》</a:t>
            </a:r>
            <a:r>
              <a:rPr lang="zh-CN" altLang="en-US" dirty="0"/>
              <a:t>查表，得到</a:t>
            </a:r>
            <a:r>
              <a:rPr lang="en-US" altLang="zh-CN" dirty="0"/>
              <a:t>DISK</a:t>
            </a:r>
            <a:r>
              <a:rPr lang="zh-CN" altLang="en-US" dirty="0"/>
              <a:t>上的</a:t>
            </a:r>
            <a:r>
              <a:rPr lang="en-US" altLang="zh-CN" dirty="0"/>
              <a:t>LBS-》</a:t>
            </a:r>
            <a:r>
              <a:rPr lang="zh-CN" altLang="en-US" dirty="0"/>
              <a:t>启动</a:t>
            </a:r>
            <a:r>
              <a:rPr lang="en-US" altLang="zh-CN" dirty="0"/>
              <a:t>DISK IO</a:t>
            </a:r>
            <a:r>
              <a:rPr lang="zh-CN" altLang="en-US" dirty="0"/>
              <a:t>，将数据读到某连续内存物理空间</a:t>
            </a:r>
            <a:r>
              <a:rPr lang="en-US" altLang="zh-CN" dirty="0"/>
              <a:t>-》</a:t>
            </a:r>
            <a:r>
              <a:rPr lang="zh-CN" altLang="en-US" dirty="0"/>
              <a:t>建立页表对应关系</a:t>
            </a:r>
            <a:r>
              <a:rPr lang="en-US" altLang="zh-CN" dirty="0"/>
              <a:t>-》</a:t>
            </a:r>
            <a:r>
              <a:rPr lang="zh-CN" altLang="en-US" dirty="0"/>
              <a:t>唤醒之前因为</a:t>
            </a:r>
            <a:r>
              <a:rPr lang="en-US" altLang="zh-CN" dirty="0"/>
              <a:t>exception</a:t>
            </a:r>
            <a:r>
              <a:rPr lang="zh-CN" altLang="en-US" dirty="0"/>
              <a:t>而等待的进程</a:t>
            </a:r>
            <a:r>
              <a:rPr lang="en-US" altLang="zh-CN" dirty="0"/>
              <a:t>-》</a:t>
            </a:r>
            <a:r>
              <a:rPr lang="zh-CN" altLang="en-US" dirty="0"/>
              <a:t>进程调度</a:t>
            </a:r>
            <a:r>
              <a:rPr lang="en-US" altLang="zh-CN" dirty="0"/>
              <a:t>-》</a:t>
            </a:r>
            <a:r>
              <a:rPr lang="zh-CN" altLang="en-US" dirty="0"/>
              <a:t>发生缺页的进程正确执行</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196</a:t>
            </a:fld>
            <a:endParaRPr lang="zh-CN" altLang="en-US"/>
          </a:p>
        </p:txBody>
      </p:sp>
    </p:spTree>
    <p:extLst>
      <p:ext uri="{BB962C8B-B14F-4D97-AF65-F5344CB8AC3E}">
        <p14:creationId xmlns:p14="http://schemas.microsoft.com/office/powerpoint/2010/main" val="2748403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准确</a:t>
            </a:r>
            <a:r>
              <a:rPr lang="en-US" altLang="zh-CN" dirty="0"/>
              <a:t>LRU</a:t>
            </a:r>
            <a:r>
              <a:rPr lang="zh-CN" altLang="en-US" dirty="0"/>
              <a:t>算法复杂度太高，需要维护访问信息，替换标志，效率太低</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200</a:t>
            </a:fld>
            <a:endParaRPr lang="zh-CN" altLang="en-US"/>
          </a:p>
        </p:txBody>
      </p:sp>
    </p:spTree>
    <p:extLst>
      <p:ext uri="{BB962C8B-B14F-4D97-AF65-F5344CB8AC3E}">
        <p14:creationId xmlns:p14="http://schemas.microsoft.com/office/powerpoint/2010/main" val="697852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204</a:t>
            </a:fld>
            <a:endParaRPr lang="en-US" altLang="zh-CN"/>
          </a:p>
        </p:txBody>
      </p:sp>
    </p:spTree>
    <p:extLst>
      <p:ext uri="{BB962C8B-B14F-4D97-AF65-F5344CB8AC3E}">
        <p14:creationId xmlns:p14="http://schemas.microsoft.com/office/powerpoint/2010/main" val="2856932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205</a:t>
            </a:fld>
            <a:endParaRPr lang="en-US" altLang="zh-CN"/>
          </a:p>
        </p:txBody>
      </p:sp>
    </p:spTree>
    <p:extLst>
      <p:ext uri="{BB962C8B-B14F-4D97-AF65-F5344CB8AC3E}">
        <p14:creationId xmlns:p14="http://schemas.microsoft.com/office/powerpoint/2010/main" val="2845509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209</a:t>
            </a:fld>
            <a:endParaRPr lang="zh-CN" altLang="en-US"/>
          </a:p>
        </p:txBody>
      </p:sp>
    </p:spTree>
    <p:extLst>
      <p:ext uri="{BB962C8B-B14F-4D97-AF65-F5344CB8AC3E}">
        <p14:creationId xmlns:p14="http://schemas.microsoft.com/office/powerpoint/2010/main" val="705499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210</a:t>
            </a:fld>
            <a:endParaRPr lang="zh-CN" altLang="en-US"/>
          </a:p>
        </p:txBody>
      </p:sp>
    </p:spTree>
    <p:extLst>
      <p:ext uri="{BB962C8B-B14F-4D97-AF65-F5344CB8AC3E}">
        <p14:creationId xmlns:p14="http://schemas.microsoft.com/office/powerpoint/2010/main" val="103046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a:t>
            </a:fld>
            <a:endParaRPr lang="zh-CN" altLang="en-US"/>
          </a:p>
        </p:txBody>
      </p:sp>
    </p:spTree>
    <p:extLst>
      <p:ext uri="{BB962C8B-B14F-4D97-AF65-F5344CB8AC3E}">
        <p14:creationId xmlns:p14="http://schemas.microsoft.com/office/powerpoint/2010/main" val="2324114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273</a:t>
            </a:fld>
            <a:endParaRPr lang="zh-CN" altLang="en-US"/>
          </a:p>
        </p:txBody>
      </p:sp>
    </p:spTree>
    <p:extLst>
      <p:ext uri="{BB962C8B-B14F-4D97-AF65-F5344CB8AC3E}">
        <p14:creationId xmlns:p14="http://schemas.microsoft.com/office/powerpoint/2010/main" val="22287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3405771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多路选择器成本，译码器成本</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63923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39158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43</a:t>
            </a:fld>
            <a:endParaRPr lang="zh-CN" altLang="en-US"/>
          </a:p>
        </p:txBody>
      </p:sp>
    </p:spTree>
    <p:extLst>
      <p:ext uri="{BB962C8B-B14F-4D97-AF65-F5344CB8AC3E}">
        <p14:creationId xmlns:p14="http://schemas.microsoft.com/office/powerpoint/2010/main" val="1835333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完成的任务以后，我们可以在汉字字库自动测试电路中进行自动测试。</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将时钟频率调整到然后</a:t>
            </a:r>
            <a:r>
              <a:rPr lang="en-US" altLang="zh-CN" sz="1200" kern="1200" dirty="0">
                <a:solidFill>
                  <a:schemeClr val="tx1"/>
                </a:solidFill>
                <a:effectLst/>
                <a:latin typeface="+mn-lt"/>
                <a:ea typeface="+mn-ea"/>
                <a:cs typeface="+mn-cs"/>
              </a:rPr>
              <a:t>8HZ</a:t>
            </a:r>
            <a:r>
              <a:rPr lang="zh-CN" altLang="en-US" sz="1200" kern="1200" dirty="0">
                <a:solidFill>
                  <a:schemeClr val="tx1"/>
                </a:solidFill>
                <a:effectLst/>
                <a:latin typeface="+mn-lt"/>
                <a:ea typeface="+mn-ea"/>
                <a:cs typeface="+mn-cs"/>
              </a:rPr>
              <a:t>，利用快捷键</a:t>
            </a:r>
            <a:r>
              <a:rPr lang="en-US" altLang="zh-CN" sz="1200" kern="1200" dirty="0" err="1">
                <a:solidFill>
                  <a:schemeClr val="tx1"/>
                </a:solidFill>
                <a:effectLst/>
                <a:latin typeface="+mn-lt"/>
                <a:ea typeface="+mn-ea"/>
                <a:cs typeface="+mn-cs"/>
              </a:rPr>
              <a:t>Ctrl+K</a:t>
            </a:r>
            <a:r>
              <a:rPr lang="zh-CN" altLang="en-US" sz="1200" kern="1200" dirty="0">
                <a:solidFill>
                  <a:schemeClr val="tx1"/>
                </a:solidFill>
                <a:effectLst/>
                <a:latin typeface="+mn-lt"/>
                <a:ea typeface="+mn-ea"/>
                <a:cs typeface="+mn-cs"/>
              </a:rPr>
              <a:t>驱动电路进行自动测试，测试完成的时候</a:t>
            </a:r>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上方显示区域显示的汉字应该和下面参考字库的显示完全一致。</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存储扩展的实验就简单介绍到这里，相关的实验资料可以通过扫码下载得到，这节课就到这里，再见。</a:t>
            </a:r>
          </a:p>
          <a:p>
            <a:r>
              <a:rPr lang="zh-CN" altLang="en-US" dirty="0">
                <a:effectLst/>
              </a:rPr>
              <a:t/>
            </a:r>
            <a:br>
              <a:rPr lang="zh-CN" altLang="en-US" dirty="0">
                <a:effectLst/>
              </a:rPr>
            </a:b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78</a:t>
            </a:fld>
            <a:endParaRPr lang="zh-CN" altLang="en-US"/>
          </a:p>
        </p:txBody>
      </p:sp>
    </p:spTree>
    <p:extLst>
      <p:ext uri="{BB962C8B-B14F-4D97-AF65-F5344CB8AC3E}">
        <p14:creationId xmlns:p14="http://schemas.microsoft.com/office/powerpoint/2010/main" val="338783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Cache</a:t>
            </a:r>
            <a:r>
              <a:rPr lang="zh-CN" altLang="en-US" dirty="0"/>
              <a:t>是什么，叉车，缩写，还是单词，不属于冯诺依曼结构，系统中到底隐藏了什么？对谁隐藏？ </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115</a:t>
            </a:fld>
            <a:endParaRPr lang="zh-CN" altLang="en-US"/>
          </a:p>
        </p:txBody>
      </p:sp>
    </p:spTree>
    <p:extLst>
      <p:ext uri="{BB962C8B-B14F-4D97-AF65-F5344CB8AC3E}">
        <p14:creationId xmlns:p14="http://schemas.microsoft.com/office/powerpoint/2010/main" val="1619707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2019/11/13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2019/11/13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2019/11/13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2019/11/13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2019/11/13 Wednesday</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2019/11/13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2019/11/13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2019/11/13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2019/11/13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2019/11/13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2019/11/13 Wednesday</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2019/11/13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2019/11/13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2019/11/13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2019/11/13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2019/11/13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2019/11/13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2019/11/13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4.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3.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2019/11/13 Wednesday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2019/11/13 Wednesday</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1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wmf"/></Relationships>
</file>

<file path=ppt/slides/_rels/slide1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slides/_rels/slide1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7.w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8.w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9.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2.wdp"/><Relationship Id="rId9" Type="http://schemas.openxmlformats.org/officeDocument/2006/relationships/image" Target="../media/image18.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8.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98.w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2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0.wmf"/><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23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 Id="rId4" Type="http://schemas.openxmlformats.org/officeDocument/2006/relationships/image" Target="../media/image111.jpg"/></Relationships>
</file>

<file path=ppt/slides/_rels/slide23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14.wmf"/></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20.wmf"/><Relationship Id="rId4" Type="http://schemas.openxmlformats.org/officeDocument/2006/relationships/oleObject" Target="../embeddings/oleObject7.bin"/></Relationships>
</file>

<file path=ppt/slides/_rels/slide2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jpg"/></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按信息的可保存性分</a:t>
            </a:r>
            <a:endParaRPr lang="zh-CN" altLang="en-US" dirty="0"/>
          </a:p>
        </p:txBody>
      </p:sp>
      <p:sp>
        <p:nvSpPr>
          <p:cNvPr id="3" name="内容占位符 2"/>
          <p:cNvSpPr>
            <a:spLocks noGrp="1"/>
          </p:cNvSpPr>
          <p:nvPr>
            <p:ph idx="1"/>
          </p:nvPr>
        </p:nvSpPr>
        <p:spPr/>
        <p:txBody>
          <a:bodyPr/>
          <a:lstStyle/>
          <a:p>
            <a:r>
              <a:rPr lang="zh-CN" altLang="en-US" dirty="0"/>
              <a:t>易失性存储器 </a:t>
            </a:r>
            <a:r>
              <a:rPr lang="en-US" altLang="zh-CN" sz="2500" i="1" dirty="0">
                <a:solidFill>
                  <a:srgbClr val="0000FF"/>
                </a:solidFill>
              </a:rPr>
              <a:t>Volatile Memories</a:t>
            </a:r>
          </a:p>
          <a:p>
            <a:pPr lvl="1"/>
            <a:r>
              <a:rPr lang="zh-CN" altLang="en-US" sz="2400" dirty="0"/>
              <a:t>断电后信息消失</a:t>
            </a:r>
          </a:p>
          <a:p>
            <a:pPr lvl="1"/>
            <a:r>
              <a:rPr lang="en-US" altLang="zh-CN" sz="2400" dirty="0"/>
              <a:t>SRAM</a:t>
            </a:r>
          </a:p>
          <a:p>
            <a:pPr lvl="1"/>
            <a:r>
              <a:rPr lang="en-US" altLang="zh-CN" sz="2400" dirty="0"/>
              <a:t>DRAM</a:t>
            </a:r>
          </a:p>
          <a:p>
            <a:r>
              <a:rPr lang="zh-CN" altLang="en-US" dirty="0"/>
              <a:t>非易失性存储器</a:t>
            </a:r>
            <a:r>
              <a:rPr lang="en-US" altLang="zh-CN" sz="2500" i="1" dirty="0">
                <a:solidFill>
                  <a:srgbClr val="0000FF"/>
                </a:solidFill>
              </a:rPr>
              <a:t>Non-Volatile Memories</a:t>
            </a:r>
          </a:p>
          <a:p>
            <a:pPr lvl="1"/>
            <a:r>
              <a:rPr lang="zh-CN" altLang="en-US" sz="2400" dirty="0"/>
              <a:t>断电后仍能保存信息</a:t>
            </a:r>
          </a:p>
          <a:p>
            <a:pPr lvl="1"/>
            <a:r>
              <a:rPr lang="zh-CN" altLang="en-US" sz="2400" dirty="0"/>
              <a:t>磁存储器、激光存储器、</a:t>
            </a:r>
            <a:r>
              <a:rPr lang="en-US" altLang="zh-CN" sz="2400" dirty="0"/>
              <a:t>NVRAM</a:t>
            </a:r>
          </a:p>
          <a:p>
            <a:endParaRPr lang="zh-CN" altLang="en-US" dirty="0"/>
          </a:p>
        </p:txBody>
      </p:sp>
    </p:spTree>
    <p:extLst>
      <p:ext uri="{BB962C8B-B14F-4D97-AF65-F5344CB8AC3E}">
        <p14:creationId xmlns:p14="http://schemas.microsoft.com/office/powerpoint/2010/main" val="30176648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优化主存性能的方法</a:t>
            </a:r>
          </a:p>
        </p:txBody>
      </p:sp>
      <p:sp>
        <p:nvSpPr>
          <p:cNvPr id="3" name="内容占位符 2"/>
          <p:cNvSpPr>
            <a:spLocks noGrp="1"/>
          </p:cNvSpPr>
          <p:nvPr>
            <p:ph idx="1"/>
          </p:nvPr>
        </p:nvSpPr>
        <p:spPr/>
        <p:txBody>
          <a:bodyPr/>
          <a:lstStyle/>
          <a:p>
            <a:pPr>
              <a:buFont typeface="Wingdings" pitchFamily="2" charset="2"/>
              <a:buChar char="l"/>
              <a:defRPr/>
            </a:pPr>
            <a:r>
              <a:rPr lang="zh-CN" altLang="en-US" dirty="0">
                <a:solidFill>
                  <a:schemeClr val="bg1">
                    <a:lumMod val="65000"/>
                  </a:schemeClr>
                </a:solidFill>
              </a:rPr>
              <a:t>增加</a:t>
            </a:r>
            <a:r>
              <a:rPr lang="en-US" altLang="zh-CN" dirty="0">
                <a:solidFill>
                  <a:schemeClr val="bg1">
                    <a:lumMod val="65000"/>
                  </a:schemeClr>
                </a:solidFill>
              </a:rPr>
              <a:t>Cache</a:t>
            </a:r>
            <a:endParaRPr lang="zh-CN" altLang="en-US" dirty="0">
              <a:solidFill>
                <a:schemeClr val="bg1">
                  <a:lumMod val="65000"/>
                </a:schemeClr>
              </a:solidFill>
            </a:endParaRPr>
          </a:p>
          <a:p>
            <a:pPr>
              <a:buFont typeface="Wingdings" pitchFamily="2" charset="2"/>
              <a:buChar char="l"/>
              <a:defRPr/>
            </a:pPr>
            <a:r>
              <a:rPr lang="zh-CN" altLang="en-US" dirty="0">
                <a:solidFill>
                  <a:schemeClr val="bg1">
                    <a:lumMod val="65000"/>
                  </a:schemeClr>
                </a:solidFill>
              </a:rPr>
              <a:t>采用高速器件提高速度</a:t>
            </a:r>
          </a:p>
          <a:p>
            <a:pPr>
              <a:buFont typeface="Wingdings" pitchFamily="2" charset="2"/>
              <a:buChar char="l"/>
              <a:defRPr/>
            </a:pPr>
            <a:r>
              <a:rPr lang="zh-CN" altLang="en-US" dirty="0">
                <a:solidFill>
                  <a:schemeClr val="bg1">
                    <a:lumMod val="65000"/>
                  </a:schemeClr>
                </a:solidFill>
              </a:rPr>
              <a:t>双端口存储器</a:t>
            </a:r>
          </a:p>
          <a:p>
            <a:pPr>
              <a:buFont typeface="Wingdings" pitchFamily="2" charset="2"/>
              <a:buChar char="l"/>
              <a:defRPr/>
            </a:pPr>
            <a:r>
              <a:rPr lang="zh-CN" altLang="en-US" dirty="0"/>
              <a:t>多模块存储器</a:t>
            </a:r>
          </a:p>
          <a:p>
            <a:pPr lvl="1">
              <a:buFont typeface="Wingdings" pitchFamily="2" charset="2"/>
              <a:buChar char="l"/>
              <a:defRPr/>
            </a:pPr>
            <a:r>
              <a:rPr lang="zh-CN" altLang="en-US" sz="2400" b="1" dirty="0"/>
              <a:t>单体多字存储器</a:t>
            </a:r>
          </a:p>
          <a:p>
            <a:pPr lvl="2">
              <a:buFont typeface="Wingdings" pitchFamily="2" charset="2"/>
              <a:buChar char="l"/>
              <a:defRPr/>
            </a:pPr>
            <a:r>
              <a:rPr lang="zh-CN" altLang="en-US" sz="2400" dirty="0"/>
              <a:t>增加字长，多模块完全并行</a:t>
            </a:r>
          </a:p>
          <a:p>
            <a:pPr lvl="1">
              <a:buFont typeface="Wingdings" pitchFamily="2" charset="2"/>
              <a:buChar char="l"/>
              <a:defRPr/>
            </a:pPr>
            <a:r>
              <a:rPr lang="zh-CN" altLang="en-US" sz="2400" b="1" dirty="0"/>
              <a:t>多体单字存储器</a:t>
            </a:r>
          </a:p>
          <a:p>
            <a:pPr lvl="2">
              <a:buFont typeface="Wingdings" pitchFamily="2" charset="2"/>
              <a:buChar char="l"/>
              <a:defRPr/>
            </a:pPr>
            <a:r>
              <a:rPr lang="zh-CN" altLang="en-US" sz="2400" dirty="0"/>
              <a:t>多模块流水线方式并行</a:t>
            </a:r>
          </a:p>
          <a:p>
            <a:pPr marL="0" indent="0">
              <a:buNone/>
              <a:defRPr/>
            </a:pPr>
            <a:endParaRPr lang="zh-CN" altLang="en-US" dirty="0"/>
          </a:p>
          <a:p>
            <a:endParaRPr lang="zh-CN" altLang="en-US" dirty="0"/>
          </a:p>
        </p:txBody>
      </p:sp>
    </p:spTree>
    <p:extLst>
      <p:ext uri="{BB962C8B-B14F-4D97-AF65-F5344CB8AC3E}">
        <p14:creationId xmlns:p14="http://schemas.microsoft.com/office/powerpoint/2010/main" val="26213336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单体多字存储器</a:t>
            </a:r>
          </a:p>
        </p:txBody>
      </p:sp>
      <p:sp>
        <p:nvSpPr>
          <p:cNvPr id="3" name="内容占位符 2"/>
          <p:cNvSpPr>
            <a:spLocks noGrp="1"/>
          </p:cNvSpPr>
          <p:nvPr>
            <p:ph idx="1"/>
          </p:nvPr>
        </p:nvSpPr>
        <p:spPr/>
        <p:txBody>
          <a:bodyPr/>
          <a:lstStyle/>
          <a:p>
            <a:r>
              <a:rPr lang="zh-CN" altLang="en-US" dirty="0"/>
              <a:t>多个单字长存储模块</a:t>
            </a:r>
            <a:r>
              <a:rPr lang="zh-CN" altLang="en-US" b="1" dirty="0"/>
              <a:t>并发</a:t>
            </a:r>
            <a:endParaRPr lang="en-US" altLang="zh-CN" b="1" dirty="0"/>
          </a:p>
          <a:p>
            <a:r>
              <a:rPr lang="zh-CN" altLang="en-US" dirty="0"/>
              <a:t>共用一个地址寄存器</a:t>
            </a:r>
            <a:endParaRPr lang="en-US" altLang="zh-CN" dirty="0"/>
          </a:p>
          <a:p>
            <a:r>
              <a:rPr lang="zh-CN" altLang="en-US" dirty="0"/>
              <a:t>单存储周期内访问多个存储字</a:t>
            </a:r>
            <a:endParaRPr lang="en-US" altLang="zh-CN" dirty="0"/>
          </a:p>
          <a:p>
            <a:r>
              <a:rPr lang="zh-CN" altLang="en-US" dirty="0"/>
              <a:t>性能线性增长，总线位宽变化</a:t>
            </a:r>
            <a:endParaRPr lang="en-US" altLang="zh-CN" dirty="0"/>
          </a:p>
        </p:txBody>
      </p:sp>
      <p:grpSp>
        <p:nvGrpSpPr>
          <p:cNvPr id="43" name="组合 42"/>
          <p:cNvGrpSpPr/>
          <p:nvPr/>
        </p:nvGrpSpPr>
        <p:grpSpPr>
          <a:xfrm>
            <a:off x="6536771" y="1100638"/>
            <a:ext cx="4550625" cy="4846727"/>
            <a:chOff x="753313" y="1920829"/>
            <a:chExt cx="3816423" cy="4064751"/>
          </a:xfrm>
        </p:grpSpPr>
        <p:sp>
          <p:nvSpPr>
            <p:cNvPr id="44"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headEnd/>
              <a:tailEnd/>
            </a:ln>
          </p:spPr>
          <p:txBody>
            <a:bodyPr wrap="none" lIns="0" tIns="0" rIns="0" bIns="0" anchor="ctr"/>
            <a:lstStyle/>
            <a:p>
              <a:pPr algn="r"/>
              <a:endParaRPr lang="zh-CN" altLang="zh-CN" sz="2000" b="1">
                <a:latin typeface="+mn-ea"/>
              </a:endParaRPr>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sp>
          <p:nvSpPr>
            <p:cNvPr id="51"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pPr>
              <a:r>
                <a:rPr lang="zh-CN" altLang="en-US" b="1" dirty="0">
                  <a:latin typeface="+mn-ea"/>
                  <a:cs typeface="Arial" charset="0"/>
                </a:rPr>
                <a:t>多字长</a:t>
              </a:r>
              <a:r>
                <a:rPr lang="en-US" altLang="zh-CN" b="1" dirty="0">
                  <a:latin typeface="+mn-ea"/>
                  <a:cs typeface="Arial" charset="0"/>
                </a:rPr>
                <a:t>DR</a:t>
              </a:r>
              <a:endParaRPr lang="zh-CN" altLang="en-US" b="1" dirty="0">
                <a:latin typeface="+mn-ea"/>
                <a:cs typeface="Arial"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72" name="矩形 7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73" name="矩形 7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74" name="矩形 7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n-ea"/>
                  <a:cs typeface="Arial" charset="0"/>
                </a:rPr>
                <a:t>多字长</a:t>
              </a:r>
              <a:r>
                <a:rPr lang="en-US" altLang="zh-CN" sz="2000" b="1" dirty="0">
                  <a:solidFill>
                    <a:srgbClr val="008000"/>
                  </a:solidFill>
                  <a:latin typeface="+mn-ea"/>
                  <a:cs typeface="Arial" charset="0"/>
                </a:rPr>
                <a:t>DBUS</a:t>
              </a:r>
              <a:endParaRPr lang="zh-CN" altLang="en-US" sz="2000" b="1" dirty="0">
                <a:solidFill>
                  <a:srgbClr val="008000"/>
                </a:solidFill>
                <a:latin typeface="+mn-ea"/>
                <a:cs typeface="Arial" charset="0"/>
              </a:endParaRPr>
            </a:p>
          </p:txBody>
        </p:sp>
      </p:grpSp>
    </p:spTree>
    <p:extLst>
      <p:ext uri="{BB962C8B-B14F-4D97-AF65-F5344CB8AC3E}">
        <p14:creationId xmlns:p14="http://schemas.microsoft.com/office/powerpoint/2010/main" val="18846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 （多体交叉存储器）</a:t>
            </a:r>
          </a:p>
        </p:txBody>
      </p:sp>
      <p:sp>
        <p:nvSpPr>
          <p:cNvPr id="3" name="内容占位符 2"/>
          <p:cNvSpPr>
            <a:spLocks noGrp="1"/>
          </p:cNvSpPr>
          <p:nvPr>
            <p:ph idx="1"/>
          </p:nvPr>
        </p:nvSpPr>
        <p:spPr/>
        <p:txBody>
          <a:bodyPr>
            <a:normAutofit/>
          </a:bodyPr>
          <a:lstStyle/>
          <a:p>
            <a:r>
              <a:rPr lang="zh-CN" altLang="en-US" dirty="0"/>
              <a:t>多模块顺序存储器</a:t>
            </a:r>
            <a:endParaRPr lang="en-US" altLang="zh-CN" dirty="0"/>
          </a:p>
          <a:p>
            <a:pPr lvl="1"/>
            <a:r>
              <a:rPr lang="zh-CN" altLang="en-US" sz="2200" dirty="0"/>
              <a:t>高位多体交叉</a:t>
            </a:r>
            <a:endParaRPr lang="en-US" altLang="zh-CN" sz="2200" dirty="0"/>
          </a:p>
          <a:p>
            <a:pPr lvl="1"/>
            <a:r>
              <a:rPr lang="zh-CN" altLang="en-US" sz="2200" dirty="0"/>
              <a:t>多模块串行</a:t>
            </a:r>
            <a:endParaRPr lang="en-US" altLang="zh-CN" sz="2200" dirty="0"/>
          </a:p>
          <a:p>
            <a:pPr lvl="1"/>
            <a:r>
              <a:rPr lang="zh-CN" altLang="en-US" sz="2200" dirty="0"/>
              <a:t>扩充容量</a:t>
            </a:r>
            <a:endParaRPr lang="en-US" altLang="zh-CN" sz="2200" dirty="0"/>
          </a:p>
          <a:p>
            <a:r>
              <a:rPr lang="zh-CN" altLang="en-US" dirty="0"/>
              <a:t>多模块交叉存储器</a:t>
            </a:r>
            <a:endParaRPr lang="en-US" altLang="zh-CN" dirty="0"/>
          </a:p>
          <a:p>
            <a:pPr lvl="1"/>
            <a:r>
              <a:rPr lang="zh-CN" altLang="en-US" sz="2200" dirty="0"/>
              <a:t>低位多体交叉</a:t>
            </a:r>
            <a:endParaRPr lang="en-US" altLang="zh-CN" sz="2200" dirty="0"/>
          </a:p>
          <a:p>
            <a:pPr lvl="1"/>
            <a:r>
              <a:rPr lang="zh-CN" altLang="en-US" sz="2200" dirty="0"/>
              <a:t>多模块流水并行</a:t>
            </a:r>
            <a:endParaRPr lang="en-US" altLang="zh-CN" sz="2200" dirty="0"/>
          </a:p>
          <a:p>
            <a:pPr lvl="1"/>
            <a:r>
              <a:rPr lang="zh-CN" altLang="en-US" sz="2200" dirty="0"/>
              <a:t>扩充容量</a:t>
            </a:r>
            <a:endParaRPr lang="en-US" altLang="zh-CN" sz="2200" dirty="0"/>
          </a:p>
          <a:p>
            <a:pPr lvl="1"/>
            <a:r>
              <a:rPr lang="zh-CN" altLang="en-US" sz="2200" dirty="0"/>
              <a:t>提升性能</a:t>
            </a:r>
          </a:p>
        </p:txBody>
      </p:sp>
    </p:spTree>
    <p:extLst>
      <p:ext uri="{BB962C8B-B14F-4D97-AF65-F5344CB8AC3E}">
        <p14:creationId xmlns:p14="http://schemas.microsoft.com/office/powerpoint/2010/main" val="19202330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多模块顺序存储器（地址总线扩展，容量扩展）</a:t>
            </a:r>
          </a:p>
        </p:txBody>
      </p:sp>
      <p:sp>
        <p:nvSpPr>
          <p:cNvPr id="72" name="Rectangle 71"/>
          <p:cNvSpPr txBox="1">
            <a:spLocks noChangeArrowheads="1"/>
          </p:cNvSpPr>
          <p:nvPr/>
        </p:nvSpPr>
        <p:spPr>
          <a:xfrm>
            <a:off x="6978993" y="2400300"/>
            <a:ext cx="3732347" cy="34152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一个地址寄存器</a:t>
            </a:r>
          </a:p>
          <a:p>
            <a:r>
              <a:rPr lang="zh-CN" altLang="en-US" sz="2400" dirty="0"/>
              <a:t>高位片选，多模块串行</a:t>
            </a:r>
          </a:p>
          <a:p>
            <a:endParaRPr lang="zh-CN" altLang="en-US" sz="2400" dirty="0"/>
          </a:p>
          <a:p>
            <a:r>
              <a:rPr lang="zh-CN" altLang="en-US" sz="2400" dirty="0"/>
              <a:t>扩充容量方便</a:t>
            </a:r>
            <a:endParaRPr lang="en-US" altLang="zh-CN" sz="2400" dirty="0"/>
          </a:p>
          <a:p>
            <a:r>
              <a:rPr lang="zh-CN" altLang="en-US" sz="2400" dirty="0"/>
              <a:t>性能无提升</a:t>
            </a:r>
          </a:p>
          <a:p>
            <a:r>
              <a:rPr lang="zh-CN" altLang="en-US" sz="2400" dirty="0"/>
              <a:t>方便故障隔离</a:t>
            </a:r>
          </a:p>
          <a:p>
            <a:endParaRPr lang="zh-CN" altLang="en-US" sz="2400" dirty="0"/>
          </a:p>
        </p:txBody>
      </p:sp>
      <p:sp>
        <p:nvSpPr>
          <p:cNvPr id="4" name="Rectangle 2"/>
          <p:cNvSpPr>
            <a:spLocks noChangeArrowheads="1"/>
          </p:cNvSpPr>
          <p:nvPr/>
        </p:nvSpPr>
        <p:spPr bwMode="auto">
          <a:xfrm>
            <a:off x="1131564" y="1423502"/>
            <a:ext cx="4278514" cy="4364084"/>
          </a:xfrm>
          <a:prstGeom prst="rect">
            <a:avLst/>
          </a:prstGeom>
          <a:solidFill>
            <a:schemeClr val="accent6">
              <a:lumMod val="20000"/>
              <a:lumOff val="80000"/>
            </a:schemeClr>
          </a:solidFill>
          <a:ln w="28575" algn="ctr">
            <a:solidFill>
              <a:schemeClr val="tx1"/>
            </a:solidFill>
            <a:miter lim="800000"/>
            <a:headEnd/>
            <a:tailEnd/>
          </a:ln>
          <a:effectLst>
            <a:outerShdw blurRad="76200" dir="18900000" sy="23000" kx="-1200000" algn="bl" rotWithShape="0">
              <a:prstClr val="black">
                <a:alpha val="20000"/>
              </a:prstClr>
            </a:outerShdw>
          </a:effectLst>
        </p:spPr>
        <p:txBody>
          <a:bodyPr wrap="none" anchor="ctr"/>
          <a:lstStyle/>
          <a:p>
            <a:pPr algn="ctr"/>
            <a:endParaRPr lang="zh-CN" altLang="en-US" sz="2000">
              <a:latin typeface="+mn-ea"/>
            </a:endParaRPr>
          </a:p>
        </p:txBody>
      </p:sp>
      <p:sp>
        <p:nvSpPr>
          <p:cNvPr id="5"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6"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8"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1" name="Group 10"/>
          <p:cNvGrpSpPr>
            <a:grpSpLocks/>
          </p:cNvGrpSpPr>
          <p:nvPr/>
        </p:nvGrpSpPr>
        <p:grpSpPr bwMode="auto">
          <a:xfrm>
            <a:off x="1559415" y="2535916"/>
            <a:ext cx="3422811" cy="2224827"/>
            <a:chOff x="1440" y="2304"/>
            <a:chExt cx="1920" cy="1152"/>
          </a:xfrm>
        </p:grpSpPr>
        <p:sp>
          <p:nvSpPr>
            <p:cNvPr id="12"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3"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9"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20"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21"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p>
          </p:txBody>
        </p:sp>
        <p:sp>
          <p:nvSpPr>
            <p:cNvPr id="22"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23"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24"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25"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26"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0"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1"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32"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33"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34"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35"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36"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37"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38"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39"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0"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1"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2"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3"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4"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45"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sp>
          <p:nvSpPr>
            <p:cNvPr id="46"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47"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48"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49"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50"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51"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52"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3"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4"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5"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6"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7"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58"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59"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60"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61"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62"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63"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grpSp>
      <p:grpSp>
        <p:nvGrpSpPr>
          <p:cNvPr id="92" name="组合 91"/>
          <p:cNvGrpSpPr/>
          <p:nvPr/>
        </p:nvGrpSpPr>
        <p:grpSpPr>
          <a:xfrm>
            <a:off x="1775123" y="1680213"/>
            <a:ext cx="2950393" cy="342281"/>
            <a:chOff x="1775123" y="1680213"/>
            <a:chExt cx="2950393" cy="342281"/>
          </a:xfrm>
        </p:grpSpPr>
        <p:sp>
          <p:nvSpPr>
            <p:cNvPr id="9" name="Text Box 8"/>
            <p:cNvSpPr txBox="1">
              <a:spLocks noChangeArrowheads="1"/>
            </p:cNvSpPr>
            <p:nvPr/>
          </p:nvSpPr>
          <p:spPr bwMode="auto">
            <a:xfrm>
              <a:off x="1775123" y="1680213"/>
              <a:ext cx="1112414" cy="342281"/>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1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64"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65" name="Text Box 64"/>
          <p:cNvSpPr txBox="1">
            <a:spLocks noChangeArrowheads="1"/>
          </p:cNvSpPr>
          <p:nvPr/>
        </p:nvSpPr>
        <p:spPr bwMode="auto">
          <a:xfrm>
            <a:off x="1644986"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66" name="Text Box 65"/>
          <p:cNvSpPr txBox="1">
            <a:spLocks noChangeArrowheads="1"/>
          </p:cNvSpPr>
          <p:nvPr/>
        </p:nvSpPr>
        <p:spPr bwMode="auto">
          <a:xfrm>
            <a:off x="2586259"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67" name="Text Box 66"/>
          <p:cNvSpPr txBox="1">
            <a:spLocks noChangeArrowheads="1"/>
          </p:cNvSpPr>
          <p:nvPr/>
        </p:nvSpPr>
        <p:spPr bwMode="auto">
          <a:xfrm>
            <a:off x="3527532"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68" name="Text Box 67"/>
          <p:cNvSpPr txBox="1">
            <a:spLocks noChangeArrowheads="1"/>
          </p:cNvSpPr>
          <p:nvPr/>
        </p:nvSpPr>
        <p:spPr bwMode="auto">
          <a:xfrm>
            <a:off x="4468805"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69" name="Line 68"/>
          <p:cNvSpPr>
            <a:spLocks noChangeAspect="1" noChangeShapeType="1"/>
          </p:cNvSpPr>
          <p:nvPr/>
        </p:nvSpPr>
        <p:spPr bwMode="auto">
          <a:xfrm>
            <a:off x="1473845" y="5402520"/>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0" name="Text Box 69"/>
          <p:cNvSpPr txBox="1">
            <a:spLocks noChangeArrowheads="1"/>
          </p:cNvSpPr>
          <p:nvPr/>
        </p:nvSpPr>
        <p:spPr bwMode="auto">
          <a:xfrm>
            <a:off x="2714613" y="5017454"/>
            <a:ext cx="1112414" cy="342281"/>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71" name="Text Box 70"/>
          <p:cNvSpPr txBox="1">
            <a:spLocks noChangeArrowheads="1"/>
          </p:cNvSpPr>
          <p:nvPr/>
        </p:nvSpPr>
        <p:spPr bwMode="auto">
          <a:xfrm>
            <a:off x="2586259" y="5830372"/>
            <a:ext cx="1540265" cy="400110"/>
          </a:xfrm>
          <a:prstGeom prst="rect">
            <a:avLst/>
          </a:prstGeom>
          <a:noFill/>
          <a:ln w="9525">
            <a:noFill/>
            <a:miter lim="800000"/>
            <a:headEnd/>
            <a:tailEnd/>
          </a:ln>
        </p:spPr>
        <p:txBody>
          <a:bodyPr>
            <a:spAutoFit/>
          </a:bodyPr>
          <a:lstStyle/>
          <a:p>
            <a:pPr algn="ctr"/>
            <a:r>
              <a:rPr lang="en-US" altLang="zh-CN" sz="2000" dirty="0">
                <a:latin typeface="+mn-ea"/>
              </a:rPr>
              <a:t> </a:t>
            </a:r>
            <a:r>
              <a:rPr lang="zh-CN" altLang="en-US" sz="2000" b="1" dirty="0">
                <a:latin typeface="+mn-ea"/>
              </a:rPr>
              <a:t>顺序方式</a:t>
            </a:r>
          </a:p>
        </p:txBody>
      </p:sp>
      <p:grpSp>
        <p:nvGrpSpPr>
          <p:cNvPr id="73" name="Group 72"/>
          <p:cNvGrpSpPr>
            <a:grpSpLocks/>
          </p:cNvGrpSpPr>
          <p:nvPr/>
        </p:nvGrpSpPr>
        <p:grpSpPr bwMode="auto">
          <a:xfrm>
            <a:off x="1987267" y="2364775"/>
            <a:ext cx="770133" cy="2652679"/>
            <a:chOff x="864" y="1728"/>
            <a:chExt cx="432" cy="1488"/>
          </a:xfrm>
        </p:grpSpPr>
        <p:sp>
          <p:nvSpPr>
            <p:cNvPr id="74" name="Line 73"/>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5" name="Line 74"/>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6" name="Line 75"/>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7" name="Line 76"/>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78" name="Line 77"/>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79" name="Group 78"/>
          <p:cNvGrpSpPr>
            <a:grpSpLocks/>
          </p:cNvGrpSpPr>
          <p:nvPr/>
        </p:nvGrpSpPr>
        <p:grpSpPr bwMode="auto">
          <a:xfrm>
            <a:off x="2928540" y="2364775"/>
            <a:ext cx="770133" cy="2652679"/>
            <a:chOff x="864" y="1728"/>
            <a:chExt cx="432" cy="1488"/>
          </a:xfrm>
        </p:grpSpPr>
        <p:sp>
          <p:nvSpPr>
            <p:cNvPr id="80" name="Line 79"/>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1" name="Line 80"/>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2" name="Line 81"/>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3" name="Line 82"/>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4" name="Line 83"/>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85" name="Group 84"/>
          <p:cNvGrpSpPr>
            <a:grpSpLocks/>
          </p:cNvGrpSpPr>
          <p:nvPr/>
        </p:nvGrpSpPr>
        <p:grpSpPr bwMode="auto">
          <a:xfrm>
            <a:off x="3869813" y="2364775"/>
            <a:ext cx="770133" cy="2652679"/>
            <a:chOff x="864" y="1728"/>
            <a:chExt cx="432" cy="1488"/>
          </a:xfrm>
        </p:grpSpPr>
        <p:sp>
          <p:nvSpPr>
            <p:cNvPr id="86" name="Line 85"/>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7" name="Line 86"/>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8" name="Line 87"/>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89" name="Line 88"/>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90" name="Line 89"/>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spTree>
    <p:extLst>
      <p:ext uri="{BB962C8B-B14F-4D97-AF65-F5344CB8AC3E}">
        <p14:creationId xmlns:p14="http://schemas.microsoft.com/office/powerpoint/2010/main" val="22472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down)">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ppt_x"/>
                                          </p:val>
                                        </p:tav>
                                        <p:tav tm="100000">
                                          <p:val>
                                            <p:strVal val="#ppt_x"/>
                                          </p:val>
                                        </p:tav>
                                      </p:tavLst>
                                    </p:anim>
                                    <p:anim calcmode="lin" valueType="num">
                                      <p:cBhvr additive="base">
                                        <p:cTn id="2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2">
                                            <p:txEl>
                                              <p:pRg st="0" end="0"/>
                                            </p:txEl>
                                          </p:spTgt>
                                        </p:tgtEl>
                                        <p:attrNameLst>
                                          <p:attrName>style.visibility</p:attrName>
                                        </p:attrNameLst>
                                      </p:cBhvr>
                                      <p:to>
                                        <p:strVal val="visible"/>
                                      </p:to>
                                    </p:set>
                                    <p:animEffect transition="in" filter="wipe(left)">
                                      <p:cBhvr>
                                        <p:cTn id="28" dur="500"/>
                                        <p:tgtEl>
                                          <p:spTgt spid="7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xEl>
                                              <p:pRg st="1" end="1"/>
                                            </p:txEl>
                                          </p:spTgt>
                                        </p:tgtEl>
                                        <p:attrNameLst>
                                          <p:attrName>style.visibility</p:attrName>
                                        </p:attrNameLst>
                                      </p:cBhvr>
                                      <p:to>
                                        <p:strVal val="visible"/>
                                      </p:to>
                                    </p:set>
                                    <p:animEffect transition="in" filter="wipe(left)">
                                      <p:cBhvr>
                                        <p:cTn id="33" dur="500"/>
                                        <p:tgtEl>
                                          <p:spTgt spid="7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2">
                                            <p:txEl>
                                              <p:pRg st="3" end="3"/>
                                            </p:txEl>
                                          </p:spTgt>
                                        </p:tgtEl>
                                        <p:attrNameLst>
                                          <p:attrName>style.visibility</p:attrName>
                                        </p:attrNameLst>
                                      </p:cBhvr>
                                      <p:to>
                                        <p:strVal val="visible"/>
                                      </p:to>
                                    </p:set>
                                    <p:animEffect transition="in" filter="wipe(left)">
                                      <p:cBhvr>
                                        <p:cTn id="38" dur="500"/>
                                        <p:tgtEl>
                                          <p:spTgt spid="7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2">
                                            <p:txEl>
                                              <p:pRg st="4" end="4"/>
                                            </p:txEl>
                                          </p:spTgt>
                                        </p:tgtEl>
                                        <p:attrNameLst>
                                          <p:attrName>style.visibility</p:attrName>
                                        </p:attrNameLst>
                                      </p:cBhvr>
                                      <p:to>
                                        <p:strVal val="visible"/>
                                      </p:to>
                                    </p:set>
                                    <p:animEffect transition="in" filter="wipe(left)">
                                      <p:cBhvr>
                                        <p:cTn id="43" dur="500"/>
                                        <p:tgtEl>
                                          <p:spTgt spid="72">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2">
                                            <p:txEl>
                                              <p:pRg st="5" end="5"/>
                                            </p:txEl>
                                          </p:spTgt>
                                        </p:tgtEl>
                                        <p:attrNameLst>
                                          <p:attrName>style.visibility</p:attrName>
                                        </p:attrNameLst>
                                      </p:cBhvr>
                                      <p:to>
                                        <p:strVal val="visible"/>
                                      </p:to>
                                    </p:set>
                                    <p:animEffect transition="in" filter="wipe(left)">
                                      <p:cBhvr>
                                        <p:cTn id="48" dur="500"/>
                                        <p:tgtEl>
                                          <p:spTgt spid="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type="title"/>
          </p:nvPr>
        </p:nvSpPr>
        <p:spPr/>
        <p:txBody>
          <a:bodyPr/>
          <a:lstStyle/>
          <a:p>
            <a:pPr eaLnBrk="1" hangingPunct="1"/>
            <a:r>
              <a:rPr lang="zh-CN" altLang="en-US"/>
              <a:t>多模块交叉存储器</a:t>
            </a:r>
          </a:p>
        </p:txBody>
      </p:sp>
      <p:sp>
        <p:nvSpPr>
          <p:cNvPr id="195585" name="Rectangle 2"/>
          <p:cNvSpPr>
            <a:spLocks noChangeArrowheads="1"/>
          </p:cNvSpPr>
          <p:nvPr/>
        </p:nvSpPr>
        <p:spPr bwMode="auto">
          <a:xfrm>
            <a:off x="1131564" y="1420895"/>
            <a:ext cx="4278514" cy="4364084"/>
          </a:xfrm>
          <a:prstGeom prst="rect">
            <a:avLst/>
          </a:prstGeom>
          <a:solidFill>
            <a:schemeClr val="accent5">
              <a:lumMod val="20000"/>
              <a:lumOff val="80000"/>
            </a:schemeClr>
          </a:solidFill>
          <a:ln w="28575" algn="ctr">
            <a:solidFill>
              <a:schemeClr val="tx1"/>
            </a:solidFill>
            <a:miter lim="800000"/>
            <a:headEnd/>
            <a:tailEnd/>
          </a:ln>
        </p:spPr>
        <p:txBody>
          <a:bodyPr wrap="none" anchor="ctr"/>
          <a:lstStyle/>
          <a:p>
            <a:pPr algn="ctr"/>
            <a:endParaRPr lang="zh-CN" altLang="en-US" sz="2000">
              <a:latin typeface="+mn-ea"/>
            </a:endParaRPr>
          </a:p>
        </p:txBody>
      </p:sp>
      <p:grpSp>
        <p:nvGrpSpPr>
          <p:cNvPr id="11" name="组合 10"/>
          <p:cNvGrpSpPr/>
          <p:nvPr/>
        </p:nvGrpSpPr>
        <p:grpSpPr>
          <a:xfrm>
            <a:off x="1633146" y="1667380"/>
            <a:ext cx="2921230" cy="352507"/>
            <a:chOff x="1633146" y="1667380"/>
            <a:chExt cx="2921230" cy="352507"/>
          </a:xfrm>
        </p:grpSpPr>
        <p:sp>
          <p:nvSpPr>
            <p:cNvPr id="959545" name="Text Box 57"/>
            <p:cNvSpPr txBox="1">
              <a:spLocks noChangeArrowheads="1"/>
            </p:cNvSpPr>
            <p:nvPr/>
          </p:nvSpPr>
          <p:spPr bwMode="auto">
            <a:xfrm>
              <a:off x="1633146" y="1667380"/>
              <a:ext cx="1112414" cy="338554"/>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959546" name="Rectangle 58"/>
            <p:cNvSpPr>
              <a:spLocks noChangeArrowheads="1"/>
            </p:cNvSpPr>
            <p:nvPr/>
          </p:nvSpPr>
          <p:spPr bwMode="auto">
            <a:xfrm>
              <a:off x="3784243" y="1677606"/>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959547" name="Rectangle 59"/>
            <p:cNvSpPr>
              <a:spLocks noChangeArrowheads="1"/>
            </p:cNvSpPr>
            <p:nvPr/>
          </p:nvSpPr>
          <p:spPr bwMode="auto">
            <a:xfrm>
              <a:off x="2671829" y="1677606"/>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195591" name="Text Box 60"/>
          <p:cNvSpPr txBox="1">
            <a:spLocks noChangeArrowheads="1"/>
          </p:cNvSpPr>
          <p:nvPr/>
        </p:nvSpPr>
        <p:spPr bwMode="auto">
          <a:xfrm>
            <a:off x="1644986"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195592" name="Text Box 61"/>
          <p:cNvSpPr txBox="1">
            <a:spLocks noChangeArrowheads="1"/>
          </p:cNvSpPr>
          <p:nvPr/>
        </p:nvSpPr>
        <p:spPr bwMode="auto">
          <a:xfrm>
            <a:off x="2586259"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195593" name="Text Box 62"/>
          <p:cNvSpPr txBox="1">
            <a:spLocks noChangeArrowheads="1"/>
          </p:cNvSpPr>
          <p:nvPr/>
        </p:nvSpPr>
        <p:spPr bwMode="auto">
          <a:xfrm>
            <a:off x="3527532"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195594" name="Text Box 63"/>
          <p:cNvSpPr txBox="1">
            <a:spLocks noChangeArrowheads="1"/>
          </p:cNvSpPr>
          <p:nvPr/>
        </p:nvSpPr>
        <p:spPr bwMode="auto">
          <a:xfrm>
            <a:off x="4468805" y="2105457"/>
            <a:ext cx="513422" cy="338554"/>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195595" name="Line 64"/>
          <p:cNvSpPr>
            <a:spLocks noChangeShapeType="1"/>
          </p:cNvSpPr>
          <p:nvPr/>
        </p:nvSpPr>
        <p:spPr bwMode="auto">
          <a:xfrm>
            <a:off x="1901697"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6" name="Line 65"/>
          <p:cNvSpPr>
            <a:spLocks noChangeShapeType="1"/>
          </p:cNvSpPr>
          <p:nvPr/>
        </p:nvSpPr>
        <p:spPr bwMode="auto">
          <a:xfrm>
            <a:off x="2800184"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7" name="Line 66"/>
          <p:cNvSpPr>
            <a:spLocks noChangeShapeType="1"/>
          </p:cNvSpPr>
          <p:nvPr/>
        </p:nvSpPr>
        <p:spPr bwMode="auto">
          <a:xfrm>
            <a:off x="3741458"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8" name="Line 67"/>
          <p:cNvSpPr>
            <a:spLocks noChangeShapeType="1"/>
          </p:cNvSpPr>
          <p:nvPr/>
        </p:nvSpPr>
        <p:spPr bwMode="auto">
          <a:xfrm>
            <a:off x="4682731"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9" name="Line 68"/>
          <p:cNvSpPr>
            <a:spLocks noChangeAspect="1" noChangeShapeType="1"/>
          </p:cNvSpPr>
          <p:nvPr/>
        </p:nvSpPr>
        <p:spPr bwMode="auto">
          <a:xfrm>
            <a:off x="1516630" y="5399913"/>
            <a:ext cx="3593952"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195600" name="Text Box 69"/>
          <p:cNvSpPr txBox="1">
            <a:spLocks noChangeArrowheads="1"/>
          </p:cNvSpPr>
          <p:nvPr/>
        </p:nvSpPr>
        <p:spPr bwMode="auto">
          <a:xfrm>
            <a:off x="2757399" y="4929276"/>
            <a:ext cx="1112414" cy="338554"/>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195601" name="Text Box 70"/>
          <p:cNvSpPr txBox="1">
            <a:spLocks noChangeArrowheads="1"/>
          </p:cNvSpPr>
          <p:nvPr/>
        </p:nvSpPr>
        <p:spPr bwMode="auto">
          <a:xfrm>
            <a:off x="2457903" y="5808624"/>
            <a:ext cx="1540265" cy="400110"/>
          </a:xfrm>
          <a:prstGeom prst="rect">
            <a:avLst/>
          </a:prstGeom>
          <a:noFill/>
          <a:ln w="9525">
            <a:noFill/>
            <a:miter lim="800000"/>
            <a:headEnd/>
            <a:tailEnd/>
          </a:ln>
        </p:spPr>
        <p:txBody>
          <a:bodyPr>
            <a:spAutoFit/>
          </a:bodyPr>
          <a:lstStyle/>
          <a:p>
            <a:pPr algn="ctr"/>
            <a:r>
              <a:rPr lang="zh-CN" altLang="en-US" sz="2000" b="1" dirty="0">
                <a:latin typeface="+mn-ea"/>
              </a:rPr>
              <a:t>交叉方式</a:t>
            </a:r>
          </a:p>
        </p:txBody>
      </p:sp>
      <p:grpSp>
        <p:nvGrpSpPr>
          <p:cNvPr id="3" name="Group 96"/>
          <p:cNvGrpSpPr>
            <a:grpSpLocks/>
          </p:cNvGrpSpPr>
          <p:nvPr/>
        </p:nvGrpSpPr>
        <p:grpSpPr bwMode="auto">
          <a:xfrm>
            <a:off x="2158407" y="2704449"/>
            <a:ext cx="2224827"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4" name="Group 97"/>
          <p:cNvGrpSpPr>
            <a:grpSpLocks/>
          </p:cNvGrpSpPr>
          <p:nvPr/>
        </p:nvGrpSpPr>
        <p:grpSpPr bwMode="auto">
          <a:xfrm>
            <a:off x="2158407" y="2961160"/>
            <a:ext cx="2224827"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5" name="Group 98"/>
          <p:cNvGrpSpPr>
            <a:grpSpLocks/>
          </p:cNvGrpSpPr>
          <p:nvPr/>
        </p:nvGrpSpPr>
        <p:grpSpPr bwMode="auto">
          <a:xfrm>
            <a:off x="2158407" y="3217871"/>
            <a:ext cx="2224827"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6" name="Group 99"/>
          <p:cNvGrpSpPr>
            <a:grpSpLocks/>
          </p:cNvGrpSpPr>
          <p:nvPr/>
        </p:nvGrpSpPr>
        <p:grpSpPr bwMode="auto">
          <a:xfrm>
            <a:off x="2158407" y="3474582"/>
            <a:ext cx="2224827"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7" name="Group 100"/>
          <p:cNvGrpSpPr>
            <a:grpSpLocks/>
          </p:cNvGrpSpPr>
          <p:nvPr/>
        </p:nvGrpSpPr>
        <p:grpSpPr bwMode="auto">
          <a:xfrm>
            <a:off x="2158407" y="3774078"/>
            <a:ext cx="2224827"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8" name="Group 101"/>
          <p:cNvGrpSpPr>
            <a:grpSpLocks/>
          </p:cNvGrpSpPr>
          <p:nvPr/>
        </p:nvGrpSpPr>
        <p:grpSpPr bwMode="auto">
          <a:xfrm>
            <a:off x="2158407" y="4059312"/>
            <a:ext cx="2224827"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9" name="Group 102"/>
          <p:cNvGrpSpPr>
            <a:grpSpLocks/>
          </p:cNvGrpSpPr>
          <p:nvPr/>
        </p:nvGrpSpPr>
        <p:grpSpPr bwMode="auto">
          <a:xfrm>
            <a:off x="2158407" y="4330284"/>
            <a:ext cx="2224827"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10" name="Group 103"/>
          <p:cNvGrpSpPr>
            <a:grpSpLocks/>
          </p:cNvGrpSpPr>
          <p:nvPr/>
        </p:nvGrpSpPr>
        <p:grpSpPr bwMode="auto">
          <a:xfrm>
            <a:off x="2158407" y="4601257"/>
            <a:ext cx="2224827"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195587" name="Group 4"/>
          <p:cNvGrpSpPr>
            <a:grpSpLocks/>
          </p:cNvGrpSpPr>
          <p:nvPr/>
        </p:nvGrpSpPr>
        <p:grpSpPr bwMode="auto">
          <a:xfrm>
            <a:off x="1559415" y="2533309"/>
            <a:ext cx="3422811" cy="2224827"/>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grpSp>
      <p:sp>
        <p:nvSpPr>
          <p:cNvPr id="107" name="Rectangle 71"/>
          <p:cNvSpPr txBox="1">
            <a:spLocks noChangeArrowheads="1"/>
          </p:cNvSpPr>
          <p:nvPr/>
        </p:nvSpPr>
        <p:spPr>
          <a:xfrm>
            <a:off x="6009068" y="3611077"/>
            <a:ext cx="6006248" cy="311262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模块并行工作</a:t>
            </a:r>
            <a:endParaRPr lang="en-US" altLang="zh-CN" sz="2400" dirty="0"/>
          </a:p>
          <a:p>
            <a:r>
              <a:rPr lang="en-US" altLang="zh-CN" sz="2400" dirty="0"/>
              <a:t>CPU</a:t>
            </a:r>
            <a:r>
              <a:rPr lang="zh-CN" altLang="en-US" sz="2400" dirty="0"/>
              <a:t>比存储器要快</a:t>
            </a:r>
            <a:endParaRPr lang="en-US" altLang="zh-CN" sz="2400" dirty="0"/>
          </a:p>
          <a:p>
            <a:r>
              <a:rPr lang="zh-CN" altLang="en-US" sz="2400" dirty="0"/>
              <a:t>能同时取出多条指令或者数据</a:t>
            </a:r>
            <a:endParaRPr lang="en-US" altLang="zh-CN" sz="2400" dirty="0"/>
          </a:p>
          <a:p>
            <a:r>
              <a:rPr lang="zh-CN" altLang="en-US" sz="2400" dirty="0"/>
              <a:t>可大大提高机器的运行速度及存储带宽</a:t>
            </a:r>
          </a:p>
        </p:txBody>
      </p:sp>
    </p:spTree>
    <p:extLst>
      <p:ext uri="{BB962C8B-B14F-4D97-AF65-F5344CB8AC3E}">
        <p14:creationId xmlns:p14="http://schemas.microsoft.com/office/powerpoint/2010/main" val="2471152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7">
                                            <p:txEl>
                                              <p:pRg st="0" end="0"/>
                                            </p:txEl>
                                          </p:spTgt>
                                        </p:tgtEl>
                                        <p:attrNameLst>
                                          <p:attrName>style.visibility</p:attrName>
                                        </p:attrNameLst>
                                      </p:cBhvr>
                                      <p:to>
                                        <p:strVal val="visible"/>
                                      </p:to>
                                    </p:set>
                                    <p:animEffect transition="in" filter="wipe(left)">
                                      <p:cBhvr>
                                        <p:cTn id="53" dur="500"/>
                                        <p:tgtEl>
                                          <p:spTgt spid="10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7">
                                            <p:txEl>
                                              <p:pRg st="1" end="1"/>
                                            </p:txEl>
                                          </p:spTgt>
                                        </p:tgtEl>
                                        <p:attrNameLst>
                                          <p:attrName>style.visibility</p:attrName>
                                        </p:attrNameLst>
                                      </p:cBhvr>
                                      <p:to>
                                        <p:strVal val="visible"/>
                                      </p:to>
                                    </p:set>
                                    <p:animEffect transition="in" filter="wipe(left)">
                                      <p:cBhvr>
                                        <p:cTn id="58" dur="500"/>
                                        <p:tgtEl>
                                          <p:spTgt spid="10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7">
                                            <p:txEl>
                                              <p:pRg st="2" end="2"/>
                                            </p:txEl>
                                          </p:spTgt>
                                        </p:tgtEl>
                                        <p:attrNameLst>
                                          <p:attrName>style.visibility</p:attrName>
                                        </p:attrNameLst>
                                      </p:cBhvr>
                                      <p:to>
                                        <p:strVal val="visible"/>
                                      </p:to>
                                    </p:set>
                                    <p:animEffect transition="in" filter="wipe(left)">
                                      <p:cBhvr>
                                        <p:cTn id="63" dur="500"/>
                                        <p:tgtEl>
                                          <p:spTgt spid="10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7">
                                            <p:txEl>
                                              <p:pRg st="3" end="3"/>
                                            </p:txEl>
                                          </p:spTgt>
                                        </p:tgtEl>
                                        <p:attrNameLst>
                                          <p:attrName>style.visibility</p:attrName>
                                        </p:attrNameLst>
                                      </p:cBhvr>
                                      <p:to>
                                        <p:strVal val="visible"/>
                                      </p:to>
                                    </p:set>
                                    <p:animEffect transition="in" filter="wipe(left)">
                                      <p:cBhvr>
                                        <p:cTn id="68" dur="500"/>
                                        <p:tgtEl>
                                          <p:spTgt spid="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5" name="Rectangle 8"/>
          <p:cNvSpPr>
            <a:spLocks noGrp="1" noChangeArrowheads="1"/>
          </p:cNvSpPr>
          <p:nvPr>
            <p:ph type="title"/>
          </p:nvPr>
        </p:nvSpPr>
        <p:spPr/>
        <p:txBody>
          <a:bodyPr/>
          <a:lstStyle/>
          <a:p>
            <a:pPr eaLnBrk="1" hangingPunct="1"/>
            <a:r>
              <a:rPr lang="zh-CN" altLang="en-US"/>
              <a:t>顺序编址与交叉编址</a:t>
            </a:r>
          </a:p>
        </p:txBody>
      </p:sp>
      <p:grpSp>
        <p:nvGrpSpPr>
          <p:cNvPr id="2" name="组合 1"/>
          <p:cNvGrpSpPr/>
          <p:nvPr/>
        </p:nvGrpSpPr>
        <p:grpSpPr>
          <a:xfrm>
            <a:off x="1327510" y="1423502"/>
            <a:ext cx="4278514" cy="4806980"/>
            <a:chOff x="1131564" y="1423502"/>
            <a:chExt cx="4278514" cy="4806980"/>
          </a:xfrm>
        </p:grpSpPr>
        <p:sp>
          <p:nvSpPr>
            <p:cNvPr id="140" name="Rectangle 2"/>
            <p:cNvSpPr>
              <a:spLocks noChangeArrowheads="1"/>
            </p:cNvSpPr>
            <p:nvPr/>
          </p:nvSpPr>
          <p:spPr bwMode="auto">
            <a:xfrm>
              <a:off x="1131564" y="1423502"/>
              <a:ext cx="4278514" cy="4364084"/>
            </a:xfrm>
            <a:prstGeom prst="rect">
              <a:avLst/>
            </a:prstGeom>
            <a:solidFill>
              <a:schemeClr val="accent6">
                <a:lumMod val="40000"/>
                <a:lumOff val="60000"/>
              </a:schemeClr>
            </a:solidFill>
            <a:ln w="28575" algn="ctr">
              <a:solidFill>
                <a:schemeClr val="tx1"/>
              </a:solidFill>
              <a:miter lim="800000"/>
              <a:headEnd/>
              <a:tailEnd/>
            </a:ln>
          </p:spPr>
          <p:txBody>
            <a:bodyPr wrap="none" anchor="ctr"/>
            <a:lstStyle/>
            <a:p>
              <a:pPr algn="ctr"/>
              <a:endParaRPr lang="zh-CN" altLang="en-US" sz="2000">
                <a:latin typeface="+mn-ea"/>
              </a:endParaRPr>
            </a:p>
          </p:txBody>
        </p:sp>
        <p:sp>
          <p:nvSpPr>
            <p:cNvPr id="141"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2"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3"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4"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45" name="Group 10"/>
            <p:cNvGrpSpPr>
              <a:grpSpLocks/>
            </p:cNvGrpSpPr>
            <p:nvPr/>
          </p:nvGrpSpPr>
          <p:grpSpPr bwMode="auto">
            <a:xfrm>
              <a:off x="1559415" y="2535916"/>
              <a:ext cx="3422811" cy="2224827"/>
              <a:chOff x="1440" y="2304"/>
              <a:chExt cx="1920" cy="1152"/>
            </a:xfrm>
          </p:grpSpPr>
          <p:sp>
            <p:nvSpPr>
              <p:cNvPr id="146"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147"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8"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9"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0"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1"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2"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153"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154"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155"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p>
            </p:txBody>
          </p:sp>
          <p:sp>
            <p:nvSpPr>
              <p:cNvPr id="156"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157"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158"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159"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160"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1"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2"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3"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4"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5"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166"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167"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168"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169"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170"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171"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172"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173"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4"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5"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6"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7"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8"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179"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sp>
            <p:nvSpPr>
              <p:cNvPr id="180"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181"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182"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183"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184"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185"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186"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7"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8"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9"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0"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1"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192"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193"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194"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195"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196"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197"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grpSp>
        <p:grpSp>
          <p:nvGrpSpPr>
            <p:cNvPr id="198" name="组合 197"/>
            <p:cNvGrpSpPr/>
            <p:nvPr/>
          </p:nvGrpSpPr>
          <p:grpSpPr>
            <a:xfrm>
              <a:off x="1775123" y="1680213"/>
              <a:ext cx="2950393" cy="342281"/>
              <a:chOff x="1775123" y="1680213"/>
              <a:chExt cx="2950393" cy="342281"/>
            </a:xfrm>
          </p:grpSpPr>
          <p:sp>
            <p:nvSpPr>
              <p:cNvPr id="199" name="Text Box 8"/>
              <p:cNvSpPr txBox="1">
                <a:spLocks noChangeArrowheads="1"/>
              </p:cNvSpPr>
              <p:nvPr/>
            </p:nvSpPr>
            <p:spPr bwMode="auto">
              <a:xfrm>
                <a:off x="1775123" y="1680213"/>
                <a:ext cx="1112414" cy="342281"/>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20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201"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grpSp>
        <p:sp>
          <p:nvSpPr>
            <p:cNvPr id="202" name="Text Box 64"/>
            <p:cNvSpPr txBox="1">
              <a:spLocks noChangeArrowheads="1"/>
            </p:cNvSpPr>
            <p:nvPr/>
          </p:nvSpPr>
          <p:spPr bwMode="auto">
            <a:xfrm>
              <a:off x="1644986"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203" name="Text Box 65"/>
            <p:cNvSpPr txBox="1">
              <a:spLocks noChangeArrowheads="1"/>
            </p:cNvSpPr>
            <p:nvPr/>
          </p:nvSpPr>
          <p:spPr bwMode="auto">
            <a:xfrm>
              <a:off x="2586259"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204" name="Text Box 66"/>
            <p:cNvSpPr txBox="1">
              <a:spLocks noChangeArrowheads="1"/>
            </p:cNvSpPr>
            <p:nvPr/>
          </p:nvSpPr>
          <p:spPr bwMode="auto">
            <a:xfrm>
              <a:off x="3527532"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205" name="Text Box 67"/>
            <p:cNvSpPr txBox="1">
              <a:spLocks noChangeArrowheads="1"/>
            </p:cNvSpPr>
            <p:nvPr/>
          </p:nvSpPr>
          <p:spPr bwMode="auto">
            <a:xfrm>
              <a:off x="4468805" y="2108064"/>
              <a:ext cx="513422" cy="3422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206" name="Line 68"/>
            <p:cNvSpPr>
              <a:spLocks noChangeAspect="1" noChangeShapeType="1"/>
            </p:cNvSpPr>
            <p:nvPr/>
          </p:nvSpPr>
          <p:spPr bwMode="auto">
            <a:xfrm>
              <a:off x="1473845" y="5402520"/>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07" name="Text Box 69"/>
            <p:cNvSpPr txBox="1">
              <a:spLocks noChangeArrowheads="1"/>
            </p:cNvSpPr>
            <p:nvPr/>
          </p:nvSpPr>
          <p:spPr bwMode="auto">
            <a:xfrm>
              <a:off x="2714613" y="5017454"/>
              <a:ext cx="1112414" cy="342281"/>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208" name="Text Box 70"/>
            <p:cNvSpPr txBox="1">
              <a:spLocks noChangeArrowheads="1"/>
            </p:cNvSpPr>
            <p:nvPr/>
          </p:nvSpPr>
          <p:spPr bwMode="auto">
            <a:xfrm>
              <a:off x="2586259" y="5830372"/>
              <a:ext cx="1540265" cy="400110"/>
            </a:xfrm>
            <a:prstGeom prst="rect">
              <a:avLst/>
            </a:prstGeom>
            <a:noFill/>
            <a:ln w="9525">
              <a:noFill/>
              <a:miter lim="800000"/>
              <a:headEnd/>
              <a:tailEnd/>
            </a:ln>
          </p:spPr>
          <p:txBody>
            <a:bodyPr>
              <a:spAutoFit/>
            </a:bodyPr>
            <a:lstStyle/>
            <a:p>
              <a:pPr algn="ctr"/>
              <a:r>
                <a:rPr lang="en-US" altLang="zh-CN" sz="2000" dirty="0">
                  <a:latin typeface="+mn-ea"/>
                </a:rPr>
                <a:t> </a:t>
              </a:r>
              <a:r>
                <a:rPr lang="zh-CN" altLang="en-US" sz="2000" b="1" dirty="0">
                  <a:latin typeface="+mn-ea"/>
                </a:rPr>
                <a:t>顺序方式</a:t>
              </a:r>
            </a:p>
          </p:txBody>
        </p:sp>
        <p:grpSp>
          <p:nvGrpSpPr>
            <p:cNvPr id="209" name="Group 72"/>
            <p:cNvGrpSpPr>
              <a:grpSpLocks/>
            </p:cNvGrpSpPr>
            <p:nvPr/>
          </p:nvGrpSpPr>
          <p:grpSpPr bwMode="auto">
            <a:xfrm>
              <a:off x="1987267" y="2364775"/>
              <a:ext cx="770133" cy="2652679"/>
              <a:chOff x="864" y="1728"/>
              <a:chExt cx="432" cy="1488"/>
            </a:xfrm>
          </p:grpSpPr>
          <p:sp>
            <p:nvSpPr>
              <p:cNvPr id="210" name="Line 73"/>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1" name="Line 74"/>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2" name="Line 75"/>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3" name="Line 76"/>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4" name="Line 77"/>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215" name="Group 78"/>
            <p:cNvGrpSpPr>
              <a:grpSpLocks/>
            </p:cNvGrpSpPr>
            <p:nvPr/>
          </p:nvGrpSpPr>
          <p:grpSpPr bwMode="auto">
            <a:xfrm>
              <a:off x="2928540" y="2364775"/>
              <a:ext cx="770133" cy="2652679"/>
              <a:chOff x="864" y="1728"/>
              <a:chExt cx="432" cy="1488"/>
            </a:xfrm>
          </p:grpSpPr>
          <p:sp>
            <p:nvSpPr>
              <p:cNvPr id="216" name="Line 79"/>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7" name="Line 80"/>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8" name="Line 81"/>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19" name="Line 82"/>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0" name="Line 83"/>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nvGrpSpPr>
            <p:cNvPr id="221" name="Group 84"/>
            <p:cNvGrpSpPr>
              <a:grpSpLocks/>
            </p:cNvGrpSpPr>
            <p:nvPr/>
          </p:nvGrpSpPr>
          <p:grpSpPr bwMode="auto">
            <a:xfrm>
              <a:off x="3869813" y="2364775"/>
              <a:ext cx="770133" cy="2652679"/>
              <a:chOff x="864" y="1728"/>
              <a:chExt cx="432" cy="1488"/>
            </a:xfrm>
          </p:grpSpPr>
          <p:sp>
            <p:nvSpPr>
              <p:cNvPr id="222" name="Line 85"/>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3" name="Line 86"/>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4" name="Line 87"/>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5" name="Line 88"/>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sz="2000">
                  <a:latin typeface="+mn-ea"/>
                </a:endParaRPr>
              </a:p>
            </p:txBody>
          </p:sp>
          <p:sp>
            <p:nvSpPr>
              <p:cNvPr id="226" name="Line 89"/>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sz="2000">
                  <a:latin typeface="+mn-ea"/>
                </a:endParaRPr>
              </a:p>
            </p:txBody>
          </p:sp>
        </p:grpSp>
      </p:grpSp>
      <p:grpSp>
        <p:nvGrpSpPr>
          <p:cNvPr id="227" name="组合 226"/>
          <p:cNvGrpSpPr/>
          <p:nvPr/>
        </p:nvGrpSpPr>
        <p:grpSpPr>
          <a:xfrm>
            <a:off x="6608062" y="1393461"/>
            <a:ext cx="4278514" cy="4787839"/>
            <a:chOff x="2501900" y="1628775"/>
            <a:chExt cx="3810000" cy="4263552"/>
          </a:xfrm>
        </p:grpSpPr>
        <p:sp>
          <p:nvSpPr>
            <p:cNvPr id="228" name="Rectangle 2"/>
            <p:cNvSpPr>
              <a:spLocks noChangeArrowheads="1"/>
            </p:cNvSpPr>
            <p:nvPr/>
          </p:nvSpPr>
          <p:spPr bwMode="auto">
            <a:xfrm>
              <a:off x="2501900" y="1628775"/>
              <a:ext cx="3810000" cy="3886200"/>
            </a:xfrm>
            <a:prstGeom prst="rect">
              <a:avLst/>
            </a:prstGeom>
            <a:solidFill>
              <a:schemeClr val="accent5">
                <a:lumMod val="20000"/>
                <a:lumOff val="80000"/>
              </a:schemeClr>
            </a:solidFill>
            <a:ln w="28575" algn="ctr">
              <a:solidFill>
                <a:schemeClr val="tx1"/>
              </a:solidFill>
              <a:miter lim="800000"/>
              <a:headEnd/>
              <a:tailEnd/>
            </a:ln>
          </p:spPr>
          <p:txBody>
            <a:bodyPr wrap="none" anchor="ctr"/>
            <a:lstStyle/>
            <a:p>
              <a:pPr algn="ctr"/>
              <a:endParaRPr lang="zh-CN" altLang="en-US" sz="2000">
                <a:latin typeface="+mn-ea"/>
              </a:endParaRPr>
            </a:p>
          </p:txBody>
        </p:sp>
        <p:sp>
          <p:nvSpPr>
            <p:cNvPr id="229" name="Text Box 57"/>
            <p:cNvSpPr txBox="1">
              <a:spLocks noChangeArrowheads="1"/>
            </p:cNvSpPr>
            <p:nvPr/>
          </p:nvSpPr>
          <p:spPr bwMode="auto">
            <a:xfrm>
              <a:off x="2948557" y="1848269"/>
              <a:ext cx="990600" cy="301481"/>
            </a:xfrm>
            <a:prstGeom prst="rect">
              <a:avLst/>
            </a:prstGeom>
            <a:noFill/>
            <a:ln w="9525">
              <a:noFill/>
              <a:miter lim="800000"/>
              <a:headEnd/>
              <a:tailEnd/>
            </a:ln>
          </p:spPr>
          <p:txBody>
            <a:bodyPr>
              <a:spAutoFit/>
            </a:bodyPr>
            <a:lstStyle/>
            <a:p>
              <a:pPr algn="ctr"/>
              <a:r>
                <a:rPr lang="zh-CN" altLang="en-US" sz="1600" b="1" dirty="0">
                  <a:latin typeface="+mn-ea"/>
                </a:rPr>
                <a:t>内存地址</a:t>
              </a:r>
            </a:p>
          </p:txBody>
        </p:sp>
        <p:sp>
          <p:nvSpPr>
            <p:cNvPr id="230" name="Rectangle 58"/>
            <p:cNvSpPr>
              <a:spLocks noChangeArrowheads="1"/>
            </p:cNvSpPr>
            <p:nvPr/>
          </p:nvSpPr>
          <p:spPr bwMode="auto">
            <a:xfrm>
              <a:off x="48641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p>
          </p:txBody>
        </p:sp>
        <p:sp>
          <p:nvSpPr>
            <p:cNvPr id="231" name="Rectangle 59"/>
            <p:cNvSpPr>
              <a:spLocks noChangeArrowheads="1"/>
            </p:cNvSpPr>
            <p:nvPr/>
          </p:nvSpPr>
          <p:spPr bwMode="auto">
            <a:xfrm>
              <a:off x="38735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p>
          </p:txBody>
        </p:sp>
        <p:sp>
          <p:nvSpPr>
            <p:cNvPr id="232" name="Text Box 60"/>
            <p:cNvSpPr txBox="1">
              <a:spLocks noChangeArrowheads="1"/>
            </p:cNvSpPr>
            <p:nvPr/>
          </p:nvSpPr>
          <p:spPr bwMode="auto">
            <a:xfrm>
              <a:off x="2959100" y="2238375"/>
              <a:ext cx="457200" cy="3014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p>
          </p:txBody>
        </p:sp>
        <p:sp>
          <p:nvSpPr>
            <p:cNvPr id="233" name="Text Box 61"/>
            <p:cNvSpPr txBox="1">
              <a:spLocks noChangeArrowheads="1"/>
            </p:cNvSpPr>
            <p:nvPr/>
          </p:nvSpPr>
          <p:spPr bwMode="auto">
            <a:xfrm>
              <a:off x="3797300" y="2238375"/>
              <a:ext cx="457200" cy="3014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p>
          </p:txBody>
        </p:sp>
        <p:sp>
          <p:nvSpPr>
            <p:cNvPr id="234" name="Text Box 62"/>
            <p:cNvSpPr txBox="1">
              <a:spLocks noChangeArrowheads="1"/>
            </p:cNvSpPr>
            <p:nvPr/>
          </p:nvSpPr>
          <p:spPr bwMode="auto">
            <a:xfrm>
              <a:off x="4635500" y="2238375"/>
              <a:ext cx="457200" cy="3014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p>
          </p:txBody>
        </p:sp>
        <p:sp>
          <p:nvSpPr>
            <p:cNvPr id="235" name="Text Box 63"/>
            <p:cNvSpPr txBox="1">
              <a:spLocks noChangeArrowheads="1"/>
            </p:cNvSpPr>
            <p:nvPr/>
          </p:nvSpPr>
          <p:spPr bwMode="auto">
            <a:xfrm>
              <a:off x="5473700" y="2238375"/>
              <a:ext cx="457200" cy="301481"/>
            </a:xfrm>
            <a:prstGeom prst="rect">
              <a:avLst/>
            </a:prstGeom>
            <a:noFill/>
            <a:ln w="9525">
              <a:noFill/>
              <a:miter lim="800000"/>
              <a:headEnd/>
              <a:tailEnd/>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p>
          </p:txBody>
        </p:sp>
        <p:sp>
          <p:nvSpPr>
            <p:cNvPr id="236" name="Line 64"/>
            <p:cNvSpPr>
              <a:spLocks noChangeShapeType="1"/>
            </p:cNvSpPr>
            <p:nvPr/>
          </p:nvSpPr>
          <p:spPr bwMode="auto">
            <a:xfrm>
              <a:off x="31877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7" name="Line 65"/>
            <p:cNvSpPr>
              <a:spLocks noChangeShapeType="1"/>
            </p:cNvSpPr>
            <p:nvPr/>
          </p:nvSpPr>
          <p:spPr bwMode="auto">
            <a:xfrm>
              <a:off x="39878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8" name="Line 66"/>
            <p:cNvSpPr>
              <a:spLocks noChangeShapeType="1"/>
            </p:cNvSpPr>
            <p:nvPr/>
          </p:nvSpPr>
          <p:spPr bwMode="auto">
            <a:xfrm>
              <a:off x="48260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9" name="Line 67"/>
            <p:cNvSpPr>
              <a:spLocks noChangeShapeType="1"/>
            </p:cNvSpPr>
            <p:nvPr/>
          </p:nvSpPr>
          <p:spPr bwMode="auto">
            <a:xfrm>
              <a:off x="56642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40" name="Line 68"/>
            <p:cNvSpPr>
              <a:spLocks noChangeAspect="1" noChangeShapeType="1"/>
            </p:cNvSpPr>
            <p:nvPr/>
          </p:nvSpPr>
          <p:spPr bwMode="auto">
            <a:xfrm>
              <a:off x="2844800" y="5172075"/>
              <a:ext cx="3200400"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241" name="Text Box 69"/>
            <p:cNvSpPr txBox="1">
              <a:spLocks noChangeArrowheads="1"/>
            </p:cNvSpPr>
            <p:nvPr/>
          </p:nvSpPr>
          <p:spPr bwMode="auto">
            <a:xfrm>
              <a:off x="3949700" y="4752975"/>
              <a:ext cx="990600" cy="301481"/>
            </a:xfrm>
            <a:prstGeom prst="rect">
              <a:avLst/>
            </a:prstGeom>
            <a:noFill/>
            <a:ln w="9525">
              <a:noFill/>
              <a:miter lim="800000"/>
              <a:headEnd/>
              <a:tailEnd/>
            </a:ln>
          </p:spPr>
          <p:txBody>
            <a:bodyPr>
              <a:spAutoFit/>
            </a:bodyPr>
            <a:lstStyle/>
            <a:p>
              <a:pPr algn="ctr"/>
              <a:r>
                <a:rPr lang="zh-CN" altLang="en-US" sz="1600" b="1" dirty="0">
                  <a:latin typeface="+mn-ea"/>
                </a:rPr>
                <a:t>数据总线</a:t>
              </a:r>
            </a:p>
          </p:txBody>
        </p:sp>
        <p:sp>
          <p:nvSpPr>
            <p:cNvPr id="242" name="Text Box 70"/>
            <p:cNvSpPr txBox="1">
              <a:spLocks noChangeArrowheads="1"/>
            </p:cNvSpPr>
            <p:nvPr/>
          </p:nvSpPr>
          <p:spPr bwMode="auto">
            <a:xfrm>
              <a:off x="3683000" y="5536031"/>
              <a:ext cx="1371600" cy="356296"/>
            </a:xfrm>
            <a:prstGeom prst="rect">
              <a:avLst/>
            </a:prstGeom>
            <a:noFill/>
            <a:ln w="9525">
              <a:noFill/>
              <a:miter lim="800000"/>
              <a:headEnd/>
              <a:tailEnd/>
            </a:ln>
          </p:spPr>
          <p:txBody>
            <a:bodyPr>
              <a:spAutoFit/>
            </a:bodyPr>
            <a:lstStyle/>
            <a:p>
              <a:pPr algn="ctr"/>
              <a:r>
                <a:rPr lang="zh-CN" altLang="en-US" sz="2000" b="1" dirty="0">
                  <a:latin typeface="+mn-ea"/>
                </a:rPr>
                <a:t>交叉方式</a:t>
              </a:r>
            </a:p>
          </p:txBody>
        </p:sp>
        <p:grpSp>
          <p:nvGrpSpPr>
            <p:cNvPr id="243" name="Group 96"/>
            <p:cNvGrpSpPr>
              <a:grpSpLocks/>
            </p:cNvGrpSpPr>
            <p:nvPr/>
          </p:nvGrpSpPr>
          <p:grpSpPr bwMode="auto">
            <a:xfrm>
              <a:off x="3416300" y="2771775"/>
              <a:ext cx="1981200" cy="0"/>
              <a:chOff x="1104" y="1920"/>
              <a:chExt cx="1248" cy="0"/>
            </a:xfrm>
          </p:grpSpPr>
          <p:sp>
            <p:nvSpPr>
              <p:cNvPr id="325" name="Line 71"/>
              <p:cNvSpPr>
                <a:spLocks noChangeShapeType="1"/>
              </p:cNvSpPr>
              <p:nvPr/>
            </p:nvSpPr>
            <p:spPr bwMode="auto">
              <a:xfrm>
                <a:off x="1104"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6" name="Line 72"/>
              <p:cNvSpPr>
                <a:spLocks noChangeShapeType="1"/>
              </p:cNvSpPr>
              <p:nvPr/>
            </p:nvSpPr>
            <p:spPr bwMode="auto">
              <a:xfrm>
                <a:off x="1632"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7" name="Line 73"/>
              <p:cNvSpPr>
                <a:spLocks noChangeShapeType="1"/>
              </p:cNvSpPr>
              <p:nvPr/>
            </p:nvSpPr>
            <p:spPr bwMode="auto">
              <a:xfrm>
                <a:off x="2160" y="1920"/>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4" name="Group 97"/>
            <p:cNvGrpSpPr>
              <a:grpSpLocks/>
            </p:cNvGrpSpPr>
            <p:nvPr/>
          </p:nvGrpSpPr>
          <p:grpSpPr bwMode="auto">
            <a:xfrm>
              <a:off x="3416300" y="3000375"/>
              <a:ext cx="1981200" cy="0"/>
              <a:chOff x="1104" y="2064"/>
              <a:chExt cx="1248" cy="0"/>
            </a:xfrm>
          </p:grpSpPr>
          <p:sp>
            <p:nvSpPr>
              <p:cNvPr id="322" name="Line 74"/>
              <p:cNvSpPr>
                <a:spLocks noChangeShapeType="1"/>
              </p:cNvSpPr>
              <p:nvPr/>
            </p:nvSpPr>
            <p:spPr bwMode="auto">
              <a:xfrm>
                <a:off x="1104"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3" name="Line 75"/>
              <p:cNvSpPr>
                <a:spLocks noChangeShapeType="1"/>
              </p:cNvSpPr>
              <p:nvPr/>
            </p:nvSpPr>
            <p:spPr bwMode="auto">
              <a:xfrm>
                <a:off x="1632"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4" name="Line 76"/>
              <p:cNvSpPr>
                <a:spLocks noChangeShapeType="1"/>
              </p:cNvSpPr>
              <p:nvPr/>
            </p:nvSpPr>
            <p:spPr bwMode="auto">
              <a:xfrm>
                <a:off x="2160" y="2064"/>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5" name="Group 98"/>
            <p:cNvGrpSpPr>
              <a:grpSpLocks/>
            </p:cNvGrpSpPr>
            <p:nvPr/>
          </p:nvGrpSpPr>
          <p:grpSpPr bwMode="auto">
            <a:xfrm>
              <a:off x="3416300" y="3228975"/>
              <a:ext cx="1981200" cy="0"/>
              <a:chOff x="1104" y="2208"/>
              <a:chExt cx="1248" cy="0"/>
            </a:xfrm>
          </p:grpSpPr>
          <p:sp>
            <p:nvSpPr>
              <p:cNvPr id="319" name="Line 77"/>
              <p:cNvSpPr>
                <a:spLocks noChangeShapeType="1"/>
              </p:cNvSpPr>
              <p:nvPr/>
            </p:nvSpPr>
            <p:spPr bwMode="auto">
              <a:xfrm>
                <a:off x="1104"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0" name="Line 78"/>
              <p:cNvSpPr>
                <a:spLocks noChangeShapeType="1"/>
              </p:cNvSpPr>
              <p:nvPr/>
            </p:nvSpPr>
            <p:spPr bwMode="auto">
              <a:xfrm>
                <a:off x="1632"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21" name="Line 79"/>
              <p:cNvSpPr>
                <a:spLocks noChangeShapeType="1"/>
              </p:cNvSpPr>
              <p:nvPr/>
            </p:nvSpPr>
            <p:spPr bwMode="auto">
              <a:xfrm>
                <a:off x="2160" y="220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6" name="Group 99"/>
            <p:cNvGrpSpPr>
              <a:grpSpLocks/>
            </p:cNvGrpSpPr>
            <p:nvPr/>
          </p:nvGrpSpPr>
          <p:grpSpPr bwMode="auto">
            <a:xfrm>
              <a:off x="3416300" y="3457575"/>
              <a:ext cx="1981200" cy="0"/>
              <a:chOff x="1104" y="2352"/>
              <a:chExt cx="1248" cy="0"/>
            </a:xfrm>
          </p:grpSpPr>
          <p:sp>
            <p:nvSpPr>
              <p:cNvPr id="316" name="Line 80"/>
              <p:cNvSpPr>
                <a:spLocks noChangeShapeType="1"/>
              </p:cNvSpPr>
              <p:nvPr/>
            </p:nvSpPr>
            <p:spPr bwMode="auto">
              <a:xfrm>
                <a:off x="1104"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7" name="Line 81"/>
              <p:cNvSpPr>
                <a:spLocks noChangeShapeType="1"/>
              </p:cNvSpPr>
              <p:nvPr/>
            </p:nvSpPr>
            <p:spPr bwMode="auto">
              <a:xfrm>
                <a:off x="1632"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8" name="Line 82"/>
              <p:cNvSpPr>
                <a:spLocks noChangeShapeType="1"/>
              </p:cNvSpPr>
              <p:nvPr/>
            </p:nvSpPr>
            <p:spPr bwMode="auto">
              <a:xfrm>
                <a:off x="2160" y="235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7" name="Group 100"/>
            <p:cNvGrpSpPr>
              <a:grpSpLocks/>
            </p:cNvGrpSpPr>
            <p:nvPr/>
          </p:nvGrpSpPr>
          <p:grpSpPr bwMode="auto">
            <a:xfrm>
              <a:off x="3416300" y="3724275"/>
              <a:ext cx="1981200" cy="0"/>
              <a:chOff x="1104" y="2496"/>
              <a:chExt cx="1248" cy="0"/>
            </a:xfrm>
          </p:grpSpPr>
          <p:sp>
            <p:nvSpPr>
              <p:cNvPr id="313" name="Line 83"/>
              <p:cNvSpPr>
                <a:spLocks noChangeShapeType="1"/>
              </p:cNvSpPr>
              <p:nvPr/>
            </p:nvSpPr>
            <p:spPr bwMode="auto">
              <a:xfrm>
                <a:off x="1104"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4" name="Line 84"/>
              <p:cNvSpPr>
                <a:spLocks noChangeShapeType="1"/>
              </p:cNvSpPr>
              <p:nvPr/>
            </p:nvSpPr>
            <p:spPr bwMode="auto">
              <a:xfrm>
                <a:off x="1632"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5" name="Line 85"/>
              <p:cNvSpPr>
                <a:spLocks noChangeShapeType="1"/>
              </p:cNvSpPr>
              <p:nvPr/>
            </p:nvSpPr>
            <p:spPr bwMode="auto">
              <a:xfrm>
                <a:off x="2160" y="249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8" name="Group 101"/>
            <p:cNvGrpSpPr>
              <a:grpSpLocks/>
            </p:cNvGrpSpPr>
            <p:nvPr/>
          </p:nvGrpSpPr>
          <p:grpSpPr bwMode="auto">
            <a:xfrm>
              <a:off x="3416300" y="3978275"/>
              <a:ext cx="1981200" cy="0"/>
              <a:chOff x="1104" y="2688"/>
              <a:chExt cx="1248" cy="0"/>
            </a:xfrm>
          </p:grpSpPr>
          <p:sp>
            <p:nvSpPr>
              <p:cNvPr id="310" name="Line 86"/>
              <p:cNvSpPr>
                <a:spLocks noChangeShapeType="1"/>
              </p:cNvSpPr>
              <p:nvPr/>
            </p:nvSpPr>
            <p:spPr bwMode="auto">
              <a:xfrm>
                <a:off x="1104"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1" name="Line 87"/>
              <p:cNvSpPr>
                <a:spLocks noChangeShapeType="1"/>
              </p:cNvSpPr>
              <p:nvPr/>
            </p:nvSpPr>
            <p:spPr bwMode="auto">
              <a:xfrm>
                <a:off x="1632"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12" name="Line 88"/>
              <p:cNvSpPr>
                <a:spLocks noChangeShapeType="1"/>
              </p:cNvSpPr>
              <p:nvPr/>
            </p:nvSpPr>
            <p:spPr bwMode="auto">
              <a:xfrm>
                <a:off x="2160" y="2688"/>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49" name="Group 102"/>
            <p:cNvGrpSpPr>
              <a:grpSpLocks/>
            </p:cNvGrpSpPr>
            <p:nvPr/>
          </p:nvGrpSpPr>
          <p:grpSpPr bwMode="auto">
            <a:xfrm>
              <a:off x="3416300" y="4219575"/>
              <a:ext cx="1981200" cy="0"/>
              <a:chOff x="1104" y="2832"/>
              <a:chExt cx="1248" cy="0"/>
            </a:xfrm>
          </p:grpSpPr>
          <p:sp>
            <p:nvSpPr>
              <p:cNvPr id="307" name="Line 89"/>
              <p:cNvSpPr>
                <a:spLocks noChangeShapeType="1"/>
              </p:cNvSpPr>
              <p:nvPr/>
            </p:nvSpPr>
            <p:spPr bwMode="auto">
              <a:xfrm>
                <a:off x="1104"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08" name="Line 90"/>
              <p:cNvSpPr>
                <a:spLocks noChangeShapeType="1"/>
              </p:cNvSpPr>
              <p:nvPr/>
            </p:nvSpPr>
            <p:spPr bwMode="auto">
              <a:xfrm>
                <a:off x="1632"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09" name="Line 91"/>
              <p:cNvSpPr>
                <a:spLocks noChangeShapeType="1"/>
              </p:cNvSpPr>
              <p:nvPr/>
            </p:nvSpPr>
            <p:spPr bwMode="auto">
              <a:xfrm>
                <a:off x="2160" y="2832"/>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50" name="Group 103"/>
            <p:cNvGrpSpPr>
              <a:grpSpLocks/>
            </p:cNvGrpSpPr>
            <p:nvPr/>
          </p:nvGrpSpPr>
          <p:grpSpPr bwMode="auto">
            <a:xfrm>
              <a:off x="3416300" y="4460875"/>
              <a:ext cx="1981200" cy="0"/>
              <a:chOff x="1104" y="2976"/>
              <a:chExt cx="1248" cy="0"/>
            </a:xfrm>
          </p:grpSpPr>
          <p:sp>
            <p:nvSpPr>
              <p:cNvPr id="304" name="Line 92"/>
              <p:cNvSpPr>
                <a:spLocks noChangeShapeType="1"/>
              </p:cNvSpPr>
              <p:nvPr/>
            </p:nvSpPr>
            <p:spPr bwMode="auto">
              <a:xfrm>
                <a:off x="1104"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05" name="Line 93"/>
              <p:cNvSpPr>
                <a:spLocks noChangeShapeType="1"/>
              </p:cNvSpPr>
              <p:nvPr/>
            </p:nvSpPr>
            <p:spPr bwMode="auto">
              <a:xfrm>
                <a:off x="1632"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sp>
            <p:nvSpPr>
              <p:cNvPr id="306" name="Line 94"/>
              <p:cNvSpPr>
                <a:spLocks noChangeShapeType="1"/>
              </p:cNvSpPr>
              <p:nvPr/>
            </p:nvSpPr>
            <p:spPr bwMode="auto">
              <a:xfrm>
                <a:off x="2160" y="2976"/>
                <a:ext cx="192" cy="0"/>
              </a:xfrm>
              <a:prstGeom prst="line">
                <a:avLst/>
              </a:prstGeom>
              <a:noFill/>
              <a:ln w="19050" cap="rnd">
                <a:solidFill>
                  <a:srgbClr val="0000FF"/>
                </a:solidFill>
                <a:prstDash val="sysDot"/>
                <a:round/>
                <a:headEnd/>
                <a:tailEnd/>
              </a:ln>
            </p:spPr>
            <p:txBody>
              <a:bodyPr/>
              <a:lstStyle/>
              <a:p>
                <a:endParaRPr lang="zh-CN" altLang="en-US" sz="2000">
                  <a:latin typeface="+mn-ea"/>
                </a:endParaRPr>
              </a:p>
            </p:txBody>
          </p:sp>
        </p:grpSp>
        <p:grpSp>
          <p:nvGrpSpPr>
            <p:cNvPr id="251" name="Group 4"/>
            <p:cNvGrpSpPr>
              <a:grpSpLocks/>
            </p:cNvGrpSpPr>
            <p:nvPr/>
          </p:nvGrpSpPr>
          <p:grpSpPr bwMode="auto">
            <a:xfrm>
              <a:off x="2882900" y="2619375"/>
              <a:ext cx="3048000" cy="1981200"/>
              <a:chOff x="1440" y="2304"/>
              <a:chExt cx="1920" cy="1152"/>
            </a:xfrm>
          </p:grpSpPr>
          <p:sp>
            <p:nvSpPr>
              <p:cNvPr id="252"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p>
            </p:txBody>
          </p:sp>
          <p:sp>
            <p:nvSpPr>
              <p:cNvPr id="253"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4"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5"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6"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7"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8"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p>
            </p:txBody>
          </p:sp>
          <p:sp>
            <p:nvSpPr>
              <p:cNvPr id="259"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p>
            </p:txBody>
          </p:sp>
          <p:sp>
            <p:nvSpPr>
              <p:cNvPr id="260"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p>
            </p:txBody>
          </p:sp>
          <p:sp>
            <p:nvSpPr>
              <p:cNvPr id="261"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p>
            </p:txBody>
          </p:sp>
          <p:sp>
            <p:nvSpPr>
              <p:cNvPr id="262"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p>
            </p:txBody>
          </p:sp>
          <p:sp>
            <p:nvSpPr>
              <p:cNvPr id="263"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p>
            </p:txBody>
          </p:sp>
          <p:sp>
            <p:nvSpPr>
              <p:cNvPr id="264"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p>
            </p:txBody>
          </p:sp>
          <p:sp>
            <p:nvSpPr>
              <p:cNvPr id="265"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p>
            </p:txBody>
          </p:sp>
          <p:sp>
            <p:nvSpPr>
              <p:cNvPr id="266"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7"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8"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9"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0"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1"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p>
            </p:txBody>
          </p:sp>
          <p:sp>
            <p:nvSpPr>
              <p:cNvPr id="272"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p>
            </p:txBody>
          </p:sp>
          <p:sp>
            <p:nvSpPr>
              <p:cNvPr id="273"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p>
            </p:txBody>
          </p:sp>
          <p:sp>
            <p:nvSpPr>
              <p:cNvPr id="274"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p>
            </p:txBody>
          </p:sp>
          <p:sp>
            <p:nvSpPr>
              <p:cNvPr id="275"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p>
            </p:txBody>
          </p:sp>
          <p:sp>
            <p:nvSpPr>
              <p:cNvPr id="276"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p>
            </p:txBody>
          </p:sp>
          <p:sp>
            <p:nvSpPr>
              <p:cNvPr id="277"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p>
            </p:txBody>
          </p:sp>
          <p:sp>
            <p:nvSpPr>
              <p:cNvPr id="278"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p>
            </p:txBody>
          </p:sp>
          <p:sp>
            <p:nvSpPr>
              <p:cNvPr id="279"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0"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1"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2"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3"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4"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p>
            </p:txBody>
          </p:sp>
          <p:sp>
            <p:nvSpPr>
              <p:cNvPr id="285"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p>
            </p:txBody>
          </p:sp>
          <p:sp>
            <p:nvSpPr>
              <p:cNvPr id="286"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p>
            </p:txBody>
          </p:sp>
          <p:sp>
            <p:nvSpPr>
              <p:cNvPr id="287"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p>
            </p:txBody>
          </p:sp>
          <p:sp>
            <p:nvSpPr>
              <p:cNvPr id="288"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p>
            </p:txBody>
          </p:sp>
          <p:sp>
            <p:nvSpPr>
              <p:cNvPr id="289"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p>
            </p:txBody>
          </p:sp>
          <p:sp>
            <p:nvSpPr>
              <p:cNvPr id="290"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p>
            </p:txBody>
          </p:sp>
          <p:sp>
            <p:nvSpPr>
              <p:cNvPr id="291"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p>
            </p:txBody>
          </p:sp>
          <p:sp>
            <p:nvSpPr>
              <p:cNvPr id="292"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3"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4"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5"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6"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7"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p>
            </p:txBody>
          </p:sp>
          <p:sp>
            <p:nvSpPr>
              <p:cNvPr id="298"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p>
            </p:txBody>
          </p:sp>
          <p:sp>
            <p:nvSpPr>
              <p:cNvPr id="299"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p>
            </p:txBody>
          </p:sp>
          <p:sp>
            <p:nvSpPr>
              <p:cNvPr id="300"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p>
            </p:txBody>
          </p:sp>
          <p:sp>
            <p:nvSpPr>
              <p:cNvPr id="301"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p>
            </p:txBody>
          </p:sp>
          <p:sp>
            <p:nvSpPr>
              <p:cNvPr id="302"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p>
            </p:txBody>
          </p:sp>
          <p:sp>
            <p:nvSpPr>
              <p:cNvPr id="303"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p>
            </p:txBody>
          </p:sp>
        </p:grpSp>
      </p:grpSp>
    </p:spTree>
    <p:extLst>
      <p:ext uri="{BB962C8B-B14F-4D97-AF65-F5344CB8AC3E}">
        <p14:creationId xmlns:p14="http://schemas.microsoft.com/office/powerpoint/2010/main" val="187850954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a:t>
            </a:r>
          </a:p>
        </p:txBody>
      </p:sp>
      <p:sp>
        <p:nvSpPr>
          <p:cNvPr id="28" name="AutoShape 2"/>
          <p:cNvSpPr>
            <a:spLocks noChangeArrowheads="1"/>
          </p:cNvSpPr>
          <p:nvPr/>
        </p:nvSpPr>
        <p:spPr bwMode="auto">
          <a:xfrm>
            <a:off x="1593986" y="1600462"/>
            <a:ext cx="4286600" cy="3720329"/>
          </a:xfrm>
          <a:prstGeom prst="roundRect">
            <a:avLst>
              <a:gd name="adj" fmla="val 5451"/>
            </a:avLst>
          </a:prstGeom>
          <a:solidFill>
            <a:schemeClr val="accent5">
              <a:lumMod val="20000"/>
              <a:lumOff val="80000"/>
            </a:schemeClr>
          </a:solidFill>
          <a:ln w="12700" algn="ctr">
            <a:solidFill>
              <a:srgbClr val="000814"/>
            </a:solidFill>
            <a:prstDash val="dash"/>
            <a:round/>
            <a:headEnd/>
            <a:tailEnd/>
          </a:ln>
        </p:spPr>
        <p:txBody>
          <a:bodyPr wrap="none" lIns="0" tIns="0" rIns="0" bIns="0" anchor="ctr"/>
          <a:lstStyle/>
          <a:p>
            <a:pPr algn="r"/>
            <a:endParaRPr lang="zh-CN" altLang="zh-CN" sz="2000">
              <a:latin typeface="+mn-ea"/>
            </a:endParaRPr>
          </a:p>
        </p:txBody>
      </p:sp>
      <p:cxnSp>
        <p:nvCxnSpPr>
          <p:cNvPr id="30" name="直接箭头连接符 29"/>
          <p:cNvCxnSpPr/>
          <p:nvPr/>
        </p:nvCxnSpPr>
        <p:spPr>
          <a:xfrm>
            <a:off x="3767259" y="1177866"/>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363786" y="2571014"/>
            <a:ext cx="2788888" cy="333257"/>
            <a:chOff x="2953109" y="2996952"/>
            <a:chExt cx="2482988" cy="296704"/>
          </a:xfrm>
        </p:grpSpPr>
        <p:cxnSp>
          <p:nvCxnSpPr>
            <p:cNvPr id="31" name="直接箭头连接符 3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0" name="直接箭头连接符 39"/>
          <p:cNvCxnSpPr/>
          <p:nvPr/>
        </p:nvCxnSpPr>
        <p:spPr>
          <a:xfrm flipH="1">
            <a:off x="3757762" y="4939783"/>
            <a:ext cx="1" cy="803604"/>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3925609" y="1265687"/>
            <a:ext cx="850261" cy="28934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sp>
        <p:nvSpPr>
          <p:cNvPr id="55" name="Text Box 623"/>
          <p:cNvSpPr txBox="1">
            <a:spLocks noChangeArrowheads="1"/>
          </p:cNvSpPr>
          <p:nvPr/>
        </p:nvSpPr>
        <p:spPr bwMode="auto">
          <a:xfrm rot="16200000">
            <a:off x="2400933" y="4664702"/>
            <a:ext cx="434022" cy="975041"/>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pPr>
            <a:r>
              <a:rPr lang="zh-CN" altLang="en-US" b="1" dirty="0">
                <a:latin typeface="+mn-ea"/>
                <a:cs typeface="Arial" charset="0"/>
              </a:rPr>
              <a:t>多字长</a:t>
            </a:r>
            <a:r>
              <a:rPr lang="en-US" altLang="zh-CN" b="1" dirty="0">
                <a:latin typeface="+mn-ea"/>
                <a:cs typeface="Arial" charset="0"/>
              </a:rPr>
              <a:t>DR</a:t>
            </a:r>
            <a:endParaRPr lang="zh-CN" altLang="en-US" b="1" dirty="0">
              <a:latin typeface="+mn-ea"/>
              <a:cs typeface="Arial" charset="0"/>
            </a:endParaRPr>
          </a:p>
        </p:txBody>
      </p:sp>
      <p:grpSp>
        <p:nvGrpSpPr>
          <p:cNvPr id="63" name="组合 62"/>
          <p:cNvGrpSpPr/>
          <p:nvPr/>
        </p:nvGrpSpPr>
        <p:grpSpPr>
          <a:xfrm rot="16200000">
            <a:off x="3568622" y="2965146"/>
            <a:ext cx="404396" cy="3544878"/>
            <a:chOff x="7112148" y="2144740"/>
            <a:chExt cx="360040" cy="2501026"/>
          </a:xfrm>
        </p:grpSpPr>
        <p:sp>
          <p:nvSpPr>
            <p:cNvPr id="59" name="矩形 58"/>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0</a:t>
              </a:r>
              <a:endParaRPr lang="zh-CN" altLang="en-US" sz="1600" dirty="0">
                <a:solidFill>
                  <a:schemeClr val="tx1"/>
                </a:solidFill>
                <a:latin typeface="+mn-ea"/>
              </a:endParaRPr>
            </a:p>
          </p:txBody>
        </p:sp>
        <p:sp>
          <p:nvSpPr>
            <p:cNvPr id="60" name="矩形 59"/>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1</a:t>
              </a:r>
              <a:endParaRPr lang="zh-CN" altLang="en-US" sz="1600" dirty="0">
                <a:solidFill>
                  <a:schemeClr val="tx1"/>
                </a:solidFill>
                <a:latin typeface="+mn-ea"/>
              </a:endParaRPr>
            </a:p>
          </p:txBody>
        </p:sp>
        <p:sp>
          <p:nvSpPr>
            <p:cNvPr id="61" name="矩形 60"/>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3</a:t>
              </a:r>
              <a:endParaRPr lang="zh-CN" altLang="en-US" sz="1600" dirty="0">
                <a:solidFill>
                  <a:schemeClr val="tx1"/>
                </a:solidFill>
                <a:latin typeface="+mn-ea"/>
              </a:endParaRPr>
            </a:p>
          </p:txBody>
        </p:sp>
        <p:sp>
          <p:nvSpPr>
            <p:cNvPr id="62" name="矩形 61"/>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2</a:t>
              </a:r>
              <a:endParaRPr lang="zh-CN" altLang="en-US" sz="1600" dirty="0">
                <a:solidFill>
                  <a:schemeClr val="tx1"/>
                </a:solidFill>
                <a:latin typeface="+mn-ea"/>
              </a:endParaRPr>
            </a:p>
          </p:txBody>
        </p:sp>
      </p:grpSp>
      <p:grpSp>
        <p:nvGrpSpPr>
          <p:cNvPr id="3" name="组合 2"/>
          <p:cNvGrpSpPr/>
          <p:nvPr/>
        </p:nvGrpSpPr>
        <p:grpSpPr>
          <a:xfrm>
            <a:off x="1998382" y="2883057"/>
            <a:ext cx="3544878" cy="1282851"/>
            <a:chOff x="1113353" y="3438987"/>
            <a:chExt cx="3156057" cy="360040"/>
          </a:xfrm>
        </p:grpSpPr>
        <p:sp>
          <p:nvSpPr>
            <p:cNvPr id="43" name="矩形 4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44" name="矩形 4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45" name="矩形 4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46" name="矩形 4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49" name="直接箭头连接符 48"/>
          <p:cNvCxnSpPr/>
          <p:nvPr/>
        </p:nvCxnSpPr>
        <p:spPr>
          <a:xfrm>
            <a:off x="3757760" y="2237758"/>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031072" y="182838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grpSp>
        <p:nvGrpSpPr>
          <p:cNvPr id="51" name="组合 50"/>
          <p:cNvGrpSpPr/>
          <p:nvPr/>
        </p:nvGrpSpPr>
        <p:grpSpPr>
          <a:xfrm>
            <a:off x="2372608" y="4165908"/>
            <a:ext cx="2780064" cy="372576"/>
            <a:chOff x="2960965" y="2996952"/>
            <a:chExt cx="2475132" cy="308035"/>
          </a:xfrm>
        </p:grpSpPr>
        <p:cxnSp>
          <p:nvCxnSpPr>
            <p:cNvPr id="52" name="直接箭头连接符 51"/>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3883672" y="5444613"/>
            <a:ext cx="1584178" cy="28934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n-ea"/>
                <a:cs typeface="Arial" charset="0"/>
              </a:rPr>
              <a:t>多字长</a:t>
            </a:r>
            <a:r>
              <a:rPr lang="en-US" altLang="zh-CN" sz="2000" b="1" dirty="0">
                <a:solidFill>
                  <a:srgbClr val="008000"/>
                </a:solidFill>
                <a:latin typeface="+mn-ea"/>
                <a:cs typeface="Arial" charset="0"/>
              </a:rPr>
              <a:t>DBUS</a:t>
            </a:r>
            <a:endParaRPr lang="zh-CN" altLang="en-US" sz="2000" b="1" dirty="0">
              <a:solidFill>
                <a:srgbClr val="008000"/>
              </a:solidFill>
              <a:latin typeface="+mn-ea"/>
              <a:cs typeface="Arial" charset="0"/>
            </a:endParaRPr>
          </a:p>
        </p:txBody>
      </p:sp>
      <p:sp>
        <p:nvSpPr>
          <p:cNvPr id="38" name="AutoShape 2"/>
          <p:cNvSpPr>
            <a:spLocks noChangeArrowheads="1"/>
          </p:cNvSpPr>
          <p:nvPr/>
        </p:nvSpPr>
        <p:spPr bwMode="auto">
          <a:xfrm>
            <a:off x="6583567" y="1618486"/>
            <a:ext cx="4286600" cy="3720329"/>
          </a:xfrm>
          <a:prstGeom prst="roundRect">
            <a:avLst>
              <a:gd name="adj" fmla="val 380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sz="2000">
              <a:latin typeface="+mn-ea"/>
            </a:endParaRPr>
          </a:p>
        </p:txBody>
      </p:sp>
      <p:cxnSp>
        <p:nvCxnSpPr>
          <p:cNvPr id="42" name="直接箭头连接符 41"/>
          <p:cNvCxnSpPr/>
          <p:nvPr/>
        </p:nvCxnSpPr>
        <p:spPr>
          <a:xfrm>
            <a:off x="8756633" y="1157848"/>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745981" y="5187270"/>
            <a:ext cx="10652" cy="537918"/>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623"/>
          <p:cNvSpPr txBox="1">
            <a:spLocks noChangeArrowheads="1"/>
          </p:cNvSpPr>
          <p:nvPr/>
        </p:nvSpPr>
        <p:spPr bwMode="auto">
          <a:xfrm>
            <a:off x="8915190" y="1283711"/>
            <a:ext cx="850261" cy="28934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n-ea"/>
                <a:cs typeface="Arial" charset="0"/>
              </a:rPr>
              <a:t>ABUS</a:t>
            </a:r>
            <a:endParaRPr lang="zh-CN" altLang="en-US" sz="2000" b="1" dirty="0">
              <a:solidFill>
                <a:srgbClr val="008000"/>
              </a:solidFill>
              <a:latin typeface="+mn-ea"/>
              <a:cs typeface="Arial" charset="0"/>
            </a:endParaRPr>
          </a:p>
        </p:txBody>
      </p:sp>
      <p:grpSp>
        <p:nvGrpSpPr>
          <p:cNvPr id="64" name="组合 63"/>
          <p:cNvGrpSpPr/>
          <p:nvPr/>
        </p:nvGrpSpPr>
        <p:grpSpPr>
          <a:xfrm rot="16200000">
            <a:off x="8548701" y="2982066"/>
            <a:ext cx="415007" cy="3536478"/>
            <a:chOff x="7112148" y="2144741"/>
            <a:chExt cx="369487" cy="2495099"/>
          </a:xfrm>
        </p:grpSpPr>
        <p:sp>
          <p:nvSpPr>
            <p:cNvPr id="78" name="矩形 7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79" name="矩形 7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0" name="矩形 7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1" name="矩形 8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grpSp>
      <p:grpSp>
        <p:nvGrpSpPr>
          <p:cNvPr id="65" name="组合 64"/>
          <p:cNvGrpSpPr/>
          <p:nvPr/>
        </p:nvGrpSpPr>
        <p:grpSpPr>
          <a:xfrm>
            <a:off x="6987963" y="2901081"/>
            <a:ext cx="3544878" cy="1282851"/>
            <a:chOff x="1113353" y="3438987"/>
            <a:chExt cx="3156057" cy="360040"/>
          </a:xfrm>
        </p:grpSpPr>
        <p:sp>
          <p:nvSpPr>
            <p:cNvPr id="74" name="矩形 73"/>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75" name="矩形 74"/>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76" name="矩形 75"/>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77" name="矩形 76"/>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70" name="直接箭头连接符 69"/>
          <p:cNvCxnSpPr/>
          <p:nvPr/>
        </p:nvCxnSpPr>
        <p:spPr>
          <a:xfrm>
            <a:off x="7362189" y="4197640"/>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282995" y="4183933"/>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9212623" y="418393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0142254" y="418393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387374" y="4947198"/>
            <a:ext cx="2780064" cy="243998"/>
            <a:chOff x="5431658" y="4824576"/>
            <a:chExt cx="2475132" cy="331710"/>
          </a:xfrm>
        </p:grpSpPr>
        <p:cxnSp>
          <p:nvCxnSpPr>
            <p:cNvPr id="90" name="直接箭头连接符 89"/>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9" name="Text Box 623"/>
          <p:cNvSpPr txBox="1">
            <a:spLocks noChangeArrowheads="1"/>
          </p:cNvSpPr>
          <p:nvPr/>
        </p:nvSpPr>
        <p:spPr bwMode="auto">
          <a:xfrm>
            <a:off x="8843648" y="5444613"/>
            <a:ext cx="1762021"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C00000"/>
                </a:solidFill>
                <a:latin typeface="+mn-ea"/>
                <a:cs typeface="Arial" charset="0"/>
              </a:rPr>
              <a:t>单字长 </a:t>
            </a:r>
            <a:r>
              <a:rPr lang="en-US" altLang="zh-CN" sz="2000" b="1" dirty="0">
                <a:solidFill>
                  <a:srgbClr val="C00000"/>
                </a:solidFill>
                <a:latin typeface="+mn-ea"/>
                <a:cs typeface="Arial" charset="0"/>
              </a:rPr>
              <a:t>DBUS</a:t>
            </a:r>
            <a:endParaRPr lang="zh-CN" altLang="en-US" sz="2000" b="1" dirty="0">
              <a:solidFill>
                <a:srgbClr val="C00000"/>
              </a:solidFill>
              <a:latin typeface="+mn-ea"/>
              <a:cs typeface="Arial" charset="0"/>
            </a:endParaRPr>
          </a:p>
        </p:txBody>
      </p:sp>
      <p:cxnSp>
        <p:nvCxnSpPr>
          <p:cNvPr id="10" name="直接连接符 9"/>
          <p:cNvCxnSpPr/>
          <p:nvPr/>
        </p:nvCxnSpPr>
        <p:spPr>
          <a:xfrm>
            <a:off x="7387374" y="5182219"/>
            <a:ext cx="2780064"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3253443" y="5991850"/>
            <a:ext cx="1366932" cy="345695"/>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400" b="1" dirty="0">
                <a:latin typeface="+mn-ea"/>
                <a:cs typeface="Arial" charset="0"/>
              </a:rPr>
              <a:t>单体多字</a:t>
            </a:r>
          </a:p>
        </p:txBody>
      </p:sp>
      <p:sp>
        <p:nvSpPr>
          <p:cNvPr id="100" name="Text Box 623"/>
          <p:cNvSpPr txBox="1">
            <a:spLocks noChangeArrowheads="1"/>
          </p:cNvSpPr>
          <p:nvPr/>
        </p:nvSpPr>
        <p:spPr bwMode="auto">
          <a:xfrm>
            <a:off x="8188463" y="5988695"/>
            <a:ext cx="1366932" cy="345695"/>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400" b="1" dirty="0">
                <a:latin typeface="+mn-ea"/>
                <a:cs typeface="Arial" charset="0"/>
              </a:rPr>
              <a:t>多体交叉</a:t>
            </a:r>
          </a:p>
        </p:txBody>
      </p:sp>
      <p:grpSp>
        <p:nvGrpSpPr>
          <p:cNvPr id="99" name="组合 98"/>
          <p:cNvGrpSpPr/>
          <p:nvPr/>
        </p:nvGrpSpPr>
        <p:grpSpPr>
          <a:xfrm>
            <a:off x="7351475" y="2587774"/>
            <a:ext cx="2788888" cy="333257"/>
            <a:chOff x="2953109" y="2996952"/>
            <a:chExt cx="2482988" cy="296704"/>
          </a:xfrm>
        </p:grpSpPr>
        <p:cxnSp>
          <p:nvCxnSpPr>
            <p:cNvPr id="101" name="直接箭头连接符 10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06" name="直接箭头连接符 105"/>
          <p:cNvCxnSpPr/>
          <p:nvPr/>
        </p:nvCxnSpPr>
        <p:spPr>
          <a:xfrm>
            <a:off x="8745450" y="2254519"/>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8018762" y="184514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spTree>
    <p:extLst>
      <p:ext uri="{BB962C8B-B14F-4D97-AF65-F5344CB8AC3E}">
        <p14:creationId xmlns:p14="http://schemas.microsoft.com/office/powerpoint/2010/main" val="42073001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dirty="0"/>
              <a:t>交叉编址顺序访问时可按流水方式存取</a:t>
            </a:r>
          </a:p>
        </p:txBody>
      </p:sp>
      <p:sp>
        <p:nvSpPr>
          <p:cNvPr id="199682" name="Rectangle 3"/>
          <p:cNvSpPr>
            <a:spLocks noChangeArrowheads="1"/>
          </p:cNvSpPr>
          <p:nvPr/>
        </p:nvSpPr>
        <p:spPr bwMode="auto">
          <a:xfrm>
            <a:off x="2355286" y="3598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0</a:t>
            </a:r>
            <a:endParaRPr lang="en-US" altLang="zh-CN" sz="1200" b="1">
              <a:solidFill>
                <a:schemeClr val="bg1"/>
              </a:solidFill>
              <a:latin typeface="Tahoma" pitchFamily="34" charset="0"/>
              <a:ea typeface="宋体" charset="-122"/>
            </a:endParaRPr>
          </a:p>
        </p:txBody>
      </p:sp>
      <p:sp>
        <p:nvSpPr>
          <p:cNvPr id="199683" name="Text Box 4"/>
          <p:cNvSpPr txBox="1">
            <a:spLocks noChangeArrowheads="1"/>
          </p:cNvSpPr>
          <p:nvPr/>
        </p:nvSpPr>
        <p:spPr bwMode="auto">
          <a:xfrm>
            <a:off x="3041086" y="4512644"/>
            <a:ext cx="457200" cy="304800"/>
          </a:xfrm>
          <a:prstGeom prst="rect">
            <a:avLst/>
          </a:prstGeom>
          <a:noFill/>
          <a:ln w="9525">
            <a:noFill/>
            <a:miter lim="800000"/>
            <a:headEnd/>
            <a:tailEnd/>
          </a:ln>
        </p:spPr>
        <p:txBody>
          <a:bodyPr>
            <a:spAutoFit/>
          </a:bodyPr>
          <a:lstStyle/>
          <a:p>
            <a:pPr algn="ctr"/>
            <a:r>
              <a:rPr lang="en-US" altLang="zh-CN" sz="1400" b="1">
                <a:solidFill>
                  <a:schemeClr val="folHlink"/>
                </a:solidFill>
                <a:latin typeface="Tahoma" pitchFamily="34" charset="0"/>
                <a:ea typeface="宋体" charset="-122"/>
              </a:rPr>
              <a:t>T</a:t>
            </a:r>
            <a:endParaRPr lang="en-US" altLang="zh-CN" sz="1400" b="1" baseline="-25000">
              <a:solidFill>
                <a:schemeClr val="folHlink"/>
              </a:solidFill>
              <a:latin typeface="Tahoma" pitchFamily="34" charset="0"/>
              <a:ea typeface="宋体" charset="-122"/>
            </a:endParaRPr>
          </a:p>
        </p:txBody>
      </p:sp>
      <p:sp>
        <p:nvSpPr>
          <p:cNvPr id="199684" name="Rectangle 5"/>
          <p:cNvSpPr>
            <a:spLocks noChangeArrowheads="1"/>
          </p:cNvSpPr>
          <p:nvPr/>
        </p:nvSpPr>
        <p:spPr bwMode="auto">
          <a:xfrm>
            <a:off x="2812486" y="3217244"/>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Tahoma" pitchFamily="34" charset="0"/>
                <a:ea typeface="宋体" charset="-122"/>
              </a:rPr>
              <a:t>M</a:t>
            </a:r>
            <a:r>
              <a:rPr lang="en-US" altLang="zh-CN" sz="1400" b="1" baseline="-25000" dirty="0">
                <a:solidFill>
                  <a:schemeClr val="bg1"/>
                </a:solidFill>
                <a:latin typeface="Tahoma" pitchFamily="34" charset="0"/>
                <a:ea typeface="宋体" charset="-122"/>
              </a:rPr>
              <a:t>1</a:t>
            </a:r>
            <a:endParaRPr lang="en-US" altLang="zh-CN" sz="1200" b="1" dirty="0">
              <a:solidFill>
                <a:schemeClr val="bg1"/>
              </a:solidFill>
              <a:latin typeface="Tahoma" pitchFamily="34" charset="0"/>
              <a:ea typeface="宋体" charset="-122"/>
            </a:endParaRPr>
          </a:p>
        </p:txBody>
      </p:sp>
      <p:sp>
        <p:nvSpPr>
          <p:cNvPr id="199685" name="Rectangle 6"/>
          <p:cNvSpPr>
            <a:spLocks noChangeArrowheads="1"/>
          </p:cNvSpPr>
          <p:nvPr/>
        </p:nvSpPr>
        <p:spPr bwMode="auto">
          <a:xfrm>
            <a:off x="3193486" y="2836244"/>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2</a:t>
            </a:r>
            <a:endParaRPr lang="en-US" altLang="zh-CN" sz="1200" b="1">
              <a:solidFill>
                <a:schemeClr val="bg1"/>
              </a:solidFill>
              <a:latin typeface="Tahoma" pitchFamily="34" charset="0"/>
              <a:ea typeface="宋体" charset="-122"/>
            </a:endParaRPr>
          </a:p>
        </p:txBody>
      </p:sp>
      <p:sp>
        <p:nvSpPr>
          <p:cNvPr id="199686" name="Rectangle 7"/>
          <p:cNvSpPr>
            <a:spLocks noChangeArrowheads="1"/>
          </p:cNvSpPr>
          <p:nvPr/>
        </p:nvSpPr>
        <p:spPr bwMode="auto">
          <a:xfrm>
            <a:off x="3574486" y="2455244"/>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3</a:t>
            </a:r>
            <a:endParaRPr lang="en-US" altLang="zh-CN" sz="1200" b="1">
              <a:solidFill>
                <a:schemeClr val="bg1"/>
              </a:solidFill>
              <a:latin typeface="Tahoma" pitchFamily="34" charset="0"/>
              <a:ea typeface="宋体" charset="-122"/>
            </a:endParaRPr>
          </a:p>
        </p:txBody>
      </p:sp>
      <p:sp>
        <p:nvSpPr>
          <p:cNvPr id="199687" name="Rectangle 8"/>
          <p:cNvSpPr>
            <a:spLocks noChangeArrowheads="1"/>
          </p:cNvSpPr>
          <p:nvPr/>
        </p:nvSpPr>
        <p:spPr bwMode="auto">
          <a:xfrm>
            <a:off x="3955486" y="2074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itchFamily="34" charset="0"/>
                <a:ea typeface="宋体" charset="-122"/>
              </a:rPr>
              <a:t>M</a:t>
            </a:r>
            <a:r>
              <a:rPr lang="en-US" altLang="zh-CN" sz="1400" b="1" baseline="-25000">
                <a:solidFill>
                  <a:schemeClr val="bg1"/>
                </a:solidFill>
                <a:latin typeface="Tahoma" pitchFamily="34" charset="0"/>
                <a:ea typeface="宋体" charset="-122"/>
              </a:rPr>
              <a:t>0</a:t>
            </a:r>
            <a:endParaRPr lang="en-US" altLang="zh-CN" sz="1200" b="1">
              <a:solidFill>
                <a:schemeClr val="bg1"/>
              </a:solidFill>
              <a:latin typeface="Tahoma" pitchFamily="34" charset="0"/>
              <a:ea typeface="宋体" charset="-122"/>
            </a:endParaRPr>
          </a:p>
        </p:txBody>
      </p:sp>
      <p:sp>
        <p:nvSpPr>
          <p:cNvPr id="199688" name="Line 9"/>
          <p:cNvSpPr>
            <a:spLocks noChangeShapeType="1"/>
          </p:cNvSpPr>
          <p:nvPr/>
        </p:nvSpPr>
        <p:spPr bwMode="auto">
          <a:xfrm>
            <a:off x="1974286" y="4436444"/>
            <a:ext cx="4038600" cy="0"/>
          </a:xfrm>
          <a:prstGeom prst="line">
            <a:avLst/>
          </a:prstGeom>
          <a:noFill/>
          <a:ln w="3175">
            <a:solidFill>
              <a:schemeClr val="tx1"/>
            </a:solidFill>
            <a:round/>
            <a:headEnd/>
            <a:tailEnd type="triangle" w="med" len="med"/>
          </a:ln>
        </p:spPr>
        <p:txBody>
          <a:bodyPr/>
          <a:lstStyle/>
          <a:p>
            <a:endParaRPr lang="zh-CN" altLang="en-US"/>
          </a:p>
        </p:txBody>
      </p:sp>
      <p:sp>
        <p:nvSpPr>
          <p:cNvPr id="199689" name="Line 10"/>
          <p:cNvSpPr>
            <a:spLocks noChangeShapeType="1"/>
          </p:cNvSpPr>
          <p:nvPr/>
        </p:nvSpPr>
        <p:spPr bwMode="auto">
          <a:xfrm flipV="1">
            <a:off x="1974286" y="1540844"/>
            <a:ext cx="0" cy="2895600"/>
          </a:xfrm>
          <a:prstGeom prst="line">
            <a:avLst/>
          </a:prstGeom>
          <a:noFill/>
          <a:ln w="3175">
            <a:solidFill>
              <a:schemeClr val="tx1"/>
            </a:solidFill>
            <a:round/>
            <a:headEnd/>
            <a:tailEnd type="triangle" w="med" len="med"/>
          </a:ln>
        </p:spPr>
        <p:txBody>
          <a:bodyPr/>
          <a:lstStyle/>
          <a:p>
            <a:endParaRPr lang="zh-CN" altLang="en-US"/>
          </a:p>
        </p:txBody>
      </p:sp>
      <p:sp>
        <p:nvSpPr>
          <p:cNvPr id="199690" name="Line 11"/>
          <p:cNvSpPr>
            <a:spLocks noChangeShapeType="1"/>
          </p:cNvSpPr>
          <p:nvPr/>
        </p:nvSpPr>
        <p:spPr bwMode="auto">
          <a:xfrm>
            <a:off x="2355286" y="3979244"/>
            <a:ext cx="0" cy="609600"/>
          </a:xfrm>
          <a:prstGeom prst="line">
            <a:avLst/>
          </a:prstGeom>
          <a:noFill/>
          <a:ln w="19050">
            <a:solidFill>
              <a:schemeClr val="tx1"/>
            </a:solidFill>
            <a:prstDash val="sysDot"/>
            <a:round/>
            <a:headEnd/>
            <a:tailEnd/>
          </a:ln>
        </p:spPr>
        <p:txBody>
          <a:bodyPr/>
          <a:lstStyle/>
          <a:p>
            <a:endParaRPr lang="zh-CN" altLang="en-US"/>
          </a:p>
        </p:txBody>
      </p:sp>
      <p:sp>
        <p:nvSpPr>
          <p:cNvPr id="199691" name="Line 12"/>
          <p:cNvSpPr>
            <a:spLocks noChangeShapeType="1"/>
          </p:cNvSpPr>
          <p:nvPr/>
        </p:nvSpPr>
        <p:spPr bwMode="auto">
          <a:xfrm>
            <a:off x="3955486" y="3979244"/>
            <a:ext cx="0" cy="609600"/>
          </a:xfrm>
          <a:prstGeom prst="line">
            <a:avLst/>
          </a:prstGeom>
          <a:noFill/>
          <a:ln w="19050">
            <a:solidFill>
              <a:schemeClr val="tx1"/>
            </a:solidFill>
            <a:prstDash val="sysDot"/>
            <a:round/>
            <a:headEnd/>
            <a:tailEnd/>
          </a:ln>
        </p:spPr>
        <p:txBody>
          <a:bodyPr/>
          <a:lstStyle/>
          <a:p>
            <a:endParaRPr lang="zh-CN" altLang="en-US"/>
          </a:p>
        </p:txBody>
      </p:sp>
      <p:sp>
        <p:nvSpPr>
          <p:cNvPr id="199692" name="Line 13"/>
          <p:cNvSpPr>
            <a:spLocks noChangeShapeType="1"/>
          </p:cNvSpPr>
          <p:nvPr/>
        </p:nvSpPr>
        <p:spPr bwMode="auto">
          <a:xfrm>
            <a:off x="4412686" y="3598244"/>
            <a:ext cx="0" cy="990600"/>
          </a:xfrm>
          <a:prstGeom prst="line">
            <a:avLst/>
          </a:prstGeom>
          <a:noFill/>
          <a:ln w="19050">
            <a:solidFill>
              <a:schemeClr val="tx1"/>
            </a:solidFill>
            <a:prstDash val="sysDot"/>
            <a:round/>
            <a:headEnd/>
            <a:tailEnd/>
          </a:ln>
        </p:spPr>
        <p:txBody>
          <a:bodyPr/>
          <a:lstStyle/>
          <a:p>
            <a:endParaRPr lang="zh-CN" altLang="en-US"/>
          </a:p>
        </p:txBody>
      </p:sp>
      <p:sp>
        <p:nvSpPr>
          <p:cNvPr id="199693" name="Line 14"/>
          <p:cNvSpPr>
            <a:spLocks noChangeShapeType="1"/>
          </p:cNvSpPr>
          <p:nvPr/>
        </p:nvSpPr>
        <p:spPr bwMode="auto">
          <a:xfrm>
            <a:off x="4793686" y="3217244"/>
            <a:ext cx="0" cy="1219200"/>
          </a:xfrm>
          <a:prstGeom prst="line">
            <a:avLst/>
          </a:prstGeom>
          <a:noFill/>
          <a:ln w="19050">
            <a:solidFill>
              <a:schemeClr val="tx1"/>
            </a:solidFill>
            <a:prstDash val="sysDot"/>
            <a:round/>
            <a:headEnd/>
            <a:tailEnd/>
          </a:ln>
        </p:spPr>
        <p:txBody>
          <a:bodyPr/>
          <a:lstStyle/>
          <a:p>
            <a:endParaRPr lang="zh-CN" altLang="en-US"/>
          </a:p>
        </p:txBody>
      </p:sp>
      <p:sp>
        <p:nvSpPr>
          <p:cNvPr id="199694" name="Line 15"/>
          <p:cNvSpPr>
            <a:spLocks noChangeShapeType="1"/>
          </p:cNvSpPr>
          <p:nvPr/>
        </p:nvSpPr>
        <p:spPr bwMode="auto">
          <a:xfrm>
            <a:off x="5174686" y="2836244"/>
            <a:ext cx="0" cy="1600200"/>
          </a:xfrm>
          <a:prstGeom prst="line">
            <a:avLst/>
          </a:prstGeom>
          <a:noFill/>
          <a:ln w="19050">
            <a:solidFill>
              <a:schemeClr val="tx1"/>
            </a:solidFill>
            <a:prstDash val="sysDot"/>
            <a:round/>
            <a:headEnd/>
            <a:tailEnd/>
          </a:ln>
        </p:spPr>
        <p:txBody>
          <a:bodyPr/>
          <a:lstStyle/>
          <a:p>
            <a:endParaRPr lang="zh-CN" altLang="en-US"/>
          </a:p>
        </p:txBody>
      </p:sp>
      <p:sp>
        <p:nvSpPr>
          <p:cNvPr id="199695" name="Line 16"/>
          <p:cNvSpPr>
            <a:spLocks noChangeShapeType="1"/>
          </p:cNvSpPr>
          <p:nvPr/>
        </p:nvSpPr>
        <p:spPr bwMode="auto">
          <a:xfrm>
            <a:off x="5555686" y="2455244"/>
            <a:ext cx="0" cy="1981200"/>
          </a:xfrm>
          <a:prstGeom prst="line">
            <a:avLst/>
          </a:prstGeom>
          <a:noFill/>
          <a:ln w="19050">
            <a:solidFill>
              <a:schemeClr val="tx1"/>
            </a:solidFill>
            <a:prstDash val="sysDot"/>
            <a:round/>
            <a:headEnd/>
            <a:tailEnd/>
          </a:ln>
        </p:spPr>
        <p:txBody>
          <a:bodyPr/>
          <a:lstStyle/>
          <a:p>
            <a:endParaRPr lang="zh-CN" altLang="en-US"/>
          </a:p>
        </p:txBody>
      </p:sp>
      <p:sp>
        <p:nvSpPr>
          <p:cNvPr id="199696" name="Line 17"/>
          <p:cNvSpPr>
            <a:spLocks noChangeShapeType="1"/>
          </p:cNvSpPr>
          <p:nvPr/>
        </p:nvSpPr>
        <p:spPr bwMode="auto">
          <a:xfrm>
            <a:off x="2355286" y="4588844"/>
            <a:ext cx="609600" cy="0"/>
          </a:xfrm>
          <a:prstGeom prst="line">
            <a:avLst/>
          </a:prstGeom>
          <a:noFill/>
          <a:ln w="3175">
            <a:solidFill>
              <a:schemeClr val="tx1"/>
            </a:solidFill>
            <a:round/>
            <a:headEnd type="triangle" w="med" len="med"/>
            <a:tailEnd/>
          </a:ln>
        </p:spPr>
        <p:txBody>
          <a:bodyPr/>
          <a:lstStyle/>
          <a:p>
            <a:endParaRPr lang="zh-CN" altLang="en-US"/>
          </a:p>
        </p:txBody>
      </p:sp>
      <p:sp>
        <p:nvSpPr>
          <p:cNvPr id="199697" name="Line 18"/>
          <p:cNvSpPr>
            <a:spLocks noChangeShapeType="1"/>
          </p:cNvSpPr>
          <p:nvPr/>
        </p:nvSpPr>
        <p:spPr bwMode="auto">
          <a:xfrm flipH="1">
            <a:off x="3345886" y="4588844"/>
            <a:ext cx="609600" cy="0"/>
          </a:xfrm>
          <a:prstGeom prst="line">
            <a:avLst/>
          </a:prstGeom>
          <a:noFill/>
          <a:ln w="3175">
            <a:solidFill>
              <a:schemeClr val="tx1"/>
            </a:solidFill>
            <a:round/>
            <a:headEnd type="triangle" w="med" len="med"/>
            <a:tailEnd/>
          </a:ln>
        </p:spPr>
        <p:txBody>
          <a:bodyPr/>
          <a:lstStyle/>
          <a:p>
            <a:endParaRPr lang="zh-CN" altLang="en-US"/>
          </a:p>
        </p:txBody>
      </p:sp>
      <p:sp>
        <p:nvSpPr>
          <p:cNvPr id="21" name="Text Box 19"/>
          <p:cNvSpPr txBox="1">
            <a:spLocks noChangeArrowheads="1"/>
          </p:cNvSpPr>
          <p:nvPr/>
        </p:nvSpPr>
        <p:spPr bwMode="auto">
          <a:xfrm>
            <a:off x="4031686" y="4420569"/>
            <a:ext cx="457200" cy="369888"/>
          </a:xfrm>
          <a:prstGeom prst="rect">
            <a:avLst/>
          </a:prstGeom>
          <a:noFill/>
          <a:ln w="3175" algn="ctr">
            <a:noFill/>
            <a:miter lim="800000"/>
            <a:headEnd/>
            <a:tailEnd/>
          </a:ln>
          <a:effectLst/>
        </p:spPr>
        <p:txBody>
          <a:bodyPr>
            <a:spAutoFit/>
          </a:bodyPr>
          <a:lstStyle/>
          <a:p>
            <a:pPr algn="ctr">
              <a:defRPr/>
            </a:pPr>
            <a:r>
              <a:rPr lang="en-US" altLang="zh-CN">
                <a:solidFill>
                  <a:schemeClr val="folHlink"/>
                </a:solidFill>
                <a:effectLst>
                  <a:outerShdw blurRad="38100" dist="38100" dir="2700000" algn="tl">
                    <a:srgbClr val="C0C0C0"/>
                  </a:outerShdw>
                </a:effectLst>
                <a:latin typeface="Tahoma" pitchFamily="34" charset="0"/>
                <a:ea typeface="宋体" pitchFamily="2" charset="-122"/>
                <a:sym typeface="Symbol" pitchFamily="18" charset="2"/>
              </a:rPr>
              <a:t></a:t>
            </a:r>
          </a:p>
        </p:txBody>
      </p:sp>
      <p:sp>
        <p:nvSpPr>
          <p:cNvPr id="199699" name="Rectangle 20"/>
          <p:cNvSpPr txBox="1">
            <a:spLocks noChangeArrowheads="1"/>
          </p:cNvSpPr>
          <p:nvPr/>
        </p:nvSpPr>
        <p:spPr bwMode="auto">
          <a:xfrm>
            <a:off x="6645274" y="2133600"/>
            <a:ext cx="4654783" cy="3352800"/>
          </a:xfrm>
          <a:prstGeom prst="rect">
            <a:avLst/>
          </a:prstGeom>
          <a:noFill/>
          <a:ln w="9525">
            <a:noFill/>
            <a:miter lim="800000"/>
            <a:headEnd/>
            <a:tailEnd/>
          </a:ln>
        </p:spPr>
        <p:txBody>
          <a:bodyPr/>
          <a:lstStyle/>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rPr>
              <a:t>T  = m</a:t>
            </a:r>
            <a:r>
              <a:rPr lang="en-US" altLang="zh-CN" sz="2400" dirty="0">
                <a:solidFill>
                  <a:schemeClr val="folHlink"/>
                </a:solidFill>
                <a:latin typeface="微软雅黑" charset="-122"/>
                <a:ea typeface="微软雅黑" charset="-122"/>
                <a:sym typeface="Symbol" pitchFamily="18" charset="2"/>
              </a:rPr>
              <a:t></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rPr>
              <a:t>m = T/</a:t>
            </a:r>
            <a:r>
              <a:rPr lang="en-US" altLang="zh-CN" sz="2400" dirty="0">
                <a:solidFill>
                  <a:schemeClr val="folHlink"/>
                </a:solidFill>
                <a:latin typeface="微软雅黑" charset="-122"/>
                <a:ea typeface="微软雅黑" charset="-122"/>
                <a:sym typeface="Symbol" pitchFamily="18" charset="2"/>
              </a:rPr>
              <a:t>  </a:t>
            </a:r>
            <a:r>
              <a:rPr lang="zh-CN" altLang="en-US" sz="2100" dirty="0">
                <a:solidFill>
                  <a:schemeClr val="folHlink"/>
                </a:solidFill>
                <a:latin typeface="微软雅黑" charset="-122"/>
                <a:ea typeface="微软雅黑" charset="-122"/>
                <a:sym typeface="Symbol" pitchFamily="18" charset="2"/>
              </a:rPr>
              <a:t>交叉存取度</a:t>
            </a:r>
          </a:p>
          <a:p>
            <a:pPr marL="342900" indent="-342900">
              <a:lnSpc>
                <a:spcPct val="150000"/>
              </a:lnSpc>
              <a:spcBef>
                <a:spcPct val="20000"/>
              </a:spcBef>
              <a:buClr>
                <a:srgbClr val="FFC000"/>
              </a:buClr>
              <a:buFont typeface="Wingdings" pitchFamily="2" charset="2"/>
              <a:buChar char="n"/>
            </a:pPr>
            <a:endParaRPr lang="zh-CN" altLang="en-US" sz="2400" dirty="0">
              <a:solidFill>
                <a:srgbClr val="66FF33"/>
              </a:solidFill>
              <a:latin typeface="微软雅黑" charset="-122"/>
              <a:ea typeface="微软雅黑" charset="-122"/>
              <a:sym typeface="Symbol" pitchFamily="18" charset="2"/>
            </a:endParaRPr>
          </a:p>
          <a:p>
            <a:pPr marL="342900" indent="-342900">
              <a:lnSpc>
                <a:spcPct val="150000"/>
              </a:lnSpc>
              <a:spcBef>
                <a:spcPct val="20000"/>
              </a:spcBef>
              <a:buClr>
                <a:srgbClr val="FFC000"/>
              </a:buClr>
            </a:pPr>
            <a:r>
              <a:rPr lang="zh-CN" altLang="en-US" sz="2100" dirty="0">
                <a:solidFill>
                  <a:schemeClr val="accent2"/>
                </a:solidFill>
                <a:latin typeface="微软雅黑" charset="-122"/>
                <a:ea typeface="微软雅黑" charset="-122"/>
                <a:sym typeface="Symbol" pitchFamily="18" charset="2"/>
              </a:rPr>
              <a:t>连续读取</a:t>
            </a:r>
            <a:r>
              <a:rPr lang="en-US" altLang="zh-CN" sz="2100" dirty="0">
                <a:solidFill>
                  <a:schemeClr val="accent2"/>
                </a:solidFill>
                <a:latin typeface="微软雅黑" charset="-122"/>
                <a:ea typeface="微软雅黑" charset="-122"/>
                <a:sym typeface="Symbol" pitchFamily="18" charset="2"/>
              </a:rPr>
              <a:t>n</a:t>
            </a:r>
            <a:r>
              <a:rPr lang="zh-CN" altLang="en-US" sz="2100" dirty="0">
                <a:solidFill>
                  <a:schemeClr val="accent2"/>
                </a:solidFill>
                <a:latin typeface="微软雅黑" charset="-122"/>
                <a:ea typeface="微软雅黑" charset="-122"/>
                <a:sym typeface="Symbol" pitchFamily="18" charset="2"/>
              </a:rPr>
              <a:t>个字的时间</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sym typeface="Symbol" pitchFamily="18" charset="2"/>
              </a:rPr>
              <a:t>t</a:t>
            </a:r>
            <a:r>
              <a:rPr lang="en-US" altLang="zh-CN" sz="2400" baseline="-25000" dirty="0">
                <a:solidFill>
                  <a:schemeClr val="folHlink"/>
                </a:solidFill>
                <a:latin typeface="微软雅黑" charset="-122"/>
                <a:ea typeface="微软雅黑" charset="-122"/>
                <a:sym typeface="Symbol" pitchFamily="18" charset="2"/>
              </a:rPr>
              <a:t>1</a:t>
            </a:r>
            <a:r>
              <a:rPr lang="en-US" altLang="zh-CN" sz="2400" dirty="0">
                <a:solidFill>
                  <a:schemeClr val="folHlink"/>
                </a:solidFill>
                <a:latin typeface="微软雅黑" charset="-122"/>
                <a:ea typeface="微软雅黑" charset="-122"/>
                <a:sym typeface="Symbol" pitchFamily="18" charset="2"/>
              </a:rPr>
              <a:t>=T+(n-1)  </a:t>
            </a:r>
          </a:p>
          <a:p>
            <a:pPr marL="342900" indent="-342900">
              <a:lnSpc>
                <a:spcPct val="150000"/>
              </a:lnSpc>
              <a:spcBef>
                <a:spcPct val="20000"/>
              </a:spcBef>
              <a:buClr>
                <a:srgbClr val="FFC000"/>
              </a:buClr>
              <a:buFont typeface="Wingdings" pitchFamily="2" charset="2"/>
              <a:buChar char="n"/>
            </a:pPr>
            <a:r>
              <a:rPr lang="en-US" altLang="zh-CN" sz="2400" dirty="0">
                <a:solidFill>
                  <a:schemeClr val="folHlink"/>
                </a:solidFill>
                <a:latin typeface="微软雅黑" charset="-122"/>
                <a:ea typeface="微软雅黑" charset="-122"/>
                <a:sym typeface="Symbol" pitchFamily="18" charset="2"/>
              </a:rPr>
              <a:t>t</a:t>
            </a:r>
            <a:r>
              <a:rPr lang="en-US" altLang="zh-CN" sz="2400" baseline="-25000" dirty="0">
                <a:solidFill>
                  <a:schemeClr val="folHlink"/>
                </a:solidFill>
                <a:latin typeface="微软雅黑" charset="-122"/>
                <a:ea typeface="微软雅黑" charset="-122"/>
                <a:sym typeface="Symbol" pitchFamily="18" charset="2"/>
              </a:rPr>
              <a:t>2</a:t>
            </a:r>
            <a:r>
              <a:rPr lang="en-US" altLang="zh-CN" sz="2400" dirty="0">
                <a:solidFill>
                  <a:schemeClr val="folHlink"/>
                </a:solidFill>
                <a:latin typeface="微软雅黑" charset="-122"/>
                <a:ea typeface="微软雅黑" charset="-122"/>
                <a:sym typeface="Symbol" pitchFamily="18" charset="2"/>
              </a:rPr>
              <a:t>=</a:t>
            </a:r>
            <a:r>
              <a:rPr lang="en-US" altLang="zh-CN" sz="2400" dirty="0" err="1">
                <a:solidFill>
                  <a:schemeClr val="folHlink"/>
                </a:solidFill>
                <a:latin typeface="微软雅黑" charset="-122"/>
                <a:ea typeface="微软雅黑" charset="-122"/>
                <a:sym typeface="Symbol" pitchFamily="18" charset="2"/>
              </a:rPr>
              <a:t>nT</a:t>
            </a:r>
            <a:endParaRPr lang="en-US" altLang="zh-CN" sz="2400" dirty="0">
              <a:solidFill>
                <a:schemeClr val="folHlink"/>
              </a:solidFill>
              <a:latin typeface="微软雅黑" charset="-122"/>
              <a:ea typeface="微软雅黑" charset="-122"/>
            </a:endParaRPr>
          </a:p>
        </p:txBody>
      </p:sp>
      <p:sp>
        <p:nvSpPr>
          <p:cNvPr id="23" name="Text Box 21"/>
          <p:cNvSpPr txBox="1">
            <a:spLocks noChangeArrowheads="1"/>
          </p:cNvSpPr>
          <p:nvPr/>
        </p:nvSpPr>
        <p:spPr bwMode="auto">
          <a:xfrm>
            <a:off x="1250386" y="4930774"/>
            <a:ext cx="5410200" cy="708025"/>
          </a:xfrm>
          <a:prstGeom prst="rect">
            <a:avLst/>
          </a:prstGeom>
          <a:noFill/>
          <a:ln w="3175" algn="ctr">
            <a:noFill/>
            <a:miter lim="800000"/>
            <a:headEnd/>
            <a:tailEnd/>
          </a:ln>
          <a:effectLst/>
        </p:spPr>
        <p:txBody>
          <a:bodyPr>
            <a:spAutoFit/>
          </a:bodyPr>
          <a:lstStyle/>
          <a:p>
            <a:pPr algn="ctr">
              <a:defRPr/>
            </a:pPr>
            <a:r>
              <a:rPr lang="en-US" altLang="zh-CN" sz="2000" dirty="0">
                <a:solidFill>
                  <a:schemeClr val="accent2"/>
                </a:solidFill>
                <a:latin typeface="Arial" pitchFamily="34" charset="0"/>
              </a:rPr>
              <a:t>T:  </a:t>
            </a:r>
            <a:r>
              <a:rPr lang="zh-CN" altLang="en-US" sz="2000" dirty="0">
                <a:solidFill>
                  <a:schemeClr val="accent2"/>
                </a:solidFill>
                <a:latin typeface="Arial" pitchFamily="34" charset="0"/>
              </a:rPr>
              <a:t>模块存取周期</a:t>
            </a:r>
            <a:r>
              <a:rPr lang="zh-CN" altLang="en-US" sz="2000" b="1" dirty="0">
                <a:solidFill>
                  <a:schemeClr val="accent2"/>
                </a:solidFill>
                <a:latin typeface="Arial" pitchFamily="34" charset="0"/>
              </a:rPr>
              <a:t> </a:t>
            </a:r>
            <a:r>
              <a:rPr lang="zh-CN" altLang="en-US" sz="2000" dirty="0">
                <a:solidFill>
                  <a:schemeClr val="accent2"/>
                </a:solidFill>
                <a:effectLst>
                  <a:outerShdw blurRad="38100" dist="38100" dir="2700000" algn="tl">
                    <a:srgbClr val="C0C0C0"/>
                  </a:outerShdw>
                </a:effectLst>
                <a:latin typeface="Arial" pitchFamily="34" charset="0"/>
                <a:sym typeface="Symbol" pitchFamily="18" charset="2"/>
              </a:rPr>
              <a:t>：</a:t>
            </a:r>
            <a:r>
              <a:rPr lang="zh-CN" altLang="en-US" sz="2000" dirty="0">
                <a:solidFill>
                  <a:schemeClr val="accent2"/>
                </a:solidFill>
                <a:latin typeface="Arial" pitchFamily="34" charset="0"/>
              </a:rPr>
              <a:t>总线传输周期 </a:t>
            </a:r>
          </a:p>
          <a:p>
            <a:pPr algn="ctr">
              <a:defRPr/>
            </a:pPr>
            <a:r>
              <a:rPr lang="en-US" altLang="zh-CN" sz="2000" dirty="0">
                <a:solidFill>
                  <a:schemeClr val="accent2"/>
                </a:solidFill>
                <a:latin typeface="Arial" pitchFamily="34" charset="0"/>
              </a:rPr>
              <a:t>m: </a:t>
            </a:r>
            <a:r>
              <a:rPr lang="zh-CN" altLang="en-US" sz="2000" dirty="0">
                <a:solidFill>
                  <a:schemeClr val="accent2"/>
                </a:solidFill>
                <a:latin typeface="Arial" pitchFamily="34" charset="0"/>
              </a:rPr>
              <a:t>存储器交叉模块数</a:t>
            </a:r>
          </a:p>
        </p:txBody>
      </p:sp>
      <p:sp>
        <p:nvSpPr>
          <p:cNvPr id="199701" name="Text Box 22"/>
          <p:cNvSpPr txBox="1">
            <a:spLocks noChangeArrowheads="1"/>
          </p:cNvSpPr>
          <p:nvPr/>
        </p:nvSpPr>
        <p:spPr bwMode="auto">
          <a:xfrm>
            <a:off x="5631886" y="4436444"/>
            <a:ext cx="685800" cy="304800"/>
          </a:xfrm>
          <a:prstGeom prst="rect">
            <a:avLst/>
          </a:prstGeom>
          <a:noFill/>
          <a:ln w="9525">
            <a:noFill/>
            <a:miter lim="800000"/>
            <a:headEnd/>
            <a:tailEnd/>
          </a:ln>
        </p:spPr>
        <p:txBody>
          <a:bodyPr>
            <a:spAutoFit/>
          </a:bodyPr>
          <a:lstStyle/>
          <a:p>
            <a:pPr algn="ctr"/>
            <a:r>
              <a:rPr lang="zh-CN" altLang="en-US" sz="1400">
                <a:solidFill>
                  <a:schemeClr val="folHlink"/>
                </a:solidFill>
                <a:latin typeface="Tahoma" pitchFamily="34" charset="0"/>
                <a:ea typeface="宋体" charset="-122"/>
              </a:rPr>
              <a:t>时间</a:t>
            </a:r>
            <a:endParaRPr lang="zh-CN" altLang="en-US" sz="1400" baseline="-25000">
              <a:solidFill>
                <a:schemeClr val="folHlink"/>
              </a:solidFill>
              <a:latin typeface="Tahoma" pitchFamily="34" charset="0"/>
              <a:ea typeface="宋体" charset="-122"/>
            </a:endParaRPr>
          </a:p>
        </p:txBody>
      </p:sp>
      <p:sp>
        <p:nvSpPr>
          <p:cNvPr id="199702" name="Text Box 23"/>
          <p:cNvSpPr txBox="1">
            <a:spLocks noChangeArrowheads="1"/>
          </p:cNvSpPr>
          <p:nvPr/>
        </p:nvSpPr>
        <p:spPr bwMode="auto">
          <a:xfrm>
            <a:off x="1974286" y="1540844"/>
            <a:ext cx="685800" cy="304800"/>
          </a:xfrm>
          <a:prstGeom prst="rect">
            <a:avLst/>
          </a:prstGeom>
          <a:noFill/>
          <a:ln w="9525">
            <a:noFill/>
            <a:miter lim="800000"/>
            <a:headEnd/>
            <a:tailEnd/>
          </a:ln>
        </p:spPr>
        <p:txBody>
          <a:bodyPr>
            <a:spAutoFit/>
          </a:bodyPr>
          <a:lstStyle/>
          <a:p>
            <a:pPr algn="ctr"/>
            <a:r>
              <a:rPr lang="zh-CN" altLang="en-US" sz="1400" dirty="0">
                <a:solidFill>
                  <a:schemeClr val="folHlink"/>
                </a:solidFill>
                <a:latin typeface="Tahoma" pitchFamily="34" charset="0"/>
                <a:ea typeface="宋体" charset="-122"/>
              </a:rPr>
              <a:t>字</a:t>
            </a:r>
            <a:endParaRPr lang="zh-CN" altLang="en-US" sz="1400" baseline="-25000" dirty="0">
              <a:solidFill>
                <a:schemeClr val="folHlink"/>
              </a:solidFill>
              <a:latin typeface="Tahoma" pitchFamily="34" charset="0"/>
              <a:ea typeface="宋体" charset="-122"/>
            </a:endParaRPr>
          </a:p>
        </p:txBody>
      </p:sp>
      <p:sp>
        <p:nvSpPr>
          <p:cNvPr id="26" name="Rectangle 24"/>
          <p:cNvSpPr>
            <a:spLocks noChangeArrowheads="1"/>
          </p:cNvSpPr>
          <p:nvPr/>
        </p:nvSpPr>
        <p:spPr bwMode="auto">
          <a:xfrm>
            <a:off x="8520572" y="4686301"/>
            <a:ext cx="2482850" cy="533400"/>
          </a:xfrm>
          <a:prstGeom prst="rect">
            <a:avLst/>
          </a:prstGeom>
          <a:noFill/>
          <a:ln w="9525">
            <a:noFill/>
            <a:miter lim="800000"/>
            <a:headEnd/>
            <a:tailEnd/>
          </a:ln>
        </p:spPr>
        <p:txBody>
          <a:bodyPr/>
          <a:lstStyle/>
          <a:p>
            <a:pPr marL="469900" indent="-469900" algn="ctr">
              <a:lnSpc>
                <a:spcPct val="80000"/>
              </a:lnSpc>
              <a:spcBef>
                <a:spcPct val="20000"/>
              </a:spcBef>
              <a:buClr>
                <a:schemeClr val="accent2"/>
              </a:buClr>
            </a:pPr>
            <a:r>
              <a:rPr lang="en-US" altLang="zh-CN" sz="2600" dirty="0">
                <a:solidFill>
                  <a:schemeClr val="folHlink"/>
                </a:solidFill>
                <a:latin typeface="Verdana" pitchFamily="34" charset="0"/>
                <a:sym typeface="Symbol" pitchFamily="18" charset="2"/>
              </a:rPr>
              <a:t>t</a:t>
            </a:r>
            <a:r>
              <a:rPr lang="en-US" altLang="zh-CN" sz="2600" baseline="-25000" dirty="0">
                <a:solidFill>
                  <a:schemeClr val="folHlink"/>
                </a:solidFill>
                <a:latin typeface="Verdana" pitchFamily="34" charset="0"/>
                <a:sym typeface="Symbol" pitchFamily="18" charset="2"/>
              </a:rPr>
              <a:t>1</a:t>
            </a:r>
            <a:r>
              <a:rPr lang="en-US" altLang="zh-CN" sz="2600" dirty="0">
                <a:solidFill>
                  <a:schemeClr val="folHlink"/>
                </a:solidFill>
                <a:latin typeface="Verdana" pitchFamily="34" charset="0"/>
                <a:sym typeface="Symbol" pitchFamily="18" charset="2"/>
              </a:rPr>
              <a:t>&lt;t</a:t>
            </a:r>
            <a:r>
              <a:rPr lang="en-US" altLang="zh-CN" sz="2600" baseline="-25000" dirty="0">
                <a:solidFill>
                  <a:schemeClr val="folHlink"/>
                </a:solidFill>
                <a:latin typeface="Verdana" pitchFamily="34" charset="0"/>
                <a:sym typeface="Symbol" pitchFamily="18" charset="2"/>
              </a:rPr>
              <a:t>2</a:t>
            </a:r>
            <a:endParaRPr lang="en-US" altLang="zh-CN" sz="2600" dirty="0">
              <a:solidFill>
                <a:schemeClr val="folHlink"/>
              </a:solidFill>
              <a:latin typeface="Verdana" pitchFamily="34" charset="0"/>
            </a:endParaRPr>
          </a:p>
        </p:txBody>
      </p:sp>
      <p:grpSp>
        <p:nvGrpSpPr>
          <p:cNvPr id="199704" name="Group 25"/>
          <p:cNvGrpSpPr>
            <a:grpSpLocks/>
          </p:cNvGrpSpPr>
          <p:nvPr/>
        </p:nvGrpSpPr>
        <p:grpSpPr bwMode="auto">
          <a:xfrm>
            <a:off x="2812486" y="3979244"/>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headEnd/>
              <a:tailEnd/>
            </a:ln>
          </p:spPr>
          <p:txBody>
            <a:bodyPr/>
            <a:lstStyle/>
            <a:p>
              <a:endParaRPr lang="zh-CN" altLang="en-US"/>
            </a:p>
          </p:txBody>
        </p:sp>
      </p:grpSp>
    </p:spTree>
    <p:extLst>
      <p:ext uri="{BB962C8B-B14F-4D97-AF65-F5344CB8AC3E}">
        <p14:creationId xmlns:p14="http://schemas.microsoft.com/office/powerpoint/2010/main" val="159995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多体并行存储器（优化）</a:t>
            </a:r>
          </a:p>
        </p:txBody>
      </p:sp>
      <p:sp>
        <p:nvSpPr>
          <p:cNvPr id="99" name="AutoShape 2"/>
          <p:cNvSpPr>
            <a:spLocks noChangeArrowheads="1"/>
          </p:cNvSpPr>
          <p:nvPr/>
        </p:nvSpPr>
        <p:spPr bwMode="auto">
          <a:xfrm>
            <a:off x="6635782" y="1536502"/>
            <a:ext cx="4290368" cy="3735294"/>
          </a:xfrm>
          <a:prstGeom prst="roundRect">
            <a:avLst>
              <a:gd name="adj" fmla="val 4418"/>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sz="2000">
              <a:latin typeface="+mj-ea"/>
              <a:ea typeface="+mj-ea"/>
            </a:endParaRPr>
          </a:p>
        </p:txBody>
      </p:sp>
      <p:cxnSp>
        <p:nvCxnSpPr>
          <p:cNvPr id="101" name="直接箭头连接符 100"/>
          <p:cNvCxnSpPr/>
          <p:nvPr/>
        </p:nvCxnSpPr>
        <p:spPr>
          <a:xfrm>
            <a:off x="8701073" y="1084789"/>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7406261" y="2499079"/>
            <a:ext cx="2791338" cy="351708"/>
            <a:chOff x="2953110" y="2980800"/>
            <a:chExt cx="2482987" cy="312856"/>
          </a:xfrm>
        </p:grpSpPr>
        <p:cxnSp>
          <p:nvCxnSpPr>
            <p:cNvPr id="103" name="直接箭头连接符 102"/>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8" name="Text Box 623"/>
          <p:cNvSpPr txBox="1">
            <a:spLocks noChangeArrowheads="1"/>
          </p:cNvSpPr>
          <p:nvPr/>
        </p:nvSpPr>
        <p:spPr bwMode="auto">
          <a:xfrm>
            <a:off x="8916047" y="1210763"/>
            <a:ext cx="904415"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j-ea"/>
                <a:ea typeface="+mj-ea"/>
                <a:cs typeface="Arial" charset="0"/>
              </a:rPr>
              <a:t>ABUS</a:t>
            </a:r>
            <a:endParaRPr lang="zh-CN" altLang="en-US" sz="2000" b="1" dirty="0">
              <a:solidFill>
                <a:srgbClr val="008000"/>
              </a:solidFill>
              <a:latin typeface="+mj-ea"/>
              <a:ea typeface="+mj-ea"/>
              <a:cs typeface="Arial" charset="0"/>
            </a:endParaRPr>
          </a:p>
        </p:txBody>
      </p:sp>
      <p:grpSp>
        <p:nvGrpSpPr>
          <p:cNvPr id="109" name="组合 108"/>
          <p:cNvGrpSpPr/>
          <p:nvPr/>
        </p:nvGrpSpPr>
        <p:grpSpPr>
          <a:xfrm rot="16200000">
            <a:off x="8602644" y="2910611"/>
            <a:ext cx="415372" cy="3539586"/>
            <a:chOff x="7112148" y="2144741"/>
            <a:chExt cx="369487" cy="2495099"/>
          </a:xfrm>
        </p:grpSpPr>
        <p:sp>
          <p:nvSpPr>
            <p:cNvPr id="110" name="矩形 109"/>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11" name="矩形 110"/>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12" name="矩形 111"/>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13" name="矩形 112"/>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14" name="组合 113"/>
          <p:cNvGrpSpPr/>
          <p:nvPr/>
        </p:nvGrpSpPr>
        <p:grpSpPr>
          <a:xfrm>
            <a:off x="7040534" y="2829555"/>
            <a:ext cx="3547994" cy="1283979"/>
            <a:chOff x="1113353" y="3438987"/>
            <a:chExt cx="3156057" cy="360040"/>
          </a:xfrm>
        </p:grpSpPr>
        <p:sp>
          <p:nvSpPr>
            <p:cNvPr id="115" name="矩形 114"/>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16" name="矩形 115"/>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117" name="矩形 116"/>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118" name="矩形 117"/>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sp>
        <p:nvSpPr>
          <p:cNvPr id="119" name="文本框 118"/>
          <p:cNvSpPr txBox="1"/>
          <p:nvPr/>
        </p:nvSpPr>
        <p:spPr>
          <a:xfrm>
            <a:off x="7040533" y="210973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120" name="直接箭头连接符 119"/>
          <p:cNvCxnSpPr/>
          <p:nvPr/>
        </p:nvCxnSpPr>
        <p:spPr>
          <a:xfrm>
            <a:off x="7415089" y="4127253"/>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8336704" y="4113535"/>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9267149"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10197597"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组合 123"/>
          <p:cNvGrpSpPr/>
          <p:nvPr/>
        </p:nvGrpSpPr>
        <p:grpSpPr>
          <a:xfrm>
            <a:off x="7440296" y="4877470"/>
            <a:ext cx="2782508" cy="244212"/>
            <a:chOff x="5431658" y="4824576"/>
            <a:chExt cx="2475132" cy="331710"/>
          </a:xfrm>
        </p:grpSpPr>
        <p:cxnSp>
          <p:nvCxnSpPr>
            <p:cNvPr id="125" name="直接箭头连接符 124"/>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0" name="文本框 129"/>
          <p:cNvSpPr txBox="1"/>
          <p:nvPr/>
        </p:nvSpPr>
        <p:spPr>
          <a:xfrm>
            <a:off x="7980588" y="210437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31" name="文本框 130"/>
          <p:cNvSpPr txBox="1"/>
          <p:nvPr/>
        </p:nvSpPr>
        <p:spPr>
          <a:xfrm>
            <a:off x="8926158"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32" name="文本框 131"/>
          <p:cNvSpPr txBox="1"/>
          <p:nvPr/>
        </p:nvSpPr>
        <p:spPr>
          <a:xfrm>
            <a:off x="9857081"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133" name="直接连接符 132"/>
          <p:cNvCxnSpPr/>
          <p:nvPr/>
        </p:nvCxnSpPr>
        <p:spPr>
          <a:xfrm>
            <a:off x="7440296" y="5112697"/>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7415089" y="1743355"/>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42306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a:off x="8353510" y="1743355"/>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928395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10214402"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Text Box 623"/>
          <p:cNvSpPr txBox="1">
            <a:spLocks noChangeArrowheads="1"/>
          </p:cNvSpPr>
          <p:nvPr/>
        </p:nvSpPr>
        <p:spPr bwMode="auto">
          <a:xfrm>
            <a:off x="8502228" y="5938545"/>
            <a:ext cx="1107997" cy="369332"/>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400" b="1" dirty="0">
                <a:latin typeface="+mj-ea"/>
                <a:ea typeface="+mj-ea"/>
                <a:cs typeface="Arial" charset="0"/>
              </a:rPr>
              <a:t>多通道</a:t>
            </a:r>
          </a:p>
        </p:txBody>
      </p:sp>
      <p:cxnSp>
        <p:nvCxnSpPr>
          <p:cNvPr id="140" name="直接箭头连接符 139"/>
          <p:cNvCxnSpPr/>
          <p:nvPr/>
        </p:nvCxnSpPr>
        <p:spPr>
          <a:xfrm>
            <a:off x="8925158" y="5118718"/>
            <a:ext cx="998" cy="611756"/>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Text Box 623"/>
          <p:cNvSpPr txBox="1">
            <a:spLocks noChangeArrowheads="1"/>
          </p:cNvSpPr>
          <p:nvPr/>
        </p:nvSpPr>
        <p:spPr bwMode="auto">
          <a:xfrm>
            <a:off x="9053229" y="5320911"/>
            <a:ext cx="1685078"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j-ea"/>
                <a:ea typeface="+mj-ea"/>
                <a:cs typeface="Arial" charset="0"/>
              </a:rPr>
              <a:t>多字长</a:t>
            </a:r>
            <a:r>
              <a:rPr lang="en-US" altLang="zh-CN" sz="2000" b="1" dirty="0">
                <a:solidFill>
                  <a:srgbClr val="008000"/>
                </a:solidFill>
                <a:latin typeface="+mj-ea"/>
                <a:ea typeface="+mj-ea"/>
                <a:cs typeface="Arial" charset="0"/>
              </a:rPr>
              <a:t>DBUS</a:t>
            </a:r>
            <a:endParaRPr lang="zh-CN" altLang="en-US" sz="2000" b="1" dirty="0">
              <a:solidFill>
                <a:srgbClr val="008000"/>
              </a:solidFill>
              <a:latin typeface="+mj-ea"/>
              <a:ea typeface="+mj-ea"/>
              <a:cs typeface="Arial" charset="0"/>
            </a:endParaRPr>
          </a:p>
        </p:txBody>
      </p:sp>
      <p:sp>
        <p:nvSpPr>
          <p:cNvPr id="142" name="AutoShape 2"/>
          <p:cNvSpPr>
            <a:spLocks noChangeArrowheads="1"/>
          </p:cNvSpPr>
          <p:nvPr/>
        </p:nvSpPr>
        <p:spPr bwMode="auto">
          <a:xfrm>
            <a:off x="1652749" y="1533513"/>
            <a:ext cx="4290368" cy="3723599"/>
          </a:xfrm>
          <a:prstGeom prst="roundRect">
            <a:avLst>
              <a:gd name="adj" fmla="val 4669"/>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sz="2000">
              <a:latin typeface="+mj-ea"/>
              <a:ea typeface="+mj-ea"/>
            </a:endParaRPr>
          </a:p>
        </p:txBody>
      </p:sp>
      <p:cxnSp>
        <p:nvCxnSpPr>
          <p:cNvPr id="143" name="直接箭头连接符 142"/>
          <p:cNvCxnSpPr/>
          <p:nvPr/>
        </p:nvCxnSpPr>
        <p:spPr>
          <a:xfrm>
            <a:off x="3827725" y="1072470"/>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3817064" y="5105433"/>
            <a:ext cx="10662" cy="538391"/>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Text Box 623"/>
          <p:cNvSpPr txBox="1">
            <a:spLocks noChangeArrowheads="1"/>
          </p:cNvSpPr>
          <p:nvPr/>
        </p:nvSpPr>
        <p:spPr bwMode="auto">
          <a:xfrm>
            <a:off x="3933013" y="1198444"/>
            <a:ext cx="904415"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en-US" altLang="zh-CN" sz="2000" b="1" dirty="0">
                <a:solidFill>
                  <a:srgbClr val="008000"/>
                </a:solidFill>
                <a:latin typeface="+mj-ea"/>
                <a:ea typeface="+mj-ea"/>
                <a:cs typeface="Arial" charset="0"/>
              </a:rPr>
              <a:t>ABUS</a:t>
            </a:r>
            <a:endParaRPr lang="zh-CN" altLang="en-US" sz="2000" b="1" dirty="0">
              <a:solidFill>
                <a:srgbClr val="008000"/>
              </a:solidFill>
              <a:latin typeface="+mj-ea"/>
              <a:ea typeface="+mj-ea"/>
              <a:cs typeface="Arial" charset="0"/>
            </a:endParaRPr>
          </a:p>
        </p:txBody>
      </p:sp>
      <p:grpSp>
        <p:nvGrpSpPr>
          <p:cNvPr id="146" name="组合 145"/>
          <p:cNvGrpSpPr/>
          <p:nvPr/>
        </p:nvGrpSpPr>
        <p:grpSpPr>
          <a:xfrm rot="16200000">
            <a:off x="3619610" y="2898292"/>
            <a:ext cx="415372" cy="3539586"/>
            <a:chOff x="7112148" y="2144741"/>
            <a:chExt cx="369487" cy="2495099"/>
          </a:xfrm>
        </p:grpSpPr>
        <p:sp>
          <p:nvSpPr>
            <p:cNvPr id="147" name="矩形 146"/>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8" name="矩形 147"/>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9" name="矩形 148"/>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50" name="矩形 149"/>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51" name="组合 150"/>
          <p:cNvGrpSpPr/>
          <p:nvPr/>
        </p:nvGrpSpPr>
        <p:grpSpPr>
          <a:xfrm>
            <a:off x="2057501" y="2817235"/>
            <a:ext cx="3547994" cy="1283979"/>
            <a:chOff x="1113353" y="3438987"/>
            <a:chExt cx="3156057" cy="360040"/>
          </a:xfrm>
        </p:grpSpPr>
        <p:sp>
          <p:nvSpPr>
            <p:cNvPr id="152" name="矩形 151"/>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53" name="矩形 152"/>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154" name="矩形 153"/>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155" name="矩形 154"/>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cxnSp>
        <p:nvCxnSpPr>
          <p:cNvPr id="156" name="直接箭头连接符 155"/>
          <p:cNvCxnSpPr/>
          <p:nvPr/>
        </p:nvCxnSpPr>
        <p:spPr>
          <a:xfrm>
            <a:off x="2432056" y="4114934"/>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3353671" y="4101215"/>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4284115" y="410121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a:off x="5214563" y="410121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2457262" y="4865151"/>
            <a:ext cx="2782508" cy="244212"/>
            <a:chOff x="5431658" y="4824576"/>
            <a:chExt cx="2475132" cy="331710"/>
          </a:xfrm>
        </p:grpSpPr>
        <p:cxnSp>
          <p:nvCxnSpPr>
            <p:cNvPr id="161" name="直接箭头连接符 160"/>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5" name="Text Box 623"/>
          <p:cNvSpPr txBox="1">
            <a:spLocks noChangeArrowheads="1"/>
          </p:cNvSpPr>
          <p:nvPr/>
        </p:nvSpPr>
        <p:spPr bwMode="auto">
          <a:xfrm>
            <a:off x="3916362" y="5363003"/>
            <a:ext cx="1762023"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000" b="1" dirty="0">
                <a:solidFill>
                  <a:srgbClr val="008000"/>
                </a:solidFill>
                <a:latin typeface="+mj-ea"/>
                <a:ea typeface="+mj-ea"/>
                <a:cs typeface="Arial" charset="0"/>
              </a:rPr>
              <a:t>单字长 </a:t>
            </a:r>
            <a:r>
              <a:rPr lang="en-US" altLang="zh-CN" sz="2000" b="1" dirty="0">
                <a:solidFill>
                  <a:srgbClr val="008000"/>
                </a:solidFill>
                <a:latin typeface="+mj-ea"/>
                <a:ea typeface="+mj-ea"/>
                <a:cs typeface="Arial" charset="0"/>
              </a:rPr>
              <a:t>DBUS</a:t>
            </a:r>
            <a:endParaRPr lang="zh-CN" altLang="en-US" sz="2000" b="1" dirty="0">
              <a:solidFill>
                <a:srgbClr val="008000"/>
              </a:solidFill>
              <a:latin typeface="+mj-ea"/>
              <a:ea typeface="+mj-ea"/>
              <a:cs typeface="Arial" charset="0"/>
            </a:endParaRPr>
          </a:p>
        </p:txBody>
      </p:sp>
      <p:cxnSp>
        <p:nvCxnSpPr>
          <p:cNvPr id="166" name="直接连接符 165"/>
          <p:cNvCxnSpPr/>
          <p:nvPr/>
        </p:nvCxnSpPr>
        <p:spPr>
          <a:xfrm>
            <a:off x="2457262" y="5100378"/>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67" name="Text Box 623"/>
          <p:cNvSpPr txBox="1">
            <a:spLocks noChangeArrowheads="1"/>
          </p:cNvSpPr>
          <p:nvPr/>
        </p:nvSpPr>
        <p:spPr bwMode="auto">
          <a:xfrm>
            <a:off x="3211418" y="5907563"/>
            <a:ext cx="1415772" cy="369332"/>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sz="2400" b="1" dirty="0">
                <a:latin typeface="+mj-ea"/>
                <a:ea typeface="+mj-ea"/>
                <a:cs typeface="Arial" charset="0"/>
              </a:rPr>
              <a:t>多体交叉</a:t>
            </a:r>
          </a:p>
        </p:txBody>
      </p:sp>
      <p:grpSp>
        <p:nvGrpSpPr>
          <p:cNvPr id="178" name="组合 177"/>
          <p:cNvGrpSpPr/>
          <p:nvPr/>
        </p:nvGrpSpPr>
        <p:grpSpPr>
          <a:xfrm>
            <a:off x="2423881" y="2473589"/>
            <a:ext cx="2791338" cy="351708"/>
            <a:chOff x="2953110" y="2980800"/>
            <a:chExt cx="2482987" cy="312856"/>
          </a:xfrm>
        </p:grpSpPr>
        <p:cxnSp>
          <p:nvCxnSpPr>
            <p:cNvPr id="179" name="直接箭头连接符 1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3" name="文本框 182"/>
          <p:cNvSpPr txBox="1"/>
          <p:nvPr/>
        </p:nvSpPr>
        <p:spPr>
          <a:xfrm>
            <a:off x="2058153" y="208424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4" name="文本框 183"/>
          <p:cNvSpPr txBox="1"/>
          <p:nvPr/>
        </p:nvSpPr>
        <p:spPr>
          <a:xfrm>
            <a:off x="2998208" y="207888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5" name="文本框 184"/>
          <p:cNvSpPr txBox="1"/>
          <p:nvPr/>
        </p:nvSpPr>
        <p:spPr>
          <a:xfrm>
            <a:off x="3943777" y="206344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6" name="文本框 185"/>
          <p:cNvSpPr txBox="1"/>
          <p:nvPr/>
        </p:nvSpPr>
        <p:spPr>
          <a:xfrm>
            <a:off x="4874701" y="206344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187" name="直接连接符 186"/>
          <p:cNvCxnSpPr/>
          <p:nvPr/>
        </p:nvCxnSpPr>
        <p:spPr>
          <a:xfrm>
            <a:off x="2432709" y="1717865"/>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a:off x="2440684" y="1717866"/>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a:off x="3371130" y="1717865"/>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4301574" y="1717866"/>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nvCxnSpPr>
        <p:spPr>
          <a:xfrm>
            <a:off x="5232022" y="1717866"/>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17312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双通道内存实例  </a:t>
            </a:r>
            <a:r>
              <a:rPr lang="en-US" altLang="zh-CN" dirty="0"/>
              <a:t>128bit</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501" y="1064703"/>
            <a:ext cx="4109557" cy="27328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816" y="2962297"/>
            <a:ext cx="4204155" cy="32371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3280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按在计算机系统中的作用分</a:t>
            </a:r>
            <a:endParaRPr lang="zh-CN" altLang="en-US" dirty="0"/>
          </a:p>
        </p:txBody>
      </p:sp>
      <p:sp>
        <p:nvSpPr>
          <p:cNvPr id="3" name="内容占位符 2"/>
          <p:cNvSpPr>
            <a:spLocks noGrp="1"/>
          </p:cNvSpPr>
          <p:nvPr>
            <p:ph idx="1"/>
          </p:nvPr>
        </p:nvSpPr>
        <p:spPr/>
        <p:txBody>
          <a:bodyPr/>
          <a:lstStyle/>
          <a:p>
            <a:r>
              <a:rPr lang="zh-CN" altLang="en-US" dirty="0"/>
              <a:t>主存储器</a:t>
            </a:r>
          </a:p>
          <a:p>
            <a:r>
              <a:rPr lang="zh-CN" altLang="en-US" dirty="0"/>
              <a:t>辅助存储器</a:t>
            </a:r>
          </a:p>
          <a:p>
            <a:r>
              <a:rPr lang="zh-CN" altLang="en-US" dirty="0"/>
              <a:t>高速缓冲存储器  </a:t>
            </a:r>
            <a:r>
              <a:rPr lang="en-US" altLang="zh-CN" dirty="0"/>
              <a:t>Cache</a:t>
            </a:r>
          </a:p>
          <a:p>
            <a:r>
              <a:rPr lang="zh-CN" altLang="en-US" dirty="0"/>
              <a:t>控制存储器</a:t>
            </a:r>
          </a:p>
          <a:p>
            <a:endParaRPr lang="zh-CN" altLang="en-US" dirty="0"/>
          </a:p>
        </p:txBody>
      </p:sp>
    </p:spTree>
    <p:extLst>
      <p:ext uri="{BB962C8B-B14F-4D97-AF65-F5344CB8AC3E}">
        <p14:creationId xmlns:p14="http://schemas.microsoft.com/office/powerpoint/2010/main" val="14928430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双通道内存性能评测</a:t>
            </a:r>
          </a:p>
        </p:txBody>
      </p:sp>
      <p:sp>
        <p:nvSpPr>
          <p:cNvPr id="3" name="内容占位符 2"/>
          <p:cNvSpPr>
            <a:spLocks noGrp="1"/>
          </p:cNvSpPr>
          <p:nvPr>
            <p:ph idx="1"/>
          </p:nvPr>
        </p:nvSpPr>
        <p:spPr/>
        <p:txBody>
          <a:bodyPr/>
          <a:lstStyle/>
          <a:p>
            <a:pPr marL="0" indent="0" algn="ctr">
              <a:buNone/>
            </a:pPr>
            <a:r>
              <a:rPr lang="en-US" altLang="zh-CN" dirty="0" err="1"/>
              <a:t>SiSoftware</a:t>
            </a:r>
            <a:r>
              <a:rPr lang="en-US" altLang="zh-CN" dirty="0"/>
              <a:t> Sandra Pro Business 2011 </a:t>
            </a:r>
          </a:p>
          <a:p>
            <a:pPr marL="0" indent="0" algn="ctr">
              <a:buNone/>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HP DL120 G7    Intel </a:t>
            </a:r>
            <a:r>
              <a:rPr lang="en-US" altLang="zh-CN" sz="2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SandyBridge</a:t>
            </a:r>
            <a:endPar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endParaRPr lang="zh-CN" altLang="en-US" dirty="0"/>
          </a:p>
        </p:txBody>
      </p:sp>
      <p:graphicFrame>
        <p:nvGraphicFramePr>
          <p:cNvPr id="5" name="表格 4"/>
          <p:cNvGraphicFramePr>
            <a:graphicFrameLocks noGrp="1"/>
          </p:cNvGraphicFramePr>
          <p:nvPr>
            <p:extLst/>
          </p:nvPr>
        </p:nvGraphicFramePr>
        <p:xfrm>
          <a:off x="2855640" y="2204864"/>
          <a:ext cx="6768752" cy="4104456"/>
        </p:xfrm>
        <a:graphic>
          <a:graphicData uri="http://schemas.openxmlformats.org/drawingml/2006/table">
            <a:tbl>
              <a:tblPr firstRow="1" firstCol="1" bandRow="1">
                <a:tableStyleId>{7DF18680-E054-41AD-8BC1-D1AEF772440D}</a:tableStyleId>
              </a:tblPr>
              <a:tblGrid>
                <a:gridCol w="2030403">
                  <a:extLst>
                    <a:ext uri="{9D8B030D-6E8A-4147-A177-3AD203B41FA5}">
                      <a16:colId xmlns:a16="http://schemas.microsoft.com/office/drawing/2014/main" val="20000"/>
                    </a:ext>
                  </a:extLst>
                </a:gridCol>
                <a:gridCol w="2146061">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0"/>
                  </a:ext>
                </a:extLst>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17.52GB/s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1"/>
                  </a:ext>
                </a:extLst>
              </a:tr>
              <a:tr h="684076">
                <a:tc>
                  <a:txBody>
                    <a:bodyPr/>
                    <a:lstStyle/>
                    <a:p>
                      <a:pPr algn="ctr">
                        <a:lnSpc>
                          <a:spcPts val="975"/>
                        </a:lnSpc>
                        <a:spcAft>
                          <a:spcPts val="0"/>
                        </a:spcAft>
                      </a:pPr>
                      <a:r>
                        <a:rPr lang="zh-CN" sz="1600" kern="0">
                          <a:effectLst/>
                        </a:rPr>
                        <a:t>缓存</a:t>
                      </a:r>
                      <a:r>
                        <a:rPr lang="en-US" sz="1600" kern="0">
                          <a:effectLst/>
                        </a:rPr>
                        <a:t>/</a:t>
                      </a:r>
                      <a:r>
                        <a:rPr lang="zh-CN" sz="1600" kern="0">
                          <a:effectLst/>
                        </a:rPr>
                        <a:t>内存带宽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95.23GB/s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73.42GB/s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2"/>
                  </a:ext>
                </a:extLst>
              </a:tr>
              <a:tr h="684076">
                <a:tc>
                  <a:txBody>
                    <a:bodyPr/>
                    <a:lstStyle/>
                    <a:p>
                      <a:pPr algn="ctr">
                        <a:lnSpc>
                          <a:spcPts val="975"/>
                        </a:lnSpc>
                        <a:spcAft>
                          <a:spcPts val="0"/>
                        </a:spcAft>
                      </a:pPr>
                      <a:r>
                        <a:rPr lang="zh-CN" sz="1600" kern="0">
                          <a:effectLst/>
                        </a:rPr>
                        <a:t>内部数据高速缓存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411.14GB/s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410.37GB/s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3"/>
                  </a:ext>
                </a:extLst>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344GB/s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346GB/s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4"/>
                  </a:ext>
                </a:extLst>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173.29GB/s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174.54GB/s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4519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单通道内存与双通道内存</a:t>
            </a:r>
          </a:p>
        </p:txBody>
      </p:sp>
      <p:pic>
        <p:nvPicPr>
          <p:cNvPr id="5" name="内容占位符 4"/>
          <p:cNvPicPr>
            <a:picLocks noGrp="1" noChangeAspect="1"/>
          </p:cNvPicPr>
          <p:nvPr>
            <p:ph idx="1"/>
          </p:nvPr>
        </p:nvPicPr>
        <p:blipFill>
          <a:blip r:embed="rId2"/>
          <a:stretch>
            <a:fillRect/>
          </a:stretch>
        </p:blipFill>
        <p:spPr>
          <a:xfrm>
            <a:off x="5879976" y="1644340"/>
            <a:ext cx="4104456" cy="3750236"/>
          </a:xfrm>
          <a:prstGeom prst="rect">
            <a:avLst/>
          </a:prstGeom>
        </p:spPr>
      </p:pic>
      <p:pic>
        <p:nvPicPr>
          <p:cNvPr id="6" name="图片 5"/>
          <p:cNvPicPr>
            <a:picLocks noChangeAspect="1"/>
          </p:cNvPicPr>
          <p:nvPr/>
        </p:nvPicPr>
        <p:blipFill>
          <a:blip r:embed="rId3"/>
          <a:stretch>
            <a:fillRect/>
          </a:stretch>
        </p:blipFill>
        <p:spPr>
          <a:xfrm>
            <a:off x="2279577" y="1662480"/>
            <a:ext cx="2954813" cy="3732096"/>
          </a:xfrm>
          <a:prstGeom prst="rect">
            <a:avLst/>
          </a:prstGeom>
        </p:spPr>
      </p:pic>
    </p:spTree>
    <p:extLst>
      <p:ext uri="{BB962C8B-B14F-4D97-AF65-F5344CB8AC3E}">
        <p14:creationId xmlns:p14="http://schemas.microsoft.com/office/powerpoint/2010/main" val="27706968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盘与</a:t>
            </a:r>
            <a:r>
              <a:rPr lang="en-US" altLang="zh-CN" dirty="0"/>
              <a:t>SSD</a:t>
            </a:r>
            <a:r>
              <a:rPr lang="zh-CN" altLang="en-US" dirty="0"/>
              <a:t>性能差异？</a:t>
            </a: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t>U</a:t>
            </a:r>
            <a:r>
              <a:rPr lang="zh-CN" altLang="en-US" dirty="0"/>
              <a:t>盘   </a:t>
            </a:r>
            <a:r>
              <a:rPr lang="en-US" altLang="zh-CN" dirty="0"/>
              <a:t>100MB/S</a:t>
            </a:r>
          </a:p>
          <a:p>
            <a:r>
              <a:rPr lang="en-US" altLang="zh-CN" dirty="0"/>
              <a:t>SSD   1000MB/s</a:t>
            </a:r>
          </a:p>
          <a:p>
            <a:r>
              <a:rPr lang="zh-CN" altLang="en-US" dirty="0"/>
              <a:t>同是闪存颗粒，为何有性能差异？</a:t>
            </a:r>
            <a:endParaRPr lang="en-US" altLang="zh-CN" dirty="0"/>
          </a:p>
          <a:p>
            <a:r>
              <a:rPr lang="en-US" altLang="zh-CN" dirty="0"/>
              <a:t>USB </a:t>
            </a:r>
            <a:r>
              <a:rPr lang="zh-CN" altLang="en-US" dirty="0"/>
              <a:t>与 </a:t>
            </a:r>
            <a:r>
              <a:rPr lang="en-US" altLang="zh-CN" dirty="0"/>
              <a:t>MSATA  SATA  PCI-E</a:t>
            </a:r>
            <a:r>
              <a:rPr lang="zh-CN" altLang="en-US" dirty="0"/>
              <a:t>性能差异还是？</a:t>
            </a:r>
            <a:endParaRPr lang="en-US" altLang="zh-CN"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014" y="4224825"/>
            <a:ext cx="4398641" cy="20068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090" y="4224825"/>
            <a:ext cx="4369354" cy="20344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6337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 </a:t>
            </a:r>
            <a:r>
              <a:rPr lang="zh-CN" altLang="en-US" dirty="0"/>
              <a:t>拆解</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512" y="1052737"/>
            <a:ext cx="4762500" cy="3571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577" y="2876970"/>
            <a:ext cx="4752528" cy="35643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113" y="1039521"/>
            <a:ext cx="2213289" cy="1659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1475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dirty="0">
                <a:latin typeface="Times New Roman" pitchFamily="18" charset="0"/>
              </a:rPr>
              <a:t>存储器概述</a:t>
            </a:r>
          </a:p>
          <a:p>
            <a:r>
              <a:rPr lang="zh-CN" altLang="en-US" dirty="0">
                <a:latin typeface="Times New Roman" pitchFamily="18" charset="0"/>
              </a:rPr>
              <a:t>主存储器</a:t>
            </a:r>
          </a:p>
          <a:p>
            <a:r>
              <a:rPr lang="zh-CN" altLang="en-US" b="1" dirty="0">
                <a:solidFill>
                  <a:srgbClr val="C00000"/>
                </a:solidFill>
                <a:latin typeface="Times New Roman" pitchFamily="18" charset="0"/>
              </a:rPr>
              <a:t>高速缓冲存储器</a:t>
            </a:r>
          </a:p>
          <a:p>
            <a:r>
              <a:rPr lang="zh-CN" altLang="en-US" dirty="0">
                <a:latin typeface="Times New Roman" pitchFamily="18" charset="0"/>
              </a:rPr>
              <a:t>虚拟存储器</a:t>
            </a:r>
          </a:p>
          <a:p>
            <a:r>
              <a:rPr lang="zh-CN" altLang="en-US" dirty="0">
                <a:latin typeface="Times New Roman" pitchFamily="18" charset="0"/>
              </a:rPr>
              <a:t>外存储器</a:t>
            </a:r>
          </a:p>
          <a:p>
            <a:endParaRPr lang="zh-CN" altLang="en-US" dirty="0"/>
          </a:p>
        </p:txBody>
      </p:sp>
      <p:pic>
        <p:nvPicPr>
          <p:cNvPr id="5" name="图片 4"/>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4050146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高速缓冲存储器</a:t>
            </a:r>
          </a:p>
        </p:txBody>
      </p:sp>
      <p:sp>
        <p:nvSpPr>
          <p:cNvPr id="3" name="内容占位符 2"/>
          <p:cNvSpPr>
            <a:spLocks noGrp="1"/>
          </p:cNvSpPr>
          <p:nvPr>
            <p:ph idx="1"/>
          </p:nvPr>
        </p:nvSpPr>
        <p:spPr/>
        <p:txBody>
          <a:bodyPr/>
          <a:lstStyle/>
          <a:p>
            <a:r>
              <a:rPr lang="en-US" altLang="zh-CN" b="1" dirty="0">
                <a:solidFill>
                  <a:srgbClr val="C00000"/>
                </a:solidFill>
              </a:rPr>
              <a:t>cache</a:t>
            </a:r>
            <a:r>
              <a:rPr lang="zh-CN" altLang="en-US" b="1" dirty="0">
                <a:solidFill>
                  <a:srgbClr val="C00000"/>
                </a:solidFill>
              </a:rPr>
              <a:t>基本原理</a:t>
            </a:r>
          </a:p>
          <a:p>
            <a:r>
              <a:rPr lang="zh-CN" altLang="en-US" dirty="0"/>
              <a:t>相联存储器</a:t>
            </a:r>
          </a:p>
          <a:p>
            <a:r>
              <a:rPr lang="zh-CN" altLang="en-US" dirty="0"/>
              <a:t>主存与</a:t>
            </a:r>
            <a:r>
              <a:rPr lang="en-US" altLang="zh-CN" dirty="0"/>
              <a:t>cache</a:t>
            </a:r>
            <a:r>
              <a:rPr lang="zh-CN" altLang="en-US" dirty="0"/>
              <a:t>的地址映射</a:t>
            </a:r>
          </a:p>
          <a:p>
            <a:r>
              <a:rPr lang="zh-CN" altLang="en-US" dirty="0"/>
              <a:t>替换策略与写操作策略</a:t>
            </a:r>
          </a:p>
          <a:p>
            <a:r>
              <a:rPr lang="en-US" altLang="zh-CN" dirty="0"/>
              <a:t>cache</a:t>
            </a:r>
            <a:r>
              <a:rPr lang="zh-CN" altLang="en-US" dirty="0"/>
              <a:t>实际应用</a:t>
            </a:r>
          </a:p>
          <a:p>
            <a:pPr>
              <a:buNone/>
            </a:pPr>
            <a:endParaRPr lang="zh-CN" altLang="en-US" dirty="0"/>
          </a:p>
          <a:p>
            <a:endParaRPr lang="zh-CN" altLang="en-US" dirty="0"/>
          </a:p>
        </p:txBody>
      </p:sp>
    </p:spTree>
    <p:extLst>
      <p:ext uri="{BB962C8B-B14F-4D97-AF65-F5344CB8AC3E}">
        <p14:creationId xmlns:p14="http://schemas.microsoft.com/office/powerpoint/2010/main" val="17992874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1EE98-50EB-4853-8E48-0C6E981192C1}"/>
              </a:ext>
            </a:extLst>
          </p:cNvPr>
          <p:cNvSpPr>
            <a:spLocks noGrp="1"/>
          </p:cNvSpPr>
          <p:nvPr>
            <p:ph type="title"/>
          </p:nvPr>
        </p:nvSpPr>
        <p:spPr/>
        <p:txBody>
          <a:bodyPr/>
          <a:lstStyle/>
          <a:p>
            <a:r>
              <a:rPr lang="en-US" altLang="zh-CN" dirty="0">
                <a:latin typeface="Arial" panose="020B0604020202020204" pitchFamily="34" charset="0"/>
              </a:rPr>
              <a:t>U</a:t>
            </a:r>
            <a:r>
              <a:rPr lang="zh-CN" altLang="en-US" dirty="0">
                <a:latin typeface="Arial" panose="020B0604020202020204" pitchFamily="34" charset="0"/>
              </a:rPr>
              <a:t>盘到底是否需要安全删除？</a:t>
            </a:r>
            <a:endParaRPr lang="zh-CN" altLang="en-US" dirty="0"/>
          </a:p>
        </p:txBody>
      </p:sp>
      <p:pic>
        <p:nvPicPr>
          <p:cNvPr id="5" name="Picture 14" descr="img200804291101590">
            <a:extLst>
              <a:ext uri="{FF2B5EF4-FFF2-40B4-BE49-F238E27FC236}">
                <a16:creationId xmlns:a16="http://schemas.microsoft.com/office/drawing/2014/main" id="{22DB63F9-C11B-4F53-81C9-141AD4C0611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93701" y="1333407"/>
            <a:ext cx="3688761" cy="229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C7E5E82A-48D8-4705-893C-6093874263B7}"/>
              </a:ext>
            </a:extLst>
          </p:cNvPr>
          <p:cNvPicPr>
            <a:picLocks noChangeAspect="1"/>
          </p:cNvPicPr>
          <p:nvPr/>
        </p:nvPicPr>
        <p:blipFill>
          <a:blip r:embed="rId4"/>
          <a:stretch>
            <a:fillRect/>
          </a:stretch>
        </p:blipFill>
        <p:spPr>
          <a:xfrm>
            <a:off x="1409538" y="2339222"/>
            <a:ext cx="3162604" cy="1172985"/>
          </a:xfrm>
          <a:prstGeom prst="rect">
            <a:avLst/>
          </a:prstGeom>
          <a:effectLst>
            <a:outerShdw blurRad="50800" dist="38100" dir="5400000" algn="t" rotWithShape="0">
              <a:prstClr val="black">
                <a:alpha val="40000"/>
              </a:prstClr>
            </a:outerShdw>
          </a:effectLst>
        </p:spPr>
      </p:pic>
      <p:pic>
        <p:nvPicPr>
          <p:cNvPr id="8" name="图片 7">
            <a:extLst>
              <a:ext uri="{FF2B5EF4-FFF2-40B4-BE49-F238E27FC236}">
                <a16:creationId xmlns:a16="http://schemas.microsoft.com/office/drawing/2014/main" id="{45214CDD-7352-4745-B832-E266B434A5C9}"/>
              </a:ext>
            </a:extLst>
          </p:cNvPr>
          <p:cNvPicPr>
            <a:picLocks noChangeAspect="1"/>
          </p:cNvPicPr>
          <p:nvPr/>
        </p:nvPicPr>
        <p:blipFill rotWithShape="1">
          <a:blip r:embed="rId5"/>
          <a:srcRect t="5187" b="3158"/>
          <a:stretch/>
        </p:blipFill>
        <p:spPr>
          <a:xfrm>
            <a:off x="1108730" y="1295400"/>
            <a:ext cx="1954595" cy="749928"/>
          </a:xfrm>
          <a:prstGeom prst="rect">
            <a:avLst/>
          </a:prstGeom>
          <a:effectLst>
            <a:outerShdw blurRad="50800" dist="38100" dir="5400000" algn="t" rotWithShape="0">
              <a:prstClr val="black">
                <a:alpha val="40000"/>
              </a:prstClr>
            </a:outerShdw>
          </a:effectLst>
        </p:spPr>
      </p:pic>
      <p:pic>
        <p:nvPicPr>
          <p:cNvPr id="10" name="图片 9">
            <a:extLst>
              <a:ext uri="{FF2B5EF4-FFF2-40B4-BE49-F238E27FC236}">
                <a16:creationId xmlns:a16="http://schemas.microsoft.com/office/drawing/2014/main" id="{CC10BA0E-348A-4DD7-81FC-AA91A40BA33D}"/>
              </a:ext>
            </a:extLst>
          </p:cNvPr>
          <p:cNvPicPr>
            <a:picLocks noChangeAspect="1"/>
          </p:cNvPicPr>
          <p:nvPr/>
        </p:nvPicPr>
        <p:blipFill>
          <a:blip r:embed="rId6"/>
          <a:stretch>
            <a:fillRect/>
          </a:stretch>
        </p:blipFill>
        <p:spPr>
          <a:xfrm>
            <a:off x="2086027" y="3806101"/>
            <a:ext cx="2140034" cy="2303753"/>
          </a:xfrm>
          <a:prstGeom prst="rect">
            <a:avLst/>
          </a:prstGeom>
          <a:effectLst>
            <a:outerShdw blurRad="50800" dist="38100" dir="5400000" algn="t" rotWithShape="0">
              <a:prstClr val="black">
                <a:alpha val="40000"/>
              </a:prstClr>
            </a:outerShdw>
          </a:effectLst>
        </p:spPr>
      </p:pic>
      <p:pic>
        <p:nvPicPr>
          <p:cNvPr id="11" name="Picture 7">
            <a:extLst>
              <a:ext uri="{FF2B5EF4-FFF2-40B4-BE49-F238E27FC236}">
                <a16:creationId xmlns:a16="http://schemas.microsoft.com/office/drawing/2014/main" id="{647A5985-3B77-4EF4-9411-080288D565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1020052" y="1295400"/>
            <a:ext cx="4812869" cy="4936275"/>
          </a:xfrm>
          <a:prstGeom prst="rect">
            <a:avLst/>
          </a:prstGeom>
        </p:spPr>
      </p:pic>
      <p:grpSp>
        <p:nvGrpSpPr>
          <p:cNvPr id="12" name="组合 11">
            <a:extLst>
              <a:ext uri="{FF2B5EF4-FFF2-40B4-BE49-F238E27FC236}">
                <a16:creationId xmlns:a16="http://schemas.microsoft.com/office/drawing/2014/main" id="{918FA100-00FD-45EA-B034-A22D8621A68F}"/>
              </a:ext>
            </a:extLst>
          </p:cNvPr>
          <p:cNvGrpSpPr/>
          <p:nvPr/>
        </p:nvGrpSpPr>
        <p:grpSpPr>
          <a:xfrm>
            <a:off x="7168055" y="3951899"/>
            <a:ext cx="3314861" cy="2256427"/>
            <a:chOff x="665665" y="4759157"/>
            <a:chExt cx="1887609" cy="579957"/>
          </a:xfrm>
        </p:grpSpPr>
        <p:sp>
          <p:nvSpPr>
            <p:cNvPr id="13" name="矩形 12">
              <a:extLst>
                <a:ext uri="{FF2B5EF4-FFF2-40B4-BE49-F238E27FC236}">
                  <a16:creationId xmlns:a16="http://schemas.microsoft.com/office/drawing/2014/main" id="{D02B06A6-BCAE-4EBB-91B0-7D27C91B6A63}"/>
                </a:ext>
              </a:extLst>
            </p:cNvPr>
            <p:cNvSpPr/>
            <p:nvPr/>
          </p:nvSpPr>
          <p:spPr>
            <a:xfrm>
              <a:off x="665665" y="4759157"/>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A816D20-AF60-474C-B586-B25402880441}"/>
                </a:ext>
              </a:extLst>
            </p:cNvPr>
            <p:cNvSpPr/>
            <p:nvPr/>
          </p:nvSpPr>
          <p:spPr>
            <a:xfrm>
              <a:off x="665665" y="4806500"/>
              <a:ext cx="1887609" cy="502538"/>
            </a:xfrm>
            <a:prstGeom prst="rect">
              <a:avLst/>
            </a:prstGeom>
          </p:spPr>
          <p:txBody>
            <a:bodyPr wrap="square">
              <a:spAutoFit/>
            </a:bodyPr>
            <a:lstStyle/>
            <a:p>
              <a:pPr algn="ctr">
                <a:lnSpc>
                  <a:spcPct val="150000"/>
                </a:lnSpc>
                <a:defRPr/>
              </a:pPr>
              <a:r>
                <a:rPr lang="zh-CN" altLang="en-US" sz="2800" b="1" dirty="0">
                  <a:solidFill>
                    <a:srgbClr val="FF0000"/>
                  </a:solidFill>
                  <a:latin typeface="+mn-ea"/>
                </a:rPr>
                <a:t>计算机崩溃！</a:t>
              </a:r>
              <a:endParaRPr lang="en-US" altLang="zh-CN" sz="2800" b="1" dirty="0">
                <a:solidFill>
                  <a:srgbClr val="FF0000"/>
                </a:solidFill>
                <a:latin typeface="+mn-ea"/>
              </a:endParaRPr>
            </a:p>
            <a:p>
              <a:pPr algn="ctr">
                <a:lnSpc>
                  <a:spcPct val="150000"/>
                </a:lnSpc>
                <a:defRPr/>
              </a:pPr>
              <a:r>
                <a:rPr lang="zh-CN" altLang="en-US" sz="2800" b="1" dirty="0">
                  <a:solidFill>
                    <a:srgbClr val="FF0000"/>
                  </a:solidFill>
                  <a:latin typeface="+mn-ea"/>
                </a:rPr>
                <a:t>数据丢失</a:t>
              </a:r>
              <a:r>
                <a:rPr lang="en-US" altLang="zh-CN" sz="2800" b="1" dirty="0">
                  <a:solidFill>
                    <a:srgbClr val="FF0000"/>
                  </a:solidFill>
                  <a:latin typeface="+mn-ea"/>
                </a:rPr>
                <a:t>!</a:t>
              </a:r>
            </a:p>
            <a:p>
              <a:pPr algn="ctr">
                <a:lnSpc>
                  <a:spcPct val="150000"/>
                </a:lnSpc>
                <a:defRPr/>
              </a:pPr>
              <a:r>
                <a:rPr lang="en-US" altLang="zh-CN" sz="2800" b="1" dirty="0">
                  <a:solidFill>
                    <a:schemeClr val="bg1"/>
                  </a:solidFill>
                  <a:latin typeface="+mn-ea"/>
                </a:rPr>
                <a:t>???</a:t>
              </a:r>
            </a:p>
          </p:txBody>
        </p:sp>
      </p:grpSp>
    </p:spTree>
    <p:extLst>
      <p:ext uri="{BB962C8B-B14F-4D97-AF65-F5344CB8AC3E}">
        <p14:creationId xmlns:p14="http://schemas.microsoft.com/office/powerpoint/2010/main" val="41918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盘缓冲原理</a:t>
            </a:r>
          </a:p>
        </p:txBody>
      </p:sp>
      <p:sp>
        <p:nvSpPr>
          <p:cNvPr id="3" name="内容占位符 2"/>
          <p:cNvSpPr>
            <a:spLocks noGrp="1"/>
          </p:cNvSpPr>
          <p:nvPr>
            <p:ph idx="1"/>
          </p:nvPr>
        </p:nvSpPr>
        <p:spPr>
          <a:xfrm>
            <a:off x="487822" y="942764"/>
            <a:ext cx="10515599" cy="3197328"/>
          </a:xfrm>
        </p:spPr>
        <p:txBody>
          <a:bodyPr>
            <a:normAutofit/>
          </a:bodyPr>
          <a:lstStyle/>
          <a:p>
            <a:r>
              <a:rPr lang="zh-CN" altLang="en-US" sz="2500" dirty="0"/>
              <a:t>早期</a:t>
            </a:r>
            <a:r>
              <a:rPr lang="en-US" altLang="zh-CN" sz="2500" dirty="0"/>
              <a:t>U</a:t>
            </a:r>
            <a:r>
              <a:rPr lang="zh-CN" altLang="en-US" sz="2500" dirty="0"/>
              <a:t>盘写速度慢，部分内存空间为</a:t>
            </a:r>
            <a:r>
              <a:rPr lang="en-US" altLang="zh-CN" sz="2100" dirty="0"/>
              <a:t>U</a:t>
            </a:r>
            <a:r>
              <a:rPr lang="zh-CN" altLang="en-US" sz="2500" dirty="0"/>
              <a:t>盘作写缓冲</a:t>
            </a:r>
          </a:p>
          <a:p>
            <a:r>
              <a:rPr lang="zh-CN" altLang="en-US" sz="2500" dirty="0"/>
              <a:t>数据写入内存即报告写操作完成</a:t>
            </a:r>
          </a:p>
          <a:p>
            <a:pPr lvl="1"/>
            <a:r>
              <a:rPr lang="zh-CN" altLang="en-US" sz="2100" dirty="0"/>
              <a:t>可有效提升写性能，改善用户等待体验</a:t>
            </a:r>
          </a:p>
          <a:p>
            <a:pPr lvl="1"/>
            <a:r>
              <a:rPr lang="zh-CN" altLang="en-US" sz="2100" dirty="0"/>
              <a:t>导致数据不一致性，产生</a:t>
            </a:r>
            <a:r>
              <a:rPr lang="zh-CN" altLang="en-US" sz="2100" b="1" dirty="0">
                <a:solidFill>
                  <a:srgbClr val="FF0000"/>
                </a:solidFill>
              </a:rPr>
              <a:t>脏数据</a:t>
            </a:r>
            <a:r>
              <a:rPr lang="en-US" altLang="zh-CN" sz="2100" dirty="0">
                <a:solidFill>
                  <a:srgbClr val="FF0000"/>
                </a:solidFill>
              </a:rPr>
              <a:t>---</a:t>
            </a:r>
            <a:r>
              <a:rPr lang="zh-CN" altLang="en-US" sz="2100" dirty="0"/>
              <a:t>还未写入</a:t>
            </a:r>
            <a:r>
              <a:rPr lang="en-US" altLang="zh-CN" sz="2100" dirty="0"/>
              <a:t>U</a:t>
            </a:r>
            <a:r>
              <a:rPr lang="zh-CN" altLang="en-US" sz="2100" dirty="0"/>
              <a:t>盘的数据</a:t>
            </a:r>
          </a:p>
          <a:p>
            <a:r>
              <a:rPr lang="zh-CN" altLang="en-US" sz="2500" dirty="0"/>
              <a:t>系统将</a:t>
            </a:r>
            <a:r>
              <a:rPr lang="zh-CN" altLang="en-US" sz="2500" b="1" dirty="0">
                <a:solidFill>
                  <a:srgbClr val="FF0000"/>
                </a:solidFill>
              </a:rPr>
              <a:t>定时</a:t>
            </a:r>
            <a:r>
              <a:rPr lang="zh-CN" altLang="en-US" sz="2500" dirty="0"/>
              <a:t>或</a:t>
            </a:r>
            <a:r>
              <a:rPr lang="zh-CN" altLang="en-US" sz="2500" b="1" dirty="0">
                <a:solidFill>
                  <a:srgbClr val="FF0000"/>
                </a:solidFill>
              </a:rPr>
              <a:t>被迫</a:t>
            </a:r>
            <a:r>
              <a:rPr lang="zh-CN" altLang="en-US" sz="2500" dirty="0"/>
              <a:t>将脏数据迁移到</a:t>
            </a:r>
            <a:r>
              <a:rPr lang="en-US" altLang="zh-CN" sz="2500" dirty="0"/>
              <a:t>U</a:t>
            </a:r>
            <a:r>
              <a:rPr lang="zh-CN" altLang="en-US" sz="2500" dirty="0"/>
              <a:t>盘，不安全的拔盘可能丢失脏数据</a:t>
            </a:r>
          </a:p>
          <a:p>
            <a:endParaRPr lang="zh-CN" altLang="en-US" dirty="0"/>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928932" y="4675533"/>
            <a:ext cx="1095375" cy="1463675"/>
          </a:xfrm>
          <a:prstGeom prst="rect">
            <a:avLst/>
          </a:prstGeom>
          <a:noFill/>
          <a:ln w="9525">
            <a:noFill/>
            <a:miter lim="800000"/>
            <a:headEnd/>
            <a:tailEnd/>
          </a:ln>
        </p:spPr>
      </p:pic>
      <p:pic>
        <p:nvPicPr>
          <p:cNvPr id="5" name="Picture 131" descr="j0242087[1]"/>
          <p:cNvPicPr>
            <a:picLocks noChangeAspect="1" noChangeArrowheads="1"/>
          </p:cNvPicPr>
          <p:nvPr/>
        </p:nvPicPr>
        <p:blipFill>
          <a:blip r:embed="rId4" cstate="print">
            <a:grayscl/>
            <a:biLevel thresh="50000"/>
          </a:blip>
          <a:srcRect/>
          <a:stretch>
            <a:fillRect/>
          </a:stretch>
        </p:blipFill>
        <p:spPr bwMode="auto">
          <a:xfrm>
            <a:off x="2931482" y="4961608"/>
            <a:ext cx="912813" cy="674688"/>
          </a:xfrm>
          <a:prstGeom prst="rect">
            <a:avLst/>
          </a:prstGeom>
          <a:noFill/>
          <a:ln w="9525">
            <a:noFill/>
            <a:miter lim="800000"/>
            <a:headEnd/>
            <a:tailEnd/>
          </a:ln>
        </p:spPr>
      </p:pic>
      <p:sp>
        <p:nvSpPr>
          <p:cNvPr id="6" name="Line 9"/>
          <p:cNvSpPr>
            <a:spLocks noChangeShapeType="1"/>
          </p:cNvSpPr>
          <p:nvPr/>
        </p:nvSpPr>
        <p:spPr bwMode="auto">
          <a:xfrm>
            <a:off x="3698245" y="535530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Text Box 10"/>
          <p:cNvSpPr txBox="1">
            <a:spLocks noChangeArrowheads="1"/>
          </p:cNvSpPr>
          <p:nvPr/>
        </p:nvSpPr>
        <p:spPr bwMode="auto">
          <a:xfrm>
            <a:off x="5567845" y="4564734"/>
            <a:ext cx="1033937"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b="1">
                <a:solidFill>
                  <a:srgbClr val="000204"/>
                </a:solidFill>
                <a:latin typeface="+mn-ea"/>
                <a:cs typeface="Arial" charset="0"/>
              </a:rPr>
              <a:t>内存缓冲区</a:t>
            </a:r>
          </a:p>
        </p:txBody>
      </p:sp>
      <p:sp>
        <p:nvSpPr>
          <p:cNvPr id="8" name="Line 13"/>
          <p:cNvSpPr>
            <a:spLocks noChangeShapeType="1"/>
          </p:cNvSpPr>
          <p:nvPr/>
        </p:nvSpPr>
        <p:spPr bwMode="auto">
          <a:xfrm>
            <a:off x="3660145" y="5228308"/>
            <a:ext cx="1920875" cy="0"/>
          </a:xfrm>
          <a:prstGeom prst="line">
            <a:avLst/>
          </a:prstGeom>
          <a:noFill/>
          <a:ln w="76200">
            <a:solidFill>
              <a:srgbClr val="FF0000"/>
            </a:solidFill>
            <a:round/>
            <a:headEnd/>
            <a:tailEnd type="triangle" w="med" len="med"/>
          </a:ln>
        </p:spPr>
        <p:txBody>
          <a:bodyPr lIns="0" tIns="0" rIns="0" bIns="0"/>
          <a:lstStyle/>
          <a:p>
            <a:endParaRPr lang="zh-CN" altLang="en-US">
              <a:latin typeface="+mn-ea"/>
            </a:endParaRPr>
          </a:p>
        </p:txBody>
      </p:sp>
      <p:sp>
        <p:nvSpPr>
          <p:cNvPr id="9" name="Line 14"/>
          <p:cNvSpPr>
            <a:spLocks noChangeShapeType="1"/>
          </p:cNvSpPr>
          <p:nvPr/>
        </p:nvSpPr>
        <p:spPr bwMode="auto">
          <a:xfrm>
            <a:off x="6412870" y="5355308"/>
            <a:ext cx="1920875" cy="0"/>
          </a:xfrm>
          <a:prstGeom prst="line">
            <a:avLst/>
          </a:prstGeom>
          <a:noFill/>
          <a:ln w="76200">
            <a:solidFill>
              <a:srgbClr val="FF0000"/>
            </a:solidFill>
            <a:round/>
            <a:headEnd/>
            <a:tailEnd type="triangle" w="med" len="med"/>
          </a:ln>
        </p:spPr>
        <p:txBody>
          <a:bodyPr lIns="0" tIns="0" rIns="0" bIns="0"/>
          <a:lstStyle/>
          <a:p>
            <a:endParaRPr lang="zh-CN" altLang="en-US">
              <a:latin typeface="+mn-ea"/>
            </a:endParaRPr>
          </a:p>
        </p:txBody>
      </p:sp>
      <p:sp>
        <p:nvSpPr>
          <p:cNvPr id="10" name="Oval 40"/>
          <p:cNvSpPr>
            <a:spLocks noChangeArrowheads="1"/>
          </p:cNvSpPr>
          <p:nvPr/>
        </p:nvSpPr>
        <p:spPr bwMode="auto">
          <a:xfrm>
            <a:off x="8235319" y="5158458"/>
            <a:ext cx="431800" cy="4318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11" name="Text Box 42"/>
          <p:cNvSpPr txBox="1">
            <a:spLocks noChangeArrowheads="1"/>
          </p:cNvSpPr>
          <p:nvPr/>
        </p:nvSpPr>
        <p:spPr bwMode="auto">
          <a:xfrm>
            <a:off x="4212594" y="488064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FF0000"/>
                </a:solidFill>
                <a:latin typeface="+mn-ea"/>
                <a:cs typeface="Arial" charset="0"/>
              </a:rPr>
              <a:t>写请求</a:t>
            </a:r>
          </a:p>
        </p:txBody>
      </p:sp>
      <p:sp>
        <p:nvSpPr>
          <p:cNvPr id="12" name="Text Box 43"/>
          <p:cNvSpPr txBox="1">
            <a:spLocks noChangeArrowheads="1"/>
          </p:cNvSpPr>
          <p:nvPr/>
        </p:nvSpPr>
        <p:spPr bwMode="auto">
          <a:xfrm>
            <a:off x="4257044" y="557279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FF0000"/>
                </a:solidFill>
                <a:latin typeface="+mn-ea"/>
                <a:cs typeface="Arial" charset="0"/>
              </a:rPr>
              <a:t>写响应</a:t>
            </a:r>
          </a:p>
        </p:txBody>
      </p:sp>
      <p:sp>
        <p:nvSpPr>
          <p:cNvPr id="13" name="Line 44"/>
          <p:cNvSpPr>
            <a:spLocks noChangeShapeType="1"/>
          </p:cNvSpPr>
          <p:nvPr/>
        </p:nvSpPr>
        <p:spPr bwMode="auto">
          <a:xfrm>
            <a:off x="3698245" y="5507708"/>
            <a:ext cx="1819275" cy="0"/>
          </a:xfrm>
          <a:prstGeom prst="line">
            <a:avLst/>
          </a:prstGeom>
          <a:noFill/>
          <a:ln w="38100">
            <a:solidFill>
              <a:srgbClr val="FF0000"/>
            </a:solidFill>
            <a:prstDash val="sysDot"/>
            <a:round/>
            <a:headEnd type="triangle" w="med" len="med"/>
            <a:tailEnd/>
          </a:ln>
        </p:spPr>
        <p:txBody>
          <a:bodyPr lIns="0" tIns="0" rIns="0" bIns="0"/>
          <a:lstStyle/>
          <a:p>
            <a:endParaRPr lang="zh-CN" altLang="en-US">
              <a:latin typeface="+mn-ea"/>
            </a:endParaRPr>
          </a:p>
        </p:txBody>
      </p:sp>
      <p:sp>
        <p:nvSpPr>
          <p:cNvPr id="14" name="Rectangle 47"/>
          <p:cNvSpPr>
            <a:spLocks noChangeArrowheads="1"/>
          </p:cNvSpPr>
          <p:nvPr/>
        </p:nvSpPr>
        <p:spPr bwMode="auto">
          <a:xfrm>
            <a:off x="6119117" y="5250147"/>
            <a:ext cx="65" cy="276999"/>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latin typeface="+mn-ea"/>
            </a:endParaRPr>
          </a:p>
        </p:txBody>
      </p:sp>
      <p:grpSp>
        <p:nvGrpSpPr>
          <p:cNvPr id="15" name="Group 48"/>
          <p:cNvGrpSpPr>
            <a:grpSpLocks/>
          </p:cNvGrpSpPr>
          <p:nvPr/>
        </p:nvGrpSpPr>
        <p:grpSpPr bwMode="auto">
          <a:xfrm>
            <a:off x="5574669" y="4826671"/>
            <a:ext cx="1028700" cy="1028700"/>
            <a:chOff x="2922" y="2088"/>
            <a:chExt cx="648" cy="648"/>
          </a:xfrm>
        </p:grpSpPr>
        <p:grpSp>
          <p:nvGrpSpPr>
            <p:cNvPr id="16" name="Group 49"/>
            <p:cNvGrpSpPr>
              <a:grpSpLocks/>
            </p:cNvGrpSpPr>
            <p:nvPr/>
          </p:nvGrpSpPr>
          <p:grpSpPr bwMode="auto">
            <a:xfrm>
              <a:off x="2922" y="2088"/>
              <a:ext cx="648" cy="81"/>
              <a:chOff x="2922" y="2088"/>
              <a:chExt cx="648" cy="81"/>
            </a:xfrm>
          </p:grpSpPr>
          <p:sp>
            <p:nvSpPr>
              <p:cNvPr id="80"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4"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7"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7" name="Group 58"/>
            <p:cNvGrpSpPr>
              <a:grpSpLocks/>
            </p:cNvGrpSpPr>
            <p:nvPr/>
          </p:nvGrpSpPr>
          <p:grpSpPr bwMode="auto">
            <a:xfrm>
              <a:off x="2922" y="2169"/>
              <a:ext cx="648" cy="81"/>
              <a:chOff x="2922" y="2088"/>
              <a:chExt cx="648" cy="81"/>
            </a:xfrm>
          </p:grpSpPr>
          <p:sp>
            <p:nvSpPr>
              <p:cNvPr id="72"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6"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9"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8" name="Group 67"/>
            <p:cNvGrpSpPr>
              <a:grpSpLocks/>
            </p:cNvGrpSpPr>
            <p:nvPr/>
          </p:nvGrpSpPr>
          <p:grpSpPr bwMode="auto">
            <a:xfrm>
              <a:off x="2922" y="2250"/>
              <a:ext cx="648" cy="81"/>
              <a:chOff x="2922" y="2088"/>
              <a:chExt cx="648" cy="81"/>
            </a:xfrm>
          </p:grpSpPr>
          <p:sp>
            <p:nvSpPr>
              <p:cNvPr id="64"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8"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1"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9" name="Group 76"/>
            <p:cNvGrpSpPr>
              <a:grpSpLocks/>
            </p:cNvGrpSpPr>
            <p:nvPr/>
          </p:nvGrpSpPr>
          <p:grpSpPr bwMode="auto">
            <a:xfrm>
              <a:off x="2922" y="2331"/>
              <a:ext cx="648" cy="81"/>
              <a:chOff x="2922" y="2088"/>
              <a:chExt cx="648" cy="81"/>
            </a:xfrm>
          </p:grpSpPr>
          <p:sp>
            <p:nvSpPr>
              <p:cNvPr id="56"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0"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3"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0" name="Group 85"/>
            <p:cNvGrpSpPr>
              <a:grpSpLocks/>
            </p:cNvGrpSpPr>
            <p:nvPr/>
          </p:nvGrpSpPr>
          <p:grpSpPr bwMode="auto">
            <a:xfrm>
              <a:off x="2922" y="2412"/>
              <a:ext cx="648" cy="81"/>
              <a:chOff x="2922" y="2088"/>
              <a:chExt cx="648" cy="81"/>
            </a:xfrm>
          </p:grpSpPr>
          <p:sp>
            <p:nvSpPr>
              <p:cNvPr id="48"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9"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0"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1"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2"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5"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1" name="Group 94"/>
            <p:cNvGrpSpPr>
              <a:grpSpLocks/>
            </p:cNvGrpSpPr>
            <p:nvPr/>
          </p:nvGrpSpPr>
          <p:grpSpPr bwMode="auto">
            <a:xfrm>
              <a:off x="2922" y="2493"/>
              <a:ext cx="648" cy="81"/>
              <a:chOff x="2922" y="2088"/>
              <a:chExt cx="648" cy="81"/>
            </a:xfrm>
          </p:grpSpPr>
          <p:sp>
            <p:nvSpPr>
              <p:cNvPr id="40"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2" name="Group 103"/>
            <p:cNvGrpSpPr>
              <a:grpSpLocks/>
            </p:cNvGrpSpPr>
            <p:nvPr/>
          </p:nvGrpSpPr>
          <p:grpSpPr bwMode="auto">
            <a:xfrm>
              <a:off x="2922" y="2574"/>
              <a:ext cx="648" cy="81"/>
              <a:chOff x="2922" y="2088"/>
              <a:chExt cx="648" cy="81"/>
            </a:xfrm>
          </p:grpSpPr>
          <p:sp>
            <p:nvSpPr>
              <p:cNvPr id="32"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3" name="Group 112"/>
            <p:cNvGrpSpPr>
              <a:grpSpLocks/>
            </p:cNvGrpSpPr>
            <p:nvPr/>
          </p:nvGrpSpPr>
          <p:grpSpPr bwMode="auto">
            <a:xfrm>
              <a:off x="2922" y="2655"/>
              <a:ext cx="648" cy="81"/>
              <a:chOff x="2922" y="2088"/>
              <a:chExt cx="648" cy="81"/>
            </a:xfrm>
          </p:grpSpPr>
          <p:sp>
            <p:nvSpPr>
              <p:cNvPr id="24"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88" name="Rectangle 125"/>
          <p:cNvSpPr>
            <a:spLocks noChangeArrowheads="1"/>
          </p:cNvSpPr>
          <p:nvPr/>
        </p:nvSpPr>
        <p:spPr bwMode="auto">
          <a:xfrm>
            <a:off x="5574670" y="482825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126"/>
          <p:cNvSpPr>
            <a:spLocks noChangeArrowheads="1"/>
          </p:cNvSpPr>
          <p:nvPr/>
        </p:nvSpPr>
        <p:spPr bwMode="auto">
          <a:xfrm>
            <a:off x="5703256"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128"/>
          <p:cNvSpPr>
            <a:spLocks noChangeArrowheads="1"/>
          </p:cNvSpPr>
          <p:nvPr/>
        </p:nvSpPr>
        <p:spPr bwMode="auto">
          <a:xfrm>
            <a:off x="5960431"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129"/>
          <p:cNvSpPr>
            <a:spLocks noChangeArrowheads="1"/>
          </p:cNvSpPr>
          <p:nvPr/>
        </p:nvSpPr>
        <p:spPr bwMode="auto">
          <a:xfrm>
            <a:off x="6089020" y="482825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2" name="Rectangle 130"/>
          <p:cNvSpPr>
            <a:spLocks noChangeArrowheads="1"/>
          </p:cNvSpPr>
          <p:nvPr/>
        </p:nvSpPr>
        <p:spPr bwMode="auto">
          <a:xfrm>
            <a:off x="6217606" y="4828258"/>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pic>
        <p:nvPicPr>
          <p:cNvPr id="93" name="Picture 5" descr="02aXeRam"/>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563281">
            <a:off x="5081751" y="5419090"/>
            <a:ext cx="1976437" cy="1557337"/>
          </a:xfrm>
          <a:prstGeom prst="rect">
            <a:avLst/>
          </a:prstGeom>
          <a:noFill/>
          <a:ln w="9525">
            <a:noFill/>
            <a:miter lim="800000"/>
            <a:headEnd/>
            <a:tailEnd/>
          </a:ln>
        </p:spPr>
      </p:pic>
      <p:sp>
        <p:nvSpPr>
          <p:cNvPr id="94" name="Text Box 10"/>
          <p:cNvSpPr txBox="1">
            <a:spLocks noChangeArrowheads="1"/>
          </p:cNvSpPr>
          <p:nvPr/>
        </p:nvSpPr>
        <p:spPr bwMode="auto">
          <a:xfrm>
            <a:off x="3192795" y="4831434"/>
            <a:ext cx="392736"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CPU</a:t>
            </a:r>
            <a:endParaRPr lang="en-US" altLang="zh-CN" sz="1600" b="1" dirty="0">
              <a:solidFill>
                <a:srgbClr val="000204"/>
              </a:solidFill>
              <a:latin typeface="+mn-ea"/>
              <a:cs typeface="Arial" charset="0"/>
            </a:endParaRPr>
          </a:p>
        </p:txBody>
      </p:sp>
      <p:sp>
        <p:nvSpPr>
          <p:cNvPr id="95" name="Text Box 10"/>
          <p:cNvSpPr txBox="1">
            <a:spLocks noChangeArrowheads="1"/>
          </p:cNvSpPr>
          <p:nvPr/>
        </p:nvSpPr>
        <p:spPr bwMode="auto">
          <a:xfrm>
            <a:off x="8970144" y="5276729"/>
            <a:ext cx="349455"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dirty="0">
                <a:solidFill>
                  <a:srgbClr val="000204"/>
                </a:solidFill>
                <a:latin typeface="+mn-ea"/>
                <a:cs typeface="Arial" charset="0"/>
              </a:rPr>
              <a:t>U</a:t>
            </a:r>
            <a:r>
              <a:rPr lang="zh-CN" altLang="en-US" sz="1600" b="1" dirty="0">
                <a:solidFill>
                  <a:srgbClr val="000204"/>
                </a:solidFill>
                <a:latin typeface="+mn-ea"/>
                <a:cs typeface="Arial" charset="0"/>
              </a:rPr>
              <a:t>盘</a:t>
            </a:r>
          </a:p>
        </p:txBody>
      </p:sp>
      <p:sp>
        <p:nvSpPr>
          <p:cNvPr id="96" name="Rectangle 128"/>
          <p:cNvSpPr>
            <a:spLocks noChangeArrowheads="1"/>
          </p:cNvSpPr>
          <p:nvPr/>
        </p:nvSpPr>
        <p:spPr bwMode="auto">
          <a:xfrm>
            <a:off x="6087431"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7" name="Rectangle 128"/>
          <p:cNvSpPr>
            <a:spLocks noChangeArrowheads="1"/>
          </p:cNvSpPr>
          <p:nvPr/>
        </p:nvSpPr>
        <p:spPr bwMode="auto">
          <a:xfrm>
            <a:off x="5833431" y="482825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nvGrpSpPr>
          <p:cNvPr id="98" name="组合 97">
            <a:extLst>
              <a:ext uri="{FF2B5EF4-FFF2-40B4-BE49-F238E27FC236}">
                <a16:creationId xmlns:a16="http://schemas.microsoft.com/office/drawing/2014/main" id="{8290AFFA-5954-43B2-9E25-77DB5E178460}"/>
              </a:ext>
            </a:extLst>
          </p:cNvPr>
          <p:cNvGrpSpPr/>
          <p:nvPr/>
        </p:nvGrpSpPr>
        <p:grpSpPr>
          <a:xfrm>
            <a:off x="7946826" y="1800492"/>
            <a:ext cx="3446387" cy="710238"/>
            <a:chOff x="665666" y="4732301"/>
            <a:chExt cx="1934812" cy="579957"/>
          </a:xfrm>
        </p:grpSpPr>
        <p:sp>
          <p:nvSpPr>
            <p:cNvPr id="99" name="矩形 98">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0" name="矩形 99">
              <a:extLst>
                <a:ext uri="{FF2B5EF4-FFF2-40B4-BE49-F238E27FC236}">
                  <a16:creationId xmlns:a16="http://schemas.microsoft.com/office/drawing/2014/main" id="{BAC7BD4A-A4F1-46FD-B146-38590863C8B2}"/>
                </a:ext>
              </a:extLst>
            </p:cNvPr>
            <p:cNvSpPr/>
            <p:nvPr/>
          </p:nvSpPr>
          <p:spPr>
            <a:xfrm>
              <a:off x="712869" y="4827463"/>
              <a:ext cx="1887609" cy="461665"/>
            </a:xfrm>
            <a:prstGeom prst="rect">
              <a:avLst/>
            </a:prstGeom>
          </p:spPr>
          <p:txBody>
            <a:bodyPr wrap="square">
              <a:spAutoFit/>
            </a:bodyPr>
            <a:lstStyle/>
            <a:p>
              <a:pPr algn="ctr">
                <a:defRPr/>
              </a:pPr>
              <a:r>
                <a:rPr lang="zh-CN" altLang="en-US" sz="2400" b="1" dirty="0">
                  <a:solidFill>
                    <a:schemeClr val="bg1"/>
                  </a:solidFill>
                  <a:latin typeface="+mn-ea"/>
                </a:rPr>
                <a:t>缓冲区满了会如何？</a:t>
              </a:r>
              <a:endParaRPr lang="en-US" altLang="zh-CN" sz="2400" b="1" dirty="0">
                <a:solidFill>
                  <a:srgbClr val="FF0000"/>
                </a:solidFill>
                <a:latin typeface="+mn-ea"/>
              </a:endParaRPr>
            </a:p>
          </p:txBody>
        </p:sp>
      </p:grpSp>
    </p:spTree>
    <p:extLst>
      <p:ext uri="{BB962C8B-B14F-4D97-AF65-F5344CB8AC3E}">
        <p14:creationId xmlns:p14="http://schemas.microsoft.com/office/powerpoint/2010/main" val="411154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10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xit" presetSubtype="0" fill="hold" nodeType="withEffect">
                                  <p:stCondLst>
                                    <p:cond delay="100"/>
                                  </p:stCondLst>
                                  <p:childTnLst>
                                    <p:set>
                                      <p:cBhvr>
                                        <p:cTn id="28" dur="1" fill="hold">
                                          <p:stCondLst>
                                            <p:cond delay="0"/>
                                          </p:stCondLst>
                                        </p:cTn>
                                        <p:tgtEl>
                                          <p:spTgt spid="88"/>
                                        </p:tgtEl>
                                        <p:attrNameLst>
                                          <p:attrName>style.visibility</p:attrName>
                                        </p:attrNameLst>
                                      </p:cBhvr>
                                      <p:to>
                                        <p:strVal val="hidden"/>
                                      </p:to>
                                    </p:set>
                                  </p:childTnLst>
                                </p:cTn>
                              </p:par>
                              <p:par>
                                <p:cTn id="29" presetID="1" presetClass="exit" presetSubtype="0" fill="hold" nodeType="withEffect">
                                  <p:stCondLst>
                                    <p:cond delay="100"/>
                                  </p:stCondLst>
                                  <p:childTnLst>
                                    <p:set>
                                      <p:cBhvr>
                                        <p:cTn id="30" dur="1" fill="hold">
                                          <p:stCondLst>
                                            <p:cond delay="0"/>
                                          </p:stCondLst>
                                        </p:cTn>
                                        <p:tgtEl>
                                          <p:spTgt spid="89"/>
                                        </p:tgtEl>
                                        <p:attrNameLst>
                                          <p:attrName>style.visibility</p:attrName>
                                        </p:attrNameLst>
                                      </p:cBhvr>
                                      <p:to>
                                        <p:strVal val="hidden"/>
                                      </p:to>
                                    </p:set>
                                  </p:childTnLst>
                                </p:cTn>
                              </p:par>
                            </p:childTnLst>
                          </p:cTn>
                        </p:par>
                        <p:par>
                          <p:cTn id="31" fill="hold">
                            <p:stCondLst>
                              <p:cond delay="1100"/>
                            </p:stCondLst>
                            <p:childTnLst>
                              <p:par>
                                <p:cTn id="32" presetID="1" presetClass="entr" presetSubtype="0" fill="hold" grpId="0" nodeType="afterEffect">
                                  <p:stCondLst>
                                    <p:cond delay="100"/>
                                  </p:stCondLst>
                                  <p:childTnLst>
                                    <p:set>
                                      <p:cBhvr>
                                        <p:cTn id="33" dur="1" fill="hold">
                                          <p:stCondLst>
                                            <p:cond delay="0"/>
                                          </p:stCondLst>
                                        </p:cTn>
                                        <p:tgtEl>
                                          <p:spTgt spid="90"/>
                                        </p:tgtEl>
                                        <p:attrNameLst>
                                          <p:attrName>style.visibility</p:attrName>
                                        </p:attrNameLst>
                                      </p:cBhvr>
                                      <p:to>
                                        <p:strVal val="visible"/>
                                      </p:to>
                                    </p:set>
                                  </p:childTnLst>
                                </p:cTn>
                              </p:par>
                            </p:childTnLst>
                          </p:cTn>
                        </p:par>
                        <p:par>
                          <p:cTn id="34" fill="hold">
                            <p:stCondLst>
                              <p:cond delay="1200"/>
                            </p:stCondLst>
                            <p:childTnLst>
                              <p:par>
                                <p:cTn id="35" presetID="1" presetClass="entr" presetSubtype="0" fill="hold" grpId="0" nodeType="afterEffect">
                                  <p:stCondLst>
                                    <p:cond delay="10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xit" presetSubtype="0" fill="hold" nodeType="withEffect">
                                  <p:stCondLst>
                                    <p:cond delay="100"/>
                                  </p:stCondLst>
                                  <p:childTnLst>
                                    <p:set>
                                      <p:cBhvr>
                                        <p:cTn id="38" dur="1" fill="hold">
                                          <p:stCondLst>
                                            <p:cond delay="0"/>
                                          </p:stCondLst>
                                        </p:cTn>
                                        <p:tgtEl>
                                          <p:spTgt spid="90"/>
                                        </p:tgtEl>
                                        <p:attrNameLst>
                                          <p:attrName>style.visibility</p:attrName>
                                        </p:attrNameLst>
                                      </p:cBhvr>
                                      <p:to>
                                        <p:strVal val="hidden"/>
                                      </p:to>
                                    </p:set>
                                  </p:childTnLst>
                                </p:cTn>
                              </p:par>
                            </p:childTnLst>
                          </p:cTn>
                        </p:par>
                        <p:par>
                          <p:cTn id="39" fill="hold">
                            <p:stCondLst>
                              <p:cond delay="1300"/>
                            </p:stCondLst>
                            <p:childTnLst>
                              <p:par>
                                <p:cTn id="40" presetID="1" presetClass="entr" presetSubtype="0" fill="hold" grpId="0" nodeType="afterEffect">
                                  <p:stCondLst>
                                    <p:cond delay="0"/>
                                  </p:stCondLst>
                                  <p:childTnLst>
                                    <p:set>
                                      <p:cBhvr>
                                        <p:cTn id="41" dur="1" fill="hold">
                                          <p:stCondLst>
                                            <p:cond delay="0"/>
                                          </p:stCondLst>
                                        </p:cTn>
                                        <p:tgtEl>
                                          <p:spTgt spid="97"/>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97"/>
                                        </p:tgtEl>
                                        <p:attrNameLst>
                                          <p:attrName>style.visibility</p:attrName>
                                        </p:attrNameLst>
                                      </p:cBhvr>
                                      <p:to>
                                        <p:strVal val="hidden"/>
                                      </p:to>
                                    </p:set>
                                  </p:childTnLst>
                                </p:cTn>
                              </p:par>
                            </p:childTnLst>
                          </p:cTn>
                        </p:par>
                        <p:par>
                          <p:cTn id="44" fill="hold">
                            <p:stCondLst>
                              <p:cond delay="1300"/>
                            </p:stCondLst>
                            <p:childTnLst>
                              <p:par>
                                <p:cTn id="45" presetID="1" presetClass="entr" presetSubtype="0" fill="hold" grpId="0" nodeType="after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96"/>
                                        </p:tgtEl>
                                        <p:attrNameLst>
                                          <p:attrName>style.visibility</p:attrName>
                                        </p:attrNameLst>
                                      </p:cBhvr>
                                      <p:to>
                                        <p:strVal val="hidden"/>
                                      </p:to>
                                    </p:set>
                                  </p:childTnLst>
                                </p:cTn>
                              </p:par>
                            </p:childTnLst>
                          </p:cTn>
                        </p:par>
                        <p:par>
                          <p:cTn id="49" fill="hold">
                            <p:stCondLst>
                              <p:cond delay="1300"/>
                            </p:stCondLst>
                            <p:childTnLst>
                              <p:par>
                                <p:cTn id="50" presetID="1" presetClass="entr" presetSubtype="0" fill="hold" grpId="0" nodeType="afterEffect">
                                  <p:stCondLst>
                                    <p:cond delay="100"/>
                                  </p:stCondLst>
                                  <p:childTnLst>
                                    <p:set>
                                      <p:cBhvr>
                                        <p:cTn id="51" dur="1" fill="hold">
                                          <p:stCondLst>
                                            <p:cond delay="0"/>
                                          </p:stCondLst>
                                        </p:cTn>
                                        <p:tgtEl>
                                          <p:spTgt spid="92"/>
                                        </p:tgtEl>
                                        <p:attrNameLst>
                                          <p:attrName>style.visibility</p:attrName>
                                        </p:attrNameLst>
                                      </p:cBhvr>
                                      <p:to>
                                        <p:strVal val="visible"/>
                                      </p:to>
                                    </p:set>
                                  </p:childTnLst>
                                </p:cTn>
                              </p:par>
                              <p:par>
                                <p:cTn id="52" presetID="1" presetClass="exit" presetSubtype="0" fill="hold" grpId="1" nodeType="withEffect">
                                  <p:stCondLst>
                                    <p:cond delay="100"/>
                                  </p:stCondLst>
                                  <p:childTnLst>
                                    <p:set>
                                      <p:cBhvr>
                                        <p:cTn id="53" dur="1" fill="hold">
                                          <p:stCondLst>
                                            <p:cond delay="0"/>
                                          </p:stCondLst>
                                        </p:cTn>
                                        <p:tgtEl>
                                          <p:spTgt spid="9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1000"/>
                                        <p:tgtEl>
                                          <p:spTgt spid="13"/>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righ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wipe(left)">
                                      <p:cBhvr>
                                        <p:cTn id="66" dur="500"/>
                                        <p:tgtEl>
                                          <p:spTgt spid="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wipe(left)">
                                      <p:cBhvr>
                                        <p:cTn id="71" dur="500"/>
                                        <p:tgtEl>
                                          <p:spTgt spid="3">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wipe(left)">
                                      <p:cBhvr>
                                        <p:cTn id="76" dur="500"/>
                                        <p:tgtEl>
                                          <p:spTgt spid="9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left)">
                                      <p:cBhvr>
                                        <p:cTn id="81" dur="500"/>
                                        <p:tgtEl>
                                          <p:spTgt spid="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1000"/>
                                        <p:tgtEl>
                                          <p:spTgt spid="9"/>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childTnLst>
                                </p:cTn>
                              </p:par>
                            </p:childTnLst>
                          </p:cTn>
                        </p:par>
                        <p:par>
                          <p:cTn id="90" fill="hold">
                            <p:stCondLst>
                              <p:cond delay="1000"/>
                            </p:stCondLst>
                            <p:childTnLst>
                              <p:par>
                                <p:cTn id="91" presetID="35" presetClass="emph" presetSubtype="0" repeatCount="3000" fill="hold" grpId="1" nodeType="afterEffect">
                                  <p:stCondLst>
                                    <p:cond delay="0"/>
                                  </p:stCondLst>
                                  <p:childTnLst>
                                    <p:anim calcmode="discrete" valueType="str">
                                      <p:cBhvr>
                                        <p:cTn id="92"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P spid="10" grpId="1" animBg="1"/>
      <p:bldP spid="11" grpId="0"/>
      <p:bldP spid="12" grpId="0"/>
      <p:bldP spid="13" grpId="0" animBg="1"/>
      <p:bldP spid="88" grpId="0" animBg="1"/>
      <p:bldP spid="89" grpId="0" animBg="1"/>
      <p:bldP spid="90" grpId="0" animBg="1"/>
      <p:bldP spid="91" grpId="0" animBg="1"/>
      <p:bldP spid="91" grpId="1" animBg="1"/>
      <p:bldP spid="92" grpId="0" animBg="1"/>
      <p:bldP spid="96" grpId="0" animBg="1"/>
      <p:bldP spid="9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缓冲的意义</a:t>
            </a:r>
          </a:p>
        </p:txBody>
      </p:sp>
      <p:sp>
        <p:nvSpPr>
          <p:cNvPr id="3" name="内容占位符 2"/>
          <p:cNvSpPr>
            <a:spLocks noGrp="1"/>
          </p:cNvSpPr>
          <p:nvPr>
            <p:ph idx="1"/>
          </p:nvPr>
        </p:nvSpPr>
        <p:spPr/>
        <p:txBody>
          <a:bodyPr/>
          <a:lstStyle/>
          <a:p>
            <a:r>
              <a:rPr lang="zh-CN" altLang="en-US" dirty="0"/>
              <a:t>缓冲的意义</a:t>
            </a:r>
          </a:p>
          <a:p>
            <a:pPr lvl="1">
              <a:buFont typeface="Wingdings" pitchFamily="2" charset="2"/>
              <a:buChar char="n"/>
            </a:pPr>
            <a:r>
              <a:rPr lang="zh-CN" altLang="en-US" sz="2400" dirty="0"/>
              <a:t>减缓（高空救援）</a:t>
            </a:r>
          </a:p>
          <a:p>
            <a:pPr lvl="1">
              <a:buFont typeface="Wingdings" pitchFamily="2" charset="2"/>
              <a:buChar char="n"/>
            </a:pPr>
            <a:r>
              <a:rPr lang="zh-CN" altLang="en-US" sz="2400" dirty="0"/>
              <a:t>加速（车站广场）</a:t>
            </a:r>
          </a:p>
          <a:p>
            <a:r>
              <a:rPr lang="zh-CN" altLang="en-US" dirty="0"/>
              <a:t>缓冲前提</a:t>
            </a:r>
          </a:p>
          <a:p>
            <a:pPr lvl="1">
              <a:buFont typeface="Wingdings" pitchFamily="2" charset="2"/>
              <a:buChar char="n"/>
            </a:pPr>
            <a:r>
              <a:rPr lang="zh-CN" altLang="en-US" sz="2400" dirty="0"/>
              <a:t>有较大性能差异</a:t>
            </a:r>
          </a:p>
          <a:p>
            <a:pPr lvl="1">
              <a:buFont typeface="Wingdings" pitchFamily="2" charset="2"/>
              <a:buChar char="n"/>
            </a:pPr>
            <a:r>
              <a:rPr lang="zh-CN" altLang="en-US" sz="2400" dirty="0"/>
              <a:t>缓冲空间足够</a:t>
            </a:r>
          </a:p>
          <a:p>
            <a:r>
              <a:rPr lang="zh-CN" altLang="en-US" b="1" dirty="0">
                <a:solidFill>
                  <a:srgbClr val="0000CC"/>
                </a:solidFill>
              </a:rPr>
              <a:t>快</a:t>
            </a:r>
            <a:r>
              <a:rPr lang="zh-CN" altLang="en-US" dirty="0"/>
              <a:t>存为</a:t>
            </a:r>
            <a:r>
              <a:rPr lang="zh-CN" altLang="en-US" b="1" dirty="0">
                <a:solidFill>
                  <a:srgbClr val="0000CC"/>
                </a:solidFill>
              </a:rPr>
              <a:t>慢</a:t>
            </a:r>
            <a:r>
              <a:rPr lang="zh-CN" altLang="en-US" dirty="0"/>
              <a:t>存作</a:t>
            </a:r>
            <a:r>
              <a:rPr lang="zh-CN" altLang="en-US" b="1" dirty="0">
                <a:solidFill>
                  <a:srgbClr val="7030A0"/>
                </a:solidFill>
              </a:rPr>
              <a:t>写缓冲</a:t>
            </a:r>
            <a:r>
              <a:rPr lang="zh-CN" altLang="en-US" dirty="0"/>
              <a:t>优化写性能</a:t>
            </a:r>
          </a:p>
          <a:p>
            <a:endParaRPr lang="zh-CN" altLang="en-US" dirty="0"/>
          </a:p>
        </p:txBody>
      </p:sp>
      <p:pic>
        <p:nvPicPr>
          <p:cNvPr id="4" name="Picture 8" descr="1"/>
          <p:cNvPicPr>
            <a:picLocks noChangeAspect="1" noChangeArrowheads="1"/>
          </p:cNvPicPr>
          <p:nvPr/>
        </p:nvPicPr>
        <p:blipFill>
          <a:blip r:embed="rId3" cstate="print"/>
          <a:srcRect/>
          <a:stretch>
            <a:fillRect/>
          </a:stretch>
        </p:blipFill>
        <p:spPr>
          <a:xfrm>
            <a:off x="7666143" y="1493271"/>
            <a:ext cx="3337278" cy="4431668"/>
          </a:xfrm>
          <a:prstGeom prst="round2DiagRect">
            <a:avLst>
              <a:gd name="adj1" fmla="val 12169"/>
              <a:gd name="adj2" fmla="val 4024"/>
            </a:avLst>
          </a:prstGeom>
          <a:ln w="88900" cap="sq">
            <a:solidFill>
              <a:srgbClr val="FFFFFF"/>
            </a:solidFill>
          </a:ln>
          <a:effectLst>
            <a:outerShdw blurRad="254000" algn="tl" rotWithShape="0">
              <a:srgbClr val="000000">
                <a:alpha val="43000"/>
              </a:srgbClr>
            </a:outerShdw>
          </a:effectLst>
        </p:spPr>
      </p:pic>
    </p:spTree>
    <p:extLst>
      <p:ext uri="{BB962C8B-B14F-4D97-AF65-F5344CB8AC3E}">
        <p14:creationId xmlns:p14="http://schemas.microsoft.com/office/powerpoint/2010/main" val="19482628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charset="0"/>
              </a:rPr>
              <a:t>如何进行系统级存储性能优化？</a:t>
            </a:r>
            <a:endParaRPr lang="zh-CN" altLang="en-US" dirty="0"/>
          </a:p>
        </p:txBody>
      </p:sp>
      <p:pic>
        <p:nvPicPr>
          <p:cNvPr id="4"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01947" y="4835752"/>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6"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7"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spTree>
    <p:extLst>
      <p:ext uri="{BB962C8B-B14F-4D97-AF65-F5344CB8AC3E}">
        <p14:creationId xmlns:p14="http://schemas.microsoft.com/office/powerpoint/2010/main" val="762820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存储系统主要技术指标</a:t>
            </a:r>
          </a:p>
        </p:txBody>
      </p:sp>
      <p:sp>
        <p:nvSpPr>
          <p:cNvPr id="3" name="内容占位符 2"/>
          <p:cNvSpPr>
            <a:spLocks noGrp="1"/>
          </p:cNvSpPr>
          <p:nvPr>
            <p:ph idx="1"/>
          </p:nvPr>
        </p:nvSpPr>
        <p:spPr/>
        <p:txBody>
          <a:bodyPr/>
          <a:lstStyle/>
          <a:p>
            <a:r>
              <a:rPr lang="zh-CN" altLang="en-US" dirty="0"/>
              <a:t>存储时间</a:t>
            </a:r>
          </a:p>
          <a:p>
            <a:pPr lvl="1"/>
            <a:r>
              <a:rPr lang="zh-CN" altLang="en-US" dirty="0"/>
              <a:t>接受到读写命令到从存储器中读出或写入信息所经历的时间</a:t>
            </a:r>
          </a:p>
          <a:p>
            <a:r>
              <a:rPr lang="zh-CN" altLang="en-US" dirty="0"/>
              <a:t>存储周期</a:t>
            </a:r>
          </a:p>
          <a:p>
            <a:pPr lvl="1"/>
            <a:r>
              <a:rPr lang="zh-CN" altLang="en-US" dirty="0"/>
              <a:t>连续两次访问存储器所需要的最小时间间隔</a:t>
            </a:r>
          </a:p>
          <a:p>
            <a:r>
              <a:rPr lang="zh-CN" altLang="en-US" dirty="0"/>
              <a:t>存储器带宽</a:t>
            </a:r>
          </a:p>
          <a:p>
            <a:pPr lvl="1"/>
            <a:r>
              <a:rPr lang="zh-CN" altLang="en-US" dirty="0"/>
              <a:t>单位时间内存储器存取的信息量</a:t>
            </a:r>
          </a:p>
          <a:p>
            <a:pPr lvl="1"/>
            <a:r>
              <a:rPr lang="en-US" altLang="zh-CN" dirty="0"/>
              <a:t>Byte/s</a:t>
            </a:r>
          </a:p>
          <a:p>
            <a:endParaRPr lang="zh-CN" altLang="en-US" dirty="0"/>
          </a:p>
        </p:txBody>
      </p:sp>
    </p:spTree>
    <p:extLst>
      <p:ext uri="{BB962C8B-B14F-4D97-AF65-F5344CB8AC3E}">
        <p14:creationId xmlns:p14="http://schemas.microsoft.com/office/powerpoint/2010/main" val="27016144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层次性存储系统对读写性能的改善</a:t>
            </a:r>
          </a:p>
        </p:txBody>
      </p:sp>
      <p:sp>
        <p:nvSpPr>
          <p:cNvPr id="3" name="内容占位符 2"/>
          <p:cNvSpPr>
            <a:spLocks noGrp="1"/>
          </p:cNvSpPr>
          <p:nvPr>
            <p:ph idx="1"/>
          </p:nvPr>
        </p:nvSpPr>
        <p:spPr/>
        <p:txBody>
          <a:bodyPr/>
          <a:lstStyle/>
          <a:p>
            <a:pPr>
              <a:lnSpc>
                <a:spcPct val="150000"/>
              </a:lnSpc>
            </a:pPr>
            <a:r>
              <a:rPr lang="zh-CN" altLang="en-US" b="1" dirty="0"/>
              <a:t>写性能优化：</a:t>
            </a:r>
            <a:r>
              <a:rPr lang="zh-CN" altLang="en-US" dirty="0"/>
              <a:t>上层给下层作写缓冲</a:t>
            </a:r>
          </a:p>
          <a:p>
            <a:pPr>
              <a:lnSpc>
                <a:spcPct val="150000"/>
              </a:lnSpc>
            </a:pPr>
            <a:r>
              <a:rPr lang="zh-CN" altLang="en-US" b="1" dirty="0"/>
              <a:t>读性能如何优化</a:t>
            </a:r>
            <a:r>
              <a:rPr lang="zh-CN" altLang="en-US" dirty="0"/>
              <a:t>？</a:t>
            </a:r>
          </a:p>
          <a:p>
            <a:pPr marL="742950" lvl="1" indent="-285750">
              <a:lnSpc>
                <a:spcPct val="150000"/>
              </a:lnSpc>
            </a:pPr>
            <a:r>
              <a:rPr lang="zh-CN" altLang="en-US" sz="2400" dirty="0"/>
              <a:t>利用数据访问</a:t>
            </a:r>
            <a:r>
              <a:rPr lang="zh-CN" altLang="en-US" sz="2400" b="1" dirty="0">
                <a:solidFill>
                  <a:srgbClr val="7030A0"/>
                </a:solidFill>
              </a:rPr>
              <a:t>局部性</a:t>
            </a:r>
            <a:r>
              <a:rPr lang="zh-CN" altLang="en-US" sz="2400" dirty="0"/>
              <a:t>进行读优化</a:t>
            </a:r>
          </a:p>
          <a:p>
            <a:pPr marL="742950" lvl="1" indent="-285750">
              <a:lnSpc>
                <a:spcPct val="150000"/>
              </a:lnSpc>
            </a:pPr>
            <a:r>
              <a:rPr lang="zh-CN" altLang="en-US" sz="2400" dirty="0"/>
              <a:t>将</a:t>
            </a:r>
            <a:r>
              <a:rPr lang="zh-CN" altLang="en-US" sz="2400" b="1" dirty="0">
                <a:solidFill>
                  <a:srgbClr val="7030A0"/>
                </a:solidFill>
              </a:rPr>
              <a:t>热数据</a:t>
            </a:r>
            <a:r>
              <a:rPr lang="zh-CN" altLang="en-US" sz="2400" dirty="0"/>
              <a:t>或即将访问数据的</a:t>
            </a:r>
            <a:r>
              <a:rPr lang="zh-CN" altLang="en-US" sz="2400" b="1" dirty="0">
                <a:solidFill>
                  <a:srgbClr val="00B050"/>
                </a:solidFill>
              </a:rPr>
              <a:t>副本</a:t>
            </a:r>
            <a:r>
              <a:rPr lang="zh-CN" altLang="en-US" sz="2400" dirty="0"/>
              <a:t>调度到上层</a:t>
            </a:r>
          </a:p>
          <a:p>
            <a:pPr marL="742950" lvl="1" indent="-285750">
              <a:lnSpc>
                <a:spcPct val="150000"/>
              </a:lnSpc>
            </a:pPr>
            <a:r>
              <a:rPr lang="zh-CN" altLang="en-US" sz="2400" dirty="0"/>
              <a:t>仅仅访问小容量的快速存储器即可获得数据</a:t>
            </a:r>
          </a:p>
          <a:p>
            <a:endParaRPr lang="zh-CN" altLang="en-US" dirty="0"/>
          </a:p>
          <a:p>
            <a:endParaRPr lang="zh-CN" altLang="en-US" dirty="0"/>
          </a:p>
        </p:txBody>
      </p:sp>
      <p:grpSp>
        <p:nvGrpSpPr>
          <p:cNvPr id="4" name="组合 3">
            <a:extLst>
              <a:ext uri="{FF2B5EF4-FFF2-40B4-BE49-F238E27FC236}">
                <a16:creationId xmlns:a16="http://schemas.microsoft.com/office/drawing/2014/main" id="{0C747247-37F0-432F-B427-7B186069A0C6}"/>
              </a:ext>
            </a:extLst>
          </p:cNvPr>
          <p:cNvGrpSpPr/>
          <p:nvPr/>
        </p:nvGrpSpPr>
        <p:grpSpPr>
          <a:xfrm>
            <a:off x="5461975" y="3943758"/>
            <a:ext cx="6440933" cy="2464280"/>
            <a:chOff x="1844614" y="2273302"/>
            <a:chExt cx="7937564" cy="3036886"/>
          </a:xfrm>
        </p:grpSpPr>
        <p:grpSp>
          <p:nvGrpSpPr>
            <p:cNvPr id="5" name="Group 3">
              <a:extLst>
                <a:ext uri="{FF2B5EF4-FFF2-40B4-BE49-F238E27FC236}">
                  <a16:creationId xmlns:a16="http://schemas.microsoft.com/office/drawing/2014/main" id="{8D797D69-9A80-4C6A-A67D-355AA8F2BFA8}"/>
                </a:ext>
              </a:extLst>
            </p:cNvPr>
            <p:cNvGrpSpPr>
              <a:grpSpLocks/>
            </p:cNvGrpSpPr>
            <p:nvPr/>
          </p:nvGrpSpPr>
          <p:grpSpPr bwMode="auto">
            <a:xfrm>
              <a:off x="3657600" y="4673600"/>
              <a:ext cx="4635500" cy="636588"/>
              <a:chOff x="1296" y="3103"/>
              <a:chExt cx="2784" cy="401"/>
            </a:xfrm>
          </p:grpSpPr>
          <p:sp>
            <p:nvSpPr>
              <p:cNvPr id="30" name="AutoShape 4">
                <a:extLst>
                  <a:ext uri="{FF2B5EF4-FFF2-40B4-BE49-F238E27FC236}">
                    <a16:creationId xmlns:a16="http://schemas.microsoft.com/office/drawing/2014/main" id="{4D730615-0DA9-4F1F-AF21-67E0DAB9ABCE}"/>
                  </a:ext>
                </a:extLst>
              </p:cNvPr>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31" name="Rectangle 5">
                <a:extLst>
                  <a:ext uri="{FF2B5EF4-FFF2-40B4-BE49-F238E27FC236}">
                    <a16:creationId xmlns:a16="http://schemas.microsoft.com/office/drawing/2014/main" id="{E84482AE-EC96-4630-BDFE-05F93826D566}"/>
                  </a:ext>
                </a:extLst>
              </p:cNvPr>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sz="1600">
                    <a:solidFill>
                      <a:srgbClr val="66FF33"/>
                    </a:solidFill>
                    <a:latin typeface="微软雅黑" panose="020B0503020204020204" pitchFamily="34" charset="-122"/>
                    <a:ea typeface="微软雅黑" panose="020B0503020204020204" pitchFamily="34" charset="-122"/>
                  </a:rPr>
                  <a:t>磁带、光盘</a:t>
                </a:r>
              </a:p>
            </p:txBody>
          </p:sp>
        </p:grpSp>
        <p:grpSp>
          <p:nvGrpSpPr>
            <p:cNvPr id="6" name="Group 6">
              <a:extLst>
                <a:ext uri="{FF2B5EF4-FFF2-40B4-BE49-F238E27FC236}">
                  <a16:creationId xmlns:a16="http://schemas.microsoft.com/office/drawing/2014/main" id="{FE3D3C74-9F63-4626-AE6F-4FAD2E3AC228}"/>
                </a:ext>
              </a:extLst>
            </p:cNvPr>
            <p:cNvGrpSpPr>
              <a:grpSpLocks/>
            </p:cNvGrpSpPr>
            <p:nvPr/>
          </p:nvGrpSpPr>
          <p:grpSpPr bwMode="auto">
            <a:xfrm>
              <a:off x="3949700" y="4079876"/>
              <a:ext cx="4089400" cy="593725"/>
              <a:chOff x="1464" y="2748"/>
              <a:chExt cx="2448" cy="374"/>
            </a:xfrm>
          </p:grpSpPr>
          <p:sp>
            <p:nvSpPr>
              <p:cNvPr id="28" name="AutoShape 7">
                <a:extLst>
                  <a:ext uri="{FF2B5EF4-FFF2-40B4-BE49-F238E27FC236}">
                    <a16:creationId xmlns:a16="http://schemas.microsoft.com/office/drawing/2014/main" id="{652F659E-C275-46FF-938A-5399AC907557}"/>
                  </a:ext>
                </a:extLst>
              </p:cNvPr>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9" name="Rectangle 8">
                <a:extLst>
                  <a:ext uri="{FF2B5EF4-FFF2-40B4-BE49-F238E27FC236}">
                    <a16:creationId xmlns:a16="http://schemas.microsoft.com/office/drawing/2014/main" id="{9F48AC63-D187-4050-8D3A-94480842C248}"/>
                  </a:ext>
                </a:extLst>
              </p:cNvPr>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sz="1600">
                    <a:solidFill>
                      <a:srgbClr val="CCFF66"/>
                    </a:solidFill>
                    <a:latin typeface="微软雅黑" panose="020B0503020204020204" pitchFamily="34" charset="-122"/>
                    <a:ea typeface="微软雅黑" panose="020B0503020204020204" pitchFamily="34" charset="-122"/>
                  </a:rPr>
                  <a:t>磁盘</a:t>
                </a:r>
              </a:p>
            </p:txBody>
          </p:sp>
        </p:grpSp>
        <p:grpSp>
          <p:nvGrpSpPr>
            <p:cNvPr id="7" name="Group 9">
              <a:extLst>
                <a:ext uri="{FF2B5EF4-FFF2-40B4-BE49-F238E27FC236}">
                  <a16:creationId xmlns:a16="http://schemas.microsoft.com/office/drawing/2014/main" id="{E2F9D354-C015-4641-9BEE-59148C87636F}"/>
                </a:ext>
              </a:extLst>
            </p:cNvPr>
            <p:cNvGrpSpPr>
              <a:grpSpLocks/>
            </p:cNvGrpSpPr>
            <p:nvPr/>
          </p:nvGrpSpPr>
          <p:grpSpPr bwMode="auto">
            <a:xfrm>
              <a:off x="4403725" y="2933701"/>
              <a:ext cx="3168650" cy="574675"/>
              <a:chOff x="1718" y="2040"/>
              <a:chExt cx="1940" cy="362"/>
            </a:xfrm>
          </p:grpSpPr>
          <p:sp>
            <p:nvSpPr>
              <p:cNvPr id="26" name="AutoShape 10">
                <a:extLst>
                  <a:ext uri="{FF2B5EF4-FFF2-40B4-BE49-F238E27FC236}">
                    <a16:creationId xmlns:a16="http://schemas.microsoft.com/office/drawing/2014/main" id="{0C315AAA-AC33-4FB7-A2E0-ACD577FF9EFE}"/>
                  </a:ext>
                </a:extLst>
              </p:cNvPr>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7" name="Rectangle 11">
                <a:extLst>
                  <a:ext uri="{FF2B5EF4-FFF2-40B4-BE49-F238E27FC236}">
                    <a16:creationId xmlns:a16="http://schemas.microsoft.com/office/drawing/2014/main" id="{173AFA50-CFE6-4F65-AFF3-D6AB8D296B49}"/>
                  </a:ext>
                </a:extLst>
              </p:cNvPr>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sz="1600">
                    <a:solidFill>
                      <a:srgbClr val="CCFF66"/>
                    </a:solidFill>
                    <a:latin typeface="微软雅黑" panose="020B0503020204020204" pitchFamily="34" charset="-122"/>
                    <a:ea typeface="微软雅黑" panose="020B0503020204020204" pitchFamily="34" charset="-122"/>
                  </a:rPr>
                  <a:t>Cache(SRAM</a:t>
                </a:r>
                <a:r>
                  <a:rPr lang="en-US" altLang="zh-CN" sz="1600" dirty="0">
                    <a:solidFill>
                      <a:srgbClr val="CCFF66"/>
                    </a:solidFill>
                    <a:latin typeface="微软雅黑" panose="020B0503020204020204" pitchFamily="34" charset="-122"/>
                    <a:ea typeface="微软雅黑" panose="020B0503020204020204" pitchFamily="34" charset="-122"/>
                  </a:rPr>
                  <a:t>)</a:t>
                </a:r>
                <a:endParaRPr lang="en-US" altLang="zh-CN" sz="1400" dirty="0">
                  <a:solidFill>
                    <a:srgbClr val="CCFF66"/>
                  </a:solidFill>
                  <a:latin typeface="微软雅黑" panose="020B0503020204020204" pitchFamily="34" charset="-122"/>
                  <a:ea typeface="微软雅黑" panose="020B0503020204020204" pitchFamily="34" charset="-122"/>
                </a:endParaRPr>
              </a:p>
            </p:txBody>
          </p:sp>
        </p:grpSp>
        <p:grpSp>
          <p:nvGrpSpPr>
            <p:cNvPr id="8" name="Group 12">
              <a:extLst>
                <a:ext uri="{FF2B5EF4-FFF2-40B4-BE49-F238E27FC236}">
                  <a16:creationId xmlns:a16="http://schemas.microsoft.com/office/drawing/2014/main" id="{536595CB-CFBB-4F21-910A-16B2B16DF0AB}"/>
                </a:ext>
              </a:extLst>
            </p:cNvPr>
            <p:cNvGrpSpPr>
              <a:grpSpLocks/>
            </p:cNvGrpSpPr>
            <p:nvPr/>
          </p:nvGrpSpPr>
          <p:grpSpPr bwMode="auto">
            <a:xfrm>
              <a:off x="4178300" y="3508376"/>
              <a:ext cx="3619500" cy="606425"/>
              <a:chOff x="1592" y="2402"/>
              <a:chExt cx="2192" cy="382"/>
            </a:xfrm>
          </p:grpSpPr>
          <p:sp>
            <p:nvSpPr>
              <p:cNvPr id="23" name="AutoShape 13">
                <a:extLst>
                  <a:ext uri="{FF2B5EF4-FFF2-40B4-BE49-F238E27FC236}">
                    <a16:creationId xmlns:a16="http://schemas.microsoft.com/office/drawing/2014/main" id="{961CDF4B-1938-416C-B75D-A3351B027479}"/>
                  </a:ext>
                </a:extLst>
              </p:cNvPr>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sz="1600" b="1" dirty="0">
                  <a:solidFill>
                    <a:srgbClr val="CCFF66"/>
                  </a:solidFill>
                  <a:latin typeface="微软雅黑" panose="020B0503020204020204" pitchFamily="34" charset="-122"/>
                  <a:ea typeface="微软雅黑" panose="020B0503020204020204" pitchFamily="34" charset="-122"/>
                </a:endParaRPr>
              </a:p>
            </p:txBody>
          </p:sp>
          <p:sp>
            <p:nvSpPr>
              <p:cNvPr id="24" name="Rectangle 14">
                <a:extLst>
                  <a:ext uri="{FF2B5EF4-FFF2-40B4-BE49-F238E27FC236}">
                    <a16:creationId xmlns:a16="http://schemas.microsoft.com/office/drawing/2014/main" id="{F39A1229-CCCC-4200-BBC8-20FD5F86B597}"/>
                  </a:ext>
                </a:extLst>
              </p:cNvPr>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sz="1600">
                  <a:solidFill>
                    <a:srgbClr val="CCFF66"/>
                  </a:solidFill>
                  <a:latin typeface="微软雅黑" panose="020B0503020204020204" pitchFamily="34" charset="-122"/>
                  <a:ea typeface="微软雅黑" panose="020B0503020204020204" pitchFamily="34" charset="-122"/>
                </a:endParaRPr>
              </a:p>
            </p:txBody>
          </p:sp>
          <p:sp>
            <p:nvSpPr>
              <p:cNvPr id="25" name="Rectangle 15">
                <a:extLst>
                  <a:ext uri="{FF2B5EF4-FFF2-40B4-BE49-F238E27FC236}">
                    <a16:creationId xmlns:a16="http://schemas.microsoft.com/office/drawing/2014/main" id="{19245FEF-6270-4A2F-B698-AF1C5E20C389}"/>
                  </a:ext>
                </a:extLst>
              </p:cNvPr>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sz="1600" dirty="0">
                    <a:solidFill>
                      <a:srgbClr val="CCFF66"/>
                    </a:solidFill>
                    <a:latin typeface="微软雅黑" panose="020B0503020204020204" pitchFamily="34" charset="-122"/>
                    <a:ea typeface="微软雅黑" panose="020B0503020204020204" pitchFamily="34" charset="-122"/>
                  </a:rPr>
                  <a:t>主存</a:t>
                </a:r>
                <a:r>
                  <a:rPr lang="en-US" altLang="zh-CN" sz="1600" dirty="0">
                    <a:solidFill>
                      <a:srgbClr val="CCFF66"/>
                    </a:solidFill>
                    <a:latin typeface="微软雅黑" panose="020B0503020204020204" pitchFamily="34" charset="-122"/>
                    <a:ea typeface="微软雅黑" panose="020B0503020204020204" pitchFamily="34" charset="-122"/>
                  </a:rPr>
                  <a:t>(DRAM)</a:t>
                </a:r>
              </a:p>
            </p:txBody>
          </p:sp>
        </p:grpSp>
        <p:grpSp>
          <p:nvGrpSpPr>
            <p:cNvPr id="9" name="Group 16">
              <a:extLst>
                <a:ext uri="{FF2B5EF4-FFF2-40B4-BE49-F238E27FC236}">
                  <a16:creationId xmlns:a16="http://schemas.microsoft.com/office/drawing/2014/main" id="{7428E60A-71E4-47EC-9A7D-B9D98EC2B5F4}"/>
                </a:ext>
              </a:extLst>
            </p:cNvPr>
            <p:cNvGrpSpPr>
              <a:grpSpLocks/>
            </p:cNvGrpSpPr>
            <p:nvPr/>
          </p:nvGrpSpPr>
          <p:grpSpPr bwMode="auto">
            <a:xfrm>
              <a:off x="4641850" y="2349501"/>
              <a:ext cx="2679700" cy="536575"/>
              <a:chOff x="1844" y="1680"/>
              <a:chExt cx="1688" cy="338"/>
            </a:xfrm>
          </p:grpSpPr>
          <p:sp>
            <p:nvSpPr>
              <p:cNvPr id="21" name="AutoShape 17">
                <a:extLst>
                  <a:ext uri="{FF2B5EF4-FFF2-40B4-BE49-F238E27FC236}">
                    <a16:creationId xmlns:a16="http://schemas.microsoft.com/office/drawing/2014/main" id="{AA68AFC5-100B-456A-A453-4D6D05709F8A}"/>
                  </a:ext>
                </a:extLst>
              </p:cNvPr>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2" name="Rectangle 18">
                <a:extLst>
                  <a:ext uri="{FF2B5EF4-FFF2-40B4-BE49-F238E27FC236}">
                    <a16:creationId xmlns:a16="http://schemas.microsoft.com/office/drawing/2014/main" id="{939EA3B7-9059-463E-8B31-DC10846B2FBE}"/>
                  </a:ext>
                </a:extLst>
              </p:cNvPr>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sz="1600">
                    <a:solidFill>
                      <a:srgbClr val="003300"/>
                    </a:solidFill>
                    <a:latin typeface="微软雅黑" panose="020B0503020204020204" pitchFamily="34" charset="-122"/>
                    <a:ea typeface="微软雅黑" panose="020B0503020204020204" pitchFamily="34" charset="-122"/>
                  </a:rPr>
                  <a:t>CPU</a:t>
                </a:r>
                <a:r>
                  <a:rPr lang="zh-CN" altLang="en-US" sz="1600" dirty="0">
                    <a:solidFill>
                      <a:srgbClr val="003300"/>
                    </a:solidFill>
                    <a:latin typeface="微软雅黑" panose="020B0503020204020204" pitchFamily="34" charset="-122"/>
                    <a:ea typeface="微软雅黑" panose="020B0503020204020204" pitchFamily="34" charset="-122"/>
                  </a:rPr>
                  <a:t>寄存器</a:t>
                </a:r>
              </a:p>
            </p:txBody>
          </p:sp>
        </p:grpSp>
        <p:sp>
          <p:nvSpPr>
            <p:cNvPr id="10" name="Line 19">
              <a:extLst>
                <a:ext uri="{FF2B5EF4-FFF2-40B4-BE49-F238E27FC236}">
                  <a16:creationId xmlns:a16="http://schemas.microsoft.com/office/drawing/2014/main" id="{376BE46E-4C44-4195-90FD-507FB15FC7FF}"/>
                </a:ext>
              </a:extLst>
            </p:cNvPr>
            <p:cNvSpPr>
              <a:spLocks noChangeShapeType="1"/>
            </p:cNvSpPr>
            <p:nvPr/>
          </p:nvSpPr>
          <p:spPr bwMode="auto">
            <a:xfrm flipV="1">
              <a:off x="3556000" y="2886075"/>
              <a:ext cx="0" cy="2422523"/>
            </a:xfrm>
            <a:prstGeom prst="line">
              <a:avLst/>
            </a:prstGeom>
            <a:noFill/>
            <a:ln w="57150">
              <a:solidFill>
                <a:srgbClr val="008000"/>
              </a:solidFill>
              <a:round/>
              <a:headEnd/>
              <a:tail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1" name="Rectangle 20">
              <a:extLst>
                <a:ext uri="{FF2B5EF4-FFF2-40B4-BE49-F238E27FC236}">
                  <a16:creationId xmlns:a16="http://schemas.microsoft.com/office/drawing/2014/main" id="{EDC735A2-353F-48F5-B0F2-E66D13AD4566}"/>
                </a:ext>
              </a:extLst>
            </p:cNvPr>
            <p:cNvSpPr>
              <a:spLocks noChangeArrowheads="1"/>
            </p:cNvSpPr>
            <p:nvPr/>
          </p:nvSpPr>
          <p:spPr bwMode="auto">
            <a:xfrm>
              <a:off x="1844614" y="2816512"/>
              <a:ext cx="1371600" cy="823913"/>
            </a:xfrm>
            <a:prstGeom prst="rect">
              <a:avLst/>
            </a:prstGeom>
            <a:noFill/>
            <a:ln w="12700">
              <a:noFill/>
              <a:miter lim="800000"/>
              <a:headEnd/>
              <a:tailEnd/>
            </a:ln>
          </p:spPr>
          <p:txBody>
            <a:bodyPr lIns="12700" tIns="12700" rIns="12700" bIns="12700"/>
            <a:lstStyle/>
            <a:p>
              <a:pPr algn="r">
                <a:lnSpc>
                  <a:spcPct val="150000"/>
                </a:lnSpc>
                <a:defRPr/>
              </a:pPr>
              <a:r>
                <a:rPr lang="zh-CN" altLang="en-US" b="1" dirty="0">
                  <a:latin typeface="微软雅黑" panose="020B0503020204020204" pitchFamily="34" charset="-122"/>
                  <a:ea typeface="微软雅黑" panose="020B0503020204020204" pitchFamily="34" charset="-122"/>
                </a:rPr>
                <a:t>存储速度</a:t>
              </a:r>
            </a:p>
            <a:p>
              <a:pPr algn="r">
                <a:lnSpc>
                  <a:spcPct val="150000"/>
                </a:lnSpc>
                <a:defRPr/>
              </a:pPr>
              <a:r>
                <a:rPr lang="zh-CN" altLang="en-US" b="1" dirty="0">
                  <a:latin typeface="微软雅黑" panose="020B0503020204020204" pitchFamily="34" charset="-122"/>
                  <a:ea typeface="微软雅黑" panose="020B0503020204020204" pitchFamily="34" charset="-122"/>
                </a:rPr>
                <a:t>访问频率</a:t>
              </a:r>
              <a:endParaRPr lang="en-US" altLang="zh-CN"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单位成本</a:t>
              </a: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 name="Line 21">
              <a:extLst>
                <a:ext uri="{FF2B5EF4-FFF2-40B4-BE49-F238E27FC236}">
                  <a16:creationId xmlns:a16="http://schemas.microsoft.com/office/drawing/2014/main" id="{D44E0D6D-262A-43E1-8297-FC8143DD0524}"/>
                </a:ext>
              </a:extLst>
            </p:cNvPr>
            <p:cNvSpPr>
              <a:spLocks noChangeShapeType="1"/>
            </p:cNvSpPr>
            <p:nvPr/>
          </p:nvSpPr>
          <p:spPr bwMode="auto">
            <a:xfrm flipV="1">
              <a:off x="9207500" y="2657475"/>
              <a:ext cx="0" cy="2651122"/>
            </a:xfrm>
            <a:prstGeom prst="line">
              <a:avLst/>
            </a:prstGeom>
            <a:noFill/>
            <a:ln w="57150">
              <a:solidFill>
                <a:srgbClr val="0000FF"/>
              </a:solidFill>
              <a:round/>
              <a:headEnd type="triangle" w="med" len="me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3" name="Rectangle 22">
              <a:extLst>
                <a:ext uri="{FF2B5EF4-FFF2-40B4-BE49-F238E27FC236}">
                  <a16:creationId xmlns:a16="http://schemas.microsoft.com/office/drawing/2014/main" id="{3B00CECC-B928-4DBA-A7EA-91C2DACBCB52}"/>
                </a:ext>
              </a:extLst>
            </p:cNvPr>
            <p:cNvSpPr>
              <a:spLocks noChangeArrowheads="1"/>
            </p:cNvSpPr>
            <p:nvPr/>
          </p:nvSpPr>
          <p:spPr bwMode="auto">
            <a:xfrm>
              <a:off x="8410578" y="2273302"/>
              <a:ext cx="1371600" cy="444500"/>
            </a:xfrm>
            <a:prstGeom prst="rect">
              <a:avLst/>
            </a:prstGeom>
            <a:noFill/>
            <a:ln w="12700">
              <a:noFill/>
              <a:miter lim="800000"/>
              <a:headEnd/>
              <a:tailEnd/>
            </a:ln>
          </p:spPr>
          <p:txBody>
            <a:bodyPr lIns="12700" tIns="12700" rIns="12700" bIns="12700"/>
            <a:lstStyle/>
            <a:p>
              <a:pPr algn="r">
                <a:defRPr/>
              </a:pPr>
              <a:r>
                <a:rPr lang="zh-CN" altLang="en-US" b="1" dirty="0">
                  <a:latin typeface="微软雅黑" panose="020B0503020204020204" pitchFamily="34" charset="-122"/>
                  <a:ea typeface="微软雅黑" panose="020B0503020204020204" pitchFamily="34" charset="-122"/>
                </a:rPr>
                <a:t>存储容量</a:t>
              </a:r>
              <a:endParaRPr lang="en-US" altLang="zh-CN" b="1" dirty="0">
                <a:latin typeface="微软雅黑" panose="020B0503020204020204" pitchFamily="34" charset="-122"/>
                <a:ea typeface="微软雅黑" panose="020B0503020204020204" pitchFamily="34" charset="-122"/>
              </a:endParaRPr>
            </a:p>
            <a:p>
              <a:pPr algn="r">
                <a:defRPr/>
              </a:pP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4" name="AutoShape 23">
              <a:extLst>
                <a:ext uri="{FF2B5EF4-FFF2-40B4-BE49-F238E27FC236}">
                  <a16:creationId xmlns:a16="http://schemas.microsoft.com/office/drawing/2014/main" id="{E4A1B95C-4DC9-4223-96EB-CDAE433A0415}"/>
                </a:ext>
              </a:extLst>
            </p:cNvPr>
            <p:cNvSpPr>
              <a:spLocks/>
            </p:cNvSpPr>
            <p:nvPr/>
          </p:nvSpPr>
          <p:spPr bwMode="auto">
            <a:xfrm>
              <a:off x="8318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grpSp>
          <p:nvGrpSpPr>
            <p:cNvPr id="15" name="Group 24">
              <a:extLst>
                <a:ext uri="{FF2B5EF4-FFF2-40B4-BE49-F238E27FC236}">
                  <a16:creationId xmlns:a16="http://schemas.microsoft.com/office/drawing/2014/main" id="{99EECBE3-1015-402C-8DC7-08B1924B7A0C}"/>
                </a:ext>
              </a:extLst>
            </p:cNvPr>
            <p:cNvGrpSpPr>
              <a:grpSpLocks/>
            </p:cNvGrpSpPr>
            <p:nvPr/>
          </p:nvGrpSpPr>
          <p:grpSpPr bwMode="auto">
            <a:xfrm>
              <a:off x="7467600" y="2946400"/>
              <a:ext cx="990600" cy="1143000"/>
              <a:chOff x="3552" y="2016"/>
              <a:chExt cx="624" cy="720"/>
            </a:xfrm>
          </p:grpSpPr>
          <p:sp>
            <p:nvSpPr>
              <p:cNvPr id="18" name="Line 25">
                <a:extLst>
                  <a:ext uri="{FF2B5EF4-FFF2-40B4-BE49-F238E27FC236}">
                    <a16:creationId xmlns:a16="http://schemas.microsoft.com/office/drawing/2014/main" id="{3EBC9B6A-5E23-48F0-A60F-BD79428F4A5E}"/>
                  </a:ext>
                </a:extLst>
              </p:cNvPr>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9" name="AutoShape 26">
                <a:extLst>
                  <a:ext uri="{FF2B5EF4-FFF2-40B4-BE49-F238E27FC236}">
                    <a16:creationId xmlns:a16="http://schemas.microsoft.com/office/drawing/2014/main" id="{71E27DF9-9593-4682-A6FC-5F3D915A324C}"/>
                  </a:ext>
                </a:extLst>
              </p:cNvPr>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20" name="Line 27">
                <a:extLst>
                  <a:ext uri="{FF2B5EF4-FFF2-40B4-BE49-F238E27FC236}">
                    <a16:creationId xmlns:a16="http://schemas.microsoft.com/office/drawing/2014/main" id="{F5EA1B5D-19DB-4D4C-8537-0E2E7CA05D36}"/>
                  </a:ext>
                </a:extLst>
              </p:cNvPr>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grpSp>
        <p:sp>
          <p:nvSpPr>
            <p:cNvPr id="16" name="Rectangle 28">
              <a:extLst>
                <a:ext uri="{FF2B5EF4-FFF2-40B4-BE49-F238E27FC236}">
                  <a16:creationId xmlns:a16="http://schemas.microsoft.com/office/drawing/2014/main" id="{45E7B969-DD79-498C-A17A-366259DAF46A}"/>
                </a:ext>
              </a:extLst>
            </p:cNvPr>
            <p:cNvSpPr>
              <a:spLocks noChangeArrowheads="1"/>
            </p:cNvSpPr>
            <p:nvPr/>
          </p:nvSpPr>
          <p:spPr bwMode="auto">
            <a:xfrm>
              <a:off x="8356599" y="4514956"/>
              <a:ext cx="1347673" cy="417221"/>
            </a:xfrm>
            <a:prstGeom prst="rect">
              <a:avLst/>
            </a:prstGeom>
            <a:noFill/>
            <a:ln w="19050" algn="ctr">
              <a:noFill/>
              <a:miter lim="800000"/>
              <a:headEnd/>
              <a:tailEnd/>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外存</a:t>
              </a:r>
              <a:r>
                <a:rPr lang="en-US" altLang="zh-CN" sz="1600" dirty="0">
                  <a:solidFill>
                    <a:schemeClr val="accent2"/>
                  </a:solidFill>
                  <a:latin typeface="微软雅黑" panose="020B0503020204020204" pitchFamily="34" charset="-122"/>
                  <a:ea typeface="微软雅黑" panose="020B0503020204020204" pitchFamily="34" charset="-122"/>
                </a:rPr>
                <a:t>/</a:t>
              </a:r>
              <a:r>
                <a:rPr lang="zh-CN" altLang="en-US" sz="1600" dirty="0">
                  <a:solidFill>
                    <a:schemeClr val="accent2"/>
                  </a:solidFill>
                  <a:latin typeface="微软雅黑" panose="020B0503020204020204" pitchFamily="34" charset="-122"/>
                  <a:ea typeface="微软雅黑" panose="020B0503020204020204" pitchFamily="34" charset="-122"/>
                </a:rPr>
                <a:t>辅存</a:t>
              </a:r>
            </a:p>
          </p:txBody>
        </p:sp>
        <p:sp>
          <p:nvSpPr>
            <p:cNvPr id="17" name="Rectangle 29">
              <a:extLst>
                <a:ext uri="{FF2B5EF4-FFF2-40B4-BE49-F238E27FC236}">
                  <a16:creationId xmlns:a16="http://schemas.microsoft.com/office/drawing/2014/main" id="{35FFECFD-0371-42C1-8A93-8AA74C6F2439}"/>
                </a:ext>
              </a:extLst>
            </p:cNvPr>
            <p:cNvSpPr>
              <a:spLocks noChangeArrowheads="1"/>
            </p:cNvSpPr>
            <p:nvPr/>
          </p:nvSpPr>
          <p:spPr bwMode="auto">
            <a:xfrm>
              <a:off x="8418537" y="3340906"/>
              <a:ext cx="733299" cy="417221"/>
            </a:xfrm>
            <a:prstGeom prst="rect">
              <a:avLst/>
            </a:prstGeom>
            <a:noFill/>
            <a:ln w="19050" algn="ctr">
              <a:noFill/>
              <a:miter lim="800000"/>
              <a:headEnd/>
              <a:tailEnd/>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内存</a:t>
              </a:r>
            </a:p>
          </p:txBody>
        </p:sp>
      </p:grpSp>
    </p:spTree>
    <p:extLst>
      <p:ext uri="{BB962C8B-B14F-4D97-AF65-F5344CB8AC3E}">
        <p14:creationId xmlns:p14="http://schemas.microsoft.com/office/powerpoint/2010/main" val="39690305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数据访问局部性（程序局部性）</a:t>
            </a:r>
          </a:p>
        </p:txBody>
      </p:sp>
      <p:sp>
        <p:nvSpPr>
          <p:cNvPr id="3" name="内容占位符 2"/>
          <p:cNvSpPr>
            <a:spLocks noGrp="1"/>
          </p:cNvSpPr>
          <p:nvPr>
            <p:ph idx="1"/>
          </p:nvPr>
        </p:nvSpPr>
        <p:spPr>
          <a:xfrm>
            <a:off x="487822" y="942764"/>
            <a:ext cx="11343394" cy="5637024"/>
          </a:xfrm>
        </p:spPr>
        <p:txBody>
          <a:bodyPr/>
          <a:lstStyle/>
          <a:p>
            <a:r>
              <a:rPr lang="zh-CN" altLang="en-US" sz="2500" b="1" dirty="0"/>
              <a:t>程序局部性</a:t>
            </a:r>
            <a:r>
              <a:rPr lang="en-US" altLang="zh-CN" sz="2500" dirty="0"/>
              <a:t>---</a:t>
            </a:r>
            <a:r>
              <a:rPr lang="zh-CN" altLang="en-US" sz="2500" dirty="0"/>
              <a:t>程序仅需访问内存很小一部分空间</a:t>
            </a:r>
          </a:p>
          <a:p>
            <a:pPr lvl="1"/>
            <a:r>
              <a:rPr lang="zh-CN" altLang="en-US" sz="2400" b="1" dirty="0"/>
              <a:t>空间局部性</a:t>
            </a:r>
            <a:r>
              <a:rPr lang="en-US" altLang="zh-CN" sz="2400" b="1" dirty="0"/>
              <a:t>:</a:t>
            </a:r>
            <a:r>
              <a:rPr lang="zh-CN" altLang="en-US" sz="2400" b="1" dirty="0"/>
              <a:t> </a:t>
            </a:r>
            <a:r>
              <a:rPr lang="zh-CN" altLang="en-US" sz="2400" dirty="0"/>
              <a:t>某内存区域刚被访问，很快其相邻区域有可能被访问</a:t>
            </a:r>
          </a:p>
          <a:p>
            <a:pPr lvl="1"/>
            <a:r>
              <a:rPr lang="zh-CN" altLang="en-US" sz="2400" b="1" dirty="0"/>
              <a:t>时间局部性</a:t>
            </a:r>
            <a:r>
              <a:rPr lang="en-US" altLang="zh-CN" sz="2400" b="1" dirty="0"/>
              <a:t>: </a:t>
            </a:r>
            <a:r>
              <a:rPr lang="zh-CN" altLang="en-US" sz="2400" dirty="0"/>
              <a:t>某内存区域刚被访问，很快该区域可能会被重复访问</a:t>
            </a:r>
          </a:p>
          <a:p>
            <a:r>
              <a:rPr lang="zh-CN" altLang="en-US" sz="2300" b="1" dirty="0"/>
              <a:t>优化手段</a:t>
            </a:r>
            <a:r>
              <a:rPr lang="en-US" altLang="zh-CN" sz="2300" b="1" dirty="0"/>
              <a:t>?</a:t>
            </a:r>
            <a:endParaRPr lang="zh-CN" altLang="en-US" sz="2300" b="1" dirty="0"/>
          </a:p>
          <a:p>
            <a:pPr lvl="1"/>
            <a:r>
              <a:rPr lang="zh-CN" altLang="en-US" sz="2400" b="1" dirty="0"/>
              <a:t>预读优化</a:t>
            </a:r>
            <a:r>
              <a:rPr lang="en-US" altLang="zh-CN" sz="2400" dirty="0"/>
              <a:t>---</a:t>
            </a:r>
            <a:r>
              <a:rPr lang="zh-CN" altLang="en-US" sz="2400" dirty="0"/>
              <a:t>空间局部性</a:t>
            </a:r>
          </a:p>
          <a:p>
            <a:pPr lvl="1"/>
            <a:r>
              <a:rPr lang="zh-CN" altLang="en-US" sz="2400" b="1" dirty="0"/>
              <a:t>调度算法</a:t>
            </a:r>
            <a:r>
              <a:rPr lang="en-US" altLang="zh-CN" sz="2400" dirty="0"/>
              <a:t>---</a:t>
            </a:r>
            <a:r>
              <a:rPr lang="zh-CN" altLang="en-US" sz="2400" dirty="0"/>
              <a:t>时间局部性</a:t>
            </a:r>
          </a:p>
          <a:p>
            <a:pPr marL="901700" lvl="2" indent="-4763"/>
            <a:r>
              <a:rPr lang="zh-CN" altLang="en-US" sz="2400" b="1" dirty="0">
                <a:solidFill>
                  <a:srgbClr val="FF0000"/>
                </a:solidFill>
              </a:rPr>
              <a:t>热数据</a:t>
            </a:r>
            <a:r>
              <a:rPr lang="zh-CN" altLang="en-US" sz="2400" dirty="0"/>
              <a:t>或即将访问的数据的</a:t>
            </a:r>
            <a:r>
              <a:rPr lang="zh-CN" altLang="en-US" sz="2400" b="1" u="sng" dirty="0">
                <a:solidFill>
                  <a:srgbClr val="FF0000"/>
                </a:solidFill>
              </a:rPr>
              <a:t>副本</a:t>
            </a:r>
            <a:r>
              <a:rPr lang="zh-CN" altLang="en-US" sz="2400" dirty="0"/>
              <a:t>调度到上层快速存储器</a:t>
            </a:r>
          </a:p>
          <a:p>
            <a:pPr marL="901700" lvl="2" indent="-4763"/>
            <a:r>
              <a:rPr lang="zh-CN" altLang="en-US" sz="2400" dirty="0"/>
              <a:t>让大部分数据都可以在上层存储器快速得到</a:t>
            </a:r>
          </a:p>
          <a:p>
            <a:endParaRPr lang="zh-CN" altLang="en-US" dirty="0"/>
          </a:p>
          <a:p>
            <a:endParaRPr lang="zh-CN" altLang="en-US" dirty="0"/>
          </a:p>
        </p:txBody>
      </p:sp>
    </p:spTree>
    <p:extLst>
      <p:ext uri="{BB962C8B-B14F-4D97-AF65-F5344CB8AC3E}">
        <p14:creationId xmlns:p14="http://schemas.microsoft.com/office/powerpoint/2010/main" val="13885113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p>
        </p:txBody>
      </p:sp>
      <p:sp>
        <p:nvSpPr>
          <p:cNvPr id="3" name="内容占位符 2"/>
          <p:cNvSpPr>
            <a:spLocks noGrp="1"/>
          </p:cNvSpPr>
          <p:nvPr>
            <p:ph idx="1"/>
          </p:nvPr>
        </p:nvSpPr>
        <p:spPr/>
        <p:txBody>
          <a:bodyPr/>
          <a:lstStyle/>
          <a:p>
            <a:r>
              <a:rPr lang="zh-CN" altLang="en-US" b="1" dirty="0"/>
              <a:t>数据</a:t>
            </a:r>
          </a:p>
          <a:p>
            <a:pPr lvl="1"/>
            <a:r>
              <a:rPr lang="zh-CN" altLang="en-US" dirty="0"/>
              <a:t>数组元素访问 </a:t>
            </a:r>
            <a:r>
              <a:rPr lang="en-US" altLang="zh-CN" dirty="0"/>
              <a:t>(</a:t>
            </a:r>
            <a:r>
              <a:rPr lang="zh-CN" altLang="en-US" dirty="0"/>
              <a:t>空间</a:t>
            </a:r>
            <a:r>
              <a:rPr lang="en-US" altLang="zh-CN" dirty="0"/>
              <a:t>)</a:t>
            </a:r>
          </a:p>
          <a:p>
            <a:pPr lvl="1"/>
            <a:r>
              <a:rPr lang="zh-CN" altLang="en-US" dirty="0"/>
              <a:t>结构体、数据库记录访问</a:t>
            </a:r>
            <a:r>
              <a:rPr lang="en-US" altLang="zh-CN" dirty="0"/>
              <a:t>(</a:t>
            </a:r>
            <a:r>
              <a:rPr lang="zh-CN" altLang="en-US" dirty="0"/>
              <a:t>空间</a:t>
            </a:r>
            <a:r>
              <a:rPr lang="en-US" altLang="zh-CN" dirty="0"/>
              <a:t>)</a:t>
            </a:r>
          </a:p>
          <a:p>
            <a:pPr lvl="1"/>
            <a:r>
              <a:rPr lang="zh-CN" altLang="en-US" dirty="0"/>
              <a:t>局部变量，计数器，指针等被重复使用 </a:t>
            </a:r>
            <a:r>
              <a:rPr lang="en-US" altLang="zh-CN" dirty="0"/>
              <a:t>(</a:t>
            </a:r>
            <a:r>
              <a:rPr lang="zh-CN" altLang="en-US" dirty="0"/>
              <a:t>时间</a:t>
            </a:r>
            <a:r>
              <a:rPr lang="en-US" altLang="zh-CN" dirty="0"/>
              <a:t>)</a:t>
            </a:r>
          </a:p>
          <a:p>
            <a:r>
              <a:rPr lang="zh-CN" altLang="en-US" b="1" dirty="0"/>
              <a:t>指令</a:t>
            </a:r>
          </a:p>
          <a:p>
            <a:pPr lvl="1"/>
            <a:r>
              <a:rPr lang="zh-CN" altLang="en-US" dirty="0"/>
              <a:t>顺序访问的指令 </a:t>
            </a:r>
            <a:r>
              <a:rPr lang="en-US" altLang="zh-CN" dirty="0"/>
              <a:t>(</a:t>
            </a:r>
            <a:r>
              <a:rPr lang="zh-CN" altLang="en-US" dirty="0"/>
              <a:t>空间</a:t>
            </a:r>
            <a:r>
              <a:rPr lang="en-US" altLang="zh-CN" dirty="0"/>
              <a:t>)</a:t>
            </a:r>
          </a:p>
          <a:p>
            <a:pPr lvl="1"/>
            <a:r>
              <a:rPr lang="zh-CN" altLang="en-US" dirty="0"/>
              <a:t>重复使用的循环体 </a:t>
            </a:r>
            <a:r>
              <a:rPr lang="en-US" altLang="zh-CN" dirty="0"/>
              <a:t>(</a:t>
            </a:r>
            <a:r>
              <a:rPr lang="zh-CN" altLang="en-US" dirty="0"/>
              <a:t>时间</a:t>
            </a:r>
            <a:r>
              <a:rPr lang="en-US" altLang="zh-CN" dirty="0"/>
              <a:t>)</a:t>
            </a:r>
          </a:p>
          <a:p>
            <a:pPr lvl="1"/>
            <a:r>
              <a:rPr lang="zh-CN" altLang="en-US" dirty="0"/>
              <a:t>子函数 </a:t>
            </a:r>
            <a:r>
              <a:rPr lang="en-US" altLang="zh-CN" dirty="0"/>
              <a:t>(</a:t>
            </a:r>
            <a:r>
              <a:rPr lang="zh-CN" altLang="en-US" dirty="0"/>
              <a:t>时间</a:t>
            </a:r>
            <a:r>
              <a:rPr lang="en-US" altLang="zh-CN" dirty="0"/>
              <a:t>)</a:t>
            </a:r>
          </a:p>
          <a:p>
            <a:endParaRPr lang="zh-CN" altLang="en-US" dirty="0"/>
          </a:p>
        </p:txBody>
      </p:sp>
      <p:sp>
        <p:nvSpPr>
          <p:cNvPr id="4" name="Rectangle 4"/>
          <p:cNvSpPr>
            <a:spLocks noChangeArrowheads="1"/>
          </p:cNvSpPr>
          <p:nvPr/>
        </p:nvSpPr>
        <p:spPr bwMode="auto">
          <a:xfrm>
            <a:off x="5745621" y="3709309"/>
            <a:ext cx="5623606" cy="2259593"/>
          </a:xfrm>
          <a:prstGeom prst="rect">
            <a:avLst/>
          </a:prstGeom>
          <a:solidFill>
            <a:srgbClr val="CCFF66">
              <a:alpha val="60001"/>
            </a:srgbClr>
          </a:solidFill>
          <a:ln w="25400">
            <a:solidFill>
              <a:schemeClr val="accent1"/>
            </a:solidFill>
            <a:miter lim="800000"/>
            <a:headEnd/>
            <a:tailEnd/>
          </a:ln>
          <a:effectLst>
            <a:outerShdw blurRad="50800" dist="38100" dir="5400000" algn="t" rotWithShape="0">
              <a:prstClr val="black">
                <a:alpha val="40000"/>
              </a:prstClr>
            </a:outerShdw>
          </a:effectLst>
        </p:spPr>
        <p:txBody>
          <a:bodyPr wrap="square" lIns="90487" tIns="44450" rIns="90487" bIns="44450">
            <a:spAutoFit/>
          </a:bodyPr>
          <a:lstStyle/>
          <a:p>
            <a:pPr eaLnBrk="0" hangingPunct="0">
              <a:lnSpc>
                <a:spcPct val="150000"/>
              </a:lnSpc>
              <a:tabLst>
                <a:tab pos="457200" algn="l"/>
              </a:tabLst>
              <a:defRPr/>
            </a:pPr>
            <a:r>
              <a:rPr lang="en-US" sz="2400" b="1" dirty="0">
                <a:latin typeface="Courier New" pitchFamily="49" charset="0"/>
                <a:ea typeface="宋体" pitchFamily="2" charset="-122"/>
              </a:rPr>
              <a:t>sum = 0;</a:t>
            </a:r>
          </a:p>
          <a:p>
            <a:pPr eaLnBrk="0" hangingPunct="0">
              <a:lnSpc>
                <a:spcPct val="150000"/>
              </a:lnSpc>
              <a:tabLst>
                <a:tab pos="457200" algn="l"/>
              </a:tabLst>
              <a:defRPr/>
            </a:pPr>
            <a:r>
              <a:rPr lang="en-US" sz="2400" b="1" dirty="0">
                <a:latin typeface="Courier New" pitchFamily="49" charset="0"/>
                <a:ea typeface="宋体" pitchFamily="2" charset="-122"/>
              </a:rPr>
              <a:t>for (i = 0; i &lt; n; i++)</a:t>
            </a:r>
          </a:p>
          <a:p>
            <a:pPr eaLnBrk="0" hangingPunct="0">
              <a:lnSpc>
                <a:spcPct val="150000"/>
              </a:lnSpc>
              <a:tabLst>
                <a:tab pos="457200" algn="l"/>
              </a:tabLst>
              <a:defRPr/>
            </a:pPr>
            <a:r>
              <a:rPr lang="en-US" sz="2400" b="1" dirty="0">
                <a:latin typeface="Courier New" pitchFamily="49" charset="0"/>
                <a:ea typeface="宋体" pitchFamily="2" charset="-122"/>
              </a:rPr>
              <a:t>	sum += a[i].x + </a:t>
            </a:r>
            <a:r>
              <a:rPr lang="en-US" altLang="zh-CN" sz="2400" b="1" dirty="0">
                <a:latin typeface="Courier New" pitchFamily="49" charset="0"/>
                <a:ea typeface="宋体" pitchFamily="2" charset="-122"/>
              </a:rPr>
              <a:t>a[i].y</a:t>
            </a:r>
            <a:r>
              <a:rPr lang="en-US" sz="2400" b="1" dirty="0">
                <a:latin typeface="Courier New" pitchFamily="49" charset="0"/>
                <a:ea typeface="宋体" pitchFamily="2" charset="-122"/>
              </a:rPr>
              <a:t>;</a:t>
            </a:r>
          </a:p>
          <a:p>
            <a:pPr eaLnBrk="0" hangingPunct="0">
              <a:lnSpc>
                <a:spcPct val="150000"/>
              </a:lnSpc>
              <a:tabLst>
                <a:tab pos="457200" algn="l"/>
              </a:tabLst>
              <a:defRPr/>
            </a:pPr>
            <a:r>
              <a:rPr lang="en-US" sz="2400" b="1" dirty="0">
                <a:latin typeface="Courier New" pitchFamily="49" charset="0"/>
                <a:ea typeface="宋体" pitchFamily="2" charset="-122"/>
              </a:rPr>
              <a:t>return sum;</a:t>
            </a:r>
          </a:p>
        </p:txBody>
      </p:sp>
    </p:spTree>
    <p:extLst>
      <p:ext uri="{BB962C8B-B14F-4D97-AF65-F5344CB8AC3E}">
        <p14:creationId xmlns:p14="http://schemas.microsoft.com/office/powerpoint/2010/main" val="574148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p>
        </p:txBody>
      </p:sp>
      <p:sp>
        <p:nvSpPr>
          <p:cNvPr id="3" name="内容占位符 2"/>
          <p:cNvSpPr>
            <a:spLocks noGrp="1"/>
          </p:cNvSpPr>
          <p:nvPr>
            <p:ph idx="1"/>
          </p:nvPr>
        </p:nvSpPr>
        <p:spPr>
          <a:xfrm>
            <a:off x="487822" y="942764"/>
            <a:ext cx="10515599" cy="5610436"/>
          </a:xfrm>
        </p:spPr>
        <p:txBody>
          <a:bodyPr/>
          <a:lstStyle/>
          <a:p>
            <a:r>
              <a:rPr lang="zh-CN" altLang="en-US" dirty="0"/>
              <a:t>哪个程序具有更好的局部性</a:t>
            </a:r>
          </a:p>
          <a:p>
            <a:endParaRPr lang="zh-CN" altLang="en-US" dirty="0"/>
          </a:p>
        </p:txBody>
      </p:sp>
      <p:sp>
        <p:nvSpPr>
          <p:cNvPr id="4" name="Text Box 4"/>
          <p:cNvSpPr txBox="1">
            <a:spLocks noChangeArrowheads="1"/>
          </p:cNvSpPr>
          <p:nvPr/>
        </p:nvSpPr>
        <p:spPr bwMode="auto">
          <a:xfrm>
            <a:off x="673100" y="2311400"/>
            <a:ext cx="5307772" cy="2425699"/>
          </a:xfrm>
          <a:prstGeom prst="rect">
            <a:avLst/>
          </a:prstGeom>
          <a:solidFill>
            <a:srgbClr val="CCFF66"/>
          </a:solidFill>
          <a:ln w="25400">
            <a:solidFill>
              <a:schemeClr val="tx1"/>
            </a:solidFill>
            <a:miter lim="800000"/>
            <a:headEnd/>
            <a:tailEnd/>
          </a:ln>
          <a:effectLst>
            <a:outerShdw blurRad="50800" dist="38100" dir="5400000" algn="t" rotWithShape="0">
              <a:prstClr val="black">
                <a:alpha val="40000"/>
              </a:prstClr>
            </a:outerShdw>
          </a:effectLst>
        </p:spPr>
        <p:txBody>
          <a:bodyPr>
            <a:noAutofit/>
          </a:bodyPr>
          <a:lstStyle/>
          <a:p>
            <a:pPr eaLnBrk="0" hangingPunct="0">
              <a:lnSpc>
                <a:spcPct val="150000"/>
              </a:lnSpc>
              <a:defRPr/>
            </a:pPr>
            <a:r>
              <a:rPr lang="en-US" sz="2400" b="1" dirty="0" err="1">
                <a:latin typeface="Courier New" pitchFamily="49" charset="0"/>
              </a:rPr>
              <a:t>int</a:t>
            </a:r>
            <a:r>
              <a:rPr lang="en-US" sz="2400" b="1" dirty="0">
                <a:latin typeface="Courier New" pitchFamily="49" charset="0"/>
              </a:rPr>
              <a:t> a[M][N]</a:t>
            </a:r>
            <a:r>
              <a:rPr lang="en-US" altLang="zh-CN" sz="2400" b="1" dirty="0">
                <a:latin typeface="Courier New" pitchFamily="49" charset="0"/>
              </a:rPr>
              <a:t>;</a:t>
            </a:r>
            <a:endParaRPr lang="en-US" altLang="zh-CN" sz="2400" b="1" dirty="0">
              <a:latin typeface="Courier New" pitchFamily="49" charset="0"/>
              <a:ea typeface="宋体" pitchFamily="2" charset="-122"/>
            </a:endParaRPr>
          </a:p>
          <a:p>
            <a:pPr eaLnBrk="0" hangingPunct="0">
              <a:lnSpc>
                <a:spcPct val="150000"/>
              </a:lnSpc>
              <a:defRPr/>
            </a:pPr>
            <a:r>
              <a:rPr lang="en-US" sz="2400" b="1" dirty="0">
                <a:latin typeface="Courier New" pitchFamily="49" charset="0"/>
                <a:ea typeface="宋体" pitchFamily="2" charset="-122"/>
              </a:rPr>
              <a:t>for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 0;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&lt; M;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a:t>
            </a:r>
          </a:p>
          <a:p>
            <a:pPr eaLnBrk="0" hangingPunct="0">
              <a:lnSpc>
                <a:spcPct val="150000"/>
              </a:lnSpc>
              <a:defRPr/>
            </a:pPr>
            <a:r>
              <a:rPr lang="en-US" sz="2400" b="1" dirty="0">
                <a:solidFill>
                  <a:srgbClr val="0000FF"/>
                </a:solidFill>
                <a:latin typeface="Courier New" pitchFamily="49" charset="0"/>
                <a:ea typeface="宋体" pitchFamily="2" charset="-122"/>
              </a:rPr>
              <a:t> for (j = 0; j &lt; N; </a:t>
            </a:r>
            <a:r>
              <a:rPr lang="en-US" sz="2400" b="1" dirty="0" err="1">
                <a:solidFill>
                  <a:srgbClr val="0000FF"/>
                </a:solidFill>
                <a:latin typeface="Courier New" pitchFamily="49" charset="0"/>
                <a:ea typeface="宋体" pitchFamily="2" charset="-122"/>
              </a:rPr>
              <a:t>j++</a:t>
            </a:r>
            <a:r>
              <a:rPr lang="en-US" sz="2400" b="1" dirty="0">
                <a:solidFill>
                  <a:srgbClr val="0000FF"/>
                </a:solidFill>
                <a:latin typeface="Courier New" pitchFamily="49" charset="0"/>
                <a:ea typeface="宋体" pitchFamily="2" charset="-122"/>
              </a:rPr>
              <a:t>)</a:t>
            </a:r>
          </a:p>
          <a:p>
            <a:pPr eaLnBrk="0" hangingPunct="0">
              <a:lnSpc>
                <a:spcPct val="150000"/>
              </a:lnSpc>
              <a:defRPr/>
            </a:pPr>
            <a:r>
              <a:rPr lang="en-US" sz="2400" b="1" dirty="0">
                <a:latin typeface="Courier New" pitchFamily="49" charset="0"/>
                <a:ea typeface="宋体" pitchFamily="2" charset="-122"/>
              </a:rPr>
              <a:t>   sum += a[</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][j];</a:t>
            </a:r>
          </a:p>
        </p:txBody>
      </p:sp>
      <p:sp>
        <p:nvSpPr>
          <p:cNvPr id="5" name="Text Box 5"/>
          <p:cNvSpPr txBox="1">
            <a:spLocks noChangeArrowheads="1"/>
          </p:cNvSpPr>
          <p:nvPr/>
        </p:nvSpPr>
        <p:spPr bwMode="auto">
          <a:xfrm>
            <a:off x="6324233" y="2311401"/>
            <a:ext cx="5207367" cy="2425698"/>
          </a:xfrm>
          <a:prstGeom prst="rect">
            <a:avLst/>
          </a:prstGeom>
          <a:solidFill>
            <a:srgbClr val="99FFCC"/>
          </a:solidFill>
          <a:ln w="25400">
            <a:solidFill>
              <a:schemeClr val="tx1"/>
            </a:solidFill>
            <a:miter lim="800000"/>
            <a:headEnd/>
            <a:tailEnd/>
          </a:ln>
          <a:effectLst>
            <a:outerShdw blurRad="50800" dist="38100" dir="5400000" algn="t" rotWithShape="0">
              <a:prstClr val="black">
                <a:alpha val="40000"/>
              </a:prstClr>
            </a:outerShdw>
          </a:effectLst>
        </p:spPr>
        <p:txBody>
          <a:bodyPr wrap="none">
            <a:noAutofit/>
          </a:bodyPr>
          <a:lstStyle/>
          <a:p>
            <a:pPr eaLnBrk="0" hangingPunct="0">
              <a:lnSpc>
                <a:spcPct val="150000"/>
              </a:lnSpc>
              <a:defRPr/>
            </a:pPr>
            <a:r>
              <a:rPr lang="en-US" sz="2400" b="1" dirty="0" err="1">
                <a:latin typeface="Courier New" pitchFamily="49" charset="0"/>
              </a:rPr>
              <a:t>int</a:t>
            </a:r>
            <a:r>
              <a:rPr lang="en-US" sz="2400" b="1" dirty="0">
                <a:latin typeface="Courier New" pitchFamily="49" charset="0"/>
              </a:rPr>
              <a:t> a[M][N]</a:t>
            </a:r>
            <a:r>
              <a:rPr lang="en-US" altLang="zh-CN" sz="2400" b="1" dirty="0">
                <a:latin typeface="Courier New" pitchFamily="49" charset="0"/>
              </a:rPr>
              <a:t>;</a:t>
            </a:r>
          </a:p>
          <a:p>
            <a:pPr eaLnBrk="0" hangingPunct="0">
              <a:lnSpc>
                <a:spcPct val="150000"/>
              </a:lnSpc>
              <a:defRPr/>
            </a:pPr>
            <a:r>
              <a:rPr lang="en-US" sz="2400" b="1" dirty="0">
                <a:solidFill>
                  <a:srgbClr val="0000FF"/>
                </a:solidFill>
                <a:latin typeface="Courier New" pitchFamily="49" charset="0"/>
                <a:ea typeface="宋体" pitchFamily="2" charset="-122"/>
              </a:rPr>
              <a:t>for (j = 0; j &lt; N; </a:t>
            </a:r>
            <a:r>
              <a:rPr lang="en-US" sz="2400" b="1" dirty="0" err="1">
                <a:solidFill>
                  <a:srgbClr val="0000FF"/>
                </a:solidFill>
                <a:latin typeface="Courier New" pitchFamily="49" charset="0"/>
                <a:ea typeface="宋体" pitchFamily="2" charset="-122"/>
              </a:rPr>
              <a:t>j++</a:t>
            </a:r>
            <a:r>
              <a:rPr lang="en-US" sz="2400" b="1" dirty="0">
                <a:solidFill>
                  <a:srgbClr val="0000FF"/>
                </a:solidFill>
                <a:latin typeface="Courier New" pitchFamily="49" charset="0"/>
                <a:ea typeface="宋体" pitchFamily="2" charset="-122"/>
              </a:rPr>
              <a:t>)</a:t>
            </a:r>
          </a:p>
          <a:p>
            <a:pPr eaLnBrk="0" hangingPunct="0">
              <a:lnSpc>
                <a:spcPct val="150000"/>
              </a:lnSpc>
              <a:defRPr/>
            </a:pPr>
            <a:r>
              <a:rPr lang="en-US" altLang="zh-CN" sz="2400" b="1" dirty="0">
                <a:latin typeface="Courier New" pitchFamily="49" charset="0"/>
                <a:ea typeface="宋体" pitchFamily="2" charset="-122"/>
              </a:rPr>
              <a:t> </a:t>
            </a:r>
            <a:r>
              <a:rPr lang="en-US" sz="2400" b="1" dirty="0">
                <a:latin typeface="Courier New" pitchFamily="49" charset="0"/>
                <a:ea typeface="宋体" pitchFamily="2" charset="-122"/>
              </a:rPr>
              <a:t> for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 0;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 &lt; M; </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a:t>
            </a:r>
          </a:p>
          <a:p>
            <a:pPr eaLnBrk="0" hangingPunct="0">
              <a:lnSpc>
                <a:spcPct val="150000"/>
              </a:lnSpc>
              <a:defRPr/>
            </a:pPr>
            <a:r>
              <a:rPr lang="en-US" sz="2400" b="1" dirty="0">
                <a:latin typeface="Courier New" pitchFamily="49" charset="0"/>
                <a:ea typeface="宋体" pitchFamily="2" charset="-122"/>
              </a:rPr>
              <a:t>    sum += a[</a:t>
            </a:r>
            <a:r>
              <a:rPr lang="en-US" sz="2400" b="1" dirty="0" err="1">
                <a:latin typeface="Courier New" pitchFamily="49" charset="0"/>
                <a:ea typeface="宋体" pitchFamily="2" charset="-122"/>
              </a:rPr>
              <a:t>i</a:t>
            </a:r>
            <a:r>
              <a:rPr lang="en-US" sz="2400" b="1" dirty="0">
                <a:latin typeface="Courier New" pitchFamily="49" charset="0"/>
                <a:ea typeface="宋体" pitchFamily="2" charset="-122"/>
              </a:rPr>
              <a:t>][j];</a:t>
            </a:r>
          </a:p>
        </p:txBody>
      </p:sp>
    </p:spTree>
    <p:extLst>
      <p:ext uri="{BB962C8B-B14F-4D97-AF65-F5344CB8AC3E}">
        <p14:creationId xmlns:p14="http://schemas.microsoft.com/office/powerpoint/2010/main" val="20526609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2" cstate="print"/>
          <a:srcRect/>
          <a:stretch>
            <a:fillRect/>
          </a:stretch>
        </p:blipFill>
        <p:spPr bwMode="auto">
          <a:xfrm>
            <a:off x="2055732" y="3468704"/>
            <a:ext cx="1603375" cy="1957388"/>
          </a:xfrm>
          <a:prstGeom prst="rect">
            <a:avLst/>
          </a:prstGeom>
          <a:noFill/>
          <a:ln w="9525">
            <a:noFill/>
            <a:miter lim="800000"/>
            <a:headEnd/>
            <a:tailEnd/>
          </a:ln>
        </p:spPr>
      </p:pic>
      <p:sp>
        <p:nvSpPr>
          <p:cNvPr id="221186" name="Rectangle 3"/>
          <p:cNvSpPr>
            <a:spLocks noGrp="1" noChangeArrowheads="1"/>
          </p:cNvSpPr>
          <p:nvPr>
            <p:ph type="title"/>
          </p:nvPr>
        </p:nvSpPr>
        <p:spPr/>
        <p:txBody>
          <a:bodyPr/>
          <a:lstStyle/>
          <a:p>
            <a:pPr eaLnBrk="1" hangingPunct="1"/>
            <a:r>
              <a:rPr lang="zh-CN" altLang="en-US" dirty="0"/>
              <a:t>图书馆与</a:t>
            </a:r>
            <a:r>
              <a:rPr lang="en-US" altLang="zh-CN" dirty="0"/>
              <a:t>Cache</a:t>
            </a:r>
            <a:r>
              <a:rPr lang="zh-CN" altLang="en-US" dirty="0"/>
              <a:t>的类比</a:t>
            </a:r>
          </a:p>
        </p:txBody>
      </p:sp>
      <p:pic>
        <p:nvPicPr>
          <p:cNvPr id="1495044" name="Picture 4" descr="MCj03356820000[1]"/>
          <p:cNvPicPr>
            <a:picLocks noChangeAspect="1" noChangeArrowheads="1"/>
          </p:cNvPicPr>
          <p:nvPr/>
        </p:nvPicPr>
        <p:blipFill>
          <a:blip r:embed="rId3" cstate="print"/>
          <a:srcRect/>
          <a:stretch>
            <a:fillRect/>
          </a:stretch>
        </p:blipFill>
        <p:spPr bwMode="auto">
          <a:xfrm>
            <a:off x="7883443" y="3539308"/>
            <a:ext cx="2146300" cy="2327308"/>
          </a:xfrm>
          <a:prstGeom prst="rect">
            <a:avLst/>
          </a:prstGeom>
          <a:noFill/>
          <a:ln w="9525">
            <a:noFill/>
            <a:miter lim="800000"/>
            <a:headEnd/>
            <a:tailEnd/>
          </a:ln>
        </p:spPr>
      </p:pic>
      <p:pic>
        <p:nvPicPr>
          <p:cNvPr id="1495045" name="Picture 5" descr="MCj02807310000[1]"/>
          <p:cNvPicPr>
            <a:picLocks noChangeAspect="1" noChangeArrowheads="1"/>
          </p:cNvPicPr>
          <p:nvPr/>
        </p:nvPicPr>
        <p:blipFill>
          <a:blip r:embed="rId4" cstate="print"/>
          <a:srcRect/>
          <a:stretch>
            <a:fillRect/>
          </a:stretch>
        </p:blipFill>
        <p:spPr bwMode="auto">
          <a:xfrm flipH="1">
            <a:off x="6016543" y="3060717"/>
            <a:ext cx="971550" cy="1441450"/>
          </a:xfrm>
          <a:prstGeom prst="rect">
            <a:avLst/>
          </a:prstGeom>
          <a:noFill/>
          <a:ln w="9525">
            <a:noFill/>
            <a:miter lim="800000"/>
            <a:headEnd/>
            <a:tailEnd/>
          </a:ln>
        </p:spPr>
      </p:pic>
      <p:pic>
        <p:nvPicPr>
          <p:cNvPr id="1495046" name="Picture 6" descr="MCj02807310000[1]"/>
          <p:cNvPicPr>
            <a:picLocks noChangeAspect="1" noChangeArrowheads="1"/>
          </p:cNvPicPr>
          <p:nvPr/>
        </p:nvPicPr>
        <p:blipFill>
          <a:blip r:embed="rId4" cstate="print"/>
          <a:srcRect/>
          <a:stretch>
            <a:fillRect/>
          </a:stretch>
        </p:blipFill>
        <p:spPr bwMode="auto">
          <a:xfrm>
            <a:off x="6143543" y="4940317"/>
            <a:ext cx="971550" cy="1441450"/>
          </a:xfrm>
          <a:prstGeom prst="rect">
            <a:avLst/>
          </a:prstGeom>
          <a:noFill/>
          <a:ln w="9525">
            <a:noFill/>
            <a:miter lim="800000"/>
            <a:headEnd/>
            <a:tailEnd/>
          </a:ln>
        </p:spPr>
      </p:pic>
      <p:sp>
        <p:nvSpPr>
          <p:cNvPr id="1495047" name="AutoShape 7"/>
          <p:cNvSpPr>
            <a:spLocks noChangeArrowheads="1"/>
          </p:cNvSpPr>
          <p:nvPr/>
        </p:nvSpPr>
        <p:spPr bwMode="auto">
          <a:xfrm flipH="1">
            <a:off x="6838868" y="2965467"/>
            <a:ext cx="1841500" cy="469900"/>
          </a:xfrm>
          <a:prstGeom prst="curvedDownArrow">
            <a:avLst>
              <a:gd name="adj1" fmla="val 61578"/>
              <a:gd name="adj2" fmla="val 156757"/>
              <a:gd name="adj3" fmla="val 33333"/>
            </a:avLst>
          </a:prstGeom>
          <a:solidFill>
            <a:srgbClr val="CCFF66"/>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48" name="AutoShape 8"/>
          <p:cNvSpPr>
            <a:spLocks noChangeArrowheads="1"/>
          </p:cNvSpPr>
          <p:nvPr/>
        </p:nvSpPr>
        <p:spPr bwMode="auto">
          <a:xfrm flipV="1">
            <a:off x="7054768" y="5988067"/>
            <a:ext cx="1841500" cy="469900"/>
          </a:xfrm>
          <a:prstGeom prst="curvedDownArrow">
            <a:avLst>
              <a:gd name="adj1" fmla="val 61578"/>
              <a:gd name="adj2" fmla="val 156757"/>
              <a:gd name="adj3" fmla="val 33333"/>
            </a:avLst>
          </a:prstGeom>
          <a:solidFill>
            <a:srgbClr val="FFCC00"/>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49" name="AutoShape 9"/>
          <p:cNvSpPr>
            <a:spLocks noChangeArrowheads="1"/>
          </p:cNvSpPr>
          <p:nvPr/>
        </p:nvSpPr>
        <p:spPr bwMode="auto">
          <a:xfrm flipH="1">
            <a:off x="4730668" y="3663967"/>
            <a:ext cx="1358900" cy="355600"/>
          </a:xfrm>
          <a:prstGeom prst="curvedDownArrow">
            <a:avLst>
              <a:gd name="adj1" fmla="val 60046"/>
              <a:gd name="adj2" fmla="val 152857"/>
              <a:gd name="adj3" fmla="val 33333"/>
            </a:avLst>
          </a:prstGeom>
          <a:solidFill>
            <a:srgbClr val="CCFF66"/>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50" name="AutoShape 10"/>
          <p:cNvSpPr>
            <a:spLocks noChangeArrowheads="1"/>
          </p:cNvSpPr>
          <p:nvPr/>
        </p:nvSpPr>
        <p:spPr bwMode="auto">
          <a:xfrm flipV="1">
            <a:off x="4819568" y="5200667"/>
            <a:ext cx="1358900" cy="393700"/>
          </a:xfrm>
          <a:prstGeom prst="curvedDownArrow">
            <a:avLst>
              <a:gd name="adj1" fmla="val 54235"/>
              <a:gd name="adj2" fmla="val 138065"/>
              <a:gd name="adj3" fmla="val 33333"/>
            </a:avLst>
          </a:prstGeom>
          <a:solidFill>
            <a:srgbClr val="FFCC00"/>
          </a:solidFill>
          <a:ln w="19050">
            <a:solidFill>
              <a:schemeClr val="tx2"/>
            </a:solidFill>
            <a:miter lim="800000"/>
            <a:headEnd/>
            <a:tailEnd/>
          </a:ln>
        </p:spPr>
        <p:txBody>
          <a:bodyPr wrap="none" anchor="ctr"/>
          <a:lstStyle/>
          <a:p>
            <a:pPr algn="r"/>
            <a:endParaRPr lang="zh-CN" altLang="en-US">
              <a:solidFill>
                <a:srgbClr val="C00000"/>
              </a:solidFill>
            </a:endParaRPr>
          </a:p>
        </p:txBody>
      </p:sp>
      <p:sp>
        <p:nvSpPr>
          <p:cNvPr id="1495051" name="AutoShape 11"/>
          <p:cNvSpPr>
            <a:spLocks noChangeArrowheads="1"/>
          </p:cNvSpPr>
          <p:nvPr/>
        </p:nvSpPr>
        <p:spPr bwMode="auto">
          <a:xfrm>
            <a:off x="3625768" y="4451367"/>
            <a:ext cx="596900" cy="330200"/>
          </a:xfrm>
          <a:prstGeom prst="leftRightArrow">
            <a:avLst>
              <a:gd name="adj1" fmla="val 50000"/>
              <a:gd name="adj2" fmla="val 36154"/>
            </a:avLst>
          </a:prstGeom>
          <a:solidFill>
            <a:srgbClr val="99FFCC"/>
          </a:solidFill>
          <a:ln w="19050" algn="ctr">
            <a:solidFill>
              <a:schemeClr val="tx2"/>
            </a:solidFill>
            <a:miter lim="800000"/>
            <a:headEnd/>
            <a:tailEnd/>
          </a:ln>
        </p:spPr>
        <p:txBody>
          <a:bodyPr wrap="none" anchor="ctr"/>
          <a:lstStyle/>
          <a:p>
            <a:pPr algn="r"/>
            <a:endParaRPr lang="zh-CN" altLang="en-US">
              <a:solidFill>
                <a:srgbClr val="C00000"/>
              </a:solidFill>
            </a:endParaRPr>
          </a:p>
        </p:txBody>
      </p:sp>
      <p:sp>
        <p:nvSpPr>
          <p:cNvPr id="1495052" name="Rectangle 12"/>
          <p:cNvSpPr>
            <a:spLocks noChangeArrowheads="1"/>
          </p:cNvSpPr>
          <p:nvPr/>
        </p:nvSpPr>
        <p:spPr bwMode="auto">
          <a:xfrm>
            <a:off x="8710868" y="6069030"/>
            <a:ext cx="1737976" cy="389466"/>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rgbClr val="C00000"/>
                </a:solidFill>
                <a:latin typeface="Verdana" pitchFamily="34" charset="0"/>
              </a:rPr>
              <a:t>Main Memory</a:t>
            </a:r>
          </a:p>
        </p:txBody>
      </p:sp>
      <p:sp>
        <p:nvSpPr>
          <p:cNvPr id="1495053" name="Rectangle 13"/>
          <p:cNvSpPr>
            <a:spLocks noChangeArrowheads="1"/>
          </p:cNvSpPr>
          <p:nvPr/>
        </p:nvSpPr>
        <p:spPr bwMode="auto">
          <a:xfrm>
            <a:off x="3924335" y="5548330"/>
            <a:ext cx="1846146" cy="389466"/>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rgbClr val="C00000"/>
                </a:solidFill>
                <a:latin typeface="Verdana" pitchFamily="34" charset="0"/>
              </a:rPr>
              <a:t>Off-chip cache</a:t>
            </a:r>
          </a:p>
        </p:txBody>
      </p:sp>
      <p:sp>
        <p:nvSpPr>
          <p:cNvPr id="1495054" name="Rectangle 14"/>
          <p:cNvSpPr>
            <a:spLocks noChangeArrowheads="1"/>
          </p:cNvSpPr>
          <p:nvPr/>
        </p:nvSpPr>
        <p:spPr bwMode="auto">
          <a:xfrm>
            <a:off x="1917429" y="5535630"/>
            <a:ext cx="1792478" cy="389466"/>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dirty="0">
                <a:solidFill>
                  <a:srgbClr val="C00000"/>
                </a:solidFill>
                <a:latin typeface="Verdana" pitchFamily="34" charset="0"/>
              </a:rPr>
              <a:t>on-chip cache</a:t>
            </a:r>
          </a:p>
        </p:txBody>
      </p:sp>
      <p:pic>
        <p:nvPicPr>
          <p:cNvPr id="1495055" name="Picture 15" descr="MCj03536850000[1]"/>
          <p:cNvPicPr>
            <a:picLocks noChangeAspect="1" noChangeArrowheads="1"/>
          </p:cNvPicPr>
          <p:nvPr/>
        </p:nvPicPr>
        <p:blipFill>
          <a:blip r:embed="rId5" cstate="print"/>
          <a:srcRect/>
          <a:stretch>
            <a:fillRect/>
          </a:stretch>
        </p:blipFill>
        <p:spPr bwMode="auto">
          <a:xfrm>
            <a:off x="4011532" y="4010042"/>
            <a:ext cx="1514475" cy="1243012"/>
          </a:xfrm>
          <a:prstGeom prst="rect">
            <a:avLst/>
          </a:prstGeom>
          <a:noFill/>
          <a:ln w="9525">
            <a:noFill/>
            <a:miter lim="800000"/>
            <a:headEnd/>
            <a:tailEnd/>
          </a:ln>
        </p:spPr>
      </p:pic>
      <p:pic>
        <p:nvPicPr>
          <p:cNvPr id="1495056" name="Picture 16" descr="MCBD06927_0000[1]"/>
          <p:cNvPicPr>
            <a:picLocks noChangeAspect="1" noChangeArrowheads="1"/>
          </p:cNvPicPr>
          <p:nvPr/>
        </p:nvPicPr>
        <p:blipFill>
          <a:blip r:embed="rId6" cstate="print"/>
          <a:srcRect/>
          <a:stretch>
            <a:fillRect/>
          </a:stretch>
        </p:blipFill>
        <p:spPr bwMode="auto">
          <a:xfrm>
            <a:off x="8378118" y="976855"/>
            <a:ext cx="2403475" cy="1644650"/>
          </a:xfrm>
          <a:prstGeom prst="rect">
            <a:avLst/>
          </a:prstGeom>
          <a:noFill/>
          <a:ln w="9525">
            <a:noFill/>
            <a:miter lim="800000"/>
            <a:headEnd/>
            <a:tailEnd/>
          </a:ln>
        </p:spPr>
      </p:pic>
      <p:sp>
        <p:nvSpPr>
          <p:cNvPr id="1495057" name="Rectangle 17"/>
          <p:cNvSpPr>
            <a:spLocks noChangeArrowheads="1"/>
          </p:cNvSpPr>
          <p:nvPr/>
        </p:nvSpPr>
        <p:spPr bwMode="auto">
          <a:xfrm>
            <a:off x="7456405" y="1611110"/>
            <a:ext cx="1038225" cy="389466"/>
          </a:xfrm>
          <a:prstGeom prst="rect">
            <a:avLst/>
          </a:prstGeom>
          <a:noFill/>
          <a:ln w="9525">
            <a:noFill/>
            <a:miter lim="800000"/>
            <a:headEnd/>
            <a:tailEnd/>
          </a:ln>
        </p:spPr>
        <p:txBody>
          <a:bodyPr>
            <a:spAutoFit/>
          </a:bodyPr>
          <a:lstStyle/>
          <a:p>
            <a:pPr algn="r">
              <a:lnSpc>
                <a:spcPct val="120000"/>
              </a:lnSpc>
              <a:spcBef>
                <a:spcPct val="20000"/>
              </a:spcBef>
              <a:buClr>
                <a:schemeClr val="accent2"/>
              </a:buClr>
              <a:buFont typeface="Wingdings" pitchFamily="2" charset="2"/>
              <a:buNone/>
            </a:pPr>
            <a:r>
              <a:rPr lang="en-US" altLang="zh-CN" b="1">
                <a:solidFill>
                  <a:srgbClr val="C00000"/>
                </a:solidFill>
                <a:latin typeface="Verdana" pitchFamily="34" charset="0"/>
              </a:rPr>
              <a:t>DISK</a:t>
            </a:r>
          </a:p>
        </p:txBody>
      </p:sp>
      <p:sp>
        <p:nvSpPr>
          <p:cNvPr id="1495058" name="AutoShape 18"/>
          <p:cNvSpPr>
            <a:spLocks noChangeArrowheads="1"/>
          </p:cNvSpPr>
          <p:nvPr/>
        </p:nvSpPr>
        <p:spPr bwMode="auto">
          <a:xfrm>
            <a:off x="9328068" y="2482867"/>
            <a:ext cx="317500" cy="927100"/>
          </a:xfrm>
          <a:prstGeom prst="upDownArrow">
            <a:avLst>
              <a:gd name="adj1" fmla="val 50000"/>
              <a:gd name="adj2" fmla="val 58400"/>
            </a:avLst>
          </a:prstGeom>
          <a:solidFill>
            <a:srgbClr val="99FFCC"/>
          </a:solidFill>
          <a:ln w="19050" algn="ctr">
            <a:solidFill>
              <a:schemeClr val="tx2"/>
            </a:solidFill>
            <a:miter lim="800000"/>
            <a:headEnd/>
            <a:tailEnd/>
          </a:ln>
        </p:spPr>
        <p:txBody>
          <a:bodyPr wrap="none" anchor="ctr"/>
          <a:lstStyle/>
          <a:p>
            <a:pPr algn="r"/>
            <a:endParaRPr lang="zh-CN" altLang="en-US">
              <a:solidFill>
                <a:srgbClr val="C00000"/>
              </a:solidFill>
            </a:endParaRPr>
          </a:p>
        </p:txBody>
      </p:sp>
      <p:sp>
        <p:nvSpPr>
          <p:cNvPr id="22" name="内容占位符 2"/>
          <p:cNvSpPr>
            <a:spLocks noGrp="1"/>
          </p:cNvSpPr>
          <p:nvPr>
            <p:ph idx="1"/>
          </p:nvPr>
        </p:nvSpPr>
        <p:spPr>
          <a:xfrm>
            <a:off x="487822" y="1313405"/>
            <a:ext cx="6713078" cy="1789131"/>
          </a:xfrm>
        </p:spPr>
        <p:txBody>
          <a:bodyPr>
            <a:noAutofit/>
          </a:bodyPr>
          <a:lstStyle/>
          <a:p>
            <a:r>
              <a:rPr lang="zh-CN" altLang="en-US" sz="2400" dirty="0"/>
              <a:t>反复看同一本书、同一章节，概率随时间变低</a:t>
            </a:r>
            <a:endParaRPr lang="en-US" altLang="zh-CN" sz="2400" dirty="0"/>
          </a:p>
          <a:p>
            <a:r>
              <a:rPr lang="zh-CN" altLang="en-US" sz="2400" dirty="0"/>
              <a:t>看第</a:t>
            </a:r>
            <a:r>
              <a:rPr lang="en-US" altLang="zh-CN" sz="2400" dirty="0"/>
              <a:t>n</a:t>
            </a:r>
            <a:r>
              <a:rPr lang="zh-CN" altLang="en-US" sz="2400" dirty="0"/>
              <a:t>章，可能会看</a:t>
            </a:r>
            <a:r>
              <a:rPr lang="en-US" altLang="zh-CN" sz="2400" dirty="0"/>
              <a:t>n+1</a:t>
            </a:r>
            <a:r>
              <a:rPr lang="zh-CN" altLang="en-US" sz="2400" dirty="0"/>
              <a:t>章</a:t>
            </a:r>
          </a:p>
        </p:txBody>
      </p:sp>
    </p:spTree>
    <p:extLst>
      <p:ext uri="{BB962C8B-B14F-4D97-AF65-F5344CB8AC3E}">
        <p14:creationId xmlns:p14="http://schemas.microsoft.com/office/powerpoint/2010/main" val="198665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repeatCount="2000"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repeatCount="2000" fill="hold" grpId="0" nodeType="clickEffect">
                                  <p:stCondLst>
                                    <p:cond delay="0"/>
                                  </p:stCondLst>
                                  <p:childTnLst>
                                    <p:set>
                                      <p:cBhvr>
                                        <p:cTn id="12" dur="1" fill="hold">
                                          <p:stCondLst>
                                            <p:cond delay="0"/>
                                          </p:stCondLst>
                                        </p:cTn>
                                        <p:tgtEl>
                                          <p:spTgt spid="1495058"/>
                                        </p:tgtEl>
                                        <p:attrNameLst>
                                          <p:attrName>style.visibility</p:attrName>
                                        </p:attrNameLst>
                                      </p:cBhvr>
                                      <p:to>
                                        <p:strVal val="visible"/>
                                      </p:to>
                                    </p:set>
                                    <p:animEffect transition="in" filter="wipe(up)">
                                      <p:cBhvr>
                                        <p:cTn id="13" dur="500"/>
                                        <p:tgtEl>
                                          <p:spTgt spid="149505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repeatCount="2000" fill="hold" nodeType="clickEffect">
                                  <p:stCondLst>
                                    <p:cond delay="0"/>
                                  </p:stCondLst>
                                  <p:childTnLst>
                                    <p:set>
                                      <p:cBhvr>
                                        <p:cTn id="17" dur="1" fill="hold">
                                          <p:stCondLst>
                                            <p:cond delay="0"/>
                                          </p:stCondLst>
                                        </p:cTn>
                                        <p:tgtEl>
                                          <p:spTgt spid="1495044"/>
                                        </p:tgtEl>
                                        <p:attrNameLst>
                                          <p:attrName>style.visibility</p:attrName>
                                        </p:attrNameLst>
                                      </p:cBhvr>
                                      <p:to>
                                        <p:strVal val="visible"/>
                                      </p:to>
                                    </p:set>
                                    <p:animEffect transition="in" filter="wipe(right)">
                                      <p:cBhvr>
                                        <p:cTn id="18" dur="500"/>
                                        <p:tgtEl>
                                          <p:spTgt spid="149504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repeatCount="2000" fill="hold" grpId="0" nodeType="clickEffect">
                                  <p:stCondLst>
                                    <p:cond delay="0"/>
                                  </p:stCondLst>
                                  <p:childTnLst>
                                    <p:set>
                                      <p:cBhvr>
                                        <p:cTn id="22" dur="1" fill="hold">
                                          <p:stCondLst>
                                            <p:cond delay="0"/>
                                          </p:stCondLst>
                                        </p:cTn>
                                        <p:tgtEl>
                                          <p:spTgt spid="1495047"/>
                                        </p:tgtEl>
                                        <p:attrNameLst>
                                          <p:attrName>style.visibility</p:attrName>
                                        </p:attrNameLst>
                                      </p:cBhvr>
                                      <p:to>
                                        <p:strVal val="visible"/>
                                      </p:to>
                                    </p:set>
                                    <p:animEffect transition="in" filter="wipe(right)">
                                      <p:cBhvr>
                                        <p:cTn id="23" dur="500"/>
                                        <p:tgtEl>
                                          <p:spTgt spid="14950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repeatCount="2000" fill="hold" nodeType="clickEffect">
                                  <p:stCondLst>
                                    <p:cond delay="0"/>
                                  </p:stCondLst>
                                  <p:childTnLst>
                                    <p:set>
                                      <p:cBhvr>
                                        <p:cTn id="27" dur="1" fill="hold">
                                          <p:stCondLst>
                                            <p:cond delay="0"/>
                                          </p:stCondLst>
                                        </p:cTn>
                                        <p:tgtEl>
                                          <p:spTgt spid="1495045"/>
                                        </p:tgtEl>
                                        <p:attrNameLst>
                                          <p:attrName>style.visibility</p:attrName>
                                        </p:attrNameLst>
                                      </p:cBhvr>
                                      <p:to>
                                        <p:strVal val="visible"/>
                                      </p:to>
                                    </p:set>
                                    <p:animEffect transition="in" filter="wipe(right)">
                                      <p:cBhvr>
                                        <p:cTn id="28" dur="500"/>
                                        <p:tgtEl>
                                          <p:spTgt spid="14950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repeatCount="2000" fill="hold" grpId="0" nodeType="clickEffect">
                                  <p:stCondLst>
                                    <p:cond delay="0"/>
                                  </p:stCondLst>
                                  <p:childTnLst>
                                    <p:set>
                                      <p:cBhvr>
                                        <p:cTn id="32" dur="1" fill="hold">
                                          <p:stCondLst>
                                            <p:cond delay="0"/>
                                          </p:stCondLst>
                                        </p:cTn>
                                        <p:tgtEl>
                                          <p:spTgt spid="1495049"/>
                                        </p:tgtEl>
                                        <p:attrNameLst>
                                          <p:attrName>style.visibility</p:attrName>
                                        </p:attrNameLst>
                                      </p:cBhvr>
                                      <p:to>
                                        <p:strVal val="visible"/>
                                      </p:to>
                                    </p:set>
                                    <p:animEffect transition="in" filter="wipe(right)">
                                      <p:cBhvr>
                                        <p:cTn id="33" dur="500"/>
                                        <p:tgtEl>
                                          <p:spTgt spid="14950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repeatCount="2000" fill="hold" nodeType="clickEffect">
                                  <p:stCondLst>
                                    <p:cond delay="0"/>
                                  </p:stCondLst>
                                  <p:childTnLst>
                                    <p:set>
                                      <p:cBhvr>
                                        <p:cTn id="37" dur="1" fill="hold">
                                          <p:stCondLst>
                                            <p:cond delay="0"/>
                                          </p:stCondLst>
                                        </p:cTn>
                                        <p:tgtEl>
                                          <p:spTgt spid="1495055"/>
                                        </p:tgtEl>
                                        <p:attrNameLst>
                                          <p:attrName>style.visibility</p:attrName>
                                        </p:attrNameLst>
                                      </p:cBhvr>
                                      <p:to>
                                        <p:strVal val="visible"/>
                                      </p:to>
                                    </p:set>
                                    <p:animEffect transition="in" filter="wipe(right)">
                                      <p:cBhvr>
                                        <p:cTn id="38" dur="500"/>
                                        <p:tgtEl>
                                          <p:spTgt spid="14950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repeatCount="2000" fill="hold" grpId="0" nodeType="clickEffect">
                                  <p:stCondLst>
                                    <p:cond delay="0"/>
                                  </p:stCondLst>
                                  <p:childTnLst>
                                    <p:set>
                                      <p:cBhvr>
                                        <p:cTn id="42" dur="1" fill="hold">
                                          <p:stCondLst>
                                            <p:cond delay="0"/>
                                          </p:stCondLst>
                                        </p:cTn>
                                        <p:tgtEl>
                                          <p:spTgt spid="1495051"/>
                                        </p:tgtEl>
                                        <p:attrNameLst>
                                          <p:attrName>style.visibility</p:attrName>
                                        </p:attrNameLst>
                                      </p:cBhvr>
                                      <p:to>
                                        <p:strVal val="visible"/>
                                      </p:to>
                                    </p:set>
                                    <p:animEffect transition="in" filter="wipe(right)">
                                      <p:cBhvr>
                                        <p:cTn id="43" dur="500"/>
                                        <p:tgtEl>
                                          <p:spTgt spid="149505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2000" fill="hold" nodeType="clickEffect">
                                  <p:stCondLst>
                                    <p:cond delay="0"/>
                                  </p:stCondLst>
                                  <p:childTnLst>
                                    <p:set>
                                      <p:cBhvr>
                                        <p:cTn id="47" dur="1" fill="hold">
                                          <p:stCondLst>
                                            <p:cond delay="0"/>
                                          </p:stCondLst>
                                        </p:cTn>
                                        <p:tgtEl>
                                          <p:spTgt spid="1495042"/>
                                        </p:tgtEl>
                                        <p:attrNameLst>
                                          <p:attrName>style.visibility</p:attrName>
                                        </p:attrNameLst>
                                      </p:cBhvr>
                                      <p:to>
                                        <p:strVal val="visible"/>
                                      </p:to>
                                    </p:set>
                                    <p:animEffect transition="in" filter="wipe(right)">
                                      <p:cBhvr>
                                        <p:cTn id="48" dur="500"/>
                                        <p:tgtEl>
                                          <p:spTgt spid="149504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repeatCount="2000" fill="hold" grpId="0" nodeType="clickEffect">
                                  <p:stCondLst>
                                    <p:cond delay="0"/>
                                  </p:stCondLst>
                                  <p:childTnLst>
                                    <p:set>
                                      <p:cBhvr>
                                        <p:cTn id="52" dur="1" fill="hold">
                                          <p:stCondLst>
                                            <p:cond delay="0"/>
                                          </p:stCondLst>
                                        </p:cTn>
                                        <p:tgtEl>
                                          <p:spTgt spid="1495050"/>
                                        </p:tgtEl>
                                        <p:attrNameLst>
                                          <p:attrName>style.visibility</p:attrName>
                                        </p:attrNameLst>
                                      </p:cBhvr>
                                      <p:to>
                                        <p:strVal val="visible"/>
                                      </p:to>
                                    </p:set>
                                    <p:animEffect transition="in" filter="wipe(left)">
                                      <p:cBhvr>
                                        <p:cTn id="53" dur="500"/>
                                        <p:tgtEl>
                                          <p:spTgt spid="149505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repeatCount="2000" fill="hold" nodeType="click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repeatCount="2000" fill="hold" grpId="0" nodeType="clickEffect">
                                  <p:stCondLst>
                                    <p:cond delay="0"/>
                                  </p:stCondLst>
                                  <p:childTnLst>
                                    <p:set>
                                      <p:cBhvr>
                                        <p:cTn id="62" dur="1" fill="hold">
                                          <p:stCondLst>
                                            <p:cond delay="0"/>
                                          </p:stCondLst>
                                        </p:cTn>
                                        <p:tgtEl>
                                          <p:spTgt spid="1495048"/>
                                        </p:tgtEl>
                                        <p:attrNameLst>
                                          <p:attrName>style.visibility</p:attrName>
                                        </p:attrNameLst>
                                      </p:cBhvr>
                                      <p:to>
                                        <p:strVal val="visible"/>
                                      </p:to>
                                    </p:set>
                                    <p:animEffect transition="in" filter="wipe(left)">
                                      <p:cBhvr>
                                        <p:cTn id="63" dur="500"/>
                                        <p:tgtEl>
                                          <p:spTgt spid="149504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5" presetClass="emph" presetSubtype="0" repeatCount="4000" fill="hold" nodeType="clickEffect">
                                  <p:stCondLst>
                                    <p:cond delay="0"/>
                                  </p:stCondLst>
                                  <p:childTnLst>
                                    <p:anim calcmode="discrete" valueType="str">
                                      <p:cBhvr>
                                        <p:cTn id="67" dur="1000" fill="hold"/>
                                        <p:tgtEl>
                                          <p:spTgt spid="1495044"/>
                                        </p:tgtEl>
                                        <p:attrNameLst>
                                          <p:attrName>style.visibility</p:attrName>
                                        </p:attrNameLst>
                                      </p:cBhvr>
                                      <p:tavLst>
                                        <p:tav tm="0">
                                          <p:val>
                                            <p:strVal val="hidden"/>
                                          </p:val>
                                        </p:tav>
                                        <p:tav tm="50000">
                                          <p:val>
                                            <p:strVal val="visible"/>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5" presetClass="emph" presetSubtype="0" repeatCount="4000" fill="hold" grpId="1" nodeType="clickEffect">
                                  <p:stCondLst>
                                    <p:cond delay="0"/>
                                  </p:stCondLst>
                                  <p:childTnLst>
                                    <p:anim calcmode="discrete" valueType="str">
                                      <p:cBhvr>
                                        <p:cTn id="71" dur="1000" fill="hold"/>
                                        <p:tgtEl>
                                          <p:spTgt spid="1495047"/>
                                        </p:tgtEl>
                                        <p:attrNameLst>
                                          <p:attrName>style.visibility</p:attrName>
                                        </p:attrNameLst>
                                      </p:cBhvr>
                                      <p:tavLst>
                                        <p:tav tm="0">
                                          <p:val>
                                            <p:strVal val="hidden"/>
                                          </p:val>
                                        </p:tav>
                                        <p:tav tm="50000">
                                          <p:val>
                                            <p:strVal val="visible"/>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5" presetClass="emph" presetSubtype="0" repeatCount="4000" fill="hold" nodeType="clickEffect">
                                  <p:stCondLst>
                                    <p:cond delay="0"/>
                                  </p:stCondLst>
                                  <p:childTnLst>
                                    <p:anim calcmode="discrete" valueType="str">
                                      <p:cBhvr>
                                        <p:cTn id="75" dur="1000" fill="hold"/>
                                        <p:tgtEl>
                                          <p:spTgt spid="1495045"/>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5" presetClass="emph" presetSubtype="0" repeatCount="4000" fill="hold" grpId="1" nodeType="clickEffect">
                                  <p:stCondLst>
                                    <p:cond delay="0"/>
                                  </p:stCondLst>
                                  <p:childTnLst>
                                    <p:anim calcmode="discrete" valueType="str">
                                      <p:cBhvr>
                                        <p:cTn id="79" dur="1000" fill="hold"/>
                                        <p:tgtEl>
                                          <p:spTgt spid="1495049"/>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35" presetClass="emph" presetSubtype="0" repeatCount="3000" fill="hold" nodeType="clickEffect">
                                  <p:stCondLst>
                                    <p:cond delay="0"/>
                                  </p:stCondLst>
                                  <p:childTnLst>
                                    <p:anim calcmode="discrete" valueType="str">
                                      <p:cBhvr>
                                        <p:cTn id="83" dur="10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wipe(left)">
                                      <p:cBhvr>
                                        <p:cTn id="88" dur="500"/>
                                        <p:tgtEl>
                                          <p:spTgt spid="22">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2">
                                            <p:txEl>
                                              <p:pRg st="1" end="1"/>
                                            </p:txEl>
                                          </p:spTgt>
                                        </p:tgtEl>
                                        <p:attrNameLst>
                                          <p:attrName>style.visibility</p:attrName>
                                        </p:attrNameLst>
                                      </p:cBhvr>
                                      <p:to>
                                        <p:strVal val="visible"/>
                                      </p:to>
                                    </p:set>
                                    <p:animEffect transition="in" filter="wipe(left)">
                                      <p:cBhvr>
                                        <p:cTn id="93" dur="500"/>
                                        <p:tgtEl>
                                          <p:spTgt spid="22">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repeatCount="2000" fill="hold" grpId="0" nodeType="clickEffect">
                                  <p:stCondLst>
                                    <p:cond delay="0"/>
                                  </p:stCondLst>
                                  <p:childTnLst>
                                    <p:set>
                                      <p:cBhvr>
                                        <p:cTn id="97" dur="1" fill="hold">
                                          <p:stCondLst>
                                            <p:cond delay="0"/>
                                          </p:stCondLst>
                                        </p:cTn>
                                        <p:tgtEl>
                                          <p:spTgt spid="1495054"/>
                                        </p:tgtEl>
                                        <p:attrNameLst>
                                          <p:attrName>style.visibility</p:attrName>
                                        </p:attrNameLst>
                                      </p:cBhvr>
                                      <p:to>
                                        <p:strVal val="visible"/>
                                      </p:to>
                                    </p:set>
                                    <p:anim calcmode="lin" valueType="num">
                                      <p:cBhvr additive="base">
                                        <p:cTn id="98" dur="500" fill="hold"/>
                                        <p:tgtEl>
                                          <p:spTgt spid="1495054"/>
                                        </p:tgtEl>
                                        <p:attrNameLst>
                                          <p:attrName>ppt_x</p:attrName>
                                        </p:attrNameLst>
                                      </p:cBhvr>
                                      <p:tavLst>
                                        <p:tav tm="0">
                                          <p:val>
                                            <p:strVal val="#ppt_x"/>
                                          </p:val>
                                        </p:tav>
                                        <p:tav tm="100000">
                                          <p:val>
                                            <p:strVal val="#ppt_x"/>
                                          </p:val>
                                        </p:tav>
                                      </p:tavLst>
                                    </p:anim>
                                    <p:anim calcmode="lin" valueType="num">
                                      <p:cBhvr additive="base">
                                        <p:cTn id="9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4" repeatCount="2000" fill="hold" grpId="0" nodeType="clickEffect">
                                  <p:stCondLst>
                                    <p:cond delay="0"/>
                                  </p:stCondLst>
                                  <p:childTnLst>
                                    <p:set>
                                      <p:cBhvr>
                                        <p:cTn id="103" dur="1" fill="hold">
                                          <p:stCondLst>
                                            <p:cond delay="0"/>
                                          </p:stCondLst>
                                        </p:cTn>
                                        <p:tgtEl>
                                          <p:spTgt spid="1495053"/>
                                        </p:tgtEl>
                                        <p:attrNameLst>
                                          <p:attrName>style.visibility</p:attrName>
                                        </p:attrNameLst>
                                      </p:cBhvr>
                                      <p:to>
                                        <p:strVal val="visible"/>
                                      </p:to>
                                    </p:set>
                                    <p:anim calcmode="lin" valueType="num">
                                      <p:cBhvr additive="base">
                                        <p:cTn id="104" dur="500" fill="hold"/>
                                        <p:tgtEl>
                                          <p:spTgt spid="1495053"/>
                                        </p:tgtEl>
                                        <p:attrNameLst>
                                          <p:attrName>ppt_x</p:attrName>
                                        </p:attrNameLst>
                                      </p:cBhvr>
                                      <p:tavLst>
                                        <p:tav tm="0">
                                          <p:val>
                                            <p:strVal val="#ppt_x"/>
                                          </p:val>
                                        </p:tav>
                                        <p:tav tm="100000">
                                          <p:val>
                                            <p:strVal val="#ppt_x"/>
                                          </p:val>
                                        </p:tav>
                                      </p:tavLst>
                                    </p:anim>
                                    <p:anim calcmode="lin" valueType="num">
                                      <p:cBhvr additive="base">
                                        <p:cTn id="10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4" repeatCount="2000" fill="hold" grpId="0" nodeType="clickEffect">
                                  <p:stCondLst>
                                    <p:cond delay="0"/>
                                  </p:stCondLst>
                                  <p:childTnLst>
                                    <p:set>
                                      <p:cBhvr>
                                        <p:cTn id="109" dur="1" fill="hold">
                                          <p:stCondLst>
                                            <p:cond delay="0"/>
                                          </p:stCondLst>
                                        </p:cTn>
                                        <p:tgtEl>
                                          <p:spTgt spid="1495052"/>
                                        </p:tgtEl>
                                        <p:attrNameLst>
                                          <p:attrName>style.visibility</p:attrName>
                                        </p:attrNameLst>
                                      </p:cBhvr>
                                      <p:to>
                                        <p:strVal val="visible"/>
                                      </p:to>
                                    </p:set>
                                    <p:anim calcmode="lin" valueType="num">
                                      <p:cBhvr additive="base">
                                        <p:cTn id="110" dur="500" fill="hold"/>
                                        <p:tgtEl>
                                          <p:spTgt spid="1495052"/>
                                        </p:tgtEl>
                                        <p:attrNameLst>
                                          <p:attrName>ppt_x</p:attrName>
                                        </p:attrNameLst>
                                      </p:cBhvr>
                                      <p:tavLst>
                                        <p:tav tm="0">
                                          <p:val>
                                            <p:strVal val="#ppt_x"/>
                                          </p:val>
                                        </p:tav>
                                        <p:tav tm="100000">
                                          <p:val>
                                            <p:strVal val="#ppt_x"/>
                                          </p:val>
                                        </p:tav>
                                      </p:tavLst>
                                    </p:anim>
                                    <p:anim calcmode="lin" valueType="num">
                                      <p:cBhvr additive="base">
                                        <p:cTn id="11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 presetClass="entr" presetSubtype="4" repeatCount="2000" fill="hold" grpId="0" nodeType="clickEffect">
                                  <p:stCondLst>
                                    <p:cond delay="0"/>
                                  </p:stCondLst>
                                  <p:childTnLst>
                                    <p:set>
                                      <p:cBhvr>
                                        <p:cTn id="115" dur="1" fill="hold">
                                          <p:stCondLst>
                                            <p:cond delay="0"/>
                                          </p:stCondLst>
                                        </p:cTn>
                                        <p:tgtEl>
                                          <p:spTgt spid="1495057"/>
                                        </p:tgtEl>
                                        <p:attrNameLst>
                                          <p:attrName>style.visibility</p:attrName>
                                        </p:attrNameLst>
                                      </p:cBhvr>
                                      <p:to>
                                        <p:strVal val="visible"/>
                                      </p:to>
                                    </p:set>
                                    <p:anim calcmode="lin" valueType="num">
                                      <p:cBhvr additive="base">
                                        <p:cTn id="116" dur="500" fill="hold"/>
                                        <p:tgtEl>
                                          <p:spTgt spid="1495057"/>
                                        </p:tgtEl>
                                        <p:attrNameLst>
                                          <p:attrName>ppt_x</p:attrName>
                                        </p:attrNameLst>
                                      </p:cBhvr>
                                      <p:tavLst>
                                        <p:tav tm="0">
                                          <p:val>
                                            <p:strVal val="#ppt_x"/>
                                          </p:val>
                                        </p:tav>
                                        <p:tav tm="100000">
                                          <p:val>
                                            <p:strVal val="#ppt_x"/>
                                          </p:val>
                                        </p:tav>
                                      </p:tavLst>
                                    </p:anim>
                                    <p:anim calcmode="lin" valueType="num">
                                      <p:cBhvr additive="base">
                                        <p:cTn id="11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P spid="22"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基本思想</a:t>
            </a:r>
          </a:p>
        </p:txBody>
      </p:sp>
      <p:sp>
        <p:nvSpPr>
          <p:cNvPr id="3" name="内容占位符 2"/>
          <p:cNvSpPr>
            <a:spLocks noGrp="1"/>
          </p:cNvSpPr>
          <p:nvPr>
            <p:ph idx="1"/>
          </p:nvPr>
        </p:nvSpPr>
        <p:spPr/>
        <p:txBody>
          <a:bodyPr/>
          <a:lstStyle/>
          <a:p>
            <a:r>
              <a:rPr lang="zh-CN" altLang="en-US" dirty="0">
                <a:latin typeface="华文新魏" pitchFamily="2" charset="-122"/>
              </a:rPr>
              <a:t>在处理器附近增加一个</a:t>
            </a:r>
            <a:r>
              <a:rPr lang="zh-CN" altLang="en-US" b="1" dirty="0">
                <a:solidFill>
                  <a:srgbClr val="00B050"/>
                </a:solidFill>
                <a:latin typeface="华文新魏" pitchFamily="2" charset="-122"/>
              </a:rPr>
              <a:t>隐藏</a:t>
            </a:r>
            <a:r>
              <a:rPr lang="zh-CN" altLang="en-US" dirty="0">
                <a:latin typeface="华文新魏" pitchFamily="2" charset="-122"/>
              </a:rPr>
              <a:t>的</a:t>
            </a:r>
            <a:r>
              <a:rPr lang="zh-CN" altLang="en-US" b="1" dirty="0">
                <a:solidFill>
                  <a:srgbClr val="00B050"/>
                </a:solidFill>
                <a:latin typeface="华文新魏" pitchFamily="2" charset="-122"/>
              </a:rPr>
              <a:t>小</a:t>
            </a:r>
            <a:r>
              <a:rPr lang="zh-CN" altLang="en-US" dirty="0">
                <a:latin typeface="华文新魏" pitchFamily="2" charset="-122"/>
              </a:rPr>
              <a:t>容量</a:t>
            </a:r>
            <a:r>
              <a:rPr lang="zh-CN" altLang="en-US" b="1" dirty="0">
                <a:solidFill>
                  <a:srgbClr val="00B050"/>
                </a:solidFill>
                <a:latin typeface="华文新魏" pitchFamily="2" charset="-122"/>
              </a:rPr>
              <a:t>快速</a:t>
            </a:r>
            <a:r>
              <a:rPr lang="zh-CN" altLang="en-US" dirty="0">
                <a:latin typeface="华文新魏" pitchFamily="2" charset="-122"/>
              </a:rPr>
              <a:t>存储器</a:t>
            </a:r>
          </a:p>
          <a:p>
            <a:pPr lvl="1"/>
            <a:r>
              <a:rPr lang="zh-CN" altLang="en-US" sz="2400" dirty="0">
                <a:latin typeface="华文新魏" pitchFamily="2" charset="-122"/>
              </a:rPr>
              <a:t>对程序员透明</a:t>
            </a:r>
          </a:p>
          <a:p>
            <a:pPr lvl="1"/>
            <a:r>
              <a:rPr lang="zh-CN" altLang="en-US" sz="2400" dirty="0">
                <a:latin typeface="华文新魏" pitchFamily="2" charset="-122"/>
              </a:rPr>
              <a:t>将经常访问的</a:t>
            </a:r>
            <a:r>
              <a:rPr lang="zh-CN" altLang="en-US" sz="2400" b="1" dirty="0">
                <a:latin typeface="华文新魏" pitchFamily="2" charset="-122"/>
              </a:rPr>
              <a:t>热数据</a:t>
            </a:r>
            <a:r>
              <a:rPr lang="zh-CN" altLang="en-US" sz="2400" dirty="0">
                <a:latin typeface="华文新魏" pitchFamily="2" charset="-122"/>
              </a:rPr>
              <a:t>的</a:t>
            </a:r>
            <a:r>
              <a:rPr lang="zh-CN" altLang="en-US" sz="2400" b="1" dirty="0">
                <a:latin typeface="华文新魏" pitchFamily="2" charset="-122"/>
              </a:rPr>
              <a:t>副本</a:t>
            </a:r>
            <a:r>
              <a:rPr lang="zh-CN" altLang="en-US" sz="2400" dirty="0">
                <a:latin typeface="华文新魏" pitchFamily="2" charset="-122"/>
              </a:rPr>
              <a:t>存放在</a:t>
            </a:r>
            <a:r>
              <a:rPr lang="en-US" altLang="zh-CN" sz="2400" dirty="0">
                <a:latin typeface="华文新魏" pitchFamily="2" charset="-122"/>
              </a:rPr>
              <a:t>cache</a:t>
            </a:r>
            <a:r>
              <a:rPr lang="zh-CN" altLang="en-US" sz="2400" dirty="0">
                <a:latin typeface="华文新魏" pitchFamily="2" charset="-122"/>
              </a:rPr>
              <a:t>中</a:t>
            </a:r>
          </a:p>
          <a:p>
            <a:pPr lvl="1"/>
            <a:r>
              <a:rPr lang="zh-CN" altLang="en-US" sz="2400" dirty="0">
                <a:latin typeface="华文新魏" pitchFamily="2" charset="-122"/>
              </a:rPr>
              <a:t>提高命中率优化读性能</a:t>
            </a:r>
          </a:p>
          <a:p>
            <a:pPr lvl="2"/>
            <a:r>
              <a:rPr lang="zh-CN" altLang="en-US" sz="2400" dirty="0">
                <a:latin typeface="华文新魏" pitchFamily="2" charset="-122"/>
              </a:rPr>
              <a:t>预读处理  </a:t>
            </a:r>
            <a:r>
              <a:rPr lang="en-US" altLang="zh-CN" sz="2400" dirty="0">
                <a:latin typeface="华文新魏" pitchFamily="2" charset="-122"/>
              </a:rPr>
              <a:t>---   </a:t>
            </a:r>
            <a:r>
              <a:rPr lang="zh-CN" altLang="en-US" sz="2400" dirty="0">
                <a:latin typeface="华文新魏" pitchFamily="2" charset="-122"/>
              </a:rPr>
              <a:t>空间局部性</a:t>
            </a:r>
          </a:p>
          <a:p>
            <a:pPr lvl="2"/>
            <a:r>
              <a:rPr lang="zh-CN" altLang="en-US" sz="2400" dirty="0">
                <a:latin typeface="华文新魏" pitchFamily="2" charset="-122"/>
              </a:rPr>
              <a:t>淘汰算法  </a:t>
            </a:r>
            <a:r>
              <a:rPr lang="en-US" altLang="zh-CN" sz="2400" dirty="0">
                <a:latin typeface="华文新魏" pitchFamily="2" charset="-122"/>
              </a:rPr>
              <a:t>---   </a:t>
            </a:r>
            <a:r>
              <a:rPr lang="zh-CN" altLang="en-US" sz="2400" dirty="0">
                <a:latin typeface="华文新魏" pitchFamily="2" charset="-122"/>
              </a:rPr>
              <a:t>时间局部性                     </a:t>
            </a:r>
          </a:p>
          <a:p>
            <a:endParaRPr lang="zh-CN" altLang="en-US" dirty="0"/>
          </a:p>
        </p:txBody>
      </p:sp>
      <p:pic>
        <p:nvPicPr>
          <p:cNvPr id="4" name="Picture 131" descr="j0242087[1]"/>
          <p:cNvPicPr>
            <a:picLocks noChangeAspect="1" noChangeArrowheads="1"/>
          </p:cNvPicPr>
          <p:nvPr/>
        </p:nvPicPr>
        <p:blipFill>
          <a:blip r:embed="rId2" cstate="print">
            <a:grayscl/>
            <a:biLevel thresh="50000"/>
          </a:blip>
          <a:srcRect/>
          <a:stretch>
            <a:fillRect/>
          </a:stretch>
        </p:blipFill>
        <p:spPr bwMode="auto">
          <a:xfrm>
            <a:off x="2991149" y="5157068"/>
            <a:ext cx="912813" cy="674688"/>
          </a:xfrm>
          <a:prstGeom prst="rect">
            <a:avLst/>
          </a:prstGeom>
          <a:noFill/>
          <a:ln w="9525">
            <a:noFill/>
            <a:miter lim="800000"/>
            <a:headEnd/>
            <a:tailEnd/>
          </a:ln>
        </p:spPr>
      </p:pic>
      <p:sp>
        <p:nvSpPr>
          <p:cNvPr id="5" name="Line 9"/>
          <p:cNvSpPr>
            <a:spLocks noChangeShapeType="1"/>
          </p:cNvSpPr>
          <p:nvPr/>
        </p:nvSpPr>
        <p:spPr bwMode="auto">
          <a:xfrm>
            <a:off x="3757912" y="555076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6" name="Text Box 10"/>
          <p:cNvSpPr txBox="1">
            <a:spLocks noChangeArrowheads="1"/>
          </p:cNvSpPr>
          <p:nvPr/>
        </p:nvSpPr>
        <p:spPr bwMode="auto">
          <a:xfrm>
            <a:off x="5892436" y="4760194"/>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sp>
        <p:nvSpPr>
          <p:cNvPr id="7" name="Line 11"/>
          <p:cNvSpPr>
            <a:spLocks noChangeShapeType="1"/>
          </p:cNvSpPr>
          <p:nvPr/>
        </p:nvSpPr>
        <p:spPr bwMode="auto">
          <a:xfrm>
            <a:off x="3757912" y="5550768"/>
            <a:ext cx="1920875" cy="0"/>
          </a:xfrm>
          <a:prstGeom prst="line">
            <a:avLst/>
          </a:prstGeom>
          <a:noFill/>
          <a:ln w="76200">
            <a:solidFill>
              <a:srgbClr val="0099FF"/>
            </a:solidFill>
            <a:prstDash val="sysDot"/>
            <a:round/>
            <a:headEnd/>
            <a:tailEnd type="none" w="lg" len="med"/>
          </a:ln>
        </p:spPr>
        <p:txBody>
          <a:bodyPr lIns="0" tIns="0" rIns="0" bIns="0"/>
          <a:lstStyle/>
          <a:p>
            <a:endParaRPr lang="zh-CN" altLang="en-US">
              <a:latin typeface="+mn-ea"/>
            </a:endParaRPr>
          </a:p>
        </p:txBody>
      </p:sp>
      <p:sp>
        <p:nvSpPr>
          <p:cNvPr id="8" name="Line 12"/>
          <p:cNvSpPr>
            <a:spLocks noChangeShapeType="1"/>
          </p:cNvSpPr>
          <p:nvPr/>
        </p:nvSpPr>
        <p:spPr bwMode="auto">
          <a:xfrm>
            <a:off x="3757912" y="5550768"/>
            <a:ext cx="1920875" cy="0"/>
          </a:xfrm>
          <a:prstGeom prst="line">
            <a:avLst/>
          </a:prstGeom>
          <a:noFill/>
          <a:ln w="76200">
            <a:solidFill>
              <a:srgbClr val="0099FF"/>
            </a:solidFill>
            <a:round/>
            <a:headEnd/>
            <a:tailEnd type="none" w="lg" len="med"/>
          </a:ln>
        </p:spPr>
        <p:txBody>
          <a:bodyPr lIns="0" tIns="0" rIns="0" bIns="0"/>
          <a:lstStyle/>
          <a:p>
            <a:endParaRPr lang="zh-CN" altLang="en-US">
              <a:latin typeface="+mn-ea"/>
            </a:endParaRPr>
          </a:p>
        </p:txBody>
      </p:sp>
      <p:sp>
        <p:nvSpPr>
          <p:cNvPr id="9" name="Line 13"/>
          <p:cNvSpPr>
            <a:spLocks noChangeShapeType="1"/>
          </p:cNvSpPr>
          <p:nvPr/>
        </p:nvSpPr>
        <p:spPr bwMode="auto">
          <a:xfrm>
            <a:off x="3757912" y="5550768"/>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0" name="Line 14"/>
          <p:cNvSpPr>
            <a:spLocks noChangeShapeType="1"/>
          </p:cNvSpPr>
          <p:nvPr/>
        </p:nvSpPr>
        <p:spPr bwMode="auto">
          <a:xfrm>
            <a:off x="6472537" y="5550768"/>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grpSp>
        <p:nvGrpSpPr>
          <p:cNvPr id="11" name="Group 15"/>
          <p:cNvGrpSpPr>
            <a:grpSpLocks/>
          </p:cNvGrpSpPr>
          <p:nvPr/>
        </p:nvGrpSpPr>
        <p:grpSpPr bwMode="auto">
          <a:xfrm>
            <a:off x="8126711" y="5071343"/>
            <a:ext cx="1020762" cy="958850"/>
            <a:chOff x="3480" y="2350"/>
            <a:chExt cx="901" cy="846"/>
          </a:xfrm>
        </p:grpSpPr>
        <p:grpSp>
          <p:nvGrpSpPr>
            <p:cNvPr id="12" name="Group 16"/>
            <p:cNvGrpSpPr>
              <a:grpSpLocks/>
            </p:cNvGrpSpPr>
            <p:nvPr/>
          </p:nvGrpSpPr>
          <p:grpSpPr bwMode="auto">
            <a:xfrm>
              <a:off x="3480" y="2803"/>
              <a:ext cx="901" cy="393"/>
              <a:chOff x="3480" y="2982"/>
              <a:chExt cx="901" cy="393"/>
            </a:xfrm>
          </p:grpSpPr>
          <p:sp>
            <p:nvSpPr>
              <p:cNvPr id="33"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4"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5"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3" name="Group 20"/>
            <p:cNvGrpSpPr>
              <a:grpSpLocks/>
            </p:cNvGrpSpPr>
            <p:nvPr/>
          </p:nvGrpSpPr>
          <p:grpSpPr bwMode="auto">
            <a:xfrm>
              <a:off x="3480" y="2713"/>
              <a:ext cx="901" cy="393"/>
              <a:chOff x="3480" y="2982"/>
              <a:chExt cx="901" cy="393"/>
            </a:xfrm>
          </p:grpSpPr>
          <p:sp>
            <p:nvSpPr>
              <p:cNvPr id="30"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1"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 name="Group 24"/>
            <p:cNvGrpSpPr>
              <a:grpSpLocks/>
            </p:cNvGrpSpPr>
            <p:nvPr/>
          </p:nvGrpSpPr>
          <p:grpSpPr bwMode="auto">
            <a:xfrm>
              <a:off x="3480" y="2622"/>
              <a:ext cx="901" cy="393"/>
              <a:chOff x="3480" y="2982"/>
              <a:chExt cx="901" cy="393"/>
            </a:xfrm>
          </p:grpSpPr>
          <p:sp>
            <p:nvSpPr>
              <p:cNvPr id="27"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8"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5" name="Group 28"/>
            <p:cNvGrpSpPr>
              <a:grpSpLocks/>
            </p:cNvGrpSpPr>
            <p:nvPr/>
          </p:nvGrpSpPr>
          <p:grpSpPr bwMode="auto">
            <a:xfrm>
              <a:off x="3480" y="2532"/>
              <a:ext cx="901" cy="393"/>
              <a:chOff x="3480" y="2982"/>
              <a:chExt cx="901" cy="393"/>
            </a:xfrm>
          </p:grpSpPr>
          <p:sp>
            <p:nvSpPr>
              <p:cNvPr id="24"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6"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 name="Group 32"/>
            <p:cNvGrpSpPr>
              <a:grpSpLocks/>
            </p:cNvGrpSpPr>
            <p:nvPr/>
          </p:nvGrpSpPr>
          <p:grpSpPr bwMode="auto">
            <a:xfrm>
              <a:off x="3480" y="2441"/>
              <a:ext cx="901" cy="393"/>
              <a:chOff x="3480" y="2982"/>
              <a:chExt cx="901" cy="393"/>
            </a:xfrm>
          </p:grpSpPr>
          <p:sp>
            <p:nvSpPr>
              <p:cNvPr id="21"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7" name="Group 36"/>
            <p:cNvGrpSpPr>
              <a:grpSpLocks/>
            </p:cNvGrpSpPr>
            <p:nvPr/>
          </p:nvGrpSpPr>
          <p:grpSpPr bwMode="auto">
            <a:xfrm>
              <a:off x="3480" y="2350"/>
              <a:ext cx="901" cy="393"/>
              <a:chOff x="3480" y="2982"/>
              <a:chExt cx="901" cy="393"/>
            </a:xfrm>
          </p:grpSpPr>
          <p:sp>
            <p:nvSpPr>
              <p:cNvPr id="18"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36" name="Oval 40"/>
          <p:cNvSpPr>
            <a:spLocks noChangeArrowheads="1"/>
          </p:cNvSpPr>
          <p:nvPr/>
        </p:nvSpPr>
        <p:spPr bwMode="auto">
          <a:xfrm>
            <a:off x="8523586" y="5455518"/>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37" name="Text Box 41"/>
          <p:cNvSpPr txBox="1">
            <a:spLocks noChangeArrowheads="1"/>
          </p:cNvSpPr>
          <p:nvPr/>
        </p:nvSpPr>
        <p:spPr bwMode="auto">
          <a:xfrm>
            <a:off x="4462761" y="51650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99FF"/>
                </a:solidFill>
                <a:latin typeface="+mn-ea"/>
                <a:cs typeface="Arial" charset="0"/>
              </a:rPr>
              <a:t>读请求</a:t>
            </a:r>
          </a:p>
        </p:txBody>
      </p:sp>
      <p:sp>
        <p:nvSpPr>
          <p:cNvPr id="38" name="Text Box 42"/>
          <p:cNvSpPr txBox="1">
            <a:spLocks noChangeArrowheads="1"/>
          </p:cNvSpPr>
          <p:nvPr/>
        </p:nvSpPr>
        <p:spPr bwMode="auto">
          <a:xfrm>
            <a:off x="4437361" y="51523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dirty="0">
                <a:solidFill>
                  <a:srgbClr val="FF0000"/>
                </a:solidFill>
                <a:latin typeface="+mn-ea"/>
                <a:cs typeface="Arial" charset="0"/>
              </a:rPr>
              <a:t>写请求</a:t>
            </a:r>
          </a:p>
        </p:txBody>
      </p:sp>
      <p:sp>
        <p:nvSpPr>
          <p:cNvPr id="39" name="Text Box 43"/>
          <p:cNvSpPr txBox="1">
            <a:spLocks noChangeArrowheads="1"/>
          </p:cNvSpPr>
          <p:nvPr/>
        </p:nvSpPr>
        <p:spPr bwMode="auto">
          <a:xfrm>
            <a:off x="4425049" y="5679357"/>
            <a:ext cx="780663" cy="2492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a:solidFill>
                  <a:srgbClr val="FF0000"/>
                </a:solidFill>
                <a:latin typeface="+mn-ea"/>
                <a:cs typeface="Arial" charset="0"/>
              </a:rPr>
              <a:t>I/O</a:t>
            </a:r>
            <a:r>
              <a:rPr lang="zh-CN" altLang="en-US">
                <a:solidFill>
                  <a:srgbClr val="FF0000"/>
                </a:solidFill>
                <a:latin typeface="+mn-ea"/>
                <a:cs typeface="Arial" charset="0"/>
              </a:rPr>
              <a:t>响应</a:t>
            </a:r>
          </a:p>
        </p:txBody>
      </p:sp>
      <p:sp>
        <p:nvSpPr>
          <p:cNvPr id="40" name="Line 44"/>
          <p:cNvSpPr>
            <a:spLocks noChangeShapeType="1"/>
          </p:cNvSpPr>
          <p:nvPr/>
        </p:nvSpPr>
        <p:spPr bwMode="auto">
          <a:xfrm>
            <a:off x="3757912" y="5550768"/>
            <a:ext cx="1920875" cy="0"/>
          </a:xfrm>
          <a:prstGeom prst="line">
            <a:avLst/>
          </a:prstGeom>
          <a:noFill/>
          <a:ln w="76200">
            <a:solidFill>
              <a:srgbClr val="FF0000"/>
            </a:solidFill>
            <a:prstDash val="sysDot"/>
            <a:round/>
            <a:headEnd/>
            <a:tailEnd type="none" w="lg" len="med"/>
          </a:ln>
        </p:spPr>
        <p:txBody>
          <a:bodyPr lIns="0" tIns="0" rIns="0" bIns="0"/>
          <a:lstStyle/>
          <a:p>
            <a:endParaRPr lang="zh-CN" altLang="en-US">
              <a:latin typeface="+mn-ea"/>
            </a:endParaRPr>
          </a:p>
        </p:txBody>
      </p:sp>
      <p:sp>
        <p:nvSpPr>
          <p:cNvPr id="41" name="Oval 46"/>
          <p:cNvSpPr>
            <a:spLocks noChangeArrowheads="1"/>
          </p:cNvSpPr>
          <p:nvPr/>
        </p:nvSpPr>
        <p:spPr bwMode="auto">
          <a:xfrm>
            <a:off x="3503911" y="543011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42" name="Rectangle 47"/>
          <p:cNvSpPr>
            <a:spLocks noChangeArrowheads="1"/>
          </p:cNvSpPr>
          <p:nvPr/>
        </p:nvSpPr>
        <p:spPr bwMode="auto">
          <a:xfrm>
            <a:off x="6178784" y="5445607"/>
            <a:ext cx="65" cy="276999"/>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latin typeface="+mn-ea"/>
            </a:endParaRPr>
          </a:p>
        </p:txBody>
      </p:sp>
      <p:grpSp>
        <p:nvGrpSpPr>
          <p:cNvPr id="43" name="Group 48"/>
          <p:cNvGrpSpPr>
            <a:grpSpLocks/>
          </p:cNvGrpSpPr>
          <p:nvPr/>
        </p:nvGrpSpPr>
        <p:grpSpPr bwMode="auto">
          <a:xfrm>
            <a:off x="5634336" y="5022131"/>
            <a:ext cx="1028700" cy="1028700"/>
            <a:chOff x="2922" y="2088"/>
            <a:chExt cx="648" cy="648"/>
          </a:xfrm>
        </p:grpSpPr>
        <p:grpSp>
          <p:nvGrpSpPr>
            <p:cNvPr id="44" name="Group 49"/>
            <p:cNvGrpSpPr>
              <a:grpSpLocks/>
            </p:cNvGrpSpPr>
            <p:nvPr/>
          </p:nvGrpSpPr>
          <p:grpSpPr bwMode="auto">
            <a:xfrm>
              <a:off x="2922" y="2088"/>
              <a:ext cx="648" cy="81"/>
              <a:chOff x="2922" y="2088"/>
              <a:chExt cx="648" cy="81"/>
            </a:xfrm>
          </p:grpSpPr>
          <p:sp>
            <p:nvSpPr>
              <p:cNvPr id="108"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9"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0"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1"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2"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3"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4"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5"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 name="Group 58"/>
            <p:cNvGrpSpPr>
              <a:grpSpLocks/>
            </p:cNvGrpSpPr>
            <p:nvPr/>
          </p:nvGrpSpPr>
          <p:grpSpPr bwMode="auto">
            <a:xfrm>
              <a:off x="2922" y="2169"/>
              <a:ext cx="648" cy="81"/>
              <a:chOff x="2922" y="2088"/>
              <a:chExt cx="648" cy="81"/>
            </a:xfrm>
          </p:grpSpPr>
          <p:sp>
            <p:nvSpPr>
              <p:cNvPr id="100"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1"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2"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3"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4"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5"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6"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7"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6" name="Group 67"/>
            <p:cNvGrpSpPr>
              <a:grpSpLocks/>
            </p:cNvGrpSpPr>
            <p:nvPr/>
          </p:nvGrpSpPr>
          <p:grpSpPr bwMode="auto">
            <a:xfrm>
              <a:off x="2922" y="2250"/>
              <a:ext cx="648" cy="81"/>
              <a:chOff x="2922" y="2088"/>
              <a:chExt cx="648" cy="81"/>
            </a:xfrm>
          </p:grpSpPr>
          <p:sp>
            <p:nvSpPr>
              <p:cNvPr id="92"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3"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4"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5"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6"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7"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8"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9"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7" name="Group 76"/>
            <p:cNvGrpSpPr>
              <a:grpSpLocks/>
            </p:cNvGrpSpPr>
            <p:nvPr/>
          </p:nvGrpSpPr>
          <p:grpSpPr bwMode="auto">
            <a:xfrm>
              <a:off x="2922" y="2331"/>
              <a:ext cx="648" cy="81"/>
              <a:chOff x="2922" y="2088"/>
              <a:chExt cx="648" cy="81"/>
            </a:xfrm>
          </p:grpSpPr>
          <p:sp>
            <p:nvSpPr>
              <p:cNvPr id="84"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7"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8"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8" name="Group 85"/>
            <p:cNvGrpSpPr>
              <a:grpSpLocks/>
            </p:cNvGrpSpPr>
            <p:nvPr/>
          </p:nvGrpSpPr>
          <p:grpSpPr bwMode="auto">
            <a:xfrm>
              <a:off x="2922" y="2412"/>
              <a:ext cx="648" cy="81"/>
              <a:chOff x="2922" y="2088"/>
              <a:chExt cx="648" cy="81"/>
            </a:xfrm>
          </p:grpSpPr>
          <p:sp>
            <p:nvSpPr>
              <p:cNvPr id="76"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9"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0"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9" name="Group 94"/>
            <p:cNvGrpSpPr>
              <a:grpSpLocks/>
            </p:cNvGrpSpPr>
            <p:nvPr/>
          </p:nvGrpSpPr>
          <p:grpSpPr bwMode="auto">
            <a:xfrm>
              <a:off x="2922" y="2493"/>
              <a:ext cx="648" cy="81"/>
              <a:chOff x="2922" y="2088"/>
              <a:chExt cx="648" cy="81"/>
            </a:xfrm>
          </p:grpSpPr>
          <p:sp>
            <p:nvSpPr>
              <p:cNvPr id="68"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1"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2"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50" name="Group 103"/>
            <p:cNvGrpSpPr>
              <a:grpSpLocks/>
            </p:cNvGrpSpPr>
            <p:nvPr/>
          </p:nvGrpSpPr>
          <p:grpSpPr bwMode="auto">
            <a:xfrm>
              <a:off x="2922" y="2574"/>
              <a:ext cx="648" cy="81"/>
              <a:chOff x="2922" y="2088"/>
              <a:chExt cx="648" cy="81"/>
            </a:xfrm>
          </p:grpSpPr>
          <p:sp>
            <p:nvSpPr>
              <p:cNvPr id="60"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3"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4"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51" name="Group 112"/>
            <p:cNvGrpSpPr>
              <a:grpSpLocks/>
            </p:cNvGrpSpPr>
            <p:nvPr/>
          </p:nvGrpSpPr>
          <p:grpSpPr bwMode="auto">
            <a:xfrm>
              <a:off x="2922" y="2655"/>
              <a:ext cx="648" cy="81"/>
              <a:chOff x="2922" y="2088"/>
              <a:chExt cx="648" cy="81"/>
            </a:xfrm>
          </p:grpSpPr>
          <p:sp>
            <p:nvSpPr>
              <p:cNvPr id="52"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5"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6"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116" name="Rectangle 121"/>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7" name="Rectangle 122"/>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8" name="Rectangle 123"/>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9" name="Rectangle 124"/>
          <p:cNvSpPr>
            <a:spLocks noChangeArrowheads="1"/>
          </p:cNvSpPr>
          <p:nvPr/>
        </p:nvSpPr>
        <p:spPr bwMode="auto">
          <a:xfrm>
            <a:off x="6020098" y="5023718"/>
            <a:ext cx="128588" cy="128588"/>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0" name="Rectangle 125"/>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1" name="Rectangle 126"/>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2" name="Rectangle 127"/>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3" name="Rectangle 128"/>
          <p:cNvSpPr>
            <a:spLocks noChangeArrowheads="1"/>
          </p:cNvSpPr>
          <p:nvPr/>
        </p:nvSpPr>
        <p:spPr bwMode="auto">
          <a:xfrm>
            <a:off x="6020098" y="50237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4" name="Rectangle 129"/>
          <p:cNvSpPr>
            <a:spLocks noChangeArrowheads="1"/>
          </p:cNvSpPr>
          <p:nvPr/>
        </p:nvSpPr>
        <p:spPr bwMode="auto">
          <a:xfrm>
            <a:off x="6148687" y="50237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5" name="Rectangle 130"/>
          <p:cNvSpPr>
            <a:spLocks noChangeArrowheads="1"/>
          </p:cNvSpPr>
          <p:nvPr/>
        </p:nvSpPr>
        <p:spPr bwMode="auto">
          <a:xfrm>
            <a:off x="6277273" y="5023718"/>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pic>
        <p:nvPicPr>
          <p:cNvPr id="126" name="Picture 6" descr="02aXeRam"/>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380176" y="4624785"/>
            <a:ext cx="2436117" cy="1918641"/>
          </a:xfrm>
          <a:prstGeom prst="rect">
            <a:avLst/>
          </a:prstGeom>
          <a:noFill/>
          <a:ln w="9525">
            <a:noFill/>
            <a:miter lim="800000"/>
            <a:headEnd/>
            <a:tailEnd/>
          </a:ln>
        </p:spPr>
      </p:pic>
    </p:spTree>
    <p:extLst>
      <p:ext uri="{BB962C8B-B14F-4D97-AF65-F5344CB8AC3E}">
        <p14:creationId xmlns:p14="http://schemas.microsoft.com/office/powerpoint/2010/main" val="386907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47"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20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xit" presetSubtype="0" fill="hold" grpId="1" nodeType="withEffect">
                                  <p:stCondLst>
                                    <p:cond delay="200"/>
                                  </p:stCondLst>
                                  <p:childTnLst>
                                    <p:set>
                                      <p:cBhvr>
                                        <p:cTn id="30" dur="1" fill="hold">
                                          <p:stCondLst>
                                            <p:cond delay="0"/>
                                          </p:stCondLst>
                                        </p:cTn>
                                        <p:tgtEl>
                                          <p:spTgt spid="116"/>
                                        </p:tgtEl>
                                        <p:attrNameLst>
                                          <p:attrName>style.visibility</p:attrName>
                                        </p:attrNameLst>
                                      </p:cBhvr>
                                      <p:to>
                                        <p:strVal val="hidden"/>
                                      </p:to>
                                    </p:set>
                                  </p:childTnLst>
                                </p:cTn>
                              </p:par>
                              <p:par>
                                <p:cTn id="31" presetID="1" presetClass="entr" presetSubtype="0" fill="hold" grpId="0" nodeType="withEffect">
                                  <p:stCondLst>
                                    <p:cond delay="40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xit" presetSubtype="0" fill="hold" grpId="1" nodeType="withEffect">
                                  <p:stCondLst>
                                    <p:cond delay="400"/>
                                  </p:stCondLst>
                                  <p:childTnLst>
                                    <p:set>
                                      <p:cBhvr>
                                        <p:cTn id="34" dur="1" fill="hold">
                                          <p:stCondLst>
                                            <p:cond delay="0"/>
                                          </p:stCondLst>
                                        </p:cTn>
                                        <p:tgtEl>
                                          <p:spTgt spid="117"/>
                                        </p:tgtEl>
                                        <p:attrNameLst>
                                          <p:attrName>style.visibility</p:attrName>
                                        </p:attrNameLst>
                                      </p:cBhvr>
                                      <p:to>
                                        <p:strVal val="hidden"/>
                                      </p:to>
                                    </p:set>
                                  </p:childTnLst>
                                </p:cTn>
                              </p:par>
                              <p:par>
                                <p:cTn id="35" presetID="1" presetClass="entr" presetSubtype="0" fill="hold" grpId="0" nodeType="withEffect">
                                  <p:stCondLst>
                                    <p:cond delay="60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xit" presetSubtype="0" fill="hold" grpId="1" nodeType="withEffect">
                                  <p:stCondLst>
                                    <p:cond delay="600"/>
                                  </p:stCondLst>
                                  <p:childTnLst>
                                    <p:set>
                                      <p:cBhvr>
                                        <p:cTn id="38" dur="1" fill="hold">
                                          <p:stCondLst>
                                            <p:cond delay="0"/>
                                          </p:stCondLst>
                                        </p:cTn>
                                        <p:tgtEl>
                                          <p:spTgt spid="118"/>
                                        </p:tgtEl>
                                        <p:attrNameLst>
                                          <p:attrName>style.visibility</p:attrName>
                                        </p:attrNameLst>
                                      </p:cBhvr>
                                      <p:to>
                                        <p:strVal val="hidden"/>
                                      </p:to>
                                    </p:set>
                                  </p:childTnLst>
                                </p:cTn>
                              </p:par>
                            </p:childTnLst>
                          </p:cTn>
                        </p:par>
                        <p:par>
                          <p:cTn id="39" fill="hold">
                            <p:stCondLst>
                              <p:cond delay="1600"/>
                            </p:stCondLst>
                            <p:childTnLst>
                              <p:par>
                                <p:cTn id="40" presetID="22" presetClass="entr" presetSubtype="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1000"/>
                                        <p:tgtEl>
                                          <p:spTgt spid="8"/>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par>
                          <p:cTn id="45" fill="hold">
                            <p:stCondLst>
                              <p:cond delay="2600"/>
                            </p:stCondLst>
                            <p:childTnLst>
                              <p:par>
                                <p:cTn id="46" presetID="1"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1000"/>
                                        <p:tgtEl>
                                          <p:spTgt spid="9"/>
                                        </p:tgtEl>
                                      </p:cBhvr>
                                    </p:animEffect>
                                  </p:childTnLst>
                                </p:cTn>
                              </p:par>
                              <p:par>
                                <p:cTn id="53" presetID="47"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1" presetClass="exit" presetSubtype="0" fill="hold" grpId="1" nodeType="withEffect">
                                  <p:stCondLst>
                                    <p:cond delay="0"/>
                                  </p:stCondLst>
                                  <p:childTnLst>
                                    <p:set>
                                      <p:cBhvr>
                                        <p:cTn id="59" dur="1" fill="hold">
                                          <p:stCondLst>
                                            <p:cond delay="0"/>
                                          </p:stCondLst>
                                        </p:cTn>
                                        <p:tgtEl>
                                          <p:spTgt spid="119"/>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7"/>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100"/>
                                  </p:stCondLst>
                                  <p:childTnLst>
                                    <p:set>
                                      <p:cBhvr>
                                        <p:cTn id="73" dur="1" fill="hold">
                                          <p:stCondLst>
                                            <p:cond delay="0"/>
                                          </p:stCondLst>
                                        </p:cTn>
                                        <p:tgtEl>
                                          <p:spTgt spid="121"/>
                                        </p:tgtEl>
                                        <p:attrNameLst>
                                          <p:attrName>style.visibility</p:attrName>
                                        </p:attrNameLst>
                                      </p:cBhvr>
                                      <p:to>
                                        <p:strVal val="visible"/>
                                      </p:to>
                                    </p:set>
                                  </p:childTnLst>
                                </p:cTn>
                              </p:par>
                              <p:par>
                                <p:cTn id="74" presetID="1" presetClass="exit" presetSubtype="0" fill="hold" grpId="1" nodeType="withEffect">
                                  <p:stCondLst>
                                    <p:cond delay="100"/>
                                  </p:stCondLst>
                                  <p:childTnLst>
                                    <p:set>
                                      <p:cBhvr>
                                        <p:cTn id="75" dur="1" fill="hold">
                                          <p:stCondLst>
                                            <p:cond delay="0"/>
                                          </p:stCondLst>
                                        </p:cTn>
                                        <p:tgtEl>
                                          <p:spTgt spid="120"/>
                                        </p:tgtEl>
                                        <p:attrNameLst>
                                          <p:attrName>style.visibility</p:attrName>
                                        </p:attrNameLst>
                                      </p:cBhvr>
                                      <p:to>
                                        <p:strVal val="hidden"/>
                                      </p:to>
                                    </p:set>
                                  </p:childTnLst>
                                </p:cTn>
                              </p:par>
                            </p:childTnLst>
                          </p:cTn>
                        </p:par>
                        <p:par>
                          <p:cTn id="76" fill="hold">
                            <p:stCondLst>
                              <p:cond delay="1100"/>
                            </p:stCondLst>
                            <p:childTnLst>
                              <p:par>
                                <p:cTn id="77" presetID="1" presetClass="entr" presetSubtype="0" fill="hold" grpId="0" nodeType="afterEffect">
                                  <p:stCondLst>
                                    <p:cond delay="10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xit" presetSubtype="0" fill="hold" grpId="1" nodeType="withEffect">
                                  <p:stCondLst>
                                    <p:cond delay="100"/>
                                  </p:stCondLst>
                                  <p:childTnLst>
                                    <p:set>
                                      <p:cBhvr>
                                        <p:cTn id="80" dur="1" fill="hold">
                                          <p:stCondLst>
                                            <p:cond delay="0"/>
                                          </p:stCondLst>
                                        </p:cTn>
                                        <p:tgtEl>
                                          <p:spTgt spid="121"/>
                                        </p:tgtEl>
                                        <p:attrNameLst>
                                          <p:attrName>style.visibility</p:attrName>
                                        </p:attrNameLst>
                                      </p:cBhvr>
                                      <p:to>
                                        <p:strVal val="hidden"/>
                                      </p:to>
                                    </p:set>
                                  </p:childTnLst>
                                </p:cTn>
                              </p:par>
                            </p:childTnLst>
                          </p:cTn>
                        </p:par>
                        <p:par>
                          <p:cTn id="81" fill="hold">
                            <p:stCondLst>
                              <p:cond delay="1200"/>
                            </p:stCondLst>
                            <p:childTnLst>
                              <p:par>
                                <p:cTn id="82" presetID="1" presetClass="entr" presetSubtype="0" fill="hold" grpId="0" nodeType="afterEffect">
                                  <p:stCondLst>
                                    <p:cond delay="100"/>
                                  </p:stCondLst>
                                  <p:childTnLst>
                                    <p:set>
                                      <p:cBhvr>
                                        <p:cTn id="83" dur="1" fill="hold">
                                          <p:stCondLst>
                                            <p:cond delay="0"/>
                                          </p:stCondLst>
                                        </p:cTn>
                                        <p:tgtEl>
                                          <p:spTgt spid="123"/>
                                        </p:tgtEl>
                                        <p:attrNameLst>
                                          <p:attrName>style.visibility</p:attrName>
                                        </p:attrNameLst>
                                      </p:cBhvr>
                                      <p:to>
                                        <p:strVal val="visible"/>
                                      </p:to>
                                    </p:set>
                                  </p:childTnLst>
                                </p:cTn>
                              </p:par>
                              <p:par>
                                <p:cTn id="84" presetID="1" presetClass="exit" presetSubtype="0" fill="hold" grpId="1" nodeType="withEffect">
                                  <p:stCondLst>
                                    <p:cond delay="100"/>
                                  </p:stCondLst>
                                  <p:childTnLst>
                                    <p:set>
                                      <p:cBhvr>
                                        <p:cTn id="85" dur="1" fill="hold">
                                          <p:stCondLst>
                                            <p:cond delay="0"/>
                                          </p:stCondLst>
                                        </p:cTn>
                                        <p:tgtEl>
                                          <p:spTgt spid="122"/>
                                        </p:tgtEl>
                                        <p:attrNameLst>
                                          <p:attrName>style.visibility</p:attrName>
                                        </p:attrNameLst>
                                      </p:cBhvr>
                                      <p:to>
                                        <p:strVal val="hidden"/>
                                      </p:to>
                                    </p:set>
                                  </p:childTnLst>
                                </p:cTn>
                              </p:par>
                            </p:childTnLst>
                          </p:cTn>
                        </p:par>
                        <p:par>
                          <p:cTn id="86" fill="hold">
                            <p:stCondLst>
                              <p:cond delay="1300"/>
                            </p:stCondLst>
                            <p:childTnLst>
                              <p:par>
                                <p:cTn id="87" presetID="1" presetClass="entr" presetSubtype="0" fill="hold" grpId="0" nodeType="afterEffect">
                                  <p:stCondLst>
                                    <p:cond delay="100"/>
                                  </p:stCondLst>
                                  <p:childTnLst>
                                    <p:set>
                                      <p:cBhvr>
                                        <p:cTn id="88" dur="1" fill="hold">
                                          <p:stCondLst>
                                            <p:cond delay="0"/>
                                          </p:stCondLst>
                                        </p:cTn>
                                        <p:tgtEl>
                                          <p:spTgt spid="124"/>
                                        </p:tgtEl>
                                        <p:attrNameLst>
                                          <p:attrName>style.visibility</p:attrName>
                                        </p:attrNameLst>
                                      </p:cBhvr>
                                      <p:to>
                                        <p:strVal val="visible"/>
                                      </p:to>
                                    </p:set>
                                  </p:childTnLst>
                                </p:cTn>
                              </p:par>
                              <p:par>
                                <p:cTn id="89" presetID="1" presetClass="exit" presetSubtype="0" fill="hold" grpId="1" nodeType="withEffect">
                                  <p:stCondLst>
                                    <p:cond delay="100"/>
                                  </p:stCondLst>
                                  <p:childTnLst>
                                    <p:set>
                                      <p:cBhvr>
                                        <p:cTn id="90" dur="1" fill="hold">
                                          <p:stCondLst>
                                            <p:cond delay="0"/>
                                          </p:stCondLst>
                                        </p:cTn>
                                        <p:tgtEl>
                                          <p:spTgt spid="123"/>
                                        </p:tgtEl>
                                        <p:attrNameLst>
                                          <p:attrName>style.visibility</p:attrName>
                                        </p:attrNameLst>
                                      </p:cBhvr>
                                      <p:to>
                                        <p:strVal val="hidden"/>
                                      </p:to>
                                    </p:set>
                                  </p:childTnLst>
                                </p:cTn>
                              </p:par>
                            </p:childTnLst>
                          </p:cTn>
                        </p:par>
                        <p:par>
                          <p:cTn id="91" fill="hold">
                            <p:stCondLst>
                              <p:cond delay="1400"/>
                            </p:stCondLst>
                            <p:childTnLst>
                              <p:par>
                                <p:cTn id="92" presetID="1" presetClass="entr" presetSubtype="0" fill="hold" grpId="0" nodeType="afterEffect">
                                  <p:stCondLst>
                                    <p:cond delay="100"/>
                                  </p:stCondLst>
                                  <p:childTnLst>
                                    <p:set>
                                      <p:cBhvr>
                                        <p:cTn id="93" dur="1" fill="hold">
                                          <p:stCondLst>
                                            <p:cond delay="0"/>
                                          </p:stCondLst>
                                        </p:cTn>
                                        <p:tgtEl>
                                          <p:spTgt spid="125"/>
                                        </p:tgtEl>
                                        <p:attrNameLst>
                                          <p:attrName>style.visibility</p:attrName>
                                        </p:attrNameLst>
                                      </p:cBhvr>
                                      <p:to>
                                        <p:strVal val="visible"/>
                                      </p:to>
                                    </p:set>
                                  </p:childTnLst>
                                </p:cTn>
                              </p:par>
                              <p:par>
                                <p:cTn id="94" presetID="1" presetClass="exit" presetSubtype="0" fill="hold" grpId="1" nodeType="withEffect">
                                  <p:stCondLst>
                                    <p:cond delay="100"/>
                                  </p:stCondLst>
                                  <p:childTnLst>
                                    <p:set>
                                      <p:cBhvr>
                                        <p:cTn id="95" dur="1" fill="hold">
                                          <p:stCondLst>
                                            <p:cond delay="0"/>
                                          </p:stCondLst>
                                        </p:cTn>
                                        <p:tgtEl>
                                          <p:spTgt spid="124"/>
                                        </p:tgtEl>
                                        <p:attrNameLst>
                                          <p:attrName>style.visibility</p:attrName>
                                        </p:attrNameLst>
                                      </p:cBhvr>
                                      <p:to>
                                        <p:strVal val="hidden"/>
                                      </p:to>
                                    </p:set>
                                  </p:childTnLst>
                                </p:cTn>
                              </p:par>
                            </p:childTnLst>
                          </p:cTn>
                        </p:par>
                        <p:par>
                          <p:cTn id="96" fill="hold">
                            <p:stCondLst>
                              <p:cond delay="1500"/>
                            </p:stCondLst>
                            <p:childTnLst>
                              <p:par>
                                <p:cTn id="97" presetID="1" presetClass="exit" presetSubtype="0" fill="hold" grpId="1" nodeType="afterEffect">
                                  <p:stCondLst>
                                    <p:cond delay="0"/>
                                  </p:stCondLst>
                                  <p:childTnLst>
                                    <p:set>
                                      <p:cBhvr>
                                        <p:cTn id="98" dur="1" fill="hold">
                                          <p:stCondLst>
                                            <p:cond delay="0"/>
                                          </p:stCondLst>
                                        </p:cTn>
                                        <p:tgtEl>
                                          <p:spTgt spid="9"/>
                                        </p:tgtEl>
                                        <p:attrNameLst>
                                          <p:attrName>style.visibility</p:attrName>
                                        </p:attrNameLst>
                                      </p:cBhvr>
                                      <p:to>
                                        <p:strVal val="hidden"/>
                                      </p:to>
                                    </p:set>
                                  </p:childTnLst>
                                </p:cTn>
                              </p:par>
                            </p:childTnLst>
                          </p:cTn>
                        </p:par>
                        <p:par>
                          <p:cTn id="99" fill="hold">
                            <p:stCondLst>
                              <p:cond delay="1500"/>
                            </p:stCondLst>
                            <p:childTnLst>
                              <p:par>
                                <p:cTn id="100" presetID="22" presetClass="entr" presetSubtype="2" fill="hold" grpId="0" nodeType="after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right)">
                                      <p:cBhvr>
                                        <p:cTn id="102" dur="10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1000"/>
                                        <p:tgtEl>
                                          <p:spTgt spid="39"/>
                                        </p:tgtEl>
                                      </p:cBhvr>
                                    </p:animEffect>
                                  </p:childTnLst>
                                </p:cTn>
                              </p:par>
                            </p:childTnLst>
                          </p:cTn>
                        </p:par>
                        <p:par>
                          <p:cTn id="106" fill="hold">
                            <p:stCondLst>
                              <p:cond delay="2500"/>
                            </p:stCondLst>
                            <p:childTnLst>
                              <p:par>
                                <p:cTn id="107" presetID="22" presetClass="entr" presetSubtype="8" fill="hold" grpId="0" nodeType="after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1000"/>
                                        <p:tgtEl>
                                          <p:spTgt spid="10"/>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22" presetClass="entr" presetSubtype="4" fill="hold"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down)">
                                      <p:cBhvr>
                                        <p:cTn id="1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9" grpId="0" animBg="1"/>
      <p:bldP spid="9" grpId="1" animBg="1"/>
      <p:bldP spid="10" grpId="0" animBg="1"/>
      <p:bldP spid="36" grpId="0" animBg="1"/>
      <p:bldP spid="37" grpId="0"/>
      <p:bldP spid="37" grpId="1"/>
      <p:bldP spid="38" grpId="0"/>
      <p:bldP spid="39" grpId="0"/>
      <p:bldP spid="40" grpId="0" animBg="1"/>
      <p:bldP spid="41" grpId="0" animBg="1"/>
      <p:bldP spid="41"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读操作流程</a:t>
            </a:r>
          </a:p>
        </p:txBody>
      </p:sp>
      <p:sp>
        <p:nvSpPr>
          <p:cNvPr id="4" name="AutoShape 2"/>
          <p:cNvSpPr>
            <a:spLocks noChangeArrowheads="1"/>
          </p:cNvSpPr>
          <p:nvPr/>
        </p:nvSpPr>
        <p:spPr bwMode="auto">
          <a:xfrm>
            <a:off x="2500314" y="1392238"/>
            <a:ext cx="70516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3"/>
          <p:cNvSpPr>
            <a:spLocks noChangeArrowheads="1"/>
          </p:cNvSpPr>
          <p:nvPr/>
        </p:nvSpPr>
        <p:spPr bwMode="auto">
          <a:xfrm>
            <a:off x="2449514" y="4007241"/>
            <a:ext cx="7140575" cy="19812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795714" y="5124841"/>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Text Box 7"/>
          <p:cNvSpPr txBox="1">
            <a:spLocks noChangeArrowheads="1"/>
          </p:cNvSpPr>
          <p:nvPr/>
        </p:nvSpPr>
        <p:spPr bwMode="auto">
          <a:xfrm>
            <a:off x="4538663" y="4764479"/>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sp>
        <p:nvSpPr>
          <p:cNvPr id="8" name="Line 9"/>
          <p:cNvSpPr>
            <a:spLocks noChangeShapeType="1"/>
          </p:cNvSpPr>
          <p:nvPr/>
        </p:nvSpPr>
        <p:spPr bwMode="auto">
          <a:xfrm>
            <a:off x="3770314" y="2433638"/>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9" name="AutoShape 95"/>
          <p:cNvSpPr>
            <a:spLocks noChangeArrowheads="1"/>
          </p:cNvSpPr>
          <p:nvPr/>
        </p:nvSpPr>
        <p:spPr bwMode="auto">
          <a:xfrm>
            <a:off x="8078789" y="1649414"/>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0" name="Group 146"/>
          <p:cNvGrpSpPr>
            <a:grpSpLocks/>
          </p:cNvGrpSpPr>
          <p:nvPr/>
        </p:nvGrpSpPr>
        <p:grpSpPr bwMode="auto">
          <a:xfrm>
            <a:off x="8223250" y="1868489"/>
            <a:ext cx="577850" cy="542925"/>
            <a:chOff x="3480" y="2350"/>
            <a:chExt cx="901" cy="846"/>
          </a:xfrm>
        </p:grpSpPr>
        <p:grpSp>
          <p:nvGrpSpPr>
            <p:cNvPr id="11" name="Group 147"/>
            <p:cNvGrpSpPr>
              <a:grpSpLocks/>
            </p:cNvGrpSpPr>
            <p:nvPr/>
          </p:nvGrpSpPr>
          <p:grpSpPr bwMode="auto">
            <a:xfrm>
              <a:off x="3480" y="2803"/>
              <a:ext cx="901" cy="393"/>
              <a:chOff x="3480" y="2982"/>
              <a:chExt cx="901" cy="393"/>
            </a:xfrm>
          </p:grpSpPr>
          <p:sp>
            <p:nvSpPr>
              <p:cNvPr id="32"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4"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2" name="Group 151"/>
            <p:cNvGrpSpPr>
              <a:grpSpLocks/>
            </p:cNvGrpSpPr>
            <p:nvPr/>
          </p:nvGrpSpPr>
          <p:grpSpPr bwMode="auto">
            <a:xfrm>
              <a:off x="3480" y="2713"/>
              <a:ext cx="901" cy="393"/>
              <a:chOff x="3480" y="2982"/>
              <a:chExt cx="901" cy="393"/>
            </a:xfrm>
          </p:grpSpPr>
          <p:sp>
            <p:nvSpPr>
              <p:cNvPr id="29"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3" name="Group 155"/>
            <p:cNvGrpSpPr>
              <a:grpSpLocks/>
            </p:cNvGrpSpPr>
            <p:nvPr/>
          </p:nvGrpSpPr>
          <p:grpSpPr bwMode="auto">
            <a:xfrm>
              <a:off x="3480" y="2622"/>
              <a:ext cx="901" cy="393"/>
              <a:chOff x="3480" y="2982"/>
              <a:chExt cx="901" cy="393"/>
            </a:xfrm>
          </p:grpSpPr>
          <p:sp>
            <p:nvSpPr>
              <p:cNvPr id="26"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 name="Group 159"/>
            <p:cNvGrpSpPr>
              <a:grpSpLocks/>
            </p:cNvGrpSpPr>
            <p:nvPr/>
          </p:nvGrpSpPr>
          <p:grpSpPr bwMode="auto">
            <a:xfrm>
              <a:off x="3480" y="2532"/>
              <a:ext cx="901" cy="393"/>
              <a:chOff x="3480" y="2982"/>
              <a:chExt cx="901" cy="393"/>
            </a:xfrm>
          </p:grpSpPr>
          <p:sp>
            <p:nvSpPr>
              <p:cNvPr id="23"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5" name="Group 163"/>
            <p:cNvGrpSpPr>
              <a:grpSpLocks/>
            </p:cNvGrpSpPr>
            <p:nvPr/>
          </p:nvGrpSpPr>
          <p:grpSpPr bwMode="auto">
            <a:xfrm>
              <a:off x="3480" y="2441"/>
              <a:ext cx="901" cy="393"/>
              <a:chOff x="3480" y="2982"/>
              <a:chExt cx="901" cy="393"/>
            </a:xfrm>
          </p:grpSpPr>
          <p:sp>
            <p:nvSpPr>
              <p:cNvPr id="20"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 name="Group 167"/>
            <p:cNvGrpSpPr>
              <a:grpSpLocks/>
            </p:cNvGrpSpPr>
            <p:nvPr/>
          </p:nvGrpSpPr>
          <p:grpSpPr bwMode="auto">
            <a:xfrm>
              <a:off x="3480" y="2350"/>
              <a:ext cx="901" cy="393"/>
              <a:chOff x="3480" y="2982"/>
              <a:chExt cx="901" cy="393"/>
            </a:xfrm>
          </p:grpSpPr>
          <p:sp>
            <p:nvSpPr>
              <p:cNvPr id="17"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8"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5" name="Group 171"/>
          <p:cNvGrpSpPr>
            <a:grpSpLocks/>
          </p:cNvGrpSpPr>
          <p:nvPr/>
        </p:nvGrpSpPr>
        <p:grpSpPr bwMode="auto">
          <a:xfrm>
            <a:off x="8378825" y="2139951"/>
            <a:ext cx="577850" cy="542925"/>
            <a:chOff x="3480" y="2350"/>
            <a:chExt cx="901" cy="846"/>
          </a:xfrm>
        </p:grpSpPr>
        <p:grpSp>
          <p:nvGrpSpPr>
            <p:cNvPr id="36" name="Group 172"/>
            <p:cNvGrpSpPr>
              <a:grpSpLocks/>
            </p:cNvGrpSpPr>
            <p:nvPr/>
          </p:nvGrpSpPr>
          <p:grpSpPr bwMode="auto">
            <a:xfrm>
              <a:off x="3480" y="2803"/>
              <a:ext cx="901" cy="393"/>
              <a:chOff x="3480" y="2982"/>
              <a:chExt cx="901" cy="393"/>
            </a:xfrm>
          </p:grpSpPr>
          <p:sp>
            <p:nvSpPr>
              <p:cNvPr id="57"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8"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9"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7" name="Group 176"/>
            <p:cNvGrpSpPr>
              <a:grpSpLocks/>
            </p:cNvGrpSpPr>
            <p:nvPr/>
          </p:nvGrpSpPr>
          <p:grpSpPr bwMode="auto">
            <a:xfrm>
              <a:off x="3480" y="2713"/>
              <a:ext cx="901" cy="393"/>
              <a:chOff x="3480" y="2982"/>
              <a:chExt cx="901" cy="393"/>
            </a:xfrm>
          </p:grpSpPr>
          <p:sp>
            <p:nvSpPr>
              <p:cNvPr id="54"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5"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6"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8" name="Group 180"/>
            <p:cNvGrpSpPr>
              <a:grpSpLocks/>
            </p:cNvGrpSpPr>
            <p:nvPr/>
          </p:nvGrpSpPr>
          <p:grpSpPr bwMode="auto">
            <a:xfrm>
              <a:off x="3480" y="2622"/>
              <a:ext cx="901" cy="393"/>
              <a:chOff x="3480" y="2982"/>
              <a:chExt cx="901" cy="393"/>
            </a:xfrm>
          </p:grpSpPr>
          <p:sp>
            <p:nvSpPr>
              <p:cNvPr id="51"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52"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3"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9" name="Group 184"/>
            <p:cNvGrpSpPr>
              <a:grpSpLocks/>
            </p:cNvGrpSpPr>
            <p:nvPr/>
          </p:nvGrpSpPr>
          <p:grpSpPr bwMode="auto">
            <a:xfrm>
              <a:off x="3480" y="2532"/>
              <a:ext cx="901" cy="393"/>
              <a:chOff x="3480" y="2982"/>
              <a:chExt cx="901" cy="393"/>
            </a:xfrm>
          </p:grpSpPr>
          <p:sp>
            <p:nvSpPr>
              <p:cNvPr id="48"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9"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50"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0" name="Group 188"/>
            <p:cNvGrpSpPr>
              <a:grpSpLocks/>
            </p:cNvGrpSpPr>
            <p:nvPr/>
          </p:nvGrpSpPr>
          <p:grpSpPr bwMode="auto">
            <a:xfrm>
              <a:off x="3480" y="2441"/>
              <a:ext cx="901" cy="393"/>
              <a:chOff x="3480" y="2982"/>
              <a:chExt cx="901" cy="393"/>
            </a:xfrm>
          </p:grpSpPr>
          <p:sp>
            <p:nvSpPr>
              <p:cNvPr id="45"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6"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7"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41" name="Group 192"/>
            <p:cNvGrpSpPr>
              <a:grpSpLocks/>
            </p:cNvGrpSpPr>
            <p:nvPr/>
          </p:nvGrpSpPr>
          <p:grpSpPr bwMode="auto">
            <a:xfrm>
              <a:off x="3480" y="2350"/>
              <a:ext cx="901" cy="393"/>
              <a:chOff x="3480" y="2982"/>
              <a:chExt cx="901" cy="393"/>
            </a:xfrm>
          </p:grpSpPr>
          <p:sp>
            <p:nvSpPr>
              <p:cNvPr id="42"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43"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44"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60" name="Line 223"/>
          <p:cNvSpPr>
            <a:spLocks noChangeShapeType="1"/>
          </p:cNvSpPr>
          <p:nvPr/>
        </p:nvSpPr>
        <p:spPr bwMode="auto">
          <a:xfrm flipV="1">
            <a:off x="6643689" y="5133828"/>
            <a:ext cx="1665287" cy="1270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grpSp>
        <p:nvGrpSpPr>
          <p:cNvPr id="61" name="Group 196"/>
          <p:cNvGrpSpPr>
            <a:grpSpLocks/>
          </p:cNvGrpSpPr>
          <p:nvPr/>
        </p:nvGrpSpPr>
        <p:grpSpPr bwMode="auto">
          <a:xfrm>
            <a:off x="8532813" y="2409826"/>
            <a:ext cx="577850" cy="542925"/>
            <a:chOff x="3480" y="2350"/>
            <a:chExt cx="901" cy="846"/>
          </a:xfrm>
        </p:grpSpPr>
        <p:grpSp>
          <p:nvGrpSpPr>
            <p:cNvPr id="62" name="Group 197"/>
            <p:cNvGrpSpPr>
              <a:grpSpLocks/>
            </p:cNvGrpSpPr>
            <p:nvPr/>
          </p:nvGrpSpPr>
          <p:grpSpPr bwMode="auto">
            <a:xfrm>
              <a:off x="3480" y="2803"/>
              <a:ext cx="901" cy="393"/>
              <a:chOff x="3480" y="2982"/>
              <a:chExt cx="901" cy="393"/>
            </a:xfrm>
          </p:grpSpPr>
          <p:sp>
            <p:nvSpPr>
              <p:cNvPr id="83"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4"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5"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3" name="Group 201"/>
            <p:cNvGrpSpPr>
              <a:grpSpLocks/>
            </p:cNvGrpSpPr>
            <p:nvPr/>
          </p:nvGrpSpPr>
          <p:grpSpPr bwMode="auto">
            <a:xfrm>
              <a:off x="3480" y="2713"/>
              <a:ext cx="901" cy="393"/>
              <a:chOff x="3480" y="2982"/>
              <a:chExt cx="901" cy="393"/>
            </a:xfrm>
          </p:grpSpPr>
          <p:sp>
            <p:nvSpPr>
              <p:cNvPr id="80"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81"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82"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4" name="Group 205"/>
            <p:cNvGrpSpPr>
              <a:grpSpLocks/>
            </p:cNvGrpSpPr>
            <p:nvPr/>
          </p:nvGrpSpPr>
          <p:grpSpPr bwMode="auto">
            <a:xfrm>
              <a:off x="3480" y="2622"/>
              <a:ext cx="901" cy="393"/>
              <a:chOff x="3480" y="2982"/>
              <a:chExt cx="901" cy="393"/>
            </a:xfrm>
          </p:grpSpPr>
          <p:sp>
            <p:nvSpPr>
              <p:cNvPr id="77"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8"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9"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5" name="Group 209"/>
            <p:cNvGrpSpPr>
              <a:grpSpLocks/>
            </p:cNvGrpSpPr>
            <p:nvPr/>
          </p:nvGrpSpPr>
          <p:grpSpPr bwMode="auto">
            <a:xfrm>
              <a:off x="3480" y="2532"/>
              <a:ext cx="901" cy="393"/>
              <a:chOff x="3480" y="2982"/>
              <a:chExt cx="901" cy="393"/>
            </a:xfrm>
          </p:grpSpPr>
          <p:sp>
            <p:nvSpPr>
              <p:cNvPr id="74"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5"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6"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6" name="Group 213"/>
            <p:cNvGrpSpPr>
              <a:grpSpLocks/>
            </p:cNvGrpSpPr>
            <p:nvPr/>
          </p:nvGrpSpPr>
          <p:grpSpPr bwMode="auto">
            <a:xfrm>
              <a:off x="3480" y="2441"/>
              <a:ext cx="901" cy="393"/>
              <a:chOff x="3480" y="2982"/>
              <a:chExt cx="901" cy="393"/>
            </a:xfrm>
          </p:grpSpPr>
          <p:sp>
            <p:nvSpPr>
              <p:cNvPr id="71"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72"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3"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67" name="Group 217"/>
            <p:cNvGrpSpPr>
              <a:grpSpLocks/>
            </p:cNvGrpSpPr>
            <p:nvPr/>
          </p:nvGrpSpPr>
          <p:grpSpPr bwMode="auto">
            <a:xfrm>
              <a:off x="3480" y="2350"/>
              <a:ext cx="901" cy="393"/>
              <a:chOff x="3480" y="2982"/>
              <a:chExt cx="901" cy="393"/>
            </a:xfrm>
          </p:grpSpPr>
          <p:sp>
            <p:nvSpPr>
              <p:cNvPr id="68"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69"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70"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86" name="Line 221"/>
          <p:cNvSpPr>
            <a:spLocks noChangeShapeType="1"/>
          </p:cNvSpPr>
          <p:nvPr/>
        </p:nvSpPr>
        <p:spPr bwMode="auto">
          <a:xfrm>
            <a:off x="3757614" y="5135954"/>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87" name="AutoShape 370"/>
          <p:cNvSpPr>
            <a:spLocks noChangeArrowheads="1"/>
          </p:cNvSpPr>
          <p:nvPr/>
        </p:nvSpPr>
        <p:spPr bwMode="auto">
          <a:xfrm>
            <a:off x="8116889" y="4277116"/>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88" name="Group 471"/>
          <p:cNvGrpSpPr>
            <a:grpSpLocks/>
          </p:cNvGrpSpPr>
          <p:nvPr/>
        </p:nvGrpSpPr>
        <p:grpSpPr bwMode="auto">
          <a:xfrm>
            <a:off x="8248650" y="4546992"/>
            <a:ext cx="577850" cy="542925"/>
            <a:chOff x="3480" y="2350"/>
            <a:chExt cx="901" cy="846"/>
          </a:xfrm>
        </p:grpSpPr>
        <p:grpSp>
          <p:nvGrpSpPr>
            <p:cNvPr id="89" name="Group 472"/>
            <p:cNvGrpSpPr>
              <a:grpSpLocks/>
            </p:cNvGrpSpPr>
            <p:nvPr/>
          </p:nvGrpSpPr>
          <p:grpSpPr bwMode="auto">
            <a:xfrm>
              <a:off x="3480" y="2803"/>
              <a:ext cx="901" cy="393"/>
              <a:chOff x="3480" y="2982"/>
              <a:chExt cx="901" cy="393"/>
            </a:xfrm>
          </p:grpSpPr>
          <p:sp>
            <p:nvSpPr>
              <p:cNvPr id="110"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11"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12"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0" name="Group 476"/>
            <p:cNvGrpSpPr>
              <a:grpSpLocks/>
            </p:cNvGrpSpPr>
            <p:nvPr/>
          </p:nvGrpSpPr>
          <p:grpSpPr bwMode="auto">
            <a:xfrm>
              <a:off x="3480" y="2713"/>
              <a:ext cx="901" cy="393"/>
              <a:chOff x="3480" y="2982"/>
              <a:chExt cx="901" cy="393"/>
            </a:xfrm>
          </p:grpSpPr>
          <p:sp>
            <p:nvSpPr>
              <p:cNvPr id="107"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8"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9"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1" name="Group 480"/>
            <p:cNvGrpSpPr>
              <a:grpSpLocks/>
            </p:cNvGrpSpPr>
            <p:nvPr/>
          </p:nvGrpSpPr>
          <p:grpSpPr bwMode="auto">
            <a:xfrm>
              <a:off x="3480" y="2622"/>
              <a:ext cx="901" cy="393"/>
              <a:chOff x="3480" y="2982"/>
              <a:chExt cx="901" cy="393"/>
            </a:xfrm>
          </p:grpSpPr>
          <p:sp>
            <p:nvSpPr>
              <p:cNvPr id="104"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5"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6"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2" name="Group 484"/>
            <p:cNvGrpSpPr>
              <a:grpSpLocks/>
            </p:cNvGrpSpPr>
            <p:nvPr/>
          </p:nvGrpSpPr>
          <p:grpSpPr bwMode="auto">
            <a:xfrm>
              <a:off x="3480" y="2532"/>
              <a:ext cx="901" cy="393"/>
              <a:chOff x="3480" y="2982"/>
              <a:chExt cx="901" cy="393"/>
            </a:xfrm>
          </p:grpSpPr>
          <p:sp>
            <p:nvSpPr>
              <p:cNvPr id="101"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02"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3"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3" name="Group 488"/>
            <p:cNvGrpSpPr>
              <a:grpSpLocks/>
            </p:cNvGrpSpPr>
            <p:nvPr/>
          </p:nvGrpSpPr>
          <p:grpSpPr bwMode="auto">
            <a:xfrm>
              <a:off x="3480" y="2441"/>
              <a:ext cx="901" cy="393"/>
              <a:chOff x="3480" y="2982"/>
              <a:chExt cx="901" cy="393"/>
            </a:xfrm>
          </p:grpSpPr>
          <p:sp>
            <p:nvSpPr>
              <p:cNvPr id="98"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9"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00"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94" name="Group 492"/>
            <p:cNvGrpSpPr>
              <a:grpSpLocks/>
            </p:cNvGrpSpPr>
            <p:nvPr/>
          </p:nvGrpSpPr>
          <p:grpSpPr bwMode="auto">
            <a:xfrm>
              <a:off x="3480" y="2350"/>
              <a:ext cx="901" cy="393"/>
              <a:chOff x="3480" y="2982"/>
              <a:chExt cx="901" cy="393"/>
            </a:xfrm>
          </p:grpSpPr>
          <p:sp>
            <p:nvSpPr>
              <p:cNvPr id="95"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96"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97"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13" name="Group 496"/>
          <p:cNvGrpSpPr>
            <a:grpSpLocks/>
          </p:cNvGrpSpPr>
          <p:nvPr/>
        </p:nvGrpSpPr>
        <p:grpSpPr bwMode="auto">
          <a:xfrm>
            <a:off x="8248650" y="4546992"/>
            <a:ext cx="577850" cy="542925"/>
            <a:chOff x="4944" y="2201"/>
            <a:chExt cx="364" cy="342"/>
          </a:xfrm>
        </p:grpSpPr>
        <p:grpSp>
          <p:nvGrpSpPr>
            <p:cNvPr id="114" name="Group 497"/>
            <p:cNvGrpSpPr>
              <a:grpSpLocks/>
            </p:cNvGrpSpPr>
            <p:nvPr/>
          </p:nvGrpSpPr>
          <p:grpSpPr bwMode="auto">
            <a:xfrm>
              <a:off x="4944" y="2384"/>
              <a:ext cx="364" cy="159"/>
              <a:chOff x="4215" y="3995"/>
              <a:chExt cx="364" cy="159"/>
            </a:xfrm>
          </p:grpSpPr>
          <p:sp>
            <p:nvSpPr>
              <p:cNvPr id="135"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6"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7"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5" name="Group 501"/>
            <p:cNvGrpSpPr>
              <a:grpSpLocks/>
            </p:cNvGrpSpPr>
            <p:nvPr/>
          </p:nvGrpSpPr>
          <p:grpSpPr bwMode="auto">
            <a:xfrm>
              <a:off x="4944" y="2348"/>
              <a:ext cx="364" cy="159"/>
              <a:chOff x="4215" y="3995"/>
              <a:chExt cx="364" cy="159"/>
            </a:xfrm>
          </p:grpSpPr>
          <p:sp>
            <p:nvSpPr>
              <p:cNvPr id="132"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3"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4"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6" name="Group 505"/>
            <p:cNvGrpSpPr>
              <a:grpSpLocks/>
            </p:cNvGrpSpPr>
            <p:nvPr/>
          </p:nvGrpSpPr>
          <p:grpSpPr bwMode="auto">
            <a:xfrm>
              <a:off x="4944" y="2311"/>
              <a:ext cx="364" cy="159"/>
              <a:chOff x="4215" y="3995"/>
              <a:chExt cx="364" cy="159"/>
            </a:xfrm>
          </p:grpSpPr>
          <p:sp>
            <p:nvSpPr>
              <p:cNvPr id="129"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30"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31"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7" name="Group 509"/>
            <p:cNvGrpSpPr>
              <a:grpSpLocks/>
            </p:cNvGrpSpPr>
            <p:nvPr/>
          </p:nvGrpSpPr>
          <p:grpSpPr bwMode="auto">
            <a:xfrm>
              <a:off x="4944" y="2275"/>
              <a:ext cx="364" cy="159"/>
              <a:chOff x="4215" y="3995"/>
              <a:chExt cx="364" cy="159"/>
            </a:xfrm>
          </p:grpSpPr>
          <p:sp>
            <p:nvSpPr>
              <p:cNvPr id="126"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7"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8"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8" name="Group 513"/>
            <p:cNvGrpSpPr>
              <a:grpSpLocks/>
            </p:cNvGrpSpPr>
            <p:nvPr/>
          </p:nvGrpSpPr>
          <p:grpSpPr bwMode="auto">
            <a:xfrm>
              <a:off x="4944" y="2238"/>
              <a:ext cx="364" cy="159"/>
              <a:chOff x="4215" y="3995"/>
              <a:chExt cx="364" cy="159"/>
            </a:xfrm>
          </p:grpSpPr>
          <p:sp>
            <p:nvSpPr>
              <p:cNvPr id="123"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4"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5"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19" name="Group 517"/>
            <p:cNvGrpSpPr>
              <a:grpSpLocks/>
            </p:cNvGrpSpPr>
            <p:nvPr/>
          </p:nvGrpSpPr>
          <p:grpSpPr bwMode="auto">
            <a:xfrm>
              <a:off x="4944" y="2201"/>
              <a:ext cx="364" cy="159"/>
              <a:chOff x="4215" y="3995"/>
              <a:chExt cx="364" cy="159"/>
            </a:xfrm>
          </p:grpSpPr>
          <p:sp>
            <p:nvSpPr>
              <p:cNvPr id="120"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21"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22"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38" name="Group 521"/>
          <p:cNvGrpSpPr>
            <a:grpSpLocks/>
          </p:cNvGrpSpPr>
          <p:nvPr/>
        </p:nvGrpSpPr>
        <p:grpSpPr bwMode="auto">
          <a:xfrm>
            <a:off x="8404225" y="4818455"/>
            <a:ext cx="577850" cy="542925"/>
            <a:chOff x="3480" y="2350"/>
            <a:chExt cx="901" cy="846"/>
          </a:xfrm>
        </p:grpSpPr>
        <p:grpSp>
          <p:nvGrpSpPr>
            <p:cNvPr id="139" name="Group 522"/>
            <p:cNvGrpSpPr>
              <a:grpSpLocks/>
            </p:cNvGrpSpPr>
            <p:nvPr/>
          </p:nvGrpSpPr>
          <p:grpSpPr bwMode="auto">
            <a:xfrm>
              <a:off x="3480" y="2803"/>
              <a:ext cx="901" cy="393"/>
              <a:chOff x="3480" y="2982"/>
              <a:chExt cx="901" cy="393"/>
            </a:xfrm>
          </p:grpSpPr>
          <p:sp>
            <p:nvSpPr>
              <p:cNvPr id="160"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61"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62"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0" name="Group 526"/>
            <p:cNvGrpSpPr>
              <a:grpSpLocks/>
            </p:cNvGrpSpPr>
            <p:nvPr/>
          </p:nvGrpSpPr>
          <p:grpSpPr bwMode="auto">
            <a:xfrm>
              <a:off x="3480" y="2713"/>
              <a:ext cx="901" cy="393"/>
              <a:chOff x="3480" y="2982"/>
              <a:chExt cx="901" cy="393"/>
            </a:xfrm>
          </p:grpSpPr>
          <p:sp>
            <p:nvSpPr>
              <p:cNvPr id="157"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8"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9"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1" name="Group 530"/>
            <p:cNvGrpSpPr>
              <a:grpSpLocks/>
            </p:cNvGrpSpPr>
            <p:nvPr/>
          </p:nvGrpSpPr>
          <p:grpSpPr bwMode="auto">
            <a:xfrm>
              <a:off x="3480" y="2622"/>
              <a:ext cx="901" cy="393"/>
              <a:chOff x="3480" y="2982"/>
              <a:chExt cx="901" cy="393"/>
            </a:xfrm>
          </p:grpSpPr>
          <p:sp>
            <p:nvSpPr>
              <p:cNvPr id="154"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5"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6"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2" name="Group 534"/>
            <p:cNvGrpSpPr>
              <a:grpSpLocks/>
            </p:cNvGrpSpPr>
            <p:nvPr/>
          </p:nvGrpSpPr>
          <p:grpSpPr bwMode="auto">
            <a:xfrm>
              <a:off x="3480" y="2532"/>
              <a:ext cx="901" cy="393"/>
              <a:chOff x="3480" y="2982"/>
              <a:chExt cx="901" cy="393"/>
            </a:xfrm>
          </p:grpSpPr>
          <p:sp>
            <p:nvSpPr>
              <p:cNvPr id="151"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52"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3"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3" name="Group 538"/>
            <p:cNvGrpSpPr>
              <a:grpSpLocks/>
            </p:cNvGrpSpPr>
            <p:nvPr/>
          </p:nvGrpSpPr>
          <p:grpSpPr bwMode="auto">
            <a:xfrm>
              <a:off x="3480" y="2441"/>
              <a:ext cx="901" cy="393"/>
              <a:chOff x="3480" y="2982"/>
              <a:chExt cx="901" cy="393"/>
            </a:xfrm>
          </p:grpSpPr>
          <p:sp>
            <p:nvSpPr>
              <p:cNvPr id="148"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9"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50"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44" name="Group 542"/>
            <p:cNvGrpSpPr>
              <a:grpSpLocks/>
            </p:cNvGrpSpPr>
            <p:nvPr/>
          </p:nvGrpSpPr>
          <p:grpSpPr bwMode="auto">
            <a:xfrm>
              <a:off x="3480" y="2350"/>
              <a:ext cx="901" cy="393"/>
              <a:chOff x="3480" y="2982"/>
              <a:chExt cx="901" cy="393"/>
            </a:xfrm>
          </p:grpSpPr>
          <p:sp>
            <p:nvSpPr>
              <p:cNvPr id="145"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46"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47"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63" name="Group 546"/>
          <p:cNvGrpSpPr>
            <a:grpSpLocks/>
          </p:cNvGrpSpPr>
          <p:nvPr/>
        </p:nvGrpSpPr>
        <p:grpSpPr bwMode="auto">
          <a:xfrm>
            <a:off x="8404225" y="4818455"/>
            <a:ext cx="577850" cy="542925"/>
            <a:chOff x="4944" y="2201"/>
            <a:chExt cx="364" cy="342"/>
          </a:xfrm>
        </p:grpSpPr>
        <p:grpSp>
          <p:nvGrpSpPr>
            <p:cNvPr id="164" name="Group 547"/>
            <p:cNvGrpSpPr>
              <a:grpSpLocks/>
            </p:cNvGrpSpPr>
            <p:nvPr/>
          </p:nvGrpSpPr>
          <p:grpSpPr bwMode="auto">
            <a:xfrm>
              <a:off x="4944" y="2384"/>
              <a:ext cx="364" cy="159"/>
              <a:chOff x="4215" y="3995"/>
              <a:chExt cx="364" cy="159"/>
            </a:xfrm>
          </p:grpSpPr>
          <p:sp>
            <p:nvSpPr>
              <p:cNvPr id="185"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6"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7"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5" name="Group 551"/>
            <p:cNvGrpSpPr>
              <a:grpSpLocks/>
            </p:cNvGrpSpPr>
            <p:nvPr/>
          </p:nvGrpSpPr>
          <p:grpSpPr bwMode="auto">
            <a:xfrm>
              <a:off x="4944" y="2348"/>
              <a:ext cx="364" cy="159"/>
              <a:chOff x="4215" y="3995"/>
              <a:chExt cx="364" cy="159"/>
            </a:xfrm>
          </p:grpSpPr>
          <p:sp>
            <p:nvSpPr>
              <p:cNvPr id="182"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3"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4"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6" name="Group 555"/>
            <p:cNvGrpSpPr>
              <a:grpSpLocks/>
            </p:cNvGrpSpPr>
            <p:nvPr/>
          </p:nvGrpSpPr>
          <p:grpSpPr bwMode="auto">
            <a:xfrm>
              <a:off x="4944" y="2311"/>
              <a:ext cx="364" cy="159"/>
              <a:chOff x="4215" y="3995"/>
              <a:chExt cx="364" cy="159"/>
            </a:xfrm>
          </p:grpSpPr>
          <p:sp>
            <p:nvSpPr>
              <p:cNvPr id="179"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80"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81"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7" name="Group 559"/>
            <p:cNvGrpSpPr>
              <a:grpSpLocks/>
            </p:cNvGrpSpPr>
            <p:nvPr/>
          </p:nvGrpSpPr>
          <p:grpSpPr bwMode="auto">
            <a:xfrm>
              <a:off x="4944" y="2275"/>
              <a:ext cx="364" cy="159"/>
              <a:chOff x="4215" y="3995"/>
              <a:chExt cx="364" cy="159"/>
            </a:xfrm>
          </p:grpSpPr>
          <p:sp>
            <p:nvSpPr>
              <p:cNvPr id="176"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7"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8"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8" name="Group 563"/>
            <p:cNvGrpSpPr>
              <a:grpSpLocks/>
            </p:cNvGrpSpPr>
            <p:nvPr/>
          </p:nvGrpSpPr>
          <p:grpSpPr bwMode="auto">
            <a:xfrm>
              <a:off x="4944" y="2238"/>
              <a:ext cx="364" cy="159"/>
              <a:chOff x="4215" y="3995"/>
              <a:chExt cx="364" cy="159"/>
            </a:xfrm>
          </p:grpSpPr>
          <p:sp>
            <p:nvSpPr>
              <p:cNvPr id="173"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4"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5"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69" name="Group 567"/>
            <p:cNvGrpSpPr>
              <a:grpSpLocks/>
            </p:cNvGrpSpPr>
            <p:nvPr/>
          </p:nvGrpSpPr>
          <p:grpSpPr bwMode="auto">
            <a:xfrm>
              <a:off x="4944" y="2201"/>
              <a:ext cx="364" cy="159"/>
              <a:chOff x="4215" y="3995"/>
              <a:chExt cx="364" cy="159"/>
            </a:xfrm>
          </p:grpSpPr>
          <p:sp>
            <p:nvSpPr>
              <p:cNvPr id="170"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171"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72"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188" name="Group 571"/>
          <p:cNvGrpSpPr>
            <a:grpSpLocks/>
          </p:cNvGrpSpPr>
          <p:nvPr/>
        </p:nvGrpSpPr>
        <p:grpSpPr bwMode="auto">
          <a:xfrm>
            <a:off x="8558213" y="5088330"/>
            <a:ext cx="577850" cy="542925"/>
            <a:chOff x="3480" y="2350"/>
            <a:chExt cx="901" cy="846"/>
          </a:xfrm>
        </p:grpSpPr>
        <p:grpSp>
          <p:nvGrpSpPr>
            <p:cNvPr id="189" name="Group 572"/>
            <p:cNvGrpSpPr>
              <a:grpSpLocks/>
            </p:cNvGrpSpPr>
            <p:nvPr/>
          </p:nvGrpSpPr>
          <p:grpSpPr bwMode="auto">
            <a:xfrm>
              <a:off x="3480" y="2803"/>
              <a:ext cx="901" cy="393"/>
              <a:chOff x="3480" y="2982"/>
              <a:chExt cx="901" cy="393"/>
            </a:xfrm>
          </p:grpSpPr>
          <p:sp>
            <p:nvSpPr>
              <p:cNvPr id="210"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1"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2"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0" name="Group 576"/>
            <p:cNvGrpSpPr>
              <a:grpSpLocks/>
            </p:cNvGrpSpPr>
            <p:nvPr/>
          </p:nvGrpSpPr>
          <p:grpSpPr bwMode="auto">
            <a:xfrm>
              <a:off x="3480" y="2713"/>
              <a:ext cx="901" cy="393"/>
              <a:chOff x="3480" y="2982"/>
              <a:chExt cx="901" cy="393"/>
            </a:xfrm>
          </p:grpSpPr>
          <p:sp>
            <p:nvSpPr>
              <p:cNvPr id="207"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8"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9"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1" name="Group 580"/>
            <p:cNvGrpSpPr>
              <a:grpSpLocks/>
            </p:cNvGrpSpPr>
            <p:nvPr/>
          </p:nvGrpSpPr>
          <p:grpSpPr bwMode="auto">
            <a:xfrm>
              <a:off x="3480" y="2622"/>
              <a:ext cx="901" cy="393"/>
              <a:chOff x="3480" y="2982"/>
              <a:chExt cx="901" cy="393"/>
            </a:xfrm>
          </p:grpSpPr>
          <p:sp>
            <p:nvSpPr>
              <p:cNvPr id="204"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2" name="Group 584"/>
            <p:cNvGrpSpPr>
              <a:grpSpLocks/>
            </p:cNvGrpSpPr>
            <p:nvPr/>
          </p:nvGrpSpPr>
          <p:grpSpPr bwMode="auto">
            <a:xfrm>
              <a:off x="3480" y="2532"/>
              <a:ext cx="901" cy="393"/>
              <a:chOff x="3480" y="2982"/>
              <a:chExt cx="901" cy="393"/>
            </a:xfrm>
          </p:grpSpPr>
          <p:sp>
            <p:nvSpPr>
              <p:cNvPr id="201"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3" name="Group 588"/>
            <p:cNvGrpSpPr>
              <a:grpSpLocks/>
            </p:cNvGrpSpPr>
            <p:nvPr/>
          </p:nvGrpSpPr>
          <p:grpSpPr bwMode="auto">
            <a:xfrm>
              <a:off x="3480" y="2441"/>
              <a:ext cx="901" cy="393"/>
              <a:chOff x="3480" y="2982"/>
              <a:chExt cx="901" cy="393"/>
            </a:xfrm>
          </p:grpSpPr>
          <p:sp>
            <p:nvSpPr>
              <p:cNvPr id="198"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94" name="Group 592"/>
            <p:cNvGrpSpPr>
              <a:grpSpLocks/>
            </p:cNvGrpSpPr>
            <p:nvPr/>
          </p:nvGrpSpPr>
          <p:grpSpPr bwMode="auto">
            <a:xfrm>
              <a:off x="3480" y="2350"/>
              <a:ext cx="901" cy="393"/>
              <a:chOff x="3480" y="2982"/>
              <a:chExt cx="901" cy="393"/>
            </a:xfrm>
          </p:grpSpPr>
          <p:sp>
            <p:nvSpPr>
              <p:cNvPr id="195"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13" name="Group 596"/>
          <p:cNvGrpSpPr>
            <a:grpSpLocks/>
          </p:cNvGrpSpPr>
          <p:nvPr/>
        </p:nvGrpSpPr>
        <p:grpSpPr bwMode="auto">
          <a:xfrm>
            <a:off x="8558213" y="5088330"/>
            <a:ext cx="577850" cy="542925"/>
            <a:chOff x="4944" y="2201"/>
            <a:chExt cx="364" cy="342"/>
          </a:xfrm>
        </p:grpSpPr>
        <p:grpSp>
          <p:nvGrpSpPr>
            <p:cNvPr id="214" name="Group 597"/>
            <p:cNvGrpSpPr>
              <a:grpSpLocks/>
            </p:cNvGrpSpPr>
            <p:nvPr/>
          </p:nvGrpSpPr>
          <p:grpSpPr bwMode="auto">
            <a:xfrm>
              <a:off x="4944" y="2384"/>
              <a:ext cx="364" cy="159"/>
              <a:chOff x="4215" y="3995"/>
              <a:chExt cx="364" cy="159"/>
            </a:xfrm>
          </p:grpSpPr>
          <p:sp>
            <p:nvSpPr>
              <p:cNvPr id="235"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6"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7"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5" name="Group 601"/>
            <p:cNvGrpSpPr>
              <a:grpSpLocks/>
            </p:cNvGrpSpPr>
            <p:nvPr/>
          </p:nvGrpSpPr>
          <p:grpSpPr bwMode="auto">
            <a:xfrm>
              <a:off x="4944" y="2348"/>
              <a:ext cx="364" cy="159"/>
              <a:chOff x="4215" y="3995"/>
              <a:chExt cx="364" cy="159"/>
            </a:xfrm>
          </p:grpSpPr>
          <p:sp>
            <p:nvSpPr>
              <p:cNvPr id="232"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3"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4"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6" name="Group 605"/>
            <p:cNvGrpSpPr>
              <a:grpSpLocks/>
            </p:cNvGrpSpPr>
            <p:nvPr/>
          </p:nvGrpSpPr>
          <p:grpSpPr bwMode="auto">
            <a:xfrm>
              <a:off x="4944" y="2311"/>
              <a:ext cx="364" cy="159"/>
              <a:chOff x="4215" y="3995"/>
              <a:chExt cx="364" cy="159"/>
            </a:xfrm>
          </p:grpSpPr>
          <p:sp>
            <p:nvSpPr>
              <p:cNvPr id="229"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7" name="Group 609"/>
            <p:cNvGrpSpPr>
              <a:grpSpLocks/>
            </p:cNvGrpSpPr>
            <p:nvPr/>
          </p:nvGrpSpPr>
          <p:grpSpPr bwMode="auto">
            <a:xfrm>
              <a:off x="4944" y="2275"/>
              <a:ext cx="364" cy="159"/>
              <a:chOff x="4215" y="3995"/>
              <a:chExt cx="364" cy="159"/>
            </a:xfrm>
          </p:grpSpPr>
          <p:sp>
            <p:nvSpPr>
              <p:cNvPr id="226"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8" name="Group 613"/>
            <p:cNvGrpSpPr>
              <a:grpSpLocks/>
            </p:cNvGrpSpPr>
            <p:nvPr/>
          </p:nvGrpSpPr>
          <p:grpSpPr bwMode="auto">
            <a:xfrm>
              <a:off x="4944" y="2238"/>
              <a:ext cx="364" cy="159"/>
              <a:chOff x="4215" y="3995"/>
              <a:chExt cx="364" cy="159"/>
            </a:xfrm>
          </p:grpSpPr>
          <p:sp>
            <p:nvSpPr>
              <p:cNvPr id="223"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9" name="Group 617"/>
            <p:cNvGrpSpPr>
              <a:grpSpLocks/>
            </p:cNvGrpSpPr>
            <p:nvPr/>
          </p:nvGrpSpPr>
          <p:grpSpPr bwMode="auto">
            <a:xfrm>
              <a:off x="4944" y="2201"/>
              <a:ext cx="364" cy="159"/>
              <a:chOff x="4215" y="3995"/>
              <a:chExt cx="364" cy="159"/>
            </a:xfrm>
          </p:grpSpPr>
          <p:sp>
            <p:nvSpPr>
              <p:cNvPr id="220"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38" name="Oval 621"/>
          <p:cNvSpPr>
            <a:spLocks noChangeArrowheads="1"/>
          </p:cNvSpPr>
          <p:nvPr/>
        </p:nvSpPr>
        <p:spPr bwMode="auto">
          <a:xfrm>
            <a:off x="8736013" y="5334391"/>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239" name="Text Box 623"/>
          <p:cNvSpPr txBox="1">
            <a:spLocks noChangeArrowheads="1"/>
          </p:cNvSpPr>
          <p:nvPr/>
        </p:nvSpPr>
        <p:spPr bwMode="auto">
          <a:xfrm>
            <a:off x="2571036" y="1498601"/>
            <a:ext cx="1518364"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命中（</a:t>
            </a:r>
            <a:r>
              <a:rPr lang="en-US" altLang="zh-CN" b="1">
                <a:solidFill>
                  <a:srgbClr val="008000"/>
                </a:solidFill>
                <a:latin typeface="+mn-ea"/>
                <a:cs typeface="Arial" charset="0"/>
              </a:rPr>
              <a:t>HIT</a:t>
            </a:r>
            <a:r>
              <a:rPr lang="zh-CN" altLang="en-US" b="1">
                <a:solidFill>
                  <a:srgbClr val="008000"/>
                </a:solidFill>
                <a:latin typeface="+mn-ea"/>
                <a:cs typeface="Arial" charset="0"/>
              </a:rPr>
              <a:t>）</a:t>
            </a:r>
          </a:p>
        </p:txBody>
      </p:sp>
      <p:sp>
        <p:nvSpPr>
          <p:cNvPr id="240" name="Text Box 629"/>
          <p:cNvSpPr txBox="1">
            <a:spLocks noChangeArrowheads="1"/>
          </p:cNvSpPr>
          <p:nvPr/>
        </p:nvSpPr>
        <p:spPr bwMode="auto">
          <a:xfrm>
            <a:off x="2610544" y="4134242"/>
            <a:ext cx="1701107"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缺失（</a:t>
            </a:r>
            <a:r>
              <a:rPr lang="en-US" altLang="zh-CN" b="1">
                <a:solidFill>
                  <a:srgbClr val="FF0000"/>
                </a:solidFill>
                <a:latin typeface="+mn-ea"/>
                <a:cs typeface="Arial" charset="0"/>
              </a:rPr>
              <a:t>MISS</a:t>
            </a:r>
            <a:r>
              <a:rPr lang="zh-CN" altLang="en-US" b="1">
                <a:solidFill>
                  <a:srgbClr val="FF0000"/>
                </a:solidFill>
                <a:latin typeface="+mn-ea"/>
                <a:cs typeface="Arial" charset="0"/>
              </a:rPr>
              <a:t>）</a:t>
            </a:r>
          </a:p>
        </p:txBody>
      </p:sp>
      <p:sp>
        <p:nvSpPr>
          <p:cNvPr id="241" name="Line 11"/>
          <p:cNvSpPr>
            <a:spLocks noChangeShapeType="1"/>
          </p:cNvSpPr>
          <p:nvPr/>
        </p:nvSpPr>
        <p:spPr bwMode="auto">
          <a:xfrm>
            <a:off x="3770314" y="2446338"/>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latin typeface="+mn-ea"/>
            </a:endParaRPr>
          </a:p>
        </p:txBody>
      </p:sp>
      <p:sp>
        <p:nvSpPr>
          <p:cNvPr id="243" name="Text Box 15"/>
          <p:cNvSpPr txBox="1">
            <a:spLocks noChangeArrowheads="1"/>
          </p:cNvSpPr>
          <p:nvPr/>
        </p:nvSpPr>
        <p:spPr bwMode="auto">
          <a:xfrm>
            <a:off x="4525963" y="2085975"/>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a:solidFill>
                  <a:srgbClr val="000000"/>
                </a:solidFill>
                <a:latin typeface="+mn-ea"/>
                <a:cs typeface="Arial" charset="0"/>
              </a:rPr>
              <a:t>读请求</a:t>
            </a:r>
          </a:p>
        </p:txBody>
      </p:sp>
      <p:pic>
        <p:nvPicPr>
          <p:cNvPr id="244" name="Picture 633" descr="j0242087[1]"/>
          <p:cNvPicPr>
            <a:picLocks noChangeAspect="1" noChangeArrowheads="1"/>
          </p:cNvPicPr>
          <p:nvPr/>
        </p:nvPicPr>
        <p:blipFill>
          <a:blip r:embed="rId2" cstate="print">
            <a:grayscl/>
            <a:biLevel thresh="50000"/>
          </a:blip>
          <a:srcRect/>
          <a:stretch>
            <a:fillRect/>
          </a:stretch>
        </p:blipFill>
        <p:spPr bwMode="auto">
          <a:xfrm>
            <a:off x="3054351" y="2028825"/>
            <a:ext cx="912813" cy="674688"/>
          </a:xfrm>
          <a:prstGeom prst="rect">
            <a:avLst/>
          </a:prstGeom>
          <a:noFill/>
          <a:ln w="9525">
            <a:noFill/>
            <a:miter lim="800000"/>
            <a:headEnd/>
            <a:tailEnd/>
          </a:ln>
        </p:spPr>
      </p:pic>
      <p:sp>
        <p:nvSpPr>
          <p:cNvPr id="245" name="Oval 14"/>
          <p:cNvSpPr>
            <a:spLocks noChangeArrowheads="1"/>
          </p:cNvSpPr>
          <p:nvPr/>
        </p:nvSpPr>
        <p:spPr bwMode="auto">
          <a:xfrm>
            <a:off x="3465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246" name="Text Box 10"/>
          <p:cNvSpPr txBox="1">
            <a:spLocks noChangeArrowheads="1"/>
          </p:cNvSpPr>
          <p:nvPr/>
        </p:nvSpPr>
        <p:spPr bwMode="auto">
          <a:xfrm>
            <a:off x="5904838" y="1655764"/>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248" name="Group 17"/>
          <p:cNvGrpSpPr>
            <a:grpSpLocks/>
          </p:cNvGrpSpPr>
          <p:nvPr/>
        </p:nvGrpSpPr>
        <p:grpSpPr bwMode="auto">
          <a:xfrm>
            <a:off x="5646738" y="1917700"/>
            <a:ext cx="1028700" cy="1028700"/>
            <a:chOff x="2922" y="2088"/>
            <a:chExt cx="648" cy="648"/>
          </a:xfrm>
        </p:grpSpPr>
        <p:grpSp>
          <p:nvGrpSpPr>
            <p:cNvPr id="249" name="Group 18"/>
            <p:cNvGrpSpPr>
              <a:grpSpLocks/>
            </p:cNvGrpSpPr>
            <p:nvPr/>
          </p:nvGrpSpPr>
          <p:grpSpPr bwMode="auto">
            <a:xfrm>
              <a:off x="2922" y="2088"/>
              <a:ext cx="648" cy="81"/>
              <a:chOff x="2922" y="2088"/>
              <a:chExt cx="648" cy="81"/>
            </a:xfrm>
          </p:grpSpPr>
          <p:sp>
            <p:nvSpPr>
              <p:cNvPr id="313"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4"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5"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6"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7"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8"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9"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0"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0" name="Group 27"/>
            <p:cNvGrpSpPr>
              <a:grpSpLocks/>
            </p:cNvGrpSpPr>
            <p:nvPr/>
          </p:nvGrpSpPr>
          <p:grpSpPr bwMode="auto">
            <a:xfrm>
              <a:off x="2922" y="2169"/>
              <a:ext cx="648" cy="81"/>
              <a:chOff x="2922" y="2088"/>
              <a:chExt cx="648" cy="81"/>
            </a:xfrm>
          </p:grpSpPr>
          <p:sp>
            <p:nvSpPr>
              <p:cNvPr id="305"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6"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7"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8"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9"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0"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1"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12"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1" name="Group 36"/>
            <p:cNvGrpSpPr>
              <a:grpSpLocks/>
            </p:cNvGrpSpPr>
            <p:nvPr/>
          </p:nvGrpSpPr>
          <p:grpSpPr bwMode="auto">
            <a:xfrm>
              <a:off x="2922" y="2250"/>
              <a:ext cx="648" cy="81"/>
              <a:chOff x="2922" y="2088"/>
              <a:chExt cx="648" cy="81"/>
            </a:xfrm>
          </p:grpSpPr>
          <p:sp>
            <p:nvSpPr>
              <p:cNvPr id="297"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8"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9"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0"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1"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2"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3"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04"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2" name="Group 45"/>
            <p:cNvGrpSpPr>
              <a:grpSpLocks/>
            </p:cNvGrpSpPr>
            <p:nvPr/>
          </p:nvGrpSpPr>
          <p:grpSpPr bwMode="auto">
            <a:xfrm>
              <a:off x="2922" y="2331"/>
              <a:ext cx="648" cy="81"/>
              <a:chOff x="2922" y="2088"/>
              <a:chExt cx="648" cy="81"/>
            </a:xfrm>
          </p:grpSpPr>
          <p:sp>
            <p:nvSpPr>
              <p:cNvPr id="289"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0"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1"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2"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3"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4"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5"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96"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3" name="Group 54"/>
            <p:cNvGrpSpPr>
              <a:grpSpLocks/>
            </p:cNvGrpSpPr>
            <p:nvPr/>
          </p:nvGrpSpPr>
          <p:grpSpPr bwMode="auto">
            <a:xfrm>
              <a:off x="2922" y="2412"/>
              <a:ext cx="648" cy="81"/>
              <a:chOff x="2922" y="2088"/>
              <a:chExt cx="648" cy="81"/>
            </a:xfrm>
          </p:grpSpPr>
          <p:sp>
            <p:nvSpPr>
              <p:cNvPr id="281"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2"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3"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4"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5"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6"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7"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8"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4" name="Group 63"/>
            <p:cNvGrpSpPr>
              <a:grpSpLocks/>
            </p:cNvGrpSpPr>
            <p:nvPr/>
          </p:nvGrpSpPr>
          <p:grpSpPr bwMode="auto">
            <a:xfrm>
              <a:off x="2922" y="2493"/>
              <a:ext cx="648" cy="81"/>
              <a:chOff x="2922" y="2088"/>
              <a:chExt cx="648" cy="81"/>
            </a:xfrm>
          </p:grpSpPr>
          <p:sp>
            <p:nvSpPr>
              <p:cNvPr id="273"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4"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5"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6"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7"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8"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9"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80"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5" name="Group 72"/>
            <p:cNvGrpSpPr>
              <a:grpSpLocks/>
            </p:cNvGrpSpPr>
            <p:nvPr/>
          </p:nvGrpSpPr>
          <p:grpSpPr bwMode="auto">
            <a:xfrm>
              <a:off x="2922" y="2574"/>
              <a:ext cx="648" cy="81"/>
              <a:chOff x="2922" y="2088"/>
              <a:chExt cx="648" cy="81"/>
            </a:xfrm>
          </p:grpSpPr>
          <p:sp>
            <p:nvSpPr>
              <p:cNvPr id="265"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6"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7"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8"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9"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0"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1"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72"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6" name="Group 81"/>
            <p:cNvGrpSpPr>
              <a:grpSpLocks/>
            </p:cNvGrpSpPr>
            <p:nvPr/>
          </p:nvGrpSpPr>
          <p:grpSpPr bwMode="auto">
            <a:xfrm>
              <a:off x="2922" y="2655"/>
              <a:ext cx="648" cy="81"/>
              <a:chOff x="2922" y="2088"/>
              <a:chExt cx="648" cy="81"/>
            </a:xfrm>
          </p:grpSpPr>
          <p:sp>
            <p:nvSpPr>
              <p:cNvPr id="257"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9"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0"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1"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2"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3"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64"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321" name="Group 90"/>
          <p:cNvGrpSpPr>
            <a:grpSpLocks/>
          </p:cNvGrpSpPr>
          <p:nvPr/>
        </p:nvGrpSpPr>
        <p:grpSpPr bwMode="auto">
          <a:xfrm>
            <a:off x="5646738" y="1919289"/>
            <a:ext cx="514350" cy="128587"/>
            <a:chOff x="2557" y="1130"/>
            <a:chExt cx="324" cy="81"/>
          </a:xfrm>
        </p:grpSpPr>
        <p:sp>
          <p:nvSpPr>
            <p:cNvPr id="322"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3"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4"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5"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pic>
        <p:nvPicPr>
          <p:cNvPr id="326" name="Picture 634" descr="j0242087[1]"/>
          <p:cNvPicPr>
            <a:picLocks noChangeAspect="1" noChangeArrowheads="1"/>
          </p:cNvPicPr>
          <p:nvPr/>
        </p:nvPicPr>
        <p:blipFill>
          <a:blip r:embed="rId2" cstate="print">
            <a:grayscl/>
            <a:biLevel thresh="50000"/>
          </a:blip>
          <a:srcRect/>
          <a:stretch>
            <a:fillRect/>
          </a:stretch>
        </p:blipFill>
        <p:spPr bwMode="auto">
          <a:xfrm>
            <a:off x="3028951" y="4715266"/>
            <a:ext cx="912813" cy="674688"/>
          </a:xfrm>
          <a:prstGeom prst="rect">
            <a:avLst/>
          </a:prstGeom>
          <a:noFill/>
          <a:ln w="9525">
            <a:noFill/>
            <a:miter lim="800000"/>
            <a:headEnd/>
            <a:tailEnd/>
          </a:ln>
        </p:spPr>
      </p:pic>
      <p:sp>
        <p:nvSpPr>
          <p:cNvPr id="327" name="Oval 627"/>
          <p:cNvSpPr>
            <a:spLocks noChangeArrowheads="1"/>
          </p:cNvSpPr>
          <p:nvPr/>
        </p:nvSpPr>
        <p:spPr bwMode="auto">
          <a:xfrm>
            <a:off x="3557588" y="5070866"/>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latin typeface="+mn-ea"/>
            </a:endParaRPr>
          </a:p>
        </p:txBody>
      </p:sp>
      <p:sp>
        <p:nvSpPr>
          <p:cNvPr id="329" name="Line 5"/>
          <p:cNvSpPr>
            <a:spLocks noChangeShapeType="1"/>
          </p:cNvSpPr>
          <p:nvPr/>
        </p:nvSpPr>
        <p:spPr bwMode="auto">
          <a:xfrm>
            <a:off x="3795714" y="5135954"/>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grpSp>
        <p:nvGrpSpPr>
          <p:cNvPr id="332" name="Group 225"/>
          <p:cNvGrpSpPr>
            <a:grpSpLocks/>
          </p:cNvGrpSpPr>
          <p:nvPr/>
        </p:nvGrpSpPr>
        <p:grpSpPr bwMode="auto">
          <a:xfrm>
            <a:off x="5672138" y="4615254"/>
            <a:ext cx="1028700" cy="1028700"/>
            <a:chOff x="2922" y="2088"/>
            <a:chExt cx="648" cy="648"/>
          </a:xfrm>
        </p:grpSpPr>
        <p:grpSp>
          <p:nvGrpSpPr>
            <p:cNvPr id="333" name="Group 226"/>
            <p:cNvGrpSpPr>
              <a:grpSpLocks/>
            </p:cNvGrpSpPr>
            <p:nvPr/>
          </p:nvGrpSpPr>
          <p:grpSpPr bwMode="auto">
            <a:xfrm>
              <a:off x="2922" y="2088"/>
              <a:ext cx="648" cy="81"/>
              <a:chOff x="2922" y="2088"/>
              <a:chExt cx="648" cy="81"/>
            </a:xfrm>
          </p:grpSpPr>
          <p:sp>
            <p:nvSpPr>
              <p:cNvPr id="397"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8"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9"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0"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1"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2"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3"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4"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4" name="Group 235"/>
            <p:cNvGrpSpPr>
              <a:grpSpLocks/>
            </p:cNvGrpSpPr>
            <p:nvPr/>
          </p:nvGrpSpPr>
          <p:grpSpPr bwMode="auto">
            <a:xfrm>
              <a:off x="2922" y="2169"/>
              <a:ext cx="648" cy="81"/>
              <a:chOff x="2922" y="2088"/>
              <a:chExt cx="648" cy="81"/>
            </a:xfrm>
          </p:grpSpPr>
          <p:sp>
            <p:nvSpPr>
              <p:cNvPr id="389"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0"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1"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2"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3"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4"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5"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96"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5" name="Group 244"/>
            <p:cNvGrpSpPr>
              <a:grpSpLocks/>
            </p:cNvGrpSpPr>
            <p:nvPr/>
          </p:nvGrpSpPr>
          <p:grpSpPr bwMode="auto">
            <a:xfrm>
              <a:off x="2922" y="2250"/>
              <a:ext cx="648" cy="81"/>
              <a:chOff x="2922" y="2088"/>
              <a:chExt cx="648" cy="81"/>
            </a:xfrm>
          </p:grpSpPr>
          <p:sp>
            <p:nvSpPr>
              <p:cNvPr id="381"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2"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3"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4"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5"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6"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7"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8"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6" name="Group 253"/>
            <p:cNvGrpSpPr>
              <a:grpSpLocks/>
            </p:cNvGrpSpPr>
            <p:nvPr/>
          </p:nvGrpSpPr>
          <p:grpSpPr bwMode="auto">
            <a:xfrm>
              <a:off x="2922" y="2331"/>
              <a:ext cx="648" cy="81"/>
              <a:chOff x="2922" y="2088"/>
              <a:chExt cx="648" cy="81"/>
            </a:xfrm>
          </p:grpSpPr>
          <p:sp>
            <p:nvSpPr>
              <p:cNvPr id="373"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4"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5"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6"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7"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8"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9"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0"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7" name="Group 262"/>
            <p:cNvGrpSpPr>
              <a:grpSpLocks/>
            </p:cNvGrpSpPr>
            <p:nvPr/>
          </p:nvGrpSpPr>
          <p:grpSpPr bwMode="auto">
            <a:xfrm>
              <a:off x="2922" y="2412"/>
              <a:ext cx="648" cy="81"/>
              <a:chOff x="2922" y="2088"/>
              <a:chExt cx="648" cy="81"/>
            </a:xfrm>
          </p:grpSpPr>
          <p:sp>
            <p:nvSpPr>
              <p:cNvPr id="365"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6"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7"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8"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9"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0"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1"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2"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8" name="Group 271"/>
            <p:cNvGrpSpPr>
              <a:grpSpLocks/>
            </p:cNvGrpSpPr>
            <p:nvPr/>
          </p:nvGrpSpPr>
          <p:grpSpPr bwMode="auto">
            <a:xfrm>
              <a:off x="2922" y="2493"/>
              <a:ext cx="648" cy="81"/>
              <a:chOff x="2922" y="2088"/>
              <a:chExt cx="648" cy="81"/>
            </a:xfrm>
          </p:grpSpPr>
          <p:sp>
            <p:nvSpPr>
              <p:cNvPr id="357"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8"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9"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0"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1"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2"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3"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4"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39" name="Group 280"/>
            <p:cNvGrpSpPr>
              <a:grpSpLocks/>
            </p:cNvGrpSpPr>
            <p:nvPr/>
          </p:nvGrpSpPr>
          <p:grpSpPr bwMode="auto">
            <a:xfrm>
              <a:off x="2922" y="2574"/>
              <a:ext cx="648" cy="81"/>
              <a:chOff x="2922" y="2088"/>
              <a:chExt cx="648" cy="81"/>
            </a:xfrm>
          </p:grpSpPr>
          <p:sp>
            <p:nvSpPr>
              <p:cNvPr id="349"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0"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1"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2"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3"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4"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5"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6"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40" name="Group 289"/>
            <p:cNvGrpSpPr>
              <a:grpSpLocks/>
            </p:cNvGrpSpPr>
            <p:nvPr/>
          </p:nvGrpSpPr>
          <p:grpSpPr bwMode="auto">
            <a:xfrm>
              <a:off x="2922" y="2655"/>
              <a:ext cx="648" cy="81"/>
              <a:chOff x="2922" y="2088"/>
              <a:chExt cx="648" cy="81"/>
            </a:xfrm>
          </p:grpSpPr>
          <p:sp>
            <p:nvSpPr>
              <p:cNvPr id="341"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2"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3"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4"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5"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6"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7"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8"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grpSp>
        <p:nvGrpSpPr>
          <p:cNvPr id="405" name="Group 298"/>
          <p:cNvGrpSpPr>
            <a:grpSpLocks/>
          </p:cNvGrpSpPr>
          <p:nvPr/>
        </p:nvGrpSpPr>
        <p:grpSpPr bwMode="auto">
          <a:xfrm>
            <a:off x="5672138" y="4615255"/>
            <a:ext cx="1028700" cy="128587"/>
            <a:chOff x="2922" y="2088"/>
            <a:chExt cx="648" cy="81"/>
          </a:xfrm>
        </p:grpSpPr>
        <p:sp>
          <p:nvSpPr>
            <p:cNvPr id="406"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7"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8"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9"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0"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1"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2"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3"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14" name="Group 307"/>
          <p:cNvGrpSpPr>
            <a:grpSpLocks/>
          </p:cNvGrpSpPr>
          <p:nvPr/>
        </p:nvGrpSpPr>
        <p:grpSpPr bwMode="auto">
          <a:xfrm>
            <a:off x="5672138" y="4743841"/>
            <a:ext cx="1028700" cy="128588"/>
            <a:chOff x="2922" y="2088"/>
            <a:chExt cx="648" cy="81"/>
          </a:xfrm>
        </p:grpSpPr>
        <p:sp>
          <p:nvSpPr>
            <p:cNvPr id="415"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6"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7"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8"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9"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0"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1"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2"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23" name="Group 316"/>
          <p:cNvGrpSpPr>
            <a:grpSpLocks/>
          </p:cNvGrpSpPr>
          <p:nvPr/>
        </p:nvGrpSpPr>
        <p:grpSpPr bwMode="auto">
          <a:xfrm>
            <a:off x="5672138" y="4872430"/>
            <a:ext cx="1028700" cy="128587"/>
            <a:chOff x="2922" y="2088"/>
            <a:chExt cx="648" cy="81"/>
          </a:xfrm>
        </p:grpSpPr>
        <p:sp>
          <p:nvSpPr>
            <p:cNvPr id="424"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5"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6"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7"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8"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9"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0"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1"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32" name="Group 325"/>
          <p:cNvGrpSpPr>
            <a:grpSpLocks/>
          </p:cNvGrpSpPr>
          <p:nvPr/>
        </p:nvGrpSpPr>
        <p:grpSpPr bwMode="auto">
          <a:xfrm>
            <a:off x="5672138" y="5001016"/>
            <a:ext cx="1028700" cy="128588"/>
            <a:chOff x="2922" y="2088"/>
            <a:chExt cx="648" cy="81"/>
          </a:xfrm>
        </p:grpSpPr>
        <p:sp>
          <p:nvSpPr>
            <p:cNvPr id="433"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4"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5"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6"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7"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8"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9"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0"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41" name="Group 334"/>
          <p:cNvGrpSpPr>
            <a:grpSpLocks/>
          </p:cNvGrpSpPr>
          <p:nvPr/>
        </p:nvGrpSpPr>
        <p:grpSpPr bwMode="auto">
          <a:xfrm>
            <a:off x="5672138" y="5129605"/>
            <a:ext cx="1028700" cy="128587"/>
            <a:chOff x="2922" y="2088"/>
            <a:chExt cx="648" cy="81"/>
          </a:xfrm>
        </p:grpSpPr>
        <p:sp>
          <p:nvSpPr>
            <p:cNvPr id="44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0" name="Group 343"/>
          <p:cNvGrpSpPr>
            <a:grpSpLocks/>
          </p:cNvGrpSpPr>
          <p:nvPr/>
        </p:nvGrpSpPr>
        <p:grpSpPr bwMode="auto">
          <a:xfrm>
            <a:off x="5672138" y="5258191"/>
            <a:ext cx="1028700" cy="128588"/>
            <a:chOff x="2922" y="2088"/>
            <a:chExt cx="648" cy="81"/>
          </a:xfrm>
        </p:grpSpPr>
        <p:sp>
          <p:nvSpPr>
            <p:cNvPr id="451"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2"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3"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4"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5"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6"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7"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8"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59" name="Group 352"/>
          <p:cNvGrpSpPr>
            <a:grpSpLocks/>
          </p:cNvGrpSpPr>
          <p:nvPr/>
        </p:nvGrpSpPr>
        <p:grpSpPr bwMode="auto">
          <a:xfrm>
            <a:off x="5672138" y="5386780"/>
            <a:ext cx="1028700" cy="128587"/>
            <a:chOff x="2922" y="2088"/>
            <a:chExt cx="648" cy="81"/>
          </a:xfrm>
        </p:grpSpPr>
        <p:sp>
          <p:nvSpPr>
            <p:cNvPr id="460"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1"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2"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3"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4"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5"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6"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7"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468" name="Group 361"/>
          <p:cNvGrpSpPr>
            <a:grpSpLocks/>
          </p:cNvGrpSpPr>
          <p:nvPr/>
        </p:nvGrpSpPr>
        <p:grpSpPr bwMode="auto">
          <a:xfrm>
            <a:off x="5672138" y="5515366"/>
            <a:ext cx="1028700" cy="128588"/>
            <a:chOff x="2922" y="2088"/>
            <a:chExt cx="648" cy="81"/>
          </a:xfrm>
        </p:grpSpPr>
        <p:sp>
          <p:nvSpPr>
            <p:cNvPr id="469"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0"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1"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2"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3"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4"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5"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76"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477" name="Text Box 622"/>
          <p:cNvSpPr txBox="1">
            <a:spLocks noChangeArrowheads="1"/>
          </p:cNvSpPr>
          <p:nvPr/>
        </p:nvSpPr>
        <p:spPr bwMode="auto">
          <a:xfrm>
            <a:off x="5930238" y="4337442"/>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sp>
        <p:nvSpPr>
          <p:cNvPr id="478" name="Rectangle 626"/>
          <p:cNvSpPr>
            <a:spLocks noChangeArrowheads="1"/>
          </p:cNvSpPr>
          <p:nvPr/>
        </p:nvSpPr>
        <p:spPr bwMode="auto">
          <a:xfrm>
            <a:off x="5672139" y="4615255"/>
            <a:ext cx="128587" cy="128587"/>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0" name="Text Box 442"/>
          <p:cNvSpPr txBox="1">
            <a:spLocks noChangeArrowheads="1"/>
          </p:cNvSpPr>
          <p:nvPr/>
        </p:nvSpPr>
        <p:spPr bwMode="auto">
          <a:xfrm>
            <a:off x="2563813" y="5658241"/>
            <a:ext cx="29464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dirty="0">
                <a:solidFill>
                  <a:srgbClr val="FF0000"/>
                </a:solidFill>
                <a:latin typeface="+mn-ea"/>
                <a:cs typeface="Arial" charset="0"/>
              </a:rPr>
              <a:t>缺失造成访问速度急剧下降</a:t>
            </a:r>
          </a:p>
        </p:txBody>
      </p:sp>
      <p:sp>
        <p:nvSpPr>
          <p:cNvPr id="483" name="Line 6"/>
          <p:cNvSpPr>
            <a:spLocks noChangeShapeType="1"/>
          </p:cNvSpPr>
          <p:nvPr/>
        </p:nvSpPr>
        <p:spPr bwMode="auto">
          <a:xfrm>
            <a:off x="6697664" y="5148654"/>
            <a:ext cx="1601787" cy="0"/>
          </a:xfrm>
          <a:prstGeom prst="line">
            <a:avLst/>
          </a:prstGeom>
          <a:noFill/>
          <a:ln w="76200">
            <a:solidFill>
              <a:srgbClr val="0099FF"/>
            </a:solidFill>
            <a:round/>
            <a:headEnd/>
            <a:tailEnd type="none" w="lg" len="med"/>
          </a:ln>
        </p:spPr>
        <p:txBody>
          <a:bodyPr lIns="0" tIns="0" rIns="0" bIns="0"/>
          <a:lstStyle/>
          <a:p>
            <a:endParaRPr lang="zh-CN" altLang="en-US">
              <a:latin typeface="+mn-ea"/>
            </a:endParaRPr>
          </a:p>
        </p:txBody>
      </p:sp>
      <p:sp>
        <p:nvSpPr>
          <p:cNvPr id="242" name="Line 12"/>
          <p:cNvSpPr>
            <a:spLocks noChangeShapeType="1"/>
          </p:cNvSpPr>
          <p:nvPr/>
        </p:nvSpPr>
        <p:spPr bwMode="auto">
          <a:xfrm>
            <a:off x="3846515" y="2446338"/>
            <a:ext cx="1800224"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sp>
        <p:nvSpPr>
          <p:cNvPr id="485" name="AutoShape 631"/>
          <p:cNvSpPr>
            <a:spLocks noChangeArrowheads="1"/>
          </p:cNvSpPr>
          <p:nvPr/>
        </p:nvSpPr>
        <p:spPr bwMode="auto">
          <a:xfrm>
            <a:off x="2500314" y="1287362"/>
            <a:ext cx="7064375" cy="2081126"/>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
        <p:nvSpPr>
          <p:cNvPr id="479" name="AutoShape 632"/>
          <p:cNvSpPr>
            <a:spLocks noChangeArrowheads="1"/>
          </p:cNvSpPr>
          <p:nvPr/>
        </p:nvSpPr>
        <p:spPr bwMode="auto">
          <a:xfrm>
            <a:off x="2420144" y="3971925"/>
            <a:ext cx="7191375" cy="20320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213365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1000"/>
                                        <p:tgtEl>
                                          <p:spTgt spid="24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wipe(left)">
                                      <p:cBhvr>
                                        <p:cTn id="11" dur="500"/>
                                        <p:tgtEl>
                                          <p:spTgt spid="321"/>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wipe(right)">
                                      <p:cBhvr>
                                        <p:cTn id="15" dur="1000"/>
                                        <p:tgtEl>
                                          <p:spTgt spid="24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41"/>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7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1000"/>
                                        <p:tgtEl>
                                          <p:spTgt spid="86"/>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405"/>
                                        </p:tgtEl>
                                        <p:attrNameLst>
                                          <p:attrName>style.visibility</p:attrName>
                                        </p:attrNameLst>
                                      </p:cBhvr>
                                      <p:to>
                                        <p:strVal val="visible"/>
                                      </p:to>
                                    </p:set>
                                    <p:animEffect transition="in" filter="wipe(left)">
                                      <p:cBhvr>
                                        <p:cTn id="37" dur="500"/>
                                        <p:tgtEl>
                                          <p:spTgt spid="40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414"/>
                                        </p:tgtEl>
                                        <p:attrNameLst>
                                          <p:attrName>style.visibility</p:attrName>
                                        </p:attrNameLst>
                                      </p:cBhvr>
                                      <p:to>
                                        <p:strVal val="visible"/>
                                      </p:to>
                                    </p:set>
                                    <p:animEffect transition="in" filter="wipe(left)">
                                      <p:cBhvr>
                                        <p:cTn id="41" dur="500"/>
                                        <p:tgtEl>
                                          <p:spTgt spid="414"/>
                                        </p:tgtEl>
                                      </p:cBhvr>
                                    </p:animEffect>
                                  </p:childTnLst>
                                </p:cTn>
                              </p:par>
                              <p:par>
                                <p:cTn id="42" presetID="22" presetClass="exit" presetSubtype="8" fill="hold" nodeType="withEffect">
                                  <p:stCondLst>
                                    <p:cond delay="0"/>
                                  </p:stCondLst>
                                  <p:childTnLst>
                                    <p:animEffect transition="out" filter="wipe(left)">
                                      <p:cBhvr>
                                        <p:cTn id="43" dur="500"/>
                                        <p:tgtEl>
                                          <p:spTgt spid="405"/>
                                        </p:tgtEl>
                                      </p:cBhvr>
                                    </p:animEffect>
                                    <p:set>
                                      <p:cBhvr>
                                        <p:cTn id="44" dur="1" fill="hold">
                                          <p:stCondLst>
                                            <p:cond delay="499"/>
                                          </p:stCondLst>
                                        </p:cTn>
                                        <p:tgtEl>
                                          <p:spTgt spid="40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23"/>
                                        </p:tgtEl>
                                        <p:attrNameLst>
                                          <p:attrName>style.visibility</p:attrName>
                                        </p:attrNameLst>
                                      </p:cBhvr>
                                      <p:to>
                                        <p:strVal val="visible"/>
                                      </p:to>
                                    </p:set>
                                    <p:animEffect transition="in" filter="wipe(left)">
                                      <p:cBhvr>
                                        <p:cTn id="48" dur="500"/>
                                        <p:tgtEl>
                                          <p:spTgt spid="423"/>
                                        </p:tgtEl>
                                      </p:cBhvr>
                                    </p:animEffect>
                                  </p:childTnLst>
                                </p:cTn>
                              </p:par>
                              <p:par>
                                <p:cTn id="49" presetID="22" presetClass="exit" presetSubtype="8" fill="hold" nodeType="withEffect">
                                  <p:stCondLst>
                                    <p:cond delay="0"/>
                                  </p:stCondLst>
                                  <p:childTnLst>
                                    <p:animEffect transition="out" filter="wipe(left)">
                                      <p:cBhvr>
                                        <p:cTn id="50" dur="500"/>
                                        <p:tgtEl>
                                          <p:spTgt spid="414"/>
                                        </p:tgtEl>
                                      </p:cBhvr>
                                    </p:animEffect>
                                    <p:set>
                                      <p:cBhvr>
                                        <p:cTn id="51" dur="1" fill="hold">
                                          <p:stCondLst>
                                            <p:cond delay="499"/>
                                          </p:stCondLst>
                                        </p:cTn>
                                        <p:tgtEl>
                                          <p:spTgt spid="414"/>
                                        </p:tgtEl>
                                        <p:attrNameLst>
                                          <p:attrName>style.visibility</p:attrName>
                                        </p:attrNameLst>
                                      </p:cBhvr>
                                      <p:to>
                                        <p:strVal val="hidden"/>
                                      </p:to>
                                    </p:se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wipe(left)">
                                      <p:cBhvr>
                                        <p:cTn id="55" dur="500"/>
                                        <p:tgtEl>
                                          <p:spTgt spid="432"/>
                                        </p:tgtEl>
                                      </p:cBhvr>
                                    </p:animEffect>
                                  </p:childTnLst>
                                </p:cTn>
                              </p:par>
                              <p:par>
                                <p:cTn id="56" presetID="22" presetClass="exit" presetSubtype="8" fill="hold" nodeType="withEffect">
                                  <p:stCondLst>
                                    <p:cond delay="0"/>
                                  </p:stCondLst>
                                  <p:childTnLst>
                                    <p:animEffect transition="out" filter="wipe(left)">
                                      <p:cBhvr>
                                        <p:cTn id="57" dur="500"/>
                                        <p:tgtEl>
                                          <p:spTgt spid="423"/>
                                        </p:tgtEl>
                                      </p:cBhvr>
                                    </p:animEffect>
                                    <p:set>
                                      <p:cBhvr>
                                        <p:cTn id="58" dur="1" fill="hold">
                                          <p:stCondLst>
                                            <p:cond delay="499"/>
                                          </p:stCondLst>
                                        </p:cTn>
                                        <p:tgtEl>
                                          <p:spTgt spid="423"/>
                                        </p:tgtEl>
                                        <p:attrNameLst>
                                          <p:attrName>style.visibility</p:attrName>
                                        </p:attrNameLst>
                                      </p:cBhvr>
                                      <p:to>
                                        <p:strVal val="hidden"/>
                                      </p:to>
                                    </p:set>
                                  </p:childTnLst>
                                </p:cTn>
                              </p:par>
                            </p:childTnLst>
                          </p:cTn>
                        </p:par>
                        <p:par>
                          <p:cTn id="59" fill="hold">
                            <p:stCondLst>
                              <p:cond delay="3000"/>
                            </p:stCondLst>
                            <p:childTnLst>
                              <p:par>
                                <p:cTn id="60" presetID="22" presetClass="entr" presetSubtype="8" fill="hold" nodeType="afterEffect">
                                  <p:stCondLst>
                                    <p:cond delay="0"/>
                                  </p:stCondLst>
                                  <p:childTnLst>
                                    <p:set>
                                      <p:cBhvr>
                                        <p:cTn id="61" dur="1" fill="hold">
                                          <p:stCondLst>
                                            <p:cond delay="0"/>
                                          </p:stCondLst>
                                        </p:cTn>
                                        <p:tgtEl>
                                          <p:spTgt spid="441"/>
                                        </p:tgtEl>
                                        <p:attrNameLst>
                                          <p:attrName>style.visibility</p:attrName>
                                        </p:attrNameLst>
                                      </p:cBhvr>
                                      <p:to>
                                        <p:strVal val="visible"/>
                                      </p:to>
                                    </p:set>
                                    <p:animEffect transition="in" filter="wipe(left)">
                                      <p:cBhvr>
                                        <p:cTn id="62" dur="500"/>
                                        <p:tgtEl>
                                          <p:spTgt spid="441"/>
                                        </p:tgtEl>
                                      </p:cBhvr>
                                    </p:animEffect>
                                  </p:childTnLst>
                                </p:cTn>
                              </p:par>
                              <p:par>
                                <p:cTn id="63" presetID="22" presetClass="exit" presetSubtype="8" fill="hold" nodeType="withEffect">
                                  <p:stCondLst>
                                    <p:cond delay="0"/>
                                  </p:stCondLst>
                                  <p:childTnLst>
                                    <p:animEffect transition="out" filter="wipe(left)">
                                      <p:cBhvr>
                                        <p:cTn id="64" dur="500"/>
                                        <p:tgtEl>
                                          <p:spTgt spid="432"/>
                                        </p:tgtEl>
                                      </p:cBhvr>
                                    </p:animEffect>
                                    <p:set>
                                      <p:cBhvr>
                                        <p:cTn id="65" dur="1" fill="hold">
                                          <p:stCondLst>
                                            <p:cond delay="499"/>
                                          </p:stCondLst>
                                        </p:cTn>
                                        <p:tgtEl>
                                          <p:spTgt spid="432"/>
                                        </p:tgtEl>
                                        <p:attrNameLst>
                                          <p:attrName>style.visibility</p:attrName>
                                        </p:attrNameLst>
                                      </p:cBhvr>
                                      <p:to>
                                        <p:strVal val="hidden"/>
                                      </p:to>
                                    </p:se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450"/>
                                        </p:tgtEl>
                                        <p:attrNameLst>
                                          <p:attrName>style.visibility</p:attrName>
                                        </p:attrNameLst>
                                      </p:cBhvr>
                                      <p:to>
                                        <p:strVal val="visible"/>
                                      </p:to>
                                    </p:set>
                                    <p:animEffect transition="in" filter="wipe(left)">
                                      <p:cBhvr>
                                        <p:cTn id="69" dur="500"/>
                                        <p:tgtEl>
                                          <p:spTgt spid="450"/>
                                        </p:tgtEl>
                                      </p:cBhvr>
                                    </p:animEffect>
                                  </p:childTnLst>
                                </p:cTn>
                              </p:par>
                              <p:par>
                                <p:cTn id="70" presetID="22" presetClass="exit" presetSubtype="8" fill="hold" nodeType="withEffect">
                                  <p:stCondLst>
                                    <p:cond delay="0"/>
                                  </p:stCondLst>
                                  <p:childTnLst>
                                    <p:animEffect transition="out" filter="wipe(left)">
                                      <p:cBhvr>
                                        <p:cTn id="71" dur="500"/>
                                        <p:tgtEl>
                                          <p:spTgt spid="441"/>
                                        </p:tgtEl>
                                      </p:cBhvr>
                                    </p:animEffect>
                                    <p:set>
                                      <p:cBhvr>
                                        <p:cTn id="72" dur="1" fill="hold">
                                          <p:stCondLst>
                                            <p:cond delay="499"/>
                                          </p:stCondLst>
                                        </p:cTn>
                                        <p:tgtEl>
                                          <p:spTgt spid="441"/>
                                        </p:tgtEl>
                                        <p:attrNameLst>
                                          <p:attrName>style.visibility</p:attrName>
                                        </p:attrNameLst>
                                      </p:cBhvr>
                                      <p:to>
                                        <p:strVal val="hidden"/>
                                      </p:to>
                                    </p:set>
                                  </p:childTnLst>
                                </p:cTn>
                              </p:par>
                            </p:childTnLst>
                          </p:cTn>
                        </p:par>
                        <p:par>
                          <p:cTn id="73" fill="hold">
                            <p:stCondLst>
                              <p:cond delay="4000"/>
                            </p:stCondLst>
                            <p:childTnLst>
                              <p:par>
                                <p:cTn id="74" presetID="22" presetClass="entr" presetSubtype="8" fill="hold" nodeType="afterEffect">
                                  <p:stCondLst>
                                    <p:cond delay="0"/>
                                  </p:stCondLst>
                                  <p:childTnLst>
                                    <p:set>
                                      <p:cBhvr>
                                        <p:cTn id="75" dur="1" fill="hold">
                                          <p:stCondLst>
                                            <p:cond delay="0"/>
                                          </p:stCondLst>
                                        </p:cTn>
                                        <p:tgtEl>
                                          <p:spTgt spid="459"/>
                                        </p:tgtEl>
                                        <p:attrNameLst>
                                          <p:attrName>style.visibility</p:attrName>
                                        </p:attrNameLst>
                                      </p:cBhvr>
                                      <p:to>
                                        <p:strVal val="visible"/>
                                      </p:to>
                                    </p:set>
                                    <p:animEffect transition="in" filter="wipe(left)">
                                      <p:cBhvr>
                                        <p:cTn id="76" dur="500"/>
                                        <p:tgtEl>
                                          <p:spTgt spid="459"/>
                                        </p:tgtEl>
                                      </p:cBhvr>
                                    </p:animEffect>
                                  </p:childTnLst>
                                </p:cTn>
                              </p:par>
                              <p:par>
                                <p:cTn id="77" presetID="22" presetClass="exit" presetSubtype="8" fill="hold" nodeType="withEffect">
                                  <p:stCondLst>
                                    <p:cond delay="0"/>
                                  </p:stCondLst>
                                  <p:childTnLst>
                                    <p:animEffect transition="out" filter="wipe(left)">
                                      <p:cBhvr>
                                        <p:cTn id="78" dur="500"/>
                                        <p:tgtEl>
                                          <p:spTgt spid="450"/>
                                        </p:tgtEl>
                                      </p:cBhvr>
                                    </p:animEffect>
                                    <p:set>
                                      <p:cBhvr>
                                        <p:cTn id="79" dur="1" fill="hold">
                                          <p:stCondLst>
                                            <p:cond delay="499"/>
                                          </p:stCondLst>
                                        </p:cTn>
                                        <p:tgtEl>
                                          <p:spTgt spid="450"/>
                                        </p:tgtEl>
                                        <p:attrNameLst>
                                          <p:attrName>style.visibility</p:attrName>
                                        </p:attrNameLst>
                                      </p:cBhvr>
                                      <p:to>
                                        <p:strVal val="hidden"/>
                                      </p:to>
                                    </p:se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468"/>
                                        </p:tgtEl>
                                        <p:attrNameLst>
                                          <p:attrName>style.visibility</p:attrName>
                                        </p:attrNameLst>
                                      </p:cBhvr>
                                      <p:to>
                                        <p:strVal val="visible"/>
                                      </p:to>
                                    </p:set>
                                    <p:animEffect transition="in" filter="wipe(left)">
                                      <p:cBhvr>
                                        <p:cTn id="83" dur="500"/>
                                        <p:tgtEl>
                                          <p:spTgt spid="468"/>
                                        </p:tgtEl>
                                      </p:cBhvr>
                                    </p:animEffect>
                                  </p:childTnLst>
                                </p:cTn>
                              </p:par>
                              <p:par>
                                <p:cTn id="84" presetID="22" presetClass="exit" presetSubtype="8" fill="hold" nodeType="withEffect">
                                  <p:stCondLst>
                                    <p:cond delay="0"/>
                                  </p:stCondLst>
                                  <p:childTnLst>
                                    <p:animEffect transition="out" filter="wipe(left)">
                                      <p:cBhvr>
                                        <p:cTn id="85" dur="500"/>
                                        <p:tgtEl>
                                          <p:spTgt spid="459"/>
                                        </p:tgtEl>
                                      </p:cBhvr>
                                    </p:animEffect>
                                    <p:set>
                                      <p:cBhvr>
                                        <p:cTn id="86" dur="1" fill="hold">
                                          <p:stCondLst>
                                            <p:cond delay="499"/>
                                          </p:stCondLst>
                                        </p:cTn>
                                        <p:tgtEl>
                                          <p:spTgt spid="459"/>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468"/>
                                        </p:tgtEl>
                                      </p:cBhvr>
                                    </p:animEffect>
                                    <p:set>
                                      <p:cBhvr>
                                        <p:cTn id="89" dur="1" fill="hold">
                                          <p:stCondLst>
                                            <p:cond delay="499"/>
                                          </p:stCondLst>
                                        </p:cTn>
                                        <p:tgtEl>
                                          <p:spTgt spid="46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par>
                          <p:cTn id="95" fill="hold">
                            <p:stCondLst>
                              <p:cond delay="500"/>
                            </p:stCondLst>
                            <p:childTnLst>
                              <p:par>
                                <p:cTn id="96" presetID="1" presetClass="entr" presetSubtype="0" fill="hold" nodeType="afterEffect">
                                  <p:stCondLst>
                                    <p:cond delay="300"/>
                                  </p:stCondLst>
                                  <p:childTnLst>
                                    <p:set>
                                      <p:cBhvr>
                                        <p:cTn id="97" dur="1" fill="hold">
                                          <p:stCondLst>
                                            <p:cond delay="0"/>
                                          </p:stCondLst>
                                        </p:cTn>
                                        <p:tgtEl>
                                          <p:spTgt spid="113"/>
                                        </p:tgtEl>
                                        <p:attrNameLst>
                                          <p:attrName>style.visibility</p:attrName>
                                        </p:attrNameLst>
                                      </p:cBhvr>
                                      <p:to>
                                        <p:strVal val="visible"/>
                                      </p:to>
                                    </p:set>
                                  </p:childTnLst>
                                </p:cTn>
                              </p:par>
                            </p:childTnLst>
                          </p:cTn>
                        </p:par>
                        <p:par>
                          <p:cTn id="98" fill="hold">
                            <p:stCondLst>
                              <p:cond delay="800"/>
                            </p:stCondLst>
                            <p:childTnLst>
                              <p:par>
                                <p:cTn id="99" presetID="1" presetClass="entr" presetSubtype="0" fill="hold" nodeType="afterEffect">
                                  <p:stCondLst>
                                    <p:cond delay="30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xit" presetSubtype="0" fill="hold" nodeType="withEffect">
                                  <p:stCondLst>
                                    <p:cond delay="300"/>
                                  </p:stCondLst>
                                  <p:childTnLst>
                                    <p:set>
                                      <p:cBhvr>
                                        <p:cTn id="102" dur="1" fill="hold">
                                          <p:stCondLst>
                                            <p:cond delay="0"/>
                                          </p:stCondLst>
                                        </p:cTn>
                                        <p:tgtEl>
                                          <p:spTgt spid="113"/>
                                        </p:tgtEl>
                                        <p:attrNameLst>
                                          <p:attrName>style.visibility</p:attrName>
                                        </p:attrNameLst>
                                      </p:cBhvr>
                                      <p:to>
                                        <p:strVal val="hidden"/>
                                      </p:to>
                                    </p:set>
                                  </p:childTnLst>
                                </p:cTn>
                              </p:par>
                            </p:childTnLst>
                          </p:cTn>
                        </p:par>
                        <p:par>
                          <p:cTn id="103" fill="hold">
                            <p:stCondLst>
                              <p:cond delay="1100"/>
                            </p:stCondLst>
                            <p:childTnLst>
                              <p:par>
                                <p:cTn id="104" presetID="1" presetClass="entr" presetSubtype="0" fill="hold" nodeType="afterEffect">
                                  <p:stCondLst>
                                    <p:cond delay="300"/>
                                  </p:stCondLst>
                                  <p:childTnLst>
                                    <p:set>
                                      <p:cBhvr>
                                        <p:cTn id="105" dur="1" fill="hold">
                                          <p:stCondLst>
                                            <p:cond delay="0"/>
                                          </p:stCondLst>
                                        </p:cTn>
                                        <p:tgtEl>
                                          <p:spTgt spid="213"/>
                                        </p:tgtEl>
                                        <p:attrNameLst>
                                          <p:attrName>style.visibility</p:attrName>
                                        </p:attrNameLst>
                                      </p:cBhvr>
                                      <p:to>
                                        <p:strVal val="visible"/>
                                      </p:to>
                                    </p:set>
                                  </p:childTnLst>
                                </p:cTn>
                              </p:par>
                              <p:par>
                                <p:cTn id="106" presetID="1" presetClass="exit" presetSubtype="0" fill="hold" nodeType="withEffect">
                                  <p:stCondLst>
                                    <p:cond delay="300"/>
                                  </p:stCondLst>
                                  <p:childTnLst>
                                    <p:set>
                                      <p:cBhvr>
                                        <p:cTn id="107" dur="1" fill="hold">
                                          <p:stCondLst>
                                            <p:cond delay="0"/>
                                          </p:stCondLst>
                                        </p:cTn>
                                        <p:tgtEl>
                                          <p:spTgt spid="163"/>
                                        </p:tgtEl>
                                        <p:attrNameLst>
                                          <p:attrName>style.visibility</p:attrName>
                                        </p:attrNameLst>
                                      </p:cBhvr>
                                      <p:to>
                                        <p:strVal val="hidden"/>
                                      </p:to>
                                    </p:set>
                                  </p:childTnLst>
                                </p:cTn>
                              </p:par>
                              <p:par>
                                <p:cTn id="108" presetID="1" presetClass="entr" presetSubtype="0" fill="hold" grpId="0" nodeType="withEffect">
                                  <p:stCondLst>
                                    <p:cond delay="300"/>
                                  </p:stCondLst>
                                  <p:childTnLst>
                                    <p:set>
                                      <p:cBhvr>
                                        <p:cTn id="109" dur="1" fill="hold">
                                          <p:stCondLst>
                                            <p:cond delay="0"/>
                                          </p:stCondLst>
                                        </p:cTn>
                                        <p:tgtEl>
                                          <p:spTgt spid="238"/>
                                        </p:tgtEl>
                                        <p:attrNameLst>
                                          <p:attrName>style.visibility</p:attrName>
                                        </p:attrNameLst>
                                      </p:cBhvr>
                                      <p:to>
                                        <p:strVal val="visible"/>
                                      </p:to>
                                    </p:set>
                                  </p:childTnLst>
                                </p:cTn>
                              </p:par>
                            </p:childTnLst>
                          </p:cTn>
                        </p:par>
                        <p:par>
                          <p:cTn id="110" fill="hold">
                            <p:stCondLst>
                              <p:cond delay="1400"/>
                            </p:stCondLst>
                            <p:childTnLst>
                              <p:par>
                                <p:cTn id="111" presetID="1" presetClass="exit" presetSubtype="0" fill="hold" grpId="1" nodeType="afterEffect">
                                  <p:stCondLst>
                                    <p:cond delay="0"/>
                                  </p:stCondLst>
                                  <p:childTnLst>
                                    <p:set>
                                      <p:cBhvr>
                                        <p:cTn id="112" dur="1" fill="hold">
                                          <p:stCondLst>
                                            <p:cond delay="0"/>
                                          </p:stCondLst>
                                        </p:cTn>
                                        <p:tgtEl>
                                          <p:spTgt spid="60"/>
                                        </p:tgtEl>
                                        <p:attrNameLst>
                                          <p:attrName>style.visibility</p:attrName>
                                        </p:attrNameLst>
                                      </p:cBhvr>
                                      <p:to>
                                        <p:strVal val="hidden"/>
                                      </p:to>
                                    </p:set>
                                  </p:childTnLst>
                                </p:cTn>
                              </p:par>
                            </p:childTnLst>
                          </p:cTn>
                        </p:par>
                        <p:par>
                          <p:cTn id="113" fill="hold">
                            <p:stCondLst>
                              <p:cond delay="1400"/>
                            </p:stCondLst>
                            <p:childTnLst>
                              <p:par>
                                <p:cTn id="114" presetID="1" presetClass="exit" presetSubtype="0" fill="hold" grpId="1" nodeType="afterEffect">
                                  <p:stCondLst>
                                    <p:cond delay="0"/>
                                  </p:stCondLst>
                                  <p:childTnLst>
                                    <p:set>
                                      <p:cBhvr>
                                        <p:cTn id="115" dur="1" fill="hold">
                                          <p:stCondLst>
                                            <p:cond delay="0"/>
                                          </p:stCondLst>
                                        </p:cTn>
                                        <p:tgtEl>
                                          <p:spTgt spid="86"/>
                                        </p:tgtEl>
                                        <p:attrNameLst>
                                          <p:attrName>style.visibility</p:attrName>
                                        </p:attrNameLst>
                                      </p:cBhvr>
                                      <p:to>
                                        <p:strVal val="hidden"/>
                                      </p:to>
                                    </p:set>
                                  </p:childTnLst>
                                </p:cTn>
                              </p:par>
                            </p:childTnLst>
                          </p:cTn>
                        </p:par>
                        <p:par>
                          <p:cTn id="116" fill="hold">
                            <p:stCondLst>
                              <p:cond delay="1400"/>
                            </p:stCondLst>
                            <p:childTnLst>
                              <p:par>
                                <p:cTn id="117" presetID="1" presetClass="entr" presetSubtype="0" fill="hold" grpId="0" nodeType="afterEffect">
                                  <p:stCondLst>
                                    <p:cond delay="0"/>
                                  </p:stCondLst>
                                  <p:childTnLst>
                                    <p:set>
                                      <p:cBhvr>
                                        <p:cTn id="118" dur="1" fill="hold">
                                          <p:stCondLst>
                                            <p:cond delay="0"/>
                                          </p:stCondLst>
                                        </p:cTn>
                                        <p:tgtEl>
                                          <p:spTgt spid="478"/>
                                        </p:tgtEl>
                                        <p:attrNameLst>
                                          <p:attrName>style.visibility</p:attrName>
                                        </p:attrNameLst>
                                      </p:cBhvr>
                                      <p:to>
                                        <p:strVal val="visible"/>
                                      </p:to>
                                    </p:set>
                                  </p:childTnLst>
                                </p:cTn>
                              </p:par>
                            </p:childTnLst>
                          </p:cTn>
                        </p:par>
                        <p:par>
                          <p:cTn id="119" fill="hold">
                            <p:stCondLst>
                              <p:cond delay="1400"/>
                            </p:stCondLst>
                            <p:childTnLst>
                              <p:par>
                                <p:cTn id="120" presetID="22" presetClass="entr" presetSubtype="2" fill="hold" grpId="0" nodeType="afterEffect">
                                  <p:stCondLst>
                                    <p:cond delay="0"/>
                                  </p:stCondLst>
                                  <p:childTnLst>
                                    <p:set>
                                      <p:cBhvr>
                                        <p:cTn id="121" dur="1" fill="hold">
                                          <p:stCondLst>
                                            <p:cond delay="0"/>
                                          </p:stCondLst>
                                        </p:cTn>
                                        <p:tgtEl>
                                          <p:spTgt spid="329"/>
                                        </p:tgtEl>
                                        <p:attrNameLst>
                                          <p:attrName>style.visibility</p:attrName>
                                        </p:attrNameLst>
                                      </p:cBhvr>
                                      <p:to>
                                        <p:strVal val="visible"/>
                                      </p:to>
                                    </p:set>
                                    <p:animEffect transition="in" filter="wipe(right)">
                                      <p:cBhvr>
                                        <p:cTn id="122" dur="500"/>
                                        <p:tgtEl>
                                          <p:spTgt spid="329"/>
                                        </p:tgtEl>
                                      </p:cBhvr>
                                    </p:animEffect>
                                  </p:childTnLst>
                                </p:cTn>
                              </p:par>
                            </p:childTnLst>
                          </p:cTn>
                        </p:par>
                        <p:par>
                          <p:cTn id="123" fill="hold">
                            <p:stCondLst>
                              <p:cond delay="1900"/>
                            </p:stCondLst>
                            <p:childTnLst>
                              <p:par>
                                <p:cTn id="124" presetID="53" presetClass="entr" presetSubtype="0" fill="hold" grpId="0" nodeType="afterEffect">
                                  <p:stCondLst>
                                    <p:cond delay="0"/>
                                  </p:stCondLst>
                                  <p:childTnLst>
                                    <p:set>
                                      <p:cBhvr>
                                        <p:cTn id="125" dur="1" fill="hold">
                                          <p:stCondLst>
                                            <p:cond delay="0"/>
                                          </p:stCondLst>
                                        </p:cTn>
                                        <p:tgtEl>
                                          <p:spTgt spid="327"/>
                                        </p:tgtEl>
                                        <p:attrNameLst>
                                          <p:attrName>style.visibility</p:attrName>
                                        </p:attrNameLst>
                                      </p:cBhvr>
                                      <p:to>
                                        <p:strVal val="visible"/>
                                      </p:to>
                                    </p:set>
                                    <p:anim calcmode="lin" valueType="num">
                                      <p:cBhvr>
                                        <p:cTn id="126" dur="500" fill="hold"/>
                                        <p:tgtEl>
                                          <p:spTgt spid="327"/>
                                        </p:tgtEl>
                                        <p:attrNameLst>
                                          <p:attrName>ppt_w</p:attrName>
                                        </p:attrNameLst>
                                      </p:cBhvr>
                                      <p:tavLst>
                                        <p:tav tm="0">
                                          <p:val>
                                            <p:fltVal val="0"/>
                                          </p:val>
                                        </p:tav>
                                        <p:tav tm="100000">
                                          <p:val>
                                            <p:strVal val="#ppt_w"/>
                                          </p:val>
                                        </p:tav>
                                      </p:tavLst>
                                    </p:anim>
                                    <p:anim calcmode="lin" valueType="num">
                                      <p:cBhvr>
                                        <p:cTn id="127" dur="500" fill="hold"/>
                                        <p:tgtEl>
                                          <p:spTgt spid="327"/>
                                        </p:tgtEl>
                                        <p:attrNameLst>
                                          <p:attrName>ppt_h</p:attrName>
                                        </p:attrNameLst>
                                      </p:cBhvr>
                                      <p:tavLst>
                                        <p:tav tm="0">
                                          <p:val>
                                            <p:fltVal val="0"/>
                                          </p:val>
                                        </p:tav>
                                        <p:tav tm="100000">
                                          <p:val>
                                            <p:strVal val="#ppt_h"/>
                                          </p:val>
                                        </p:tav>
                                      </p:tavLst>
                                    </p:anim>
                                    <p:animEffect transition="in" filter="fade">
                                      <p:cBhvr>
                                        <p:cTn id="128" dur="500"/>
                                        <p:tgtEl>
                                          <p:spTgt spid="32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2" fill="hold" grpId="0" nodeType="click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righ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86" grpId="0" animBg="1"/>
      <p:bldP spid="86" grpId="1" animBg="1"/>
      <p:bldP spid="238" grpId="0" animBg="1"/>
      <p:bldP spid="241" grpId="0" animBg="1"/>
      <p:bldP spid="241" grpId="1" animBg="1"/>
      <p:bldP spid="245" grpId="0" animBg="1"/>
      <p:bldP spid="327" grpId="0" animBg="1"/>
      <p:bldP spid="329" grpId="0" animBg="1"/>
      <p:bldP spid="478" grpId="0" animBg="1"/>
      <p:bldP spid="480" grpId="0" animBg="1"/>
      <p:bldP spid="483" grpId="0" animBg="1"/>
      <p:bldP spid="242" grpId="0" animBg="1"/>
      <p:bldP spid="485" grpId="0" animBg="1"/>
      <p:bldP spid="47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写操作流程</a:t>
            </a:r>
          </a:p>
        </p:txBody>
      </p:sp>
      <p:sp>
        <p:nvSpPr>
          <p:cNvPr id="4" name="AutoShape 522"/>
          <p:cNvSpPr>
            <a:spLocks noChangeArrowheads="1"/>
          </p:cNvSpPr>
          <p:nvPr/>
        </p:nvSpPr>
        <p:spPr bwMode="auto">
          <a:xfrm>
            <a:off x="2576514" y="4018102"/>
            <a:ext cx="69881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5" name="AutoShape 445"/>
          <p:cNvSpPr>
            <a:spLocks noChangeArrowheads="1"/>
          </p:cNvSpPr>
          <p:nvPr/>
        </p:nvSpPr>
        <p:spPr bwMode="auto">
          <a:xfrm>
            <a:off x="2614614" y="1366379"/>
            <a:ext cx="69754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821114" y="5140464"/>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7" name="Line 7"/>
          <p:cNvSpPr>
            <a:spLocks noChangeShapeType="1"/>
          </p:cNvSpPr>
          <p:nvPr/>
        </p:nvSpPr>
        <p:spPr bwMode="auto">
          <a:xfrm>
            <a:off x="3821114" y="2445879"/>
            <a:ext cx="4440237" cy="0"/>
          </a:xfrm>
          <a:prstGeom prst="line">
            <a:avLst/>
          </a:prstGeom>
          <a:noFill/>
          <a:ln w="12700">
            <a:solidFill>
              <a:srgbClr val="000204"/>
            </a:solidFill>
            <a:round/>
            <a:headEnd/>
            <a:tailEnd type="none" w="lg" len="med"/>
          </a:ln>
        </p:spPr>
        <p:txBody>
          <a:bodyPr lIns="0" tIns="0" rIns="0" bIns="0"/>
          <a:lstStyle/>
          <a:p>
            <a:endParaRPr lang="zh-CN" altLang="en-US">
              <a:latin typeface="+mn-ea"/>
            </a:endParaRPr>
          </a:p>
        </p:txBody>
      </p:sp>
      <p:sp>
        <p:nvSpPr>
          <p:cNvPr id="8" name="Line 8"/>
          <p:cNvSpPr>
            <a:spLocks noChangeShapeType="1"/>
          </p:cNvSpPr>
          <p:nvPr/>
        </p:nvSpPr>
        <p:spPr bwMode="auto">
          <a:xfrm>
            <a:off x="3821114" y="2445879"/>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9" name="Text Box 9"/>
          <p:cNvSpPr txBox="1">
            <a:spLocks noChangeArrowheads="1"/>
          </p:cNvSpPr>
          <p:nvPr/>
        </p:nvSpPr>
        <p:spPr bwMode="auto">
          <a:xfrm>
            <a:off x="4614863" y="2147429"/>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10" name="Line 12"/>
          <p:cNvSpPr>
            <a:spLocks noChangeShapeType="1"/>
          </p:cNvSpPr>
          <p:nvPr/>
        </p:nvSpPr>
        <p:spPr bwMode="auto">
          <a:xfrm>
            <a:off x="6719888" y="2445879"/>
            <a:ext cx="1230312"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1" name="Line 13"/>
          <p:cNvSpPr>
            <a:spLocks noChangeShapeType="1"/>
          </p:cNvSpPr>
          <p:nvPr/>
        </p:nvSpPr>
        <p:spPr bwMode="auto">
          <a:xfrm>
            <a:off x="3821114"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2" name="Line 14"/>
          <p:cNvSpPr>
            <a:spLocks noChangeShapeType="1"/>
          </p:cNvSpPr>
          <p:nvPr/>
        </p:nvSpPr>
        <p:spPr bwMode="auto">
          <a:xfrm>
            <a:off x="3821114"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3" name="Line 15"/>
          <p:cNvSpPr>
            <a:spLocks noChangeShapeType="1"/>
          </p:cNvSpPr>
          <p:nvPr/>
        </p:nvSpPr>
        <p:spPr bwMode="auto">
          <a:xfrm>
            <a:off x="3821114"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4" name="Line 16"/>
          <p:cNvSpPr>
            <a:spLocks noChangeShapeType="1"/>
          </p:cNvSpPr>
          <p:nvPr/>
        </p:nvSpPr>
        <p:spPr bwMode="auto">
          <a:xfrm>
            <a:off x="6361114" y="5140464"/>
            <a:ext cx="1920875" cy="0"/>
          </a:xfrm>
          <a:prstGeom prst="line">
            <a:avLst/>
          </a:prstGeom>
          <a:noFill/>
          <a:ln w="76200">
            <a:solidFill>
              <a:srgbClr val="FF0000"/>
            </a:solidFill>
            <a:round/>
            <a:headEnd/>
            <a:tailEnd type="none" w="lg" len="med"/>
          </a:ln>
        </p:spPr>
        <p:txBody>
          <a:bodyPr lIns="0" tIns="0" rIns="0" bIns="0"/>
          <a:lstStyle/>
          <a:p>
            <a:endParaRPr lang="zh-CN" altLang="en-US">
              <a:latin typeface="+mn-ea"/>
            </a:endParaRPr>
          </a:p>
        </p:txBody>
      </p:sp>
      <p:sp>
        <p:nvSpPr>
          <p:cNvPr id="15" name="Line 17"/>
          <p:cNvSpPr>
            <a:spLocks noChangeShapeType="1"/>
          </p:cNvSpPr>
          <p:nvPr/>
        </p:nvSpPr>
        <p:spPr bwMode="auto">
          <a:xfrm>
            <a:off x="6361114" y="5140464"/>
            <a:ext cx="1920875" cy="0"/>
          </a:xfrm>
          <a:prstGeom prst="line">
            <a:avLst/>
          </a:prstGeom>
          <a:noFill/>
          <a:ln w="76200">
            <a:solidFill>
              <a:srgbClr val="36BA65"/>
            </a:solidFill>
            <a:round/>
            <a:headEnd/>
            <a:tailEnd type="none" w="lg" len="med"/>
          </a:ln>
        </p:spPr>
        <p:txBody>
          <a:bodyPr lIns="0" tIns="0" rIns="0" bIns="0"/>
          <a:lstStyle/>
          <a:p>
            <a:endParaRPr lang="zh-CN" altLang="en-US">
              <a:latin typeface="+mn-ea"/>
            </a:endParaRPr>
          </a:p>
        </p:txBody>
      </p:sp>
      <p:sp>
        <p:nvSpPr>
          <p:cNvPr id="16" name="Line 18"/>
          <p:cNvSpPr>
            <a:spLocks noChangeShapeType="1"/>
          </p:cNvSpPr>
          <p:nvPr/>
        </p:nvSpPr>
        <p:spPr bwMode="auto">
          <a:xfrm>
            <a:off x="6361114" y="5140464"/>
            <a:ext cx="1920875" cy="0"/>
          </a:xfrm>
          <a:prstGeom prst="line">
            <a:avLst/>
          </a:prstGeom>
          <a:noFill/>
          <a:ln w="76200">
            <a:solidFill>
              <a:srgbClr val="5089F0"/>
            </a:solidFill>
            <a:round/>
            <a:headEnd/>
            <a:tailEnd type="none" w="lg" len="med"/>
          </a:ln>
        </p:spPr>
        <p:txBody>
          <a:bodyPr lIns="0" tIns="0" rIns="0" bIns="0"/>
          <a:lstStyle/>
          <a:p>
            <a:endParaRPr lang="zh-CN" altLang="en-US">
              <a:latin typeface="+mn-ea"/>
            </a:endParaRPr>
          </a:p>
        </p:txBody>
      </p:sp>
      <p:sp>
        <p:nvSpPr>
          <p:cNvPr id="17" name="Line 19"/>
          <p:cNvSpPr>
            <a:spLocks noChangeShapeType="1"/>
          </p:cNvSpPr>
          <p:nvPr/>
        </p:nvSpPr>
        <p:spPr bwMode="auto">
          <a:xfrm>
            <a:off x="3821114" y="2445879"/>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19" name="Text Box 21"/>
          <p:cNvSpPr txBox="1">
            <a:spLocks noChangeArrowheads="1"/>
          </p:cNvSpPr>
          <p:nvPr/>
        </p:nvSpPr>
        <p:spPr bwMode="auto">
          <a:xfrm>
            <a:off x="4662488" y="2566530"/>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sp>
        <p:nvSpPr>
          <p:cNvPr id="20" name="Text Box 23"/>
          <p:cNvSpPr txBox="1">
            <a:spLocks noChangeArrowheads="1"/>
          </p:cNvSpPr>
          <p:nvPr/>
        </p:nvSpPr>
        <p:spPr bwMode="auto">
          <a:xfrm>
            <a:off x="5955638" y="1655305"/>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22" name="Group 26"/>
          <p:cNvGrpSpPr>
            <a:grpSpLocks/>
          </p:cNvGrpSpPr>
          <p:nvPr/>
        </p:nvGrpSpPr>
        <p:grpSpPr bwMode="auto">
          <a:xfrm>
            <a:off x="5697538" y="1917241"/>
            <a:ext cx="1028700" cy="1028700"/>
            <a:chOff x="2922" y="2088"/>
            <a:chExt cx="648" cy="648"/>
          </a:xfrm>
        </p:grpSpPr>
        <p:grpSp>
          <p:nvGrpSpPr>
            <p:cNvPr id="23" name="Group 27"/>
            <p:cNvGrpSpPr>
              <a:grpSpLocks/>
            </p:cNvGrpSpPr>
            <p:nvPr/>
          </p:nvGrpSpPr>
          <p:grpSpPr bwMode="auto">
            <a:xfrm>
              <a:off x="2922" y="2088"/>
              <a:ext cx="648" cy="81"/>
              <a:chOff x="2922" y="2088"/>
              <a:chExt cx="648" cy="81"/>
            </a:xfrm>
          </p:grpSpPr>
          <p:sp>
            <p:nvSpPr>
              <p:cNvPr id="87"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8"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9"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0"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1"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2"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3"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4"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4" name="Group 36"/>
            <p:cNvGrpSpPr>
              <a:grpSpLocks/>
            </p:cNvGrpSpPr>
            <p:nvPr/>
          </p:nvGrpSpPr>
          <p:grpSpPr bwMode="auto">
            <a:xfrm>
              <a:off x="2922" y="2169"/>
              <a:ext cx="648" cy="81"/>
              <a:chOff x="2922" y="2088"/>
              <a:chExt cx="648" cy="81"/>
            </a:xfrm>
          </p:grpSpPr>
          <p:sp>
            <p:nvSpPr>
              <p:cNvPr id="79"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0"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1"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2"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3"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4"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5"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86"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5" name="Group 45"/>
            <p:cNvGrpSpPr>
              <a:grpSpLocks/>
            </p:cNvGrpSpPr>
            <p:nvPr/>
          </p:nvGrpSpPr>
          <p:grpSpPr bwMode="auto">
            <a:xfrm>
              <a:off x="2922" y="2250"/>
              <a:ext cx="648" cy="81"/>
              <a:chOff x="2922" y="2088"/>
              <a:chExt cx="648" cy="81"/>
            </a:xfrm>
          </p:grpSpPr>
          <p:sp>
            <p:nvSpPr>
              <p:cNvPr id="71"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2"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3"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4"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5"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6"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7"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8"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6" name="Group 54"/>
            <p:cNvGrpSpPr>
              <a:grpSpLocks/>
            </p:cNvGrpSpPr>
            <p:nvPr/>
          </p:nvGrpSpPr>
          <p:grpSpPr bwMode="auto">
            <a:xfrm>
              <a:off x="2922" y="2331"/>
              <a:ext cx="648" cy="81"/>
              <a:chOff x="2922" y="2088"/>
              <a:chExt cx="648" cy="81"/>
            </a:xfrm>
          </p:grpSpPr>
          <p:sp>
            <p:nvSpPr>
              <p:cNvPr id="63"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4"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5"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6"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7"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8"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9"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70"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7" name="Group 63"/>
            <p:cNvGrpSpPr>
              <a:grpSpLocks/>
            </p:cNvGrpSpPr>
            <p:nvPr/>
          </p:nvGrpSpPr>
          <p:grpSpPr bwMode="auto">
            <a:xfrm>
              <a:off x="2922" y="2412"/>
              <a:ext cx="648" cy="81"/>
              <a:chOff x="2922" y="2088"/>
              <a:chExt cx="648" cy="81"/>
            </a:xfrm>
          </p:grpSpPr>
          <p:sp>
            <p:nvSpPr>
              <p:cNvPr id="55"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6"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7"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8"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9"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0"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1"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62"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8" name="Group 72"/>
            <p:cNvGrpSpPr>
              <a:grpSpLocks/>
            </p:cNvGrpSpPr>
            <p:nvPr/>
          </p:nvGrpSpPr>
          <p:grpSpPr bwMode="auto">
            <a:xfrm>
              <a:off x="2922" y="2493"/>
              <a:ext cx="648" cy="81"/>
              <a:chOff x="2922" y="2088"/>
              <a:chExt cx="648" cy="81"/>
            </a:xfrm>
          </p:grpSpPr>
          <p:sp>
            <p:nvSpPr>
              <p:cNvPr id="47"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8"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9"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0"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1"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2"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3"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54"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29" name="Group 81"/>
            <p:cNvGrpSpPr>
              <a:grpSpLocks/>
            </p:cNvGrpSpPr>
            <p:nvPr/>
          </p:nvGrpSpPr>
          <p:grpSpPr bwMode="auto">
            <a:xfrm>
              <a:off x="2922" y="2574"/>
              <a:ext cx="648" cy="81"/>
              <a:chOff x="2922" y="2088"/>
              <a:chExt cx="648" cy="81"/>
            </a:xfrm>
          </p:grpSpPr>
          <p:sp>
            <p:nvSpPr>
              <p:cNvPr id="39"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0"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1"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2"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3"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4"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5"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46"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30" name="Group 90"/>
            <p:cNvGrpSpPr>
              <a:grpSpLocks/>
            </p:cNvGrpSpPr>
            <p:nvPr/>
          </p:nvGrpSpPr>
          <p:grpSpPr bwMode="auto">
            <a:xfrm>
              <a:off x="2922" y="2655"/>
              <a:ext cx="648" cy="81"/>
              <a:chOff x="2922" y="2088"/>
              <a:chExt cx="648" cy="81"/>
            </a:xfrm>
          </p:grpSpPr>
          <p:sp>
            <p:nvSpPr>
              <p:cNvPr id="31"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2"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4"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5"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6"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7"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8"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95" name="Rectangle 99"/>
          <p:cNvSpPr>
            <a:spLocks noChangeArrowheads="1"/>
          </p:cNvSpPr>
          <p:nvPr/>
        </p:nvSpPr>
        <p:spPr bwMode="auto">
          <a:xfrm>
            <a:off x="5697539" y="1918830"/>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96" name="Text Box 227"/>
          <p:cNvSpPr txBox="1">
            <a:spLocks noChangeArrowheads="1"/>
          </p:cNvSpPr>
          <p:nvPr/>
        </p:nvSpPr>
        <p:spPr bwMode="auto">
          <a:xfrm>
            <a:off x="5955638" y="4340365"/>
            <a:ext cx="561051"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en-US" altLang="zh-CN" sz="1600" b="1">
                <a:solidFill>
                  <a:srgbClr val="000204"/>
                </a:solidFill>
                <a:latin typeface="+mn-ea"/>
                <a:cs typeface="Arial" charset="0"/>
              </a:rPr>
              <a:t>Cache</a:t>
            </a:r>
            <a:endParaRPr lang="en-US" altLang="zh-CN" sz="1600" b="1" dirty="0">
              <a:solidFill>
                <a:srgbClr val="000204"/>
              </a:solidFill>
              <a:latin typeface="+mn-ea"/>
              <a:cs typeface="Arial" charset="0"/>
            </a:endParaRPr>
          </a:p>
        </p:txBody>
      </p:sp>
      <p:grpSp>
        <p:nvGrpSpPr>
          <p:cNvPr id="98" name="Group 359"/>
          <p:cNvGrpSpPr>
            <a:grpSpLocks/>
          </p:cNvGrpSpPr>
          <p:nvPr/>
        </p:nvGrpSpPr>
        <p:grpSpPr bwMode="auto">
          <a:xfrm>
            <a:off x="5697538" y="4618177"/>
            <a:ext cx="1028700" cy="1028700"/>
            <a:chOff x="2922" y="2088"/>
            <a:chExt cx="648" cy="648"/>
          </a:xfrm>
        </p:grpSpPr>
        <p:grpSp>
          <p:nvGrpSpPr>
            <p:cNvPr id="99" name="Group 360"/>
            <p:cNvGrpSpPr>
              <a:grpSpLocks/>
            </p:cNvGrpSpPr>
            <p:nvPr/>
          </p:nvGrpSpPr>
          <p:grpSpPr bwMode="auto">
            <a:xfrm>
              <a:off x="2922" y="2088"/>
              <a:ext cx="648" cy="81"/>
              <a:chOff x="2922" y="2088"/>
              <a:chExt cx="648" cy="81"/>
            </a:xfrm>
          </p:grpSpPr>
          <p:sp>
            <p:nvSpPr>
              <p:cNvPr id="163"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4"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5"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6"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7"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8"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9"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0"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0" name="Group 369"/>
            <p:cNvGrpSpPr>
              <a:grpSpLocks/>
            </p:cNvGrpSpPr>
            <p:nvPr/>
          </p:nvGrpSpPr>
          <p:grpSpPr bwMode="auto">
            <a:xfrm>
              <a:off x="2922" y="2169"/>
              <a:ext cx="648" cy="81"/>
              <a:chOff x="2922" y="2088"/>
              <a:chExt cx="648" cy="81"/>
            </a:xfrm>
          </p:grpSpPr>
          <p:sp>
            <p:nvSpPr>
              <p:cNvPr id="155"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6"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7"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8"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9"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0"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1"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62"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1" name="Group 378"/>
            <p:cNvGrpSpPr>
              <a:grpSpLocks/>
            </p:cNvGrpSpPr>
            <p:nvPr/>
          </p:nvGrpSpPr>
          <p:grpSpPr bwMode="auto">
            <a:xfrm>
              <a:off x="2922" y="2250"/>
              <a:ext cx="648" cy="81"/>
              <a:chOff x="2922" y="2088"/>
              <a:chExt cx="648" cy="81"/>
            </a:xfrm>
          </p:grpSpPr>
          <p:sp>
            <p:nvSpPr>
              <p:cNvPr id="147"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8"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9"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0"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1"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2"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3"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54"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2" name="Group 387"/>
            <p:cNvGrpSpPr>
              <a:grpSpLocks/>
            </p:cNvGrpSpPr>
            <p:nvPr/>
          </p:nvGrpSpPr>
          <p:grpSpPr bwMode="auto">
            <a:xfrm>
              <a:off x="2922" y="2331"/>
              <a:ext cx="648" cy="81"/>
              <a:chOff x="2922" y="2088"/>
              <a:chExt cx="648" cy="81"/>
            </a:xfrm>
          </p:grpSpPr>
          <p:sp>
            <p:nvSpPr>
              <p:cNvPr id="139"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0"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1"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2"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3"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4"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5"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46"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3" name="Group 396"/>
            <p:cNvGrpSpPr>
              <a:grpSpLocks/>
            </p:cNvGrpSpPr>
            <p:nvPr/>
          </p:nvGrpSpPr>
          <p:grpSpPr bwMode="auto">
            <a:xfrm>
              <a:off x="2922" y="2412"/>
              <a:ext cx="648" cy="81"/>
              <a:chOff x="2922" y="2088"/>
              <a:chExt cx="648" cy="81"/>
            </a:xfrm>
          </p:grpSpPr>
          <p:sp>
            <p:nvSpPr>
              <p:cNvPr id="131"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2"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3"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4"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5"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6"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7"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8"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4" name="Group 405"/>
            <p:cNvGrpSpPr>
              <a:grpSpLocks/>
            </p:cNvGrpSpPr>
            <p:nvPr/>
          </p:nvGrpSpPr>
          <p:grpSpPr bwMode="auto">
            <a:xfrm>
              <a:off x="2922" y="2493"/>
              <a:ext cx="648" cy="81"/>
              <a:chOff x="2922" y="2088"/>
              <a:chExt cx="648" cy="81"/>
            </a:xfrm>
          </p:grpSpPr>
          <p:sp>
            <p:nvSpPr>
              <p:cNvPr id="123"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4"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5"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6"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7"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8"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9"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30"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5" name="Group 414"/>
            <p:cNvGrpSpPr>
              <a:grpSpLocks/>
            </p:cNvGrpSpPr>
            <p:nvPr/>
          </p:nvGrpSpPr>
          <p:grpSpPr bwMode="auto">
            <a:xfrm>
              <a:off x="2922" y="2574"/>
              <a:ext cx="648" cy="81"/>
              <a:chOff x="2922" y="2088"/>
              <a:chExt cx="648" cy="81"/>
            </a:xfrm>
          </p:grpSpPr>
          <p:sp>
            <p:nvSpPr>
              <p:cNvPr id="115"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6"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7"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8"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9"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0"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1"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22"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06" name="Group 423"/>
            <p:cNvGrpSpPr>
              <a:grpSpLocks/>
            </p:cNvGrpSpPr>
            <p:nvPr/>
          </p:nvGrpSpPr>
          <p:grpSpPr bwMode="auto">
            <a:xfrm>
              <a:off x="2922" y="2655"/>
              <a:ext cx="648" cy="81"/>
              <a:chOff x="2922" y="2088"/>
              <a:chExt cx="648" cy="81"/>
            </a:xfrm>
          </p:grpSpPr>
          <p:sp>
            <p:nvSpPr>
              <p:cNvPr id="107"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8"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09"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0"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1"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2"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3"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14"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sp>
        <p:nvSpPr>
          <p:cNvPr id="171" name="Rectangle 432"/>
          <p:cNvSpPr>
            <a:spLocks noChangeArrowheads="1"/>
          </p:cNvSpPr>
          <p:nvPr/>
        </p:nvSpPr>
        <p:spPr bwMode="auto">
          <a:xfrm>
            <a:off x="5697539" y="461817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nvGrpSpPr>
          <p:cNvPr id="172" name="Group 433"/>
          <p:cNvGrpSpPr>
            <a:grpSpLocks/>
          </p:cNvGrpSpPr>
          <p:nvPr/>
        </p:nvGrpSpPr>
        <p:grpSpPr bwMode="auto">
          <a:xfrm>
            <a:off x="5697539" y="4618178"/>
            <a:ext cx="257175" cy="128587"/>
            <a:chOff x="2557" y="3815"/>
            <a:chExt cx="162" cy="81"/>
          </a:xfrm>
        </p:grpSpPr>
        <p:sp>
          <p:nvSpPr>
            <p:cNvPr id="173"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4"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grpSp>
        <p:nvGrpSpPr>
          <p:cNvPr id="175" name="Group 436"/>
          <p:cNvGrpSpPr>
            <a:grpSpLocks/>
          </p:cNvGrpSpPr>
          <p:nvPr/>
        </p:nvGrpSpPr>
        <p:grpSpPr bwMode="auto">
          <a:xfrm>
            <a:off x="5697538" y="4618178"/>
            <a:ext cx="385762" cy="128587"/>
            <a:chOff x="2557" y="3919"/>
            <a:chExt cx="243" cy="81"/>
          </a:xfrm>
        </p:grpSpPr>
        <p:sp>
          <p:nvSpPr>
            <p:cNvPr id="176"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7"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178"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grpSp>
      <p:sp>
        <p:nvSpPr>
          <p:cNvPr id="179" name="Text Box 442"/>
          <p:cNvSpPr txBox="1">
            <a:spLocks noChangeArrowheads="1"/>
          </p:cNvSpPr>
          <p:nvPr/>
        </p:nvSpPr>
        <p:spPr bwMode="auto">
          <a:xfrm>
            <a:off x="2816079" y="1468802"/>
            <a:ext cx="2704587"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008000"/>
                </a:solidFill>
                <a:latin typeface="+mn-ea"/>
                <a:cs typeface="Arial" charset="0"/>
              </a:rPr>
              <a:t>写穿策略 </a:t>
            </a:r>
            <a:r>
              <a:rPr lang="en-US" altLang="zh-CN" b="1">
                <a:solidFill>
                  <a:srgbClr val="008000"/>
                </a:solidFill>
                <a:latin typeface="+mn-ea"/>
                <a:cs typeface="Arial" charset="0"/>
              </a:rPr>
              <a:t>WriteThrough </a:t>
            </a:r>
          </a:p>
        </p:txBody>
      </p:sp>
      <p:sp>
        <p:nvSpPr>
          <p:cNvPr id="180" name="Text Box 444"/>
          <p:cNvSpPr txBox="1">
            <a:spLocks noChangeArrowheads="1"/>
          </p:cNvSpPr>
          <p:nvPr/>
        </p:nvSpPr>
        <p:spPr bwMode="auto">
          <a:xfrm>
            <a:off x="2748573" y="4162565"/>
            <a:ext cx="2366352"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chemeClr val="accent2"/>
                </a:solidFill>
                <a:latin typeface="+mn-ea"/>
                <a:cs typeface="Arial" charset="0"/>
              </a:rPr>
              <a:t>写回策略 </a:t>
            </a:r>
            <a:r>
              <a:rPr lang="en-US" altLang="zh-CN" b="1">
                <a:solidFill>
                  <a:schemeClr val="accent2"/>
                </a:solidFill>
                <a:latin typeface="+mn-ea"/>
                <a:cs typeface="Arial" charset="0"/>
              </a:rPr>
              <a:t>Write Back</a:t>
            </a:r>
            <a:r>
              <a:rPr lang="en-US" altLang="zh-CN" b="1">
                <a:solidFill>
                  <a:srgbClr val="008000"/>
                </a:solidFill>
                <a:latin typeface="+mn-ea"/>
                <a:cs typeface="Arial" charset="0"/>
              </a:rPr>
              <a:t> </a:t>
            </a:r>
          </a:p>
        </p:txBody>
      </p:sp>
      <p:sp>
        <p:nvSpPr>
          <p:cNvPr id="181" name="AutoShape 446"/>
          <p:cNvSpPr>
            <a:spLocks noChangeArrowheads="1"/>
          </p:cNvSpPr>
          <p:nvPr/>
        </p:nvSpPr>
        <p:spPr bwMode="auto">
          <a:xfrm>
            <a:off x="7989889" y="1648955"/>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182" name="Group 447"/>
          <p:cNvGrpSpPr>
            <a:grpSpLocks/>
          </p:cNvGrpSpPr>
          <p:nvPr/>
        </p:nvGrpSpPr>
        <p:grpSpPr bwMode="auto">
          <a:xfrm>
            <a:off x="8108950" y="1804530"/>
            <a:ext cx="577850" cy="542925"/>
            <a:chOff x="3480" y="2350"/>
            <a:chExt cx="901" cy="846"/>
          </a:xfrm>
        </p:grpSpPr>
        <p:grpSp>
          <p:nvGrpSpPr>
            <p:cNvPr id="183" name="Group 448"/>
            <p:cNvGrpSpPr>
              <a:grpSpLocks/>
            </p:cNvGrpSpPr>
            <p:nvPr/>
          </p:nvGrpSpPr>
          <p:grpSpPr bwMode="auto">
            <a:xfrm>
              <a:off x="3480" y="2803"/>
              <a:ext cx="901" cy="393"/>
              <a:chOff x="3480" y="2982"/>
              <a:chExt cx="901" cy="393"/>
            </a:xfrm>
          </p:grpSpPr>
          <p:sp>
            <p:nvSpPr>
              <p:cNvPr id="204"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5"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6"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4" name="Group 452"/>
            <p:cNvGrpSpPr>
              <a:grpSpLocks/>
            </p:cNvGrpSpPr>
            <p:nvPr/>
          </p:nvGrpSpPr>
          <p:grpSpPr bwMode="auto">
            <a:xfrm>
              <a:off x="3480" y="2713"/>
              <a:ext cx="901" cy="393"/>
              <a:chOff x="3480" y="2982"/>
              <a:chExt cx="901" cy="393"/>
            </a:xfrm>
          </p:grpSpPr>
          <p:sp>
            <p:nvSpPr>
              <p:cNvPr id="201"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02"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3"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5" name="Group 456"/>
            <p:cNvGrpSpPr>
              <a:grpSpLocks/>
            </p:cNvGrpSpPr>
            <p:nvPr/>
          </p:nvGrpSpPr>
          <p:grpSpPr bwMode="auto">
            <a:xfrm>
              <a:off x="3480" y="2622"/>
              <a:ext cx="901" cy="393"/>
              <a:chOff x="3480" y="2982"/>
              <a:chExt cx="901" cy="393"/>
            </a:xfrm>
          </p:grpSpPr>
          <p:sp>
            <p:nvSpPr>
              <p:cNvPr id="198"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9"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00"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6" name="Group 460"/>
            <p:cNvGrpSpPr>
              <a:grpSpLocks/>
            </p:cNvGrpSpPr>
            <p:nvPr/>
          </p:nvGrpSpPr>
          <p:grpSpPr bwMode="auto">
            <a:xfrm>
              <a:off x="3480" y="2532"/>
              <a:ext cx="901" cy="393"/>
              <a:chOff x="3480" y="2982"/>
              <a:chExt cx="901" cy="393"/>
            </a:xfrm>
          </p:grpSpPr>
          <p:sp>
            <p:nvSpPr>
              <p:cNvPr id="195"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6"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7"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7" name="Group 464"/>
            <p:cNvGrpSpPr>
              <a:grpSpLocks/>
            </p:cNvGrpSpPr>
            <p:nvPr/>
          </p:nvGrpSpPr>
          <p:grpSpPr bwMode="auto">
            <a:xfrm>
              <a:off x="3480" y="2441"/>
              <a:ext cx="901" cy="393"/>
              <a:chOff x="3480" y="2982"/>
              <a:chExt cx="901" cy="393"/>
            </a:xfrm>
          </p:grpSpPr>
          <p:sp>
            <p:nvSpPr>
              <p:cNvPr id="192"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3"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4"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188" name="Group 468"/>
            <p:cNvGrpSpPr>
              <a:grpSpLocks/>
            </p:cNvGrpSpPr>
            <p:nvPr/>
          </p:nvGrpSpPr>
          <p:grpSpPr bwMode="auto">
            <a:xfrm>
              <a:off x="3480" y="2350"/>
              <a:ext cx="901" cy="393"/>
              <a:chOff x="3480" y="2982"/>
              <a:chExt cx="901" cy="393"/>
            </a:xfrm>
          </p:grpSpPr>
          <p:sp>
            <p:nvSpPr>
              <p:cNvPr id="189"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190"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191"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07" name="Group 472"/>
          <p:cNvGrpSpPr>
            <a:grpSpLocks/>
          </p:cNvGrpSpPr>
          <p:nvPr/>
        </p:nvGrpSpPr>
        <p:grpSpPr bwMode="auto">
          <a:xfrm>
            <a:off x="8251825" y="2088692"/>
            <a:ext cx="577850" cy="542925"/>
            <a:chOff x="3480" y="2350"/>
            <a:chExt cx="901" cy="846"/>
          </a:xfrm>
        </p:grpSpPr>
        <p:grpSp>
          <p:nvGrpSpPr>
            <p:cNvPr id="208" name="Group 473"/>
            <p:cNvGrpSpPr>
              <a:grpSpLocks/>
            </p:cNvGrpSpPr>
            <p:nvPr/>
          </p:nvGrpSpPr>
          <p:grpSpPr bwMode="auto">
            <a:xfrm>
              <a:off x="3480" y="2803"/>
              <a:ext cx="901" cy="393"/>
              <a:chOff x="3480" y="2982"/>
              <a:chExt cx="901" cy="393"/>
            </a:xfrm>
          </p:grpSpPr>
          <p:sp>
            <p:nvSpPr>
              <p:cNvPr id="229"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30"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31"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09" name="Group 477"/>
            <p:cNvGrpSpPr>
              <a:grpSpLocks/>
            </p:cNvGrpSpPr>
            <p:nvPr/>
          </p:nvGrpSpPr>
          <p:grpSpPr bwMode="auto">
            <a:xfrm>
              <a:off x="3480" y="2713"/>
              <a:ext cx="901" cy="393"/>
              <a:chOff x="3480" y="2982"/>
              <a:chExt cx="901" cy="393"/>
            </a:xfrm>
          </p:grpSpPr>
          <p:sp>
            <p:nvSpPr>
              <p:cNvPr id="226"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7"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8"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0" name="Group 481"/>
            <p:cNvGrpSpPr>
              <a:grpSpLocks/>
            </p:cNvGrpSpPr>
            <p:nvPr/>
          </p:nvGrpSpPr>
          <p:grpSpPr bwMode="auto">
            <a:xfrm>
              <a:off x="3480" y="2622"/>
              <a:ext cx="901" cy="393"/>
              <a:chOff x="3480" y="2982"/>
              <a:chExt cx="901" cy="393"/>
            </a:xfrm>
          </p:grpSpPr>
          <p:sp>
            <p:nvSpPr>
              <p:cNvPr id="223"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4"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5"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1" name="Group 485"/>
            <p:cNvGrpSpPr>
              <a:grpSpLocks/>
            </p:cNvGrpSpPr>
            <p:nvPr/>
          </p:nvGrpSpPr>
          <p:grpSpPr bwMode="auto">
            <a:xfrm>
              <a:off x="3480" y="2532"/>
              <a:ext cx="901" cy="393"/>
              <a:chOff x="3480" y="2982"/>
              <a:chExt cx="901" cy="393"/>
            </a:xfrm>
          </p:grpSpPr>
          <p:sp>
            <p:nvSpPr>
              <p:cNvPr id="220"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21"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22"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2" name="Group 489"/>
            <p:cNvGrpSpPr>
              <a:grpSpLocks/>
            </p:cNvGrpSpPr>
            <p:nvPr/>
          </p:nvGrpSpPr>
          <p:grpSpPr bwMode="auto">
            <a:xfrm>
              <a:off x="3480" y="2441"/>
              <a:ext cx="901" cy="393"/>
              <a:chOff x="3480" y="2982"/>
              <a:chExt cx="901" cy="393"/>
            </a:xfrm>
          </p:grpSpPr>
          <p:sp>
            <p:nvSpPr>
              <p:cNvPr id="217"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8"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9"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13" name="Group 493"/>
            <p:cNvGrpSpPr>
              <a:grpSpLocks/>
            </p:cNvGrpSpPr>
            <p:nvPr/>
          </p:nvGrpSpPr>
          <p:grpSpPr bwMode="auto">
            <a:xfrm>
              <a:off x="3480" y="2350"/>
              <a:ext cx="901" cy="393"/>
              <a:chOff x="3480" y="2982"/>
              <a:chExt cx="901" cy="393"/>
            </a:xfrm>
          </p:grpSpPr>
          <p:sp>
            <p:nvSpPr>
              <p:cNvPr id="214"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15"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16"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32" name="Group 497"/>
          <p:cNvGrpSpPr>
            <a:grpSpLocks/>
          </p:cNvGrpSpPr>
          <p:nvPr/>
        </p:nvGrpSpPr>
        <p:grpSpPr bwMode="auto">
          <a:xfrm>
            <a:off x="8393113" y="2409367"/>
            <a:ext cx="577850" cy="542925"/>
            <a:chOff x="3480" y="2350"/>
            <a:chExt cx="901" cy="846"/>
          </a:xfrm>
        </p:grpSpPr>
        <p:grpSp>
          <p:nvGrpSpPr>
            <p:cNvPr id="233" name="Group 498"/>
            <p:cNvGrpSpPr>
              <a:grpSpLocks/>
            </p:cNvGrpSpPr>
            <p:nvPr/>
          </p:nvGrpSpPr>
          <p:grpSpPr bwMode="auto">
            <a:xfrm>
              <a:off x="3480" y="2803"/>
              <a:ext cx="901" cy="393"/>
              <a:chOff x="3480" y="2982"/>
              <a:chExt cx="901" cy="393"/>
            </a:xfrm>
          </p:grpSpPr>
          <p:sp>
            <p:nvSpPr>
              <p:cNvPr id="254"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5"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6"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4" name="Group 502"/>
            <p:cNvGrpSpPr>
              <a:grpSpLocks/>
            </p:cNvGrpSpPr>
            <p:nvPr/>
          </p:nvGrpSpPr>
          <p:grpSpPr bwMode="auto">
            <a:xfrm>
              <a:off x="3480" y="2713"/>
              <a:ext cx="901" cy="393"/>
              <a:chOff x="3480" y="2982"/>
              <a:chExt cx="901" cy="393"/>
            </a:xfrm>
          </p:grpSpPr>
          <p:sp>
            <p:nvSpPr>
              <p:cNvPr id="251"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52"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3"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5" name="Group 506"/>
            <p:cNvGrpSpPr>
              <a:grpSpLocks/>
            </p:cNvGrpSpPr>
            <p:nvPr/>
          </p:nvGrpSpPr>
          <p:grpSpPr bwMode="auto">
            <a:xfrm>
              <a:off x="3480" y="2622"/>
              <a:ext cx="901" cy="393"/>
              <a:chOff x="3480" y="2982"/>
              <a:chExt cx="901" cy="393"/>
            </a:xfrm>
          </p:grpSpPr>
          <p:sp>
            <p:nvSpPr>
              <p:cNvPr id="248"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9"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50"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6" name="Group 510"/>
            <p:cNvGrpSpPr>
              <a:grpSpLocks/>
            </p:cNvGrpSpPr>
            <p:nvPr/>
          </p:nvGrpSpPr>
          <p:grpSpPr bwMode="auto">
            <a:xfrm>
              <a:off x="3480" y="2532"/>
              <a:ext cx="901" cy="393"/>
              <a:chOff x="3480" y="2982"/>
              <a:chExt cx="901" cy="393"/>
            </a:xfrm>
          </p:grpSpPr>
          <p:sp>
            <p:nvSpPr>
              <p:cNvPr id="245"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6"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7"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7" name="Group 514"/>
            <p:cNvGrpSpPr>
              <a:grpSpLocks/>
            </p:cNvGrpSpPr>
            <p:nvPr/>
          </p:nvGrpSpPr>
          <p:grpSpPr bwMode="auto">
            <a:xfrm>
              <a:off x="3480" y="2441"/>
              <a:ext cx="901" cy="393"/>
              <a:chOff x="3480" y="2982"/>
              <a:chExt cx="901" cy="393"/>
            </a:xfrm>
          </p:grpSpPr>
          <p:sp>
            <p:nvSpPr>
              <p:cNvPr id="242"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3"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4"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38" name="Group 518"/>
            <p:cNvGrpSpPr>
              <a:grpSpLocks/>
            </p:cNvGrpSpPr>
            <p:nvPr/>
          </p:nvGrpSpPr>
          <p:grpSpPr bwMode="auto">
            <a:xfrm>
              <a:off x="3480" y="2350"/>
              <a:ext cx="901" cy="393"/>
              <a:chOff x="3480" y="2982"/>
              <a:chExt cx="901" cy="393"/>
            </a:xfrm>
          </p:grpSpPr>
          <p:sp>
            <p:nvSpPr>
              <p:cNvPr id="239"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40"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41"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257" name="Rectangle 226"/>
          <p:cNvSpPr>
            <a:spLocks noChangeArrowheads="1"/>
          </p:cNvSpPr>
          <p:nvPr/>
        </p:nvSpPr>
        <p:spPr bwMode="auto">
          <a:xfrm>
            <a:off x="8618539" y="2696705"/>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258" name="AutoShape 523"/>
          <p:cNvSpPr>
            <a:spLocks noChangeArrowheads="1"/>
          </p:cNvSpPr>
          <p:nvPr/>
        </p:nvSpPr>
        <p:spPr bwMode="auto">
          <a:xfrm>
            <a:off x="7989889" y="422447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latin typeface="+mn-ea"/>
            </a:endParaRPr>
          </a:p>
        </p:txBody>
      </p:sp>
      <p:grpSp>
        <p:nvGrpSpPr>
          <p:cNvPr id="259" name="Group 524"/>
          <p:cNvGrpSpPr>
            <a:grpSpLocks/>
          </p:cNvGrpSpPr>
          <p:nvPr/>
        </p:nvGrpSpPr>
        <p:grpSpPr bwMode="auto">
          <a:xfrm>
            <a:off x="8134350" y="4443553"/>
            <a:ext cx="577850" cy="542925"/>
            <a:chOff x="3480" y="2350"/>
            <a:chExt cx="901" cy="846"/>
          </a:xfrm>
        </p:grpSpPr>
        <p:grpSp>
          <p:nvGrpSpPr>
            <p:cNvPr id="260" name="Group 525"/>
            <p:cNvGrpSpPr>
              <a:grpSpLocks/>
            </p:cNvGrpSpPr>
            <p:nvPr/>
          </p:nvGrpSpPr>
          <p:grpSpPr bwMode="auto">
            <a:xfrm>
              <a:off x="3480" y="2803"/>
              <a:ext cx="901" cy="393"/>
              <a:chOff x="3480" y="2982"/>
              <a:chExt cx="901" cy="393"/>
            </a:xfrm>
          </p:grpSpPr>
          <p:sp>
            <p:nvSpPr>
              <p:cNvPr id="281"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82"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3"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1" name="Group 529"/>
            <p:cNvGrpSpPr>
              <a:grpSpLocks/>
            </p:cNvGrpSpPr>
            <p:nvPr/>
          </p:nvGrpSpPr>
          <p:grpSpPr bwMode="auto">
            <a:xfrm>
              <a:off x="3480" y="2713"/>
              <a:ext cx="901" cy="393"/>
              <a:chOff x="3480" y="2982"/>
              <a:chExt cx="901" cy="393"/>
            </a:xfrm>
          </p:grpSpPr>
          <p:sp>
            <p:nvSpPr>
              <p:cNvPr id="278"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9"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80"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2" name="Group 533"/>
            <p:cNvGrpSpPr>
              <a:grpSpLocks/>
            </p:cNvGrpSpPr>
            <p:nvPr/>
          </p:nvGrpSpPr>
          <p:grpSpPr bwMode="auto">
            <a:xfrm>
              <a:off x="3480" y="2622"/>
              <a:ext cx="901" cy="393"/>
              <a:chOff x="3480" y="2982"/>
              <a:chExt cx="901" cy="393"/>
            </a:xfrm>
          </p:grpSpPr>
          <p:sp>
            <p:nvSpPr>
              <p:cNvPr id="275"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6"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7"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3" name="Group 537"/>
            <p:cNvGrpSpPr>
              <a:grpSpLocks/>
            </p:cNvGrpSpPr>
            <p:nvPr/>
          </p:nvGrpSpPr>
          <p:grpSpPr bwMode="auto">
            <a:xfrm>
              <a:off x="3480" y="2532"/>
              <a:ext cx="901" cy="393"/>
              <a:chOff x="3480" y="2982"/>
              <a:chExt cx="901" cy="393"/>
            </a:xfrm>
          </p:grpSpPr>
          <p:sp>
            <p:nvSpPr>
              <p:cNvPr id="272"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3"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4"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4" name="Group 541"/>
            <p:cNvGrpSpPr>
              <a:grpSpLocks/>
            </p:cNvGrpSpPr>
            <p:nvPr/>
          </p:nvGrpSpPr>
          <p:grpSpPr bwMode="auto">
            <a:xfrm>
              <a:off x="3480" y="2441"/>
              <a:ext cx="901" cy="393"/>
              <a:chOff x="3480" y="2982"/>
              <a:chExt cx="901" cy="393"/>
            </a:xfrm>
          </p:grpSpPr>
          <p:sp>
            <p:nvSpPr>
              <p:cNvPr id="269"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70"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71"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65" name="Group 545"/>
            <p:cNvGrpSpPr>
              <a:grpSpLocks/>
            </p:cNvGrpSpPr>
            <p:nvPr/>
          </p:nvGrpSpPr>
          <p:grpSpPr bwMode="auto">
            <a:xfrm>
              <a:off x="3480" y="2350"/>
              <a:ext cx="901" cy="393"/>
              <a:chOff x="3480" y="2982"/>
              <a:chExt cx="901" cy="393"/>
            </a:xfrm>
          </p:grpSpPr>
          <p:sp>
            <p:nvSpPr>
              <p:cNvPr id="266"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67"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68"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284" name="Group 549"/>
          <p:cNvGrpSpPr>
            <a:grpSpLocks/>
          </p:cNvGrpSpPr>
          <p:nvPr/>
        </p:nvGrpSpPr>
        <p:grpSpPr bwMode="auto">
          <a:xfrm>
            <a:off x="8289925" y="4715015"/>
            <a:ext cx="577850" cy="542925"/>
            <a:chOff x="3480" y="2350"/>
            <a:chExt cx="901" cy="846"/>
          </a:xfrm>
        </p:grpSpPr>
        <p:grpSp>
          <p:nvGrpSpPr>
            <p:cNvPr id="285" name="Group 550"/>
            <p:cNvGrpSpPr>
              <a:grpSpLocks/>
            </p:cNvGrpSpPr>
            <p:nvPr/>
          </p:nvGrpSpPr>
          <p:grpSpPr bwMode="auto">
            <a:xfrm>
              <a:off x="3480" y="2803"/>
              <a:ext cx="901" cy="393"/>
              <a:chOff x="3480" y="2982"/>
              <a:chExt cx="901" cy="393"/>
            </a:xfrm>
          </p:grpSpPr>
          <p:sp>
            <p:nvSpPr>
              <p:cNvPr id="306"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7"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8"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6" name="Group 554"/>
            <p:cNvGrpSpPr>
              <a:grpSpLocks/>
            </p:cNvGrpSpPr>
            <p:nvPr/>
          </p:nvGrpSpPr>
          <p:grpSpPr bwMode="auto">
            <a:xfrm>
              <a:off x="3480" y="2713"/>
              <a:ext cx="901" cy="393"/>
              <a:chOff x="3480" y="2982"/>
              <a:chExt cx="901" cy="393"/>
            </a:xfrm>
          </p:grpSpPr>
          <p:sp>
            <p:nvSpPr>
              <p:cNvPr id="303"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4"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5"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7" name="Group 558"/>
            <p:cNvGrpSpPr>
              <a:grpSpLocks/>
            </p:cNvGrpSpPr>
            <p:nvPr/>
          </p:nvGrpSpPr>
          <p:grpSpPr bwMode="auto">
            <a:xfrm>
              <a:off x="3480" y="2622"/>
              <a:ext cx="901" cy="393"/>
              <a:chOff x="3480" y="2982"/>
              <a:chExt cx="901" cy="393"/>
            </a:xfrm>
          </p:grpSpPr>
          <p:sp>
            <p:nvSpPr>
              <p:cNvPr id="300"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01"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02"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8" name="Group 562"/>
            <p:cNvGrpSpPr>
              <a:grpSpLocks/>
            </p:cNvGrpSpPr>
            <p:nvPr/>
          </p:nvGrpSpPr>
          <p:grpSpPr bwMode="auto">
            <a:xfrm>
              <a:off x="3480" y="2532"/>
              <a:ext cx="901" cy="393"/>
              <a:chOff x="3480" y="2982"/>
              <a:chExt cx="901" cy="393"/>
            </a:xfrm>
          </p:grpSpPr>
          <p:sp>
            <p:nvSpPr>
              <p:cNvPr id="297"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8"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9"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89" name="Group 566"/>
            <p:cNvGrpSpPr>
              <a:grpSpLocks/>
            </p:cNvGrpSpPr>
            <p:nvPr/>
          </p:nvGrpSpPr>
          <p:grpSpPr bwMode="auto">
            <a:xfrm>
              <a:off x="3480" y="2441"/>
              <a:ext cx="901" cy="393"/>
              <a:chOff x="3480" y="2982"/>
              <a:chExt cx="901" cy="393"/>
            </a:xfrm>
          </p:grpSpPr>
          <p:sp>
            <p:nvSpPr>
              <p:cNvPr id="294"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5"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6"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290" name="Group 570"/>
            <p:cNvGrpSpPr>
              <a:grpSpLocks/>
            </p:cNvGrpSpPr>
            <p:nvPr/>
          </p:nvGrpSpPr>
          <p:grpSpPr bwMode="auto">
            <a:xfrm>
              <a:off x="3480" y="2350"/>
              <a:ext cx="901" cy="393"/>
              <a:chOff x="3480" y="2982"/>
              <a:chExt cx="901" cy="393"/>
            </a:xfrm>
          </p:grpSpPr>
          <p:sp>
            <p:nvSpPr>
              <p:cNvPr id="291"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292"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293"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grpSp>
        <p:nvGrpSpPr>
          <p:cNvPr id="309" name="Group 574"/>
          <p:cNvGrpSpPr>
            <a:grpSpLocks/>
          </p:cNvGrpSpPr>
          <p:nvPr/>
        </p:nvGrpSpPr>
        <p:grpSpPr bwMode="auto">
          <a:xfrm>
            <a:off x="8443913" y="4984890"/>
            <a:ext cx="577850" cy="542925"/>
            <a:chOff x="3480" y="2350"/>
            <a:chExt cx="901" cy="846"/>
          </a:xfrm>
        </p:grpSpPr>
        <p:grpSp>
          <p:nvGrpSpPr>
            <p:cNvPr id="310" name="Group 575"/>
            <p:cNvGrpSpPr>
              <a:grpSpLocks/>
            </p:cNvGrpSpPr>
            <p:nvPr/>
          </p:nvGrpSpPr>
          <p:grpSpPr bwMode="auto">
            <a:xfrm>
              <a:off x="3480" y="2803"/>
              <a:ext cx="901" cy="393"/>
              <a:chOff x="3480" y="2982"/>
              <a:chExt cx="901" cy="393"/>
            </a:xfrm>
          </p:grpSpPr>
          <p:sp>
            <p:nvSpPr>
              <p:cNvPr id="331"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32"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3"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1" name="Group 579"/>
            <p:cNvGrpSpPr>
              <a:grpSpLocks/>
            </p:cNvGrpSpPr>
            <p:nvPr/>
          </p:nvGrpSpPr>
          <p:grpSpPr bwMode="auto">
            <a:xfrm>
              <a:off x="3480" y="2713"/>
              <a:ext cx="901" cy="393"/>
              <a:chOff x="3480" y="2982"/>
              <a:chExt cx="901" cy="393"/>
            </a:xfrm>
          </p:grpSpPr>
          <p:sp>
            <p:nvSpPr>
              <p:cNvPr id="328"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9"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30"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2" name="Group 583"/>
            <p:cNvGrpSpPr>
              <a:grpSpLocks/>
            </p:cNvGrpSpPr>
            <p:nvPr/>
          </p:nvGrpSpPr>
          <p:grpSpPr bwMode="auto">
            <a:xfrm>
              <a:off x="3480" y="2622"/>
              <a:ext cx="901" cy="393"/>
              <a:chOff x="3480" y="2982"/>
              <a:chExt cx="901" cy="393"/>
            </a:xfrm>
          </p:grpSpPr>
          <p:sp>
            <p:nvSpPr>
              <p:cNvPr id="325"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6"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7"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3" name="Group 587"/>
            <p:cNvGrpSpPr>
              <a:grpSpLocks/>
            </p:cNvGrpSpPr>
            <p:nvPr/>
          </p:nvGrpSpPr>
          <p:grpSpPr bwMode="auto">
            <a:xfrm>
              <a:off x="3480" y="2532"/>
              <a:ext cx="901" cy="393"/>
              <a:chOff x="3480" y="2982"/>
              <a:chExt cx="901" cy="393"/>
            </a:xfrm>
          </p:grpSpPr>
          <p:sp>
            <p:nvSpPr>
              <p:cNvPr id="322"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3"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4"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4" name="Group 591"/>
            <p:cNvGrpSpPr>
              <a:grpSpLocks/>
            </p:cNvGrpSpPr>
            <p:nvPr/>
          </p:nvGrpSpPr>
          <p:grpSpPr bwMode="auto">
            <a:xfrm>
              <a:off x="3480" y="2441"/>
              <a:ext cx="901" cy="393"/>
              <a:chOff x="3480" y="2982"/>
              <a:chExt cx="901" cy="393"/>
            </a:xfrm>
          </p:grpSpPr>
          <p:sp>
            <p:nvSpPr>
              <p:cNvPr id="319"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20"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21"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nvGrpSpPr>
            <p:cNvPr id="315" name="Group 595"/>
            <p:cNvGrpSpPr>
              <a:grpSpLocks/>
            </p:cNvGrpSpPr>
            <p:nvPr/>
          </p:nvGrpSpPr>
          <p:grpSpPr bwMode="auto">
            <a:xfrm>
              <a:off x="3480" y="2350"/>
              <a:ext cx="901" cy="393"/>
              <a:chOff x="3480" y="2982"/>
              <a:chExt cx="901" cy="393"/>
            </a:xfrm>
          </p:grpSpPr>
          <p:sp>
            <p:nvSpPr>
              <p:cNvPr id="316"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latin typeface="+mn-ea"/>
                </a:endParaRPr>
              </a:p>
            </p:txBody>
          </p:sp>
          <p:sp>
            <p:nvSpPr>
              <p:cNvPr id="317"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latin typeface="+mn-ea"/>
                </a:endParaRPr>
              </a:p>
            </p:txBody>
          </p:sp>
          <p:sp>
            <p:nvSpPr>
              <p:cNvPr id="318"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latin typeface="+mn-ea"/>
                </a:endParaRPr>
              </a:p>
            </p:txBody>
          </p:sp>
        </p:grpSp>
      </p:grpSp>
      <p:sp>
        <p:nvSpPr>
          <p:cNvPr id="334" name="Rectangle 355"/>
          <p:cNvSpPr>
            <a:spLocks noChangeArrowheads="1"/>
          </p:cNvSpPr>
          <p:nvPr/>
        </p:nvSpPr>
        <p:spPr bwMode="auto">
          <a:xfrm>
            <a:off x="8553450" y="5308739"/>
            <a:ext cx="128588" cy="128588"/>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5" name="Rectangle 356"/>
          <p:cNvSpPr>
            <a:spLocks noChangeArrowheads="1"/>
          </p:cNvSpPr>
          <p:nvPr/>
        </p:nvSpPr>
        <p:spPr bwMode="auto">
          <a:xfrm>
            <a:off x="8682039" y="5308739"/>
            <a:ext cx="128587" cy="128588"/>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6" name="Rectangle 357"/>
          <p:cNvSpPr>
            <a:spLocks noChangeArrowheads="1"/>
          </p:cNvSpPr>
          <p:nvPr/>
        </p:nvSpPr>
        <p:spPr bwMode="auto">
          <a:xfrm>
            <a:off x="8810625" y="5308739"/>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latin typeface="+mn-ea"/>
            </a:endParaRPr>
          </a:p>
        </p:txBody>
      </p:sp>
      <p:sp>
        <p:nvSpPr>
          <p:cNvPr id="337" name="Text Box 599"/>
          <p:cNvSpPr txBox="1">
            <a:spLocks noChangeArrowheads="1"/>
          </p:cNvSpPr>
          <p:nvPr/>
        </p:nvSpPr>
        <p:spPr bwMode="auto">
          <a:xfrm>
            <a:off x="4640263" y="4849952"/>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600">
                <a:latin typeface="+mn-ea"/>
              </a:rPr>
              <a:t>写请求</a:t>
            </a:r>
          </a:p>
        </p:txBody>
      </p:sp>
      <p:sp>
        <p:nvSpPr>
          <p:cNvPr id="338" name="Text Box 600"/>
          <p:cNvSpPr txBox="1">
            <a:spLocks noChangeArrowheads="1"/>
          </p:cNvSpPr>
          <p:nvPr/>
        </p:nvSpPr>
        <p:spPr bwMode="auto">
          <a:xfrm>
            <a:off x="4687888" y="529445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pPr>
            <a:r>
              <a:rPr lang="zh-CN" altLang="en-US" sz="1400">
                <a:solidFill>
                  <a:srgbClr val="217F7B"/>
                </a:solidFill>
                <a:latin typeface="+mn-ea"/>
                <a:cs typeface="Arial" charset="0"/>
              </a:rPr>
              <a:t>写响应</a:t>
            </a:r>
          </a:p>
        </p:txBody>
      </p:sp>
      <p:pic>
        <p:nvPicPr>
          <p:cNvPr id="339" name="Picture 604" descr="j0242087[1]"/>
          <p:cNvPicPr>
            <a:picLocks noChangeAspect="1" noChangeArrowheads="1"/>
          </p:cNvPicPr>
          <p:nvPr/>
        </p:nvPicPr>
        <p:blipFill>
          <a:blip r:embed="rId2" cstate="print">
            <a:grayscl/>
            <a:biLevel thresh="50000"/>
          </a:blip>
          <a:srcRect/>
          <a:stretch>
            <a:fillRect/>
          </a:stretch>
        </p:blipFill>
        <p:spPr bwMode="auto">
          <a:xfrm>
            <a:off x="3143251" y="4718189"/>
            <a:ext cx="912813" cy="674688"/>
          </a:xfrm>
          <a:prstGeom prst="rect">
            <a:avLst/>
          </a:prstGeom>
          <a:noFill/>
          <a:ln w="9525">
            <a:noFill/>
            <a:miter lim="800000"/>
            <a:headEnd/>
            <a:tailEnd/>
          </a:ln>
        </p:spPr>
      </p:pic>
      <p:pic>
        <p:nvPicPr>
          <p:cNvPr id="340" name="Picture 603" descr="j0242087[1]"/>
          <p:cNvPicPr>
            <a:picLocks noChangeAspect="1" noChangeArrowheads="1"/>
          </p:cNvPicPr>
          <p:nvPr/>
        </p:nvPicPr>
        <p:blipFill>
          <a:blip r:embed="rId2" cstate="print">
            <a:grayscl/>
            <a:biLevel thresh="50000"/>
          </a:blip>
          <a:srcRect/>
          <a:stretch>
            <a:fillRect/>
          </a:stretch>
        </p:blipFill>
        <p:spPr bwMode="auto">
          <a:xfrm>
            <a:off x="3181351" y="2079166"/>
            <a:ext cx="912813" cy="674688"/>
          </a:xfrm>
          <a:prstGeom prst="rect">
            <a:avLst/>
          </a:prstGeom>
          <a:noFill/>
          <a:ln w="9525">
            <a:noFill/>
            <a:miter lim="800000"/>
            <a:headEnd/>
            <a:tailEnd/>
          </a:ln>
        </p:spPr>
      </p:pic>
      <p:sp>
        <p:nvSpPr>
          <p:cNvPr id="341" name="Text Box 442"/>
          <p:cNvSpPr txBox="1">
            <a:spLocks noChangeArrowheads="1"/>
          </p:cNvSpPr>
          <p:nvPr/>
        </p:nvSpPr>
        <p:spPr bwMode="auto">
          <a:xfrm>
            <a:off x="2578100" y="3022141"/>
            <a:ext cx="4235450" cy="274638"/>
          </a:xfrm>
          <a:prstGeom prst="rect">
            <a:avLst/>
          </a:prstGeom>
          <a:solidFill>
            <a:schemeClr val="bg1">
              <a:alpha val="0"/>
            </a:schemeClr>
          </a:solidFill>
          <a:ln w="9525">
            <a:noFill/>
            <a:miter lim="800000"/>
            <a:headEnd/>
            <a:tailEnd/>
          </a:ln>
        </p:spPr>
        <p:txBody>
          <a:bodyPr tIns="0" bIns="0">
            <a:spAutoFit/>
          </a:bodyPr>
          <a:lstStyle/>
          <a:p>
            <a:pPr marL="354013" indent="-354013" algn="r" defTabSz="941388">
              <a:buClr>
                <a:srgbClr val="003580"/>
              </a:buClr>
            </a:pPr>
            <a:r>
              <a:rPr lang="zh-CN" altLang="en-US" b="1">
                <a:solidFill>
                  <a:srgbClr val="008000"/>
                </a:solidFill>
                <a:latin typeface="+mn-ea"/>
                <a:cs typeface="Arial" charset="0"/>
              </a:rPr>
              <a:t>无脏数据，无丢失数据风险，写速度慢 </a:t>
            </a:r>
          </a:p>
        </p:txBody>
      </p:sp>
      <p:sp>
        <p:nvSpPr>
          <p:cNvPr id="342" name="AutoShape 601"/>
          <p:cNvSpPr>
            <a:spLocks noChangeArrowheads="1"/>
          </p:cNvSpPr>
          <p:nvPr/>
        </p:nvSpPr>
        <p:spPr bwMode="auto">
          <a:xfrm>
            <a:off x="2600326" y="1353679"/>
            <a:ext cx="70008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
        <p:nvSpPr>
          <p:cNvPr id="343" name="Text Box 442"/>
          <p:cNvSpPr txBox="1">
            <a:spLocks noChangeArrowheads="1"/>
          </p:cNvSpPr>
          <p:nvPr/>
        </p:nvSpPr>
        <p:spPr bwMode="auto">
          <a:xfrm>
            <a:off x="2555875" y="5699265"/>
            <a:ext cx="6419850" cy="277813"/>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pPr>
            <a:r>
              <a:rPr lang="zh-CN" altLang="en-US" b="1">
                <a:solidFill>
                  <a:srgbClr val="FF0000"/>
                </a:solidFill>
                <a:latin typeface="+mn-ea"/>
                <a:cs typeface="Arial" charset="0"/>
              </a:rPr>
              <a:t>存在脏数据，有丢失数据风险，突发写速度快</a:t>
            </a:r>
            <a:r>
              <a:rPr lang="en-US" altLang="zh-CN" b="1">
                <a:solidFill>
                  <a:srgbClr val="FF0000"/>
                </a:solidFill>
                <a:latin typeface="+mn-ea"/>
                <a:cs typeface="Arial" charset="0"/>
              </a:rPr>
              <a:t>, </a:t>
            </a:r>
            <a:r>
              <a:rPr lang="zh-CN" altLang="en-US" b="1">
                <a:solidFill>
                  <a:srgbClr val="FF0000"/>
                </a:solidFill>
                <a:latin typeface="+mn-ea"/>
                <a:cs typeface="Arial" charset="0"/>
              </a:rPr>
              <a:t>持续写性能？ </a:t>
            </a:r>
          </a:p>
        </p:txBody>
      </p:sp>
      <p:sp>
        <p:nvSpPr>
          <p:cNvPr id="18" name="Line 20"/>
          <p:cNvSpPr>
            <a:spLocks noChangeShapeType="1"/>
          </p:cNvSpPr>
          <p:nvPr/>
        </p:nvSpPr>
        <p:spPr bwMode="auto">
          <a:xfrm flipV="1">
            <a:off x="3922713" y="5153164"/>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345" name="AutoShape 602"/>
          <p:cNvSpPr>
            <a:spLocks noChangeArrowheads="1"/>
          </p:cNvSpPr>
          <p:nvPr/>
        </p:nvSpPr>
        <p:spPr bwMode="auto">
          <a:xfrm>
            <a:off x="2557464" y="3934727"/>
            <a:ext cx="7026275" cy="2096325"/>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latin typeface="+mn-ea"/>
            </a:endParaRPr>
          </a:p>
        </p:txBody>
      </p:sp>
    </p:spTree>
    <p:extLst>
      <p:ext uri="{BB962C8B-B14F-4D97-AF65-F5344CB8AC3E}">
        <p14:creationId xmlns:p14="http://schemas.microsoft.com/office/powerpoint/2010/main" val="196154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7"/>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41"/>
                                        </p:tgtEl>
                                        <p:attrNameLst>
                                          <p:attrName>style.visibility</p:attrName>
                                        </p:attrNameLst>
                                      </p:cBhvr>
                                      <p:to>
                                        <p:strVal val="visible"/>
                                      </p:to>
                                    </p:set>
                                    <p:animEffect transition="in" filter="wipe(left)">
                                      <p:cBhvr>
                                        <p:cTn id="33" dur="500"/>
                                        <p:tgtEl>
                                          <p:spTgt spid="3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345"/>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1000"/>
                                        <p:tgtEl>
                                          <p:spTgt spid="11"/>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childTnLst>
                          </p:cTn>
                        </p:par>
                        <p:par>
                          <p:cTn id="48" fill="hold">
                            <p:stCondLst>
                              <p:cond delay="1000"/>
                            </p:stCondLst>
                            <p:childTnLst>
                              <p:par>
                                <p:cTn id="49" presetID="22" presetClass="entr" presetSubtype="8" fill="hold" grpId="0" nodeType="afterEffect">
                                  <p:stCondLst>
                                    <p:cond delay="50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par>
                                <p:cTn id="52" presetID="1" presetClass="exit" presetSubtype="0" fill="hold" grpId="1" nodeType="withEffect">
                                  <p:stCondLst>
                                    <p:cond delay="500"/>
                                  </p:stCondLst>
                                  <p:childTnLst>
                                    <p:set>
                                      <p:cBhvr>
                                        <p:cTn id="53" dur="1" fill="hold">
                                          <p:stCondLst>
                                            <p:cond delay="0"/>
                                          </p:stCondLst>
                                        </p:cTn>
                                        <p:tgtEl>
                                          <p:spTgt spid="11"/>
                                        </p:tgtEl>
                                        <p:attrNameLst>
                                          <p:attrName>style.visibility</p:attrName>
                                        </p:attrNameLst>
                                      </p:cBhvr>
                                      <p:to>
                                        <p:strVal val="hidden"/>
                                      </p:to>
                                    </p:set>
                                  </p:childTnLst>
                                </p:cTn>
                              </p:par>
                            </p:childTnLst>
                          </p:cTn>
                        </p:par>
                        <p:par>
                          <p:cTn id="54" fill="hold">
                            <p:stCondLst>
                              <p:cond delay="2500"/>
                            </p:stCondLst>
                            <p:childTnLst>
                              <p:par>
                                <p:cTn id="55" presetID="1" presetClass="entr" presetSubtype="0" fill="hold" nodeType="after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childTnLst>
                          </p:cTn>
                        </p:par>
                        <p:par>
                          <p:cTn id="57" fill="hold">
                            <p:stCondLst>
                              <p:cond delay="2500"/>
                            </p:stCondLst>
                            <p:childTnLst>
                              <p:par>
                                <p:cTn id="58" presetID="22" presetClass="entr" presetSubtype="8" fill="hold" grpId="0" nodeType="after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par>
                                <p:cTn id="61" presetID="1" presetClass="exit" presetSubtype="0" fill="hold" grpId="1" nodeType="withEffect">
                                  <p:stCondLst>
                                    <p:cond delay="500"/>
                                  </p:stCondLst>
                                  <p:childTnLst>
                                    <p:set>
                                      <p:cBhvr>
                                        <p:cTn id="62" dur="1" fill="hold">
                                          <p:stCondLst>
                                            <p:cond delay="0"/>
                                          </p:stCondLst>
                                        </p:cTn>
                                        <p:tgtEl>
                                          <p:spTgt spid="12"/>
                                        </p:tgtEl>
                                        <p:attrNameLst>
                                          <p:attrName>style.visibility</p:attrName>
                                        </p:attrNameLst>
                                      </p:cBhvr>
                                      <p:to>
                                        <p:strVal val="hidden"/>
                                      </p:to>
                                    </p:set>
                                  </p:childTnLst>
                                </p:cTn>
                              </p:par>
                            </p:childTnLst>
                          </p:cTn>
                        </p:par>
                        <p:par>
                          <p:cTn id="63" fill="hold">
                            <p:stCondLst>
                              <p:cond delay="4000"/>
                            </p:stCondLst>
                            <p:childTnLst>
                              <p:par>
                                <p:cTn id="64" presetID="1" presetClass="entr" presetSubtype="0" fill="hold" nodeType="afterEffect">
                                  <p:stCondLst>
                                    <p:cond delay="0"/>
                                  </p:stCondLst>
                                  <p:childTnLst>
                                    <p:set>
                                      <p:cBhvr>
                                        <p:cTn id="65" dur="1" fill="hold">
                                          <p:stCondLst>
                                            <p:cond delay="0"/>
                                          </p:stCondLst>
                                        </p:cTn>
                                        <p:tgtEl>
                                          <p:spTgt spid="175"/>
                                        </p:tgtEl>
                                        <p:attrNameLst>
                                          <p:attrName>style.visibility</p:attrName>
                                        </p:attrNameLst>
                                      </p:cBhvr>
                                      <p:to>
                                        <p:strVal val="visible"/>
                                      </p:to>
                                    </p:set>
                                  </p:childTnLst>
                                </p:cTn>
                              </p:par>
                              <p:par>
                                <p:cTn id="66" presetID="1" presetClass="exit" presetSubtype="0" fill="hold" grpId="1" nodeType="withEffect">
                                  <p:stCondLst>
                                    <p:cond delay="500"/>
                                  </p:stCondLst>
                                  <p:childTnLst>
                                    <p:set>
                                      <p:cBhvr>
                                        <p:cTn id="67" dur="1" fill="hold">
                                          <p:stCondLst>
                                            <p:cond delay="0"/>
                                          </p:stCondLst>
                                        </p:cTn>
                                        <p:tgtEl>
                                          <p:spTgt spid="13"/>
                                        </p:tgtEl>
                                        <p:attrNameLst>
                                          <p:attrName>style.visibility</p:attrName>
                                        </p:attrNameLst>
                                      </p:cBhvr>
                                      <p:to>
                                        <p:strVal val="hidden"/>
                                      </p:to>
                                    </p:set>
                                  </p:childTnLst>
                                </p:cTn>
                              </p:par>
                            </p:childTnLst>
                          </p:cTn>
                        </p:par>
                        <p:par>
                          <p:cTn id="68" fill="hold">
                            <p:stCondLst>
                              <p:cond delay="450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10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8"/>
                                        </p:tgtEl>
                                        <p:attrNameLst>
                                          <p:attrName>style.visibility</p:attrName>
                                        </p:attrNameLst>
                                      </p:cBhvr>
                                      <p:to>
                                        <p:strVal val="visible"/>
                                      </p:to>
                                    </p:set>
                                    <p:animEffect transition="in" filter="fade">
                                      <p:cBhvr>
                                        <p:cTn id="74" dur="1000"/>
                                        <p:tgtEl>
                                          <p:spTgt spid="3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1000"/>
                                        <p:tgtEl>
                                          <p:spTgt spid="1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33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grpId="0" nodeType="afterEffect">
                                  <p:stCondLst>
                                    <p:cond delay="30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childTnLst>
                          </p:cTn>
                        </p:par>
                        <p:par>
                          <p:cTn id="89" fill="hold">
                            <p:stCondLst>
                              <p:cond delay="2300"/>
                            </p:stCondLst>
                            <p:childTnLst>
                              <p:par>
                                <p:cTn id="90" presetID="1" presetClass="entr" presetSubtype="0" fill="hold" grpId="0" nodeType="afterEffect">
                                  <p:stCondLst>
                                    <p:cond delay="0"/>
                                  </p:stCondLst>
                                  <p:childTnLst>
                                    <p:set>
                                      <p:cBhvr>
                                        <p:cTn id="91" dur="1" fill="hold">
                                          <p:stCondLst>
                                            <p:cond delay="0"/>
                                          </p:stCondLst>
                                        </p:cTn>
                                        <p:tgtEl>
                                          <p:spTgt spid="335"/>
                                        </p:tgtEl>
                                        <p:attrNameLst>
                                          <p:attrName>style.visibility</p:attrName>
                                        </p:attrNameLst>
                                      </p:cBhvr>
                                      <p:to>
                                        <p:strVal val="visible"/>
                                      </p:to>
                                    </p:set>
                                  </p:childTnLst>
                                </p:cTn>
                              </p:par>
                              <p:par>
                                <p:cTn id="92" presetID="1" presetClass="exit" presetSubtype="0" fill="hold" grpId="1"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childTnLst>
                          </p:cTn>
                        </p:par>
                        <p:par>
                          <p:cTn id="94" fill="hold">
                            <p:stCondLst>
                              <p:cond delay="2300"/>
                            </p:stCondLst>
                            <p:childTnLst>
                              <p:par>
                                <p:cTn id="95" presetID="22" presetClass="entr" presetSubtype="8" fill="hold" grpId="0" nodeType="afterEffect">
                                  <p:stCondLst>
                                    <p:cond delay="400"/>
                                  </p:stCondLst>
                                  <p:childTnLst>
                                    <p:set>
                                      <p:cBhvr>
                                        <p:cTn id="96" dur="1" fill="hold">
                                          <p:stCondLst>
                                            <p:cond delay="0"/>
                                          </p:stCondLst>
                                        </p:cTn>
                                        <p:tgtEl>
                                          <p:spTgt spid="16"/>
                                        </p:tgtEl>
                                        <p:attrNameLst>
                                          <p:attrName>style.visibility</p:attrName>
                                        </p:attrNameLst>
                                      </p:cBhvr>
                                      <p:to>
                                        <p:strVal val="visible"/>
                                      </p:to>
                                    </p:set>
                                    <p:animEffect transition="in" filter="wipe(left)">
                                      <p:cBhvr>
                                        <p:cTn id="97" dur="1000"/>
                                        <p:tgtEl>
                                          <p:spTgt spid="16"/>
                                        </p:tgtEl>
                                      </p:cBhvr>
                                    </p:animEffect>
                                  </p:childTnLst>
                                </p:cTn>
                              </p:par>
                            </p:childTnLst>
                          </p:cTn>
                        </p:par>
                        <p:par>
                          <p:cTn id="98" fill="hold">
                            <p:stCondLst>
                              <p:cond delay="3700"/>
                            </p:stCondLst>
                            <p:childTnLst>
                              <p:par>
                                <p:cTn id="99" presetID="1" presetClass="entr" presetSubtype="0" fill="hold" grpId="0" nodeType="afterEffect">
                                  <p:stCondLst>
                                    <p:cond delay="0"/>
                                  </p:stCondLst>
                                  <p:childTnLst>
                                    <p:set>
                                      <p:cBhvr>
                                        <p:cTn id="100" dur="1" fill="hold">
                                          <p:stCondLst>
                                            <p:cond delay="0"/>
                                          </p:stCondLst>
                                        </p:cTn>
                                        <p:tgtEl>
                                          <p:spTgt spid="33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1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wipe(left)">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9" grpId="0"/>
      <p:bldP spid="95" grpId="0" animBg="1"/>
      <p:bldP spid="171" grpId="0" animBg="1"/>
      <p:bldP spid="257" grpId="0" animBg="1"/>
      <p:bldP spid="334" grpId="0" animBg="1"/>
      <p:bldP spid="335" grpId="0" animBg="1"/>
      <p:bldP spid="336" grpId="0" animBg="1"/>
      <p:bldP spid="338" grpId="0"/>
      <p:bldP spid="341" grpId="0" animBg="1"/>
      <p:bldP spid="342" grpId="0" animBg="1"/>
      <p:bldP spid="343" grpId="0" animBg="1"/>
      <p:bldP spid="18" grpId="0" animBg="1"/>
      <p:bldP spid="34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盘使用中的一些误区</a:t>
            </a:r>
          </a:p>
        </p:txBody>
      </p:sp>
      <p:sp>
        <p:nvSpPr>
          <p:cNvPr id="3" name="内容占位符 2"/>
          <p:cNvSpPr>
            <a:spLocks noGrp="1"/>
          </p:cNvSpPr>
          <p:nvPr>
            <p:ph idx="1"/>
          </p:nvPr>
        </p:nvSpPr>
        <p:spPr/>
        <p:txBody>
          <a:bodyPr/>
          <a:lstStyle/>
          <a:p>
            <a:r>
              <a:rPr lang="zh-CN" altLang="en-US" dirty="0"/>
              <a:t>下列情况是否需要安全删除</a:t>
            </a:r>
            <a:r>
              <a:rPr lang="en-US" altLang="zh-CN" dirty="0"/>
              <a:t>U</a:t>
            </a:r>
            <a:r>
              <a:rPr lang="zh-CN" altLang="en-US" dirty="0"/>
              <a:t>盘</a:t>
            </a:r>
          </a:p>
          <a:p>
            <a:pPr lvl="1"/>
            <a:r>
              <a:rPr lang="zh-CN" altLang="en-US" sz="2400" dirty="0"/>
              <a:t>仅仅将</a:t>
            </a:r>
            <a:r>
              <a:rPr lang="en-US" altLang="zh-CN" sz="2400" dirty="0"/>
              <a:t>U</a:t>
            </a:r>
            <a:r>
              <a:rPr lang="zh-CN" altLang="en-US" sz="2400" dirty="0"/>
              <a:t>盘数据拷贝到硬盘</a:t>
            </a:r>
          </a:p>
          <a:p>
            <a:pPr lvl="2"/>
            <a:r>
              <a:rPr lang="zh-CN" altLang="en-US" sz="2400" dirty="0"/>
              <a:t>不涉及写操作，无脏数据，无数据不一致性</a:t>
            </a:r>
          </a:p>
          <a:p>
            <a:pPr lvl="1"/>
            <a:r>
              <a:rPr lang="zh-CN" altLang="en-US" sz="2400" dirty="0"/>
              <a:t>将文件拷贝到</a:t>
            </a:r>
            <a:r>
              <a:rPr lang="en-US" altLang="zh-CN" sz="2400" dirty="0"/>
              <a:t>U</a:t>
            </a:r>
            <a:r>
              <a:rPr lang="zh-CN" altLang="en-US" sz="2400" dirty="0"/>
              <a:t>盘后</a:t>
            </a:r>
            <a:r>
              <a:rPr lang="en-US" altLang="zh-CN" sz="2400" dirty="0"/>
              <a:t>2</a:t>
            </a:r>
            <a:r>
              <a:rPr lang="zh-CN" altLang="en-US" sz="2400" dirty="0"/>
              <a:t>分钟</a:t>
            </a:r>
          </a:p>
          <a:p>
            <a:pPr lvl="2"/>
            <a:r>
              <a:rPr lang="zh-CN" altLang="en-US" sz="2400" dirty="0"/>
              <a:t>后台程序已经将脏数据写入到</a:t>
            </a:r>
            <a:r>
              <a:rPr lang="en-US" altLang="zh-CN" sz="2400" dirty="0"/>
              <a:t>U</a:t>
            </a:r>
            <a:r>
              <a:rPr lang="zh-CN" altLang="en-US" sz="2400" dirty="0"/>
              <a:t>盘</a:t>
            </a:r>
          </a:p>
          <a:p>
            <a:pPr lvl="2"/>
            <a:r>
              <a:rPr lang="zh-CN" altLang="en-US" sz="2400" dirty="0"/>
              <a:t>缓存数据与</a:t>
            </a:r>
            <a:r>
              <a:rPr lang="en-US" altLang="zh-CN" sz="2400" dirty="0"/>
              <a:t>U</a:t>
            </a:r>
            <a:r>
              <a:rPr lang="zh-CN" altLang="en-US" sz="2400" dirty="0"/>
              <a:t>盘数据一致</a:t>
            </a:r>
            <a:endParaRPr lang="en-US" altLang="zh-CN" sz="2400" dirty="0"/>
          </a:p>
          <a:p>
            <a:pPr lvl="1"/>
            <a:r>
              <a:rPr lang="zh-CN" altLang="en-US" sz="2400" dirty="0"/>
              <a:t>拷贝过程中</a:t>
            </a:r>
            <a:r>
              <a:rPr lang="en-US" altLang="zh-CN" sz="2400" dirty="0"/>
              <a:t>…</a:t>
            </a:r>
            <a:endParaRPr lang="zh-CN" altLang="en-US" sz="2400" dirty="0"/>
          </a:p>
          <a:p>
            <a:pPr lvl="2"/>
            <a:endParaRPr lang="en-US" altLang="zh-CN" sz="2400" dirty="0"/>
          </a:p>
          <a:p>
            <a:pPr lvl="2"/>
            <a:endParaRPr lang="zh-CN" altLang="en-US"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200" y="924446"/>
            <a:ext cx="2504554" cy="2504554"/>
          </a:xfrm>
          <a:prstGeom prst="rect">
            <a:avLst/>
          </a:prstGeom>
        </p:spPr>
      </p:pic>
      <p:pic>
        <p:nvPicPr>
          <p:cNvPr id="6" name="图片 5">
            <a:extLst>
              <a:ext uri="{FF2B5EF4-FFF2-40B4-BE49-F238E27FC236}">
                <a16:creationId xmlns:a16="http://schemas.microsoft.com/office/drawing/2014/main" id="{D04D6421-9488-413C-828C-5D81A3C6508A}"/>
              </a:ext>
            </a:extLst>
          </p:cNvPr>
          <p:cNvPicPr>
            <a:picLocks noChangeAspect="1"/>
          </p:cNvPicPr>
          <p:nvPr/>
        </p:nvPicPr>
        <p:blipFill>
          <a:blip r:embed="rId3"/>
          <a:stretch>
            <a:fillRect/>
          </a:stretch>
        </p:blipFill>
        <p:spPr>
          <a:xfrm>
            <a:off x="7017773" y="3599456"/>
            <a:ext cx="4276725" cy="2809875"/>
          </a:xfrm>
          <a:prstGeom prst="rect">
            <a:avLst/>
          </a:prstGeom>
          <a:effectLst>
            <a:outerShdw blurRad="50800" dist="38100" dir="5400000" algn="t" rotWithShape="0">
              <a:prstClr val="black">
                <a:alpha val="40000"/>
              </a:prstClr>
            </a:outerShdw>
          </a:effectLst>
        </p:spPr>
      </p:pic>
      <p:pic>
        <p:nvPicPr>
          <p:cNvPr id="7" name="图片 6">
            <a:extLst>
              <a:ext uri="{FF2B5EF4-FFF2-40B4-BE49-F238E27FC236}">
                <a16:creationId xmlns:a16="http://schemas.microsoft.com/office/drawing/2014/main" id="{E98CCA11-FEE0-4C8F-85DA-7FC48ACD61E9}"/>
              </a:ext>
            </a:extLst>
          </p:cNvPr>
          <p:cNvPicPr>
            <a:picLocks noChangeAspect="1"/>
          </p:cNvPicPr>
          <p:nvPr/>
        </p:nvPicPr>
        <p:blipFill>
          <a:blip r:embed="rId4"/>
          <a:stretch>
            <a:fillRect/>
          </a:stretch>
        </p:blipFill>
        <p:spPr>
          <a:xfrm>
            <a:off x="12625387" y="7167562"/>
            <a:ext cx="4276725" cy="1590675"/>
          </a:xfrm>
          <a:prstGeom prst="rect">
            <a:avLst/>
          </a:prstGeom>
        </p:spPr>
      </p:pic>
    </p:spTree>
    <p:extLst>
      <p:ext uri="{BB962C8B-B14F-4D97-AF65-F5344CB8AC3E}">
        <p14:creationId xmlns:p14="http://schemas.microsoft.com/office/powerpoint/2010/main" val="33872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盘免安全删除的方法</a:t>
            </a:r>
          </a:p>
        </p:txBody>
      </p:sp>
      <p:pic>
        <p:nvPicPr>
          <p:cNvPr id="4" name="Picture 6"/>
          <p:cNvPicPr>
            <a:picLocks noGrp="1" noChangeAspect="1" noChangeArrowheads="1"/>
          </p:cNvPicPr>
          <p:nvPr>
            <p:ph idx="1"/>
          </p:nvPr>
        </p:nvPicPr>
        <p:blipFill>
          <a:blip r:embed="rId2" cstate="print"/>
          <a:srcRect/>
          <a:stretch>
            <a:fillRect/>
          </a:stretch>
        </p:blipFill>
        <p:spPr>
          <a:xfrm>
            <a:off x="1067520" y="1204501"/>
            <a:ext cx="4657012" cy="4877321"/>
          </a:xfrm>
        </p:spPr>
      </p:pic>
      <p:sp>
        <p:nvSpPr>
          <p:cNvPr id="5" name="Rectangle 5"/>
          <p:cNvSpPr txBox="1">
            <a:spLocks noChangeArrowheads="1"/>
          </p:cNvSpPr>
          <p:nvPr/>
        </p:nvSpPr>
        <p:spPr>
          <a:xfrm>
            <a:off x="6755266" y="3453428"/>
            <a:ext cx="3924300" cy="279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itchFamily="2" charset="2"/>
              <a:buChar char="n"/>
            </a:pPr>
            <a:r>
              <a:rPr lang="zh-CN" altLang="en-US" sz="2600" dirty="0"/>
              <a:t>采用写穿策略</a:t>
            </a:r>
          </a:p>
          <a:p>
            <a:pPr>
              <a:lnSpc>
                <a:spcPct val="150000"/>
              </a:lnSpc>
              <a:buClr>
                <a:srgbClr val="FFC000"/>
              </a:buClr>
              <a:buFont typeface="Wingdings" pitchFamily="2" charset="2"/>
              <a:buChar char="n"/>
            </a:pPr>
            <a:r>
              <a:rPr lang="zh-CN" altLang="en-US" sz="2600" dirty="0"/>
              <a:t>为快速删除而优化</a:t>
            </a:r>
          </a:p>
          <a:p>
            <a:pPr lvl="1">
              <a:lnSpc>
                <a:spcPct val="150000"/>
              </a:lnSpc>
              <a:buClr>
                <a:srgbClr val="FFC000"/>
              </a:buClr>
              <a:buFont typeface="Wingdings" pitchFamily="2" charset="2"/>
              <a:buChar char="p"/>
            </a:pPr>
            <a:r>
              <a:rPr lang="zh-CN" altLang="en-US" sz="2200" dirty="0">
                <a:solidFill>
                  <a:srgbClr val="C00000"/>
                </a:solidFill>
              </a:rPr>
              <a:t>写入到</a:t>
            </a:r>
            <a:r>
              <a:rPr lang="en-US" altLang="zh-CN" dirty="0">
                <a:solidFill>
                  <a:srgbClr val="C00000"/>
                </a:solidFill>
              </a:rPr>
              <a:t>U</a:t>
            </a:r>
            <a:r>
              <a:rPr lang="zh-CN" altLang="en-US" sz="2200" dirty="0">
                <a:solidFill>
                  <a:srgbClr val="C00000"/>
                </a:solidFill>
              </a:rPr>
              <a:t>盘才能返回</a:t>
            </a:r>
          </a:p>
          <a:p>
            <a:pPr lvl="1">
              <a:lnSpc>
                <a:spcPct val="150000"/>
              </a:lnSpc>
              <a:buClr>
                <a:srgbClr val="FFC000"/>
              </a:buClr>
              <a:buFont typeface="Wingdings" pitchFamily="2" charset="2"/>
              <a:buChar char="p"/>
            </a:pPr>
            <a:r>
              <a:rPr lang="zh-CN" altLang="en-US" sz="2200" dirty="0">
                <a:solidFill>
                  <a:srgbClr val="C00000"/>
                </a:solidFill>
              </a:rPr>
              <a:t>写性能略微降低</a:t>
            </a:r>
          </a:p>
        </p:txBody>
      </p:sp>
    </p:spTree>
    <p:extLst>
      <p:ext uri="{BB962C8B-B14F-4D97-AF65-F5344CB8AC3E}">
        <p14:creationId xmlns:p14="http://schemas.microsoft.com/office/powerpoint/2010/main" val="97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a:t>存储系统分层结构</a:t>
            </a:r>
          </a:p>
        </p:txBody>
      </p:sp>
      <p:grpSp>
        <p:nvGrpSpPr>
          <p:cNvPr id="2" name="Group 3"/>
          <p:cNvGrpSpPr>
            <a:grpSpLocks/>
          </p:cNvGrpSpPr>
          <p:nvPr/>
        </p:nvGrpSpPr>
        <p:grpSpPr bwMode="auto">
          <a:xfrm>
            <a:off x="3657600" y="4673600"/>
            <a:ext cx="4635500" cy="636588"/>
            <a:chOff x="1296" y="3103"/>
            <a:chExt cx="2784" cy="401"/>
          </a:xfrm>
        </p:grpSpPr>
        <p:sp>
          <p:nvSpPr>
            <p:cNvPr id="26653"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54" name="Rectangle 5"/>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a:solidFill>
                    <a:srgbClr val="66FF33"/>
                  </a:solidFill>
                  <a:latin typeface="微软雅黑" panose="020B0503020204020204" pitchFamily="34" charset="-122"/>
                  <a:ea typeface="微软雅黑" panose="020B0503020204020204" pitchFamily="34" charset="-122"/>
                </a:rPr>
                <a:t>磁带、光盘</a:t>
              </a:r>
            </a:p>
          </p:txBody>
        </p:sp>
      </p:grpSp>
      <p:grpSp>
        <p:nvGrpSpPr>
          <p:cNvPr id="3" name="Group 6"/>
          <p:cNvGrpSpPr>
            <a:grpSpLocks/>
          </p:cNvGrpSpPr>
          <p:nvPr/>
        </p:nvGrpSpPr>
        <p:grpSpPr bwMode="auto">
          <a:xfrm>
            <a:off x="3949700" y="4079876"/>
            <a:ext cx="4089400" cy="593725"/>
            <a:chOff x="1464" y="2748"/>
            <a:chExt cx="2448" cy="374"/>
          </a:xfrm>
        </p:grpSpPr>
        <p:sp>
          <p:nvSpPr>
            <p:cNvPr id="26651"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52" name="Rectangle 8"/>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a:solidFill>
                    <a:srgbClr val="CCFF66"/>
                  </a:solidFill>
                  <a:latin typeface="微软雅黑" panose="020B0503020204020204" pitchFamily="34" charset="-122"/>
                  <a:ea typeface="微软雅黑" panose="020B0503020204020204" pitchFamily="34" charset="-122"/>
                </a:rPr>
                <a:t>磁盘</a:t>
              </a:r>
            </a:p>
          </p:txBody>
        </p:sp>
      </p:grpSp>
      <p:grpSp>
        <p:nvGrpSpPr>
          <p:cNvPr id="4" name="Group 9"/>
          <p:cNvGrpSpPr>
            <a:grpSpLocks/>
          </p:cNvGrpSpPr>
          <p:nvPr/>
        </p:nvGrpSpPr>
        <p:grpSpPr bwMode="auto">
          <a:xfrm>
            <a:off x="4403725" y="2933701"/>
            <a:ext cx="3168650" cy="574675"/>
            <a:chOff x="1718" y="2040"/>
            <a:chExt cx="1940" cy="362"/>
          </a:xfrm>
        </p:grpSpPr>
        <p:sp>
          <p:nvSpPr>
            <p:cNvPr id="26649"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50" name="Rectangle 11"/>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a:solidFill>
                    <a:srgbClr val="CCFF66"/>
                  </a:solidFill>
                  <a:latin typeface="微软雅黑" panose="020B0503020204020204" pitchFamily="34" charset="-122"/>
                  <a:ea typeface="微软雅黑" panose="020B0503020204020204" pitchFamily="34" charset="-122"/>
                </a:rPr>
                <a:t>Cache(SRAM</a:t>
              </a:r>
              <a:r>
                <a:rPr lang="en-US" altLang="zh-CN" dirty="0">
                  <a:solidFill>
                    <a:srgbClr val="CCFF66"/>
                  </a:solidFill>
                  <a:latin typeface="微软雅黑" panose="020B0503020204020204" pitchFamily="34" charset="-122"/>
                  <a:ea typeface="微软雅黑" panose="020B0503020204020204" pitchFamily="34" charset="-122"/>
                </a:rPr>
                <a:t>)</a:t>
              </a:r>
              <a:endParaRPr lang="en-US" altLang="zh-CN" sz="1600" dirty="0">
                <a:solidFill>
                  <a:srgbClr val="CCFF66"/>
                </a:solidFill>
                <a:latin typeface="微软雅黑" panose="020B0503020204020204" pitchFamily="34" charset="-122"/>
                <a:ea typeface="微软雅黑" panose="020B0503020204020204" pitchFamily="34" charset="-122"/>
              </a:endParaRPr>
            </a:p>
          </p:txBody>
        </p:sp>
      </p:grpSp>
      <p:grpSp>
        <p:nvGrpSpPr>
          <p:cNvPr id="5" name="Group 12"/>
          <p:cNvGrpSpPr>
            <a:grpSpLocks/>
          </p:cNvGrpSpPr>
          <p:nvPr/>
        </p:nvGrpSpPr>
        <p:grpSpPr bwMode="auto">
          <a:xfrm>
            <a:off x="4178300" y="3508376"/>
            <a:ext cx="3619500" cy="606425"/>
            <a:chOff x="1592" y="2402"/>
            <a:chExt cx="2192" cy="382"/>
          </a:xfrm>
        </p:grpSpPr>
        <p:sp>
          <p:nvSpPr>
            <p:cNvPr id="26646"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dirty="0">
                <a:solidFill>
                  <a:srgbClr val="CCFF66"/>
                </a:solidFill>
                <a:latin typeface="微软雅黑" panose="020B0503020204020204" pitchFamily="34" charset="-122"/>
                <a:ea typeface="微软雅黑" panose="020B0503020204020204" pitchFamily="34" charset="-122"/>
              </a:endParaRPr>
            </a:p>
          </p:txBody>
        </p:sp>
        <p:sp>
          <p:nvSpPr>
            <p:cNvPr id="26647" name="Rectangle 14"/>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a:solidFill>
                  <a:srgbClr val="CCFF66"/>
                </a:solidFill>
                <a:latin typeface="微软雅黑" panose="020B0503020204020204" pitchFamily="34" charset="-122"/>
                <a:ea typeface="微软雅黑" panose="020B0503020204020204" pitchFamily="34" charset="-122"/>
              </a:endParaRPr>
            </a:p>
          </p:txBody>
        </p:sp>
        <p:sp>
          <p:nvSpPr>
            <p:cNvPr id="26648" name="Rectangle 15"/>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dirty="0">
                  <a:solidFill>
                    <a:srgbClr val="CCFF66"/>
                  </a:solidFill>
                  <a:latin typeface="微软雅黑" panose="020B0503020204020204" pitchFamily="34" charset="-122"/>
                  <a:ea typeface="微软雅黑" panose="020B0503020204020204" pitchFamily="34" charset="-122"/>
                </a:rPr>
                <a:t>主存</a:t>
              </a:r>
              <a:r>
                <a:rPr lang="en-US" altLang="zh-CN" dirty="0">
                  <a:solidFill>
                    <a:srgbClr val="CCFF66"/>
                  </a:solidFill>
                  <a:latin typeface="微软雅黑" panose="020B0503020204020204" pitchFamily="34" charset="-122"/>
                  <a:ea typeface="微软雅黑" panose="020B0503020204020204" pitchFamily="34" charset="-122"/>
                </a:rPr>
                <a:t>(DRAM)</a:t>
              </a:r>
            </a:p>
          </p:txBody>
        </p:sp>
      </p:grpSp>
      <p:grpSp>
        <p:nvGrpSpPr>
          <p:cNvPr id="6" name="Group 16"/>
          <p:cNvGrpSpPr>
            <a:grpSpLocks/>
          </p:cNvGrpSpPr>
          <p:nvPr/>
        </p:nvGrpSpPr>
        <p:grpSpPr bwMode="auto">
          <a:xfrm>
            <a:off x="4641850" y="2349501"/>
            <a:ext cx="2679700" cy="536575"/>
            <a:chOff x="1844" y="1680"/>
            <a:chExt cx="1688" cy="338"/>
          </a:xfrm>
        </p:grpSpPr>
        <p:sp>
          <p:nvSpPr>
            <p:cNvPr id="2664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45" name="Rectangle 18"/>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a:solidFill>
                    <a:srgbClr val="003300"/>
                  </a:solidFill>
                  <a:latin typeface="微软雅黑" panose="020B0503020204020204" pitchFamily="34" charset="-122"/>
                  <a:ea typeface="微软雅黑" panose="020B0503020204020204" pitchFamily="34" charset="-122"/>
                </a:rPr>
                <a:t>CPU</a:t>
              </a:r>
              <a:r>
                <a:rPr lang="zh-CN" altLang="en-US" dirty="0">
                  <a:solidFill>
                    <a:srgbClr val="003300"/>
                  </a:solidFill>
                  <a:latin typeface="微软雅黑" panose="020B0503020204020204" pitchFamily="34" charset="-122"/>
                  <a:ea typeface="微软雅黑" panose="020B0503020204020204" pitchFamily="34" charset="-122"/>
                </a:rPr>
                <a:t>寄存器</a:t>
              </a:r>
            </a:p>
          </p:txBody>
        </p:sp>
      </p:grpSp>
      <p:sp>
        <p:nvSpPr>
          <p:cNvPr id="865299" name="Line 19"/>
          <p:cNvSpPr>
            <a:spLocks noChangeShapeType="1"/>
          </p:cNvSpPr>
          <p:nvPr/>
        </p:nvSpPr>
        <p:spPr bwMode="auto">
          <a:xfrm flipV="1">
            <a:off x="3556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0" name="Rectangle 20"/>
          <p:cNvSpPr>
            <a:spLocks noChangeArrowheads="1"/>
          </p:cNvSpPr>
          <p:nvPr/>
        </p:nvSpPr>
        <p:spPr bwMode="auto">
          <a:xfrm>
            <a:off x="1784351" y="4027489"/>
            <a:ext cx="1371600" cy="823913"/>
          </a:xfrm>
          <a:prstGeom prst="rect">
            <a:avLst/>
          </a:prstGeom>
          <a:noFill/>
          <a:ln w="12700">
            <a:noFill/>
            <a:miter lim="800000"/>
            <a:headEnd/>
            <a:tailEnd/>
          </a:ln>
        </p:spPr>
        <p:txBody>
          <a:bodyPr lIns="12700" tIns="12700" rIns="12700" bIns="12700"/>
          <a:lstStyle/>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存储速度</a:t>
            </a: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访问频率</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单位成本</a:t>
            </a: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65301" name="Line 21"/>
          <p:cNvSpPr>
            <a:spLocks noChangeShapeType="1"/>
          </p:cNvSpPr>
          <p:nvPr/>
        </p:nvSpPr>
        <p:spPr bwMode="auto">
          <a:xfrm flipV="1">
            <a:off x="9474200" y="2339976"/>
            <a:ext cx="0" cy="3044825"/>
          </a:xfrm>
          <a:prstGeom prst="line">
            <a:avLst/>
          </a:prstGeom>
          <a:noFill/>
          <a:ln w="57150">
            <a:solidFill>
              <a:srgbClr val="0000FF"/>
            </a:solidFill>
            <a:round/>
            <a:headEnd type="triangle" w="med" len="me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2" name="Rectangle 22"/>
          <p:cNvSpPr>
            <a:spLocks noChangeArrowheads="1"/>
          </p:cNvSpPr>
          <p:nvPr/>
        </p:nvSpPr>
        <p:spPr bwMode="auto">
          <a:xfrm>
            <a:off x="8521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dirty="0">
                <a:solidFill>
                  <a:srgbClr val="FF0000"/>
                </a:solidFill>
                <a:latin typeface="微软雅黑" panose="020B0503020204020204" pitchFamily="34" charset="-122"/>
                <a:ea typeface="微软雅黑" panose="020B0503020204020204" pitchFamily="34" charset="-122"/>
              </a:rPr>
              <a:t>存储容量</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defRPr/>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65303" name="AutoShape 23"/>
          <p:cNvSpPr>
            <a:spLocks/>
          </p:cNvSpPr>
          <p:nvPr/>
        </p:nvSpPr>
        <p:spPr bwMode="auto">
          <a:xfrm>
            <a:off x="8318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a:latin typeface="微软雅黑" panose="020B0503020204020204" pitchFamily="34" charset="-122"/>
              <a:ea typeface="微软雅黑" panose="020B0503020204020204" pitchFamily="34" charset="-122"/>
            </a:endParaRPr>
          </a:p>
        </p:txBody>
      </p:sp>
      <p:grpSp>
        <p:nvGrpSpPr>
          <p:cNvPr id="7" name="Group 24"/>
          <p:cNvGrpSpPr>
            <a:grpSpLocks/>
          </p:cNvGrpSpPr>
          <p:nvPr/>
        </p:nvGrpSpPr>
        <p:grpSpPr bwMode="auto">
          <a:xfrm>
            <a:off x="7467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a:latin typeface="微软雅黑" panose="020B0503020204020204" pitchFamily="34" charset="-122"/>
                <a:ea typeface="微软雅黑" panose="020B0503020204020204" pitchFamily="34" charset="-122"/>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grpSp>
      <p:sp>
        <p:nvSpPr>
          <p:cNvPr id="865308" name="Rectangle 28"/>
          <p:cNvSpPr>
            <a:spLocks noChangeArrowheads="1"/>
          </p:cNvSpPr>
          <p:nvPr/>
        </p:nvSpPr>
        <p:spPr bwMode="auto">
          <a:xfrm>
            <a:off x="8319900" y="4571203"/>
            <a:ext cx="1208087" cy="369888"/>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外存</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辅存</a:t>
            </a:r>
          </a:p>
        </p:txBody>
      </p:sp>
      <p:sp>
        <p:nvSpPr>
          <p:cNvPr id="865309" name="Rectangle 29"/>
          <p:cNvSpPr>
            <a:spLocks noChangeArrowheads="1"/>
          </p:cNvSpPr>
          <p:nvPr/>
        </p:nvSpPr>
        <p:spPr bwMode="auto">
          <a:xfrm>
            <a:off x="8343900" y="3352801"/>
            <a:ext cx="641350" cy="366713"/>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内存</a:t>
            </a:r>
          </a:p>
        </p:txBody>
      </p:sp>
    </p:spTree>
    <p:extLst>
      <p:ext uri="{BB962C8B-B14F-4D97-AF65-F5344CB8AC3E}">
        <p14:creationId xmlns:p14="http://schemas.microsoft.com/office/powerpoint/2010/main" val="2370158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65309"/>
                                        </p:tgtEl>
                                        <p:attrNameLst>
                                          <p:attrName>style.visibility</p:attrName>
                                        </p:attrNameLst>
                                      </p:cBhvr>
                                      <p:to>
                                        <p:strVal val="visible"/>
                                      </p:to>
                                    </p:set>
                                    <p:anim calcmode="lin" valueType="num">
                                      <p:cBhvr additive="base">
                                        <p:cTn id="42" dur="500" fill="hold"/>
                                        <p:tgtEl>
                                          <p:spTgt spid="865309"/>
                                        </p:tgtEl>
                                        <p:attrNameLst>
                                          <p:attrName>ppt_x</p:attrName>
                                        </p:attrNameLst>
                                      </p:cBhvr>
                                      <p:tavLst>
                                        <p:tav tm="0">
                                          <p:val>
                                            <p:strVal val="#ppt_x"/>
                                          </p:val>
                                        </p:tav>
                                        <p:tav tm="100000">
                                          <p:val>
                                            <p:strVal val="#ppt_x"/>
                                          </p:val>
                                        </p:tav>
                                      </p:tavLst>
                                    </p:anim>
                                    <p:anim calcmode="lin" valueType="num">
                                      <p:cBhvr additive="base">
                                        <p:cTn id="43"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865303"/>
                                        </p:tgtEl>
                                        <p:attrNameLst>
                                          <p:attrName>style.visibility</p:attrName>
                                        </p:attrNameLst>
                                      </p:cBhvr>
                                      <p:to>
                                        <p:strVal val="visible"/>
                                      </p:to>
                                    </p:set>
                                    <p:animEffect transition="in" filter="wipe(up)">
                                      <p:cBhvr>
                                        <p:cTn id="48" dur="500"/>
                                        <p:tgtEl>
                                          <p:spTgt spid="865303"/>
                                        </p:tgtEl>
                                      </p:cBhvr>
                                    </p:animEffect>
                                  </p:childTnLst>
                                </p:cTn>
                              </p:par>
                              <p:par>
                                <p:cTn id="49" presetID="22" presetClass="entr" presetSubtype="1" repeatCount="3000" fill="hold" grpId="0" nodeType="withEffect">
                                  <p:stCondLst>
                                    <p:cond delay="0"/>
                                  </p:stCondLst>
                                  <p:childTnLst>
                                    <p:set>
                                      <p:cBhvr>
                                        <p:cTn id="50" dur="1" fill="hold">
                                          <p:stCondLst>
                                            <p:cond delay="0"/>
                                          </p:stCondLst>
                                        </p:cTn>
                                        <p:tgtEl>
                                          <p:spTgt spid="865308"/>
                                        </p:tgtEl>
                                        <p:attrNameLst>
                                          <p:attrName>style.visibility</p:attrName>
                                        </p:attrNameLst>
                                      </p:cBhvr>
                                      <p:to>
                                        <p:strVal val="visible"/>
                                      </p:to>
                                    </p:set>
                                    <p:animEffect transition="in" filter="wipe(up)">
                                      <p:cBhvr>
                                        <p:cTn id="51" dur="500"/>
                                        <p:tgtEl>
                                          <p:spTgt spid="86530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65300"/>
                                        </p:tgtEl>
                                        <p:attrNameLst>
                                          <p:attrName>style.visibility</p:attrName>
                                        </p:attrNameLst>
                                      </p:cBhvr>
                                      <p:to>
                                        <p:strVal val="visible"/>
                                      </p:to>
                                    </p:set>
                                    <p:anim calcmode="lin" valueType="num">
                                      <p:cBhvr additive="base">
                                        <p:cTn id="56" dur="500" fill="hold"/>
                                        <p:tgtEl>
                                          <p:spTgt spid="865300"/>
                                        </p:tgtEl>
                                        <p:attrNameLst>
                                          <p:attrName>ppt_x</p:attrName>
                                        </p:attrNameLst>
                                      </p:cBhvr>
                                      <p:tavLst>
                                        <p:tav tm="0">
                                          <p:val>
                                            <p:strVal val="#ppt_x"/>
                                          </p:val>
                                        </p:tav>
                                        <p:tav tm="100000">
                                          <p:val>
                                            <p:strVal val="#ppt_x"/>
                                          </p:val>
                                        </p:tav>
                                      </p:tavLst>
                                    </p:anim>
                                    <p:anim calcmode="lin" valueType="num">
                                      <p:cBhvr additive="base">
                                        <p:cTn id="57"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4" fill="hold" nodeType="clickEffect">
                                  <p:stCondLst>
                                    <p:cond delay="0"/>
                                  </p:stCondLst>
                                  <p:childTnLst>
                                    <p:set>
                                      <p:cBhvr>
                                        <p:cTn id="61" dur="1" fill="hold">
                                          <p:stCondLst>
                                            <p:cond delay="0"/>
                                          </p:stCondLst>
                                        </p:cTn>
                                        <p:tgtEl>
                                          <p:spTgt spid="865299"/>
                                        </p:tgtEl>
                                        <p:attrNameLst>
                                          <p:attrName>style.visibility</p:attrName>
                                        </p:attrNameLst>
                                      </p:cBhvr>
                                      <p:to>
                                        <p:strVal val="visible"/>
                                      </p:to>
                                    </p:set>
                                    <p:anim calcmode="lin" valueType="num">
                                      <p:cBhvr>
                                        <p:cTn id="62" dur="2000" fill="hold"/>
                                        <p:tgtEl>
                                          <p:spTgt spid="865299"/>
                                        </p:tgtEl>
                                        <p:attrNameLst>
                                          <p:attrName>ppt_x</p:attrName>
                                        </p:attrNameLst>
                                      </p:cBhvr>
                                      <p:tavLst>
                                        <p:tav tm="0">
                                          <p:val>
                                            <p:strVal val="#ppt_x"/>
                                          </p:val>
                                        </p:tav>
                                        <p:tav tm="100000">
                                          <p:val>
                                            <p:strVal val="#ppt_x"/>
                                          </p:val>
                                        </p:tav>
                                      </p:tavLst>
                                    </p:anim>
                                    <p:anim calcmode="lin" valueType="num">
                                      <p:cBhvr>
                                        <p:cTn id="63" dur="2000" fill="hold"/>
                                        <p:tgtEl>
                                          <p:spTgt spid="865299"/>
                                        </p:tgtEl>
                                        <p:attrNameLst>
                                          <p:attrName>ppt_y</p:attrName>
                                        </p:attrNameLst>
                                      </p:cBhvr>
                                      <p:tavLst>
                                        <p:tav tm="0">
                                          <p:val>
                                            <p:strVal val="#ppt_y+#ppt_h/2"/>
                                          </p:val>
                                        </p:tav>
                                        <p:tav tm="100000">
                                          <p:val>
                                            <p:strVal val="#ppt_y"/>
                                          </p:val>
                                        </p:tav>
                                      </p:tavLst>
                                    </p:anim>
                                    <p:anim calcmode="lin" valueType="num">
                                      <p:cBhvr>
                                        <p:cTn id="64" dur="2000" fill="hold"/>
                                        <p:tgtEl>
                                          <p:spTgt spid="865299"/>
                                        </p:tgtEl>
                                        <p:attrNameLst>
                                          <p:attrName>ppt_w</p:attrName>
                                        </p:attrNameLst>
                                      </p:cBhvr>
                                      <p:tavLst>
                                        <p:tav tm="0">
                                          <p:val>
                                            <p:strVal val="#ppt_w"/>
                                          </p:val>
                                        </p:tav>
                                        <p:tav tm="100000">
                                          <p:val>
                                            <p:strVal val="#ppt_w"/>
                                          </p:val>
                                        </p:tav>
                                      </p:tavLst>
                                    </p:anim>
                                    <p:anim calcmode="lin" valueType="num">
                                      <p:cBhvr>
                                        <p:cTn id="65"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865302"/>
                                        </p:tgtEl>
                                        <p:attrNameLst>
                                          <p:attrName>style.visibility</p:attrName>
                                        </p:attrNameLst>
                                      </p:cBhvr>
                                      <p:to>
                                        <p:strVal val="visible"/>
                                      </p:to>
                                    </p:set>
                                    <p:anim calcmode="lin" valueType="num">
                                      <p:cBhvr additive="base">
                                        <p:cTn id="70" dur="500" fill="hold"/>
                                        <p:tgtEl>
                                          <p:spTgt spid="865302"/>
                                        </p:tgtEl>
                                        <p:attrNameLst>
                                          <p:attrName>ppt_x</p:attrName>
                                        </p:attrNameLst>
                                      </p:cBhvr>
                                      <p:tavLst>
                                        <p:tav tm="0">
                                          <p:val>
                                            <p:strVal val="#ppt_x"/>
                                          </p:val>
                                        </p:tav>
                                        <p:tav tm="100000">
                                          <p:val>
                                            <p:strVal val="#ppt_x"/>
                                          </p:val>
                                        </p:tav>
                                      </p:tavLst>
                                    </p:anim>
                                    <p:anim calcmode="lin" valueType="num">
                                      <p:cBhvr additive="base">
                                        <p:cTn id="71"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865301"/>
                                        </p:tgtEl>
                                        <p:attrNameLst>
                                          <p:attrName>style.visibility</p:attrName>
                                        </p:attrNameLst>
                                      </p:cBhvr>
                                      <p:to>
                                        <p:strVal val="visible"/>
                                      </p:to>
                                    </p:set>
                                    <p:anim calcmode="lin" valueType="num">
                                      <p:cBhvr>
                                        <p:cTn id="76" dur="2000" fill="hold"/>
                                        <p:tgtEl>
                                          <p:spTgt spid="865301"/>
                                        </p:tgtEl>
                                        <p:attrNameLst>
                                          <p:attrName>ppt_x</p:attrName>
                                        </p:attrNameLst>
                                      </p:cBhvr>
                                      <p:tavLst>
                                        <p:tav tm="0">
                                          <p:val>
                                            <p:strVal val="#ppt_x"/>
                                          </p:val>
                                        </p:tav>
                                        <p:tav tm="100000">
                                          <p:val>
                                            <p:strVal val="#ppt_x"/>
                                          </p:val>
                                        </p:tav>
                                      </p:tavLst>
                                    </p:anim>
                                    <p:anim calcmode="lin" valueType="num">
                                      <p:cBhvr>
                                        <p:cTn id="77" dur="2000" fill="hold"/>
                                        <p:tgtEl>
                                          <p:spTgt spid="865301"/>
                                        </p:tgtEl>
                                        <p:attrNameLst>
                                          <p:attrName>ppt_y</p:attrName>
                                        </p:attrNameLst>
                                      </p:cBhvr>
                                      <p:tavLst>
                                        <p:tav tm="0">
                                          <p:val>
                                            <p:strVal val="#ppt_y-#ppt_h/2"/>
                                          </p:val>
                                        </p:tav>
                                        <p:tav tm="100000">
                                          <p:val>
                                            <p:strVal val="#ppt_y"/>
                                          </p:val>
                                        </p:tav>
                                      </p:tavLst>
                                    </p:anim>
                                    <p:anim calcmode="lin" valueType="num">
                                      <p:cBhvr>
                                        <p:cTn id="78" dur="2000" fill="hold"/>
                                        <p:tgtEl>
                                          <p:spTgt spid="865301"/>
                                        </p:tgtEl>
                                        <p:attrNameLst>
                                          <p:attrName>ppt_w</p:attrName>
                                        </p:attrNameLst>
                                      </p:cBhvr>
                                      <p:tavLst>
                                        <p:tav tm="0">
                                          <p:val>
                                            <p:strVal val="#ppt_w"/>
                                          </p:val>
                                        </p:tav>
                                        <p:tav tm="100000">
                                          <p:val>
                                            <p:strVal val="#ppt_w"/>
                                          </p:val>
                                        </p:tav>
                                      </p:tavLst>
                                    </p:anim>
                                    <p:anim calcmode="lin" valueType="num">
                                      <p:cBhvr>
                                        <p:cTn id="79" dur="2000" fill="hold"/>
                                        <p:tgtEl>
                                          <p:spTgt spid="865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Multi-level caches</a:t>
            </a:r>
            <a:endParaRPr lang="zh-CN" altLang="en-US" dirty="0"/>
          </a:p>
        </p:txBody>
      </p:sp>
      <p:sp>
        <p:nvSpPr>
          <p:cNvPr id="4" name="Rectangle 3"/>
          <p:cNvSpPr>
            <a:spLocks noChangeArrowheads="1"/>
          </p:cNvSpPr>
          <p:nvPr/>
        </p:nvSpPr>
        <p:spPr bwMode="auto">
          <a:xfrm>
            <a:off x="1981201" y="3949700"/>
            <a:ext cx="1146175" cy="1187450"/>
          </a:xfrm>
          <a:prstGeom prst="rect">
            <a:avLst/>
          </a:prstGeom>
          <a:noFill/>
          <a:ln w="9525">
            <a:noFill/>
            <a:miter lim="800000"/>
            <a:headEnd/>
            <a:tailEnd/>
          </a:ln>
        </p:spPr>
        <p:txBody>
          <a:bodyPr wrap="none" lIns="90487" tIns="44450" rIns="90487" bIns="44450">
            <a:spAutoFit/>
          </a:bodyPr>
          <a:lstStyle/>
          <a:p>
            <a:pPr algn="ctr" eaLnBrk="0" hangingPunct="0"/>
            <a:r>
              <a:rPr lang="en-US" altLang="zh-CN" b="1">
                <a:latin typeface="Helvetica"/>
                <a:ea typeface="宋体" charset="-122"/>
              </a:rPr>
              <a:t>size:</a:t>
            </a:r>
          </a:p>
          <a:p>
            <a:pPr algn="ctr" eaLnBrk="0" hangingPunct="0"/>
            <a:r>
              <a:rPr lang="en-US" altLang="zh-CN" b="1">
                <a:latin typeface="Helvetica"/>
                <a:ea typeface="宋体" charset="-122"/>
              </a:rPr>
              <a:t>speed:</a:t>
            </a:r>
          </a:p>
          <a:p>
            <a:pPr algn="ctr" eaLnBrk="0" hangingPunct="0"/>
            <a:r>
              <a:rPr lang="en-US" altLang="zh-CN" b="1">
                <a:latin typeface="Helvetica"/>
                <a:ea typeface="宋体" charset="-122"/>
              </a:rPr>
              <a:t>$/Mbyte:</a:t>
            </a:r>
          </a:p>
          <a:p>
            <a:pPr algn="ctr" eaLnBrk="0" hangingPunct="0"/>
            <a:r>
              <a:rPr lang="en-US" altLang="zh-CN" b="1">
                <a:latin typeface="Helvetica"/>
                <a:ea typeface="宋体" charset="-122"/>
              </a:rPr>
              <a:t>line size:</a:t>
            </a:r>
          </a:p>
        </p:txBody>
      </p:sp>
      <p:sp>
        <p:nvSpPr>
          <p:cNvPr id="5" name="Rectangle 4"/>
          <p:cNvSpPr>
            <a:spLocks noChangeArrowheads="1"/>
          </p:cNvSpPr>
          <p:nvPr/>
        </p:nvSpPr>
        <p:spPr bwMode="auto">
          <a:xfrm>
            <a:off x="3124201" y="3949700"/>
            <a:ext cx="777875" cy="1187450"/>
          </a:xfrm>
          <a:prstGeom prst="rect">
            <a:avLst/>
          </a:prstGeom>
          <a:solidFill>
            <a:srgbClr val="66FF33"/>
          </a:solid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200 B</a:t>
            </a:r>
          </a:p>
          <a:p>
            <a:pPr algn="ctr" eaLnBrk="0" hangingPunct="0"/>
            <a:r>
              <a:rPr lang="en-US" altLang="zh-CN">
                <a:latin typeface="Helvetica"/>
                <a:ea typeface="宋体" charset="-122"/>
              </a:rPr>
              <a:t>3 ns</a:t>
            </a:r>
          </a:p>
          <a:p>
            <a:pPr algn="ctr" eaLnBrk="0" hangingPunct="0"/>
            <a:endParaRPr lang="en-US" altLang="zh-CN">
              <a:latin typeface="Helvetica"/>
              <a:ea typeface="宋体" charset="-122"/>
            </a:endParaRPr>
          </a:p>
          <a:p>
            <a:pPr algn="ctr" eaLnBrk="0" hangingPunct="0"/>
            <a:r>
              <a:rPr lang="en-US" altLang="zh-CN">
                <a:latin typeface="Helvetica"/>
                <a:ea typeface="宋体" charset="-122"/>
              </a:rPr>
              <a:t>8 B</a:t>
            </a:r>
          </a:p>
        </p:txBody>
      </p:sp>
      <p:sp>
        <p:nvSpPr>
          <p:cNvPr id="6" name="Rectangle 5"/>
          <p:cNvSpPr>
            <a:spLocks noChangeArrowheads="1"/>
          </p:cNvSpPr>
          <p:nvPr/>
        </p:nvSpPr>
        <p:spPr bwMode="auto">
          <a:xfrm>
            <a:off x="4033839" y="3949700"/>
            <a:ext cx="1006475" cy="1187450"/>
          </a:xfrm>
          <a:prstGeom prst="rect">
            <a:avLst/>
          </a:prstGeom>
          <a:solidFill>
            <a:srgbClr val="FF9900"/>
          </a:solid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8-64 KB</a:t>
            </a:r>
          </a:p>
          <a:p>
            <a:pPr algn="ctr" eaLnBrk="0" hangingPunct="0"/>
            <a:r>
              <a:rPr lang="en-US" altLang="zh-CN">
                <a:latin typeface="Helvetica"/>
                <a:ea typeface="宋体" charset="-122"/>
              </a:rPr>
              <a:t>3  ns</a:t>
            </a:r>
          </a:p>
          <a:p>
            <a:pPr algn="ctr" eaLnBrk="0" hangingPunct="0"/>
            <a:endParaRPr lang="en-US" altLang="zh-CN">
              <a:latin typeface="Helvetica"/>
              <a:ea typeface="宋体" charset="-122"/>
            </a:endParaRPr>
          </a:p>
          <a:p>
            <a:pPr algn="ctr" eaLnBrk="0" hangingPunct="0"/>
            <a:r>
              <a:rPr lang="en-US" altLang="zh-CN">
                <a:latin typeface="Helvetica"/>
                <a:ea typeface="宋体" charset="-122"/>
              </a:rPr>
              <a:t>32 B</a:t>
            </a:r>
          </a:p>
        </p:txBody>
      </p:sp>
      <p:sp>
        <p:nvSpPr>
          <p:cNvPr id="7" name="Rectangle 6"/>
          <p:cNvSpPr>
            <a:spLocks noChangeArrowheads="1"/>
          </p:cNvSpPr>
          <p:nvPr/>
        </p:nvSpPr>
        <p:spPr bwMode="auto">
          <a:xfrm>
            <a:off x="6677026" y="3949700"/>
            <a:ext cx="1717675" cy="1200150"/>
          </a:xfrm>
          <a:prstGeom prst="rect">
            <a:avLst/>
          </a:prstGeom>
          <a:noFill/>
          <a:ln w="12700">
            <a:solidFill>
              <a:schemeClr val="tx1"/>
            </a:solidFill>
            <a:miter lim="800000"/>
            <a:headEnd/>
            <a:tailEnd/>
          </a:ln>
        </p:spPr>
        <p:txBody>
          <a:bodyPr wrap="none" lIns="90487" tIns="44450" rIns="90487" bIns="44450">
            <a:spAutoFit/>
          </a:bodyPr>
          <a:lstStyle/>
          <a:p>
            <a:pPr algn="ctr" eaLnBrk="0" hangingPunct="0"/>
            <a:r>
              <a:rPr lang="en-US" altLang="zh-CN">
                <a:latin typeface="Helvetica"/>
                <a:ea typeface="宋体" charset="-122"/>
              </a:rPr>
              <a:t>128 MB DRAM</a:t>
            </a:r>
          </a:p>
          <a:p>
            <a:pPr algn="ctr" eaLnBrk="0" hangingPunct="0"/>
            <a:r>
              <a:rPr lang="en-US" altLang="zh-CN">
                <a:latin typeface="Helvetica"/>
                <a:ea typeface="宋体" charset="-122"/>
              </a:rPr>
              <a:t>60 ns</a:t>
            </a:r>
          </a:p>
          <a:p>
            <a:pPr algn="ctr" eaLnBrk="0" hangingPunct="0"/>
            <a:r>
              <a:rPr lang="en-US" altLang="zh-CN">
                <a:latin typeface="Helvetica"/>
                <a:ea typeface="宋体" charset="-122"/>
              </a:rPr>
              <a:t>$1.50/MB</a:t>
            </a:r>
          </a:p>
          <a:p>
            <a:pPr algn="ctr" eaLnBrk="0" hangingPunct="0"/>
            <a:r>
              <a:rPr lang="en-US" altLang="zh-CN">
                <a:latin typeface="Helvetica"/>
                <a:ea typeface="宋体" charset="-122"/>
              </a:rPr>
              <a:t>8  KB</a:t>
            </a:r>
          </a:p>
        </p:txBody>
      </p:sp>
      <p:sp>
        <p:nvSpPr>
          <p:cNvPr id="8" name="Rectangle 7"/>
          <p:cNvSpPr>
            <a:spLocks noChangeArrowheads="1"/>
          </p:cNvSpPr>
          <p:nvPr/>
        </p:nvSpPr>
        <p:spPr bwMode="auto">
          <a:xfrm>
            <a:off x="8483601" y="3963988"/>
            <a:ext cx="1171575" cy="925512"/>
          </a:xfrm>
          <a:prstGeom prst="rect">
            <a:avLst/>
          </a:prstGeom>
          <a:noFill/>
          <a:ln w="12700">
            <a:solidFill>
              <a:schemeClr val="accent2"/>
            </a:solidFill>
            <a:miter lim="800000"/>
            <a:headEnd/>
            <a:tailEnd/>
          </a:ln>
        </p:spPr>
        <p:txBody>
          <a:bodyPr wrap="none" lIns="90487" tIns="44450" rIns="90487" bIns="44450">
            <a:spAutoFit/>
          </a:bodyPr>
          <a:lstStyle/>
          <a:p>
            <a:pPr algn="ctr" eaLnBrk="0" hangingPunct="0"/>
            <a:r>
              <a:rPr lang="en-US" altLang="zh-CN">
                <a:latin typeface="Helvetica"/>
                <a:ea typeface="宋体" charset="-122"/>
              </a:rPr>
              <a:t>30 GB</a:t>
            </a:r>
          </a:p>
          <a:p>
            <a:pPr algn="ctr" eaLnBrk="0" hangingPunct="0"/>
            <a:r>
              <a:rPr lang="en-US" altLang="zh-CN">
                <a:latin typeface="Helvetica"/>
                <a:ea typeface="宋体" charset="-122"/>
              </a:rPr>
              <a:t>8 ms</a:t>
            </a:r>
          </a:p>
          <a:p>
            <a:pPr algn="ctr" eaLnBrk="0" hangingPunct="0"/>
            <a:r>
              <a:rPr lang="en-US" altLang="zh-CN">
                <a:latin typeface="Helvetica"/>
                <a:ea typeface="宋体" charset="-122"/>
              </a:rPr>
              <a:t>$0.05/MB</a:t>
            </a:r>
          </a:p>
        </p:txBody>
      </p:sp>
      <p:sp>
        <p:nvSpPr>
          <p:cNvPr id="9" name="Line 8"/>
          <p:cNvSpPr>
            <a:spLocks noChangeShapeType="1"/>
          </p:cNvSpPr>
          <p:nvPr/>
        </p:nvSpPr>
        <p:spPr bwMode="auto">
          <a:xfrm>
            <a:off x="3352801" y="5635625"/>
            <a:ext cx="6410325" cy="0"/>
          </a:xfrm>
          <a:prstGeom prst="line">
            <a:avLst/>
          </a:prstGeom>
          <a:noFill/>
          <a:ln w="50800">
            <a:solidFill>
              <a:srgbClr val="0000FF"/>
            </a:solidFill>
            <a:round/>
            <a:headEnd/>
            <a:tailEnd type="triangle" w="med" len="med"/>
          </a:ln>
        </p:spPr>
        <p:txBody>
          <a:bodyPr wrap="none" anchor="ctr"/>
          <a:lstStyle/>
          <a:p>
            <a:endParaRPr lang="zh-CN" altLang="en-US"/>
          </a:p>
        </p:txBody>
      </p:sp>
      <p:sp>
        <p:nvSpPr>
          <p:cNvPr id="10" name="Rectangle 9"/>
          <p:cNvSpPr>
            <a:spLocks noChangeArrowheads="1"/>
          </p:cNvSpPr>
          <p:nvPr/>
        </p:nvSpPr>
        <p:spPr bwMode="auto">
          <a:xfrm>
            <a:off x="3246439" y="5222875"/>
            <a:ext cx="25050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a:solidFill>
                  <a:srgbClr val="0000FF"/>
                </a:solidFill>
                <a:latin typeface="Helvetica"/>
                <a:ea typeface="宋体" charset="-122"/>
              </a:rPr>
              <a:t>larger, slower, cheaper</a:t>
            </a:r>
          </a:p>
        </p:txBody>
      </p:sp>
      <p:sp>
        <p:nvSpPr>
          <p:cNvPr id="11" name="Rectangle 10"/>
          <p:cNvSpPr>
            <a:spLocks noChangeArrowheads="1"/>
          </p:cNvSpPr>
          <p:nvPr/>
        </p:nvSpPr>
        <p:spPr bwMode="auto">
          <a:xfrm>
            <a:off x="2497138" y="2024063"/>
            <a:ext cx="2197100" cy="172561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lgn="ctr">
              <a:defRPr/>
            </a:pPr>
            <a:endParaRPr lang="zh-CN" altLang="en-US">
              <a:latin typeface="Arial" pitchFamily="34" charset="0"/>
            </a:endParaRPr>
          </a:p>
        </p:txBody>
      </p:sp>
      <p:sp>
        <p:nvSpPr>
          <p:cNvPr id="12" name="Rectangle 11"/>
          <p:cNvSpPr>
            <a:spLocks noChangeArrowheads="1"/>
          </p:cNvSpPr>
          <p:nvPr/>
        </p:nvSpPr>
        <p:spPr bwMode="auto">
          <a:xfrm>
            <a:off x="3694114" y="3209926"/>
            <a:ext cx="935037" cy="517525"/>
          </a:xfrm>
          <a:prstGeom prst="rect">
            <a:avLst/>
          </a:prstGeom>
          <a:noFill/>
          <a:ln w="9525">
            <a:noFill/>
            <a:miter lim="800000"/>
            <a:headEnd/>
            <a:tailEnd/>
          </a:ln>
        </p:spPr>
        <p:txBody>
          <a:bodyPr wrap="none" anchor="ctr"/>
          <a:lstStyle/>
          <a:p>
            <a:pPr algn="ctr"/>
            <a:endParaRPr lang="zh-CN" altLang="en-US"/>
          </a:p>
        </p:txBody>
      </p:sp>
      <p:sp>
        <p:nvSpPr>
          <p:cNvPr id="13" name="Rectangle 12"/>
          <p:cNvSpPr>
            <a:spLocks noChangeArrowheads="1"/>
          </p:cNvSpPr>
          <p:nvPr/>
        </p:nvSpPr>
        <p:spPr bwMode="auto">
          <a:xfrm>
            <a:off x="6697663" y="2085976"/>
            <a:ext cx="963612" cy="15716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25" tIns="36512" rIns="73025" bIns="36512" anchor="ctr"/>
          <a:lstStyle/>
          <a:p>
            <a:pPr algn="ctr" defTabSz="585788" eaLnBrk="0" hangingPunct="0">
              <a:defRPr/>
            </a:pPr>
            <a:r>
              <a:rPr lang="en-US" altLang="zh-CN" b="1">
                <a:latin typeface="Helvetica" pitchFamily="34" charset="0"/>
                <a:ea typeface="宋体" pitchFamily="2" charset="-122"/>
              </a:rPr>
              <a:t>Memory</a:t>
            </a:r>
            <a:endParaRPr lang="en-US" altLang="zh-CN" sz="1200">
              <a:latin typeface="Helvetica" pitchFamily="34" charset="0"/>
              <a:ea typeface="宋体" pitchFamily="2" charset="-122"/>
            </a:endParaRPr>
          </a:p>
        </p:txBody>
      </p:sp>
      <p:sp>
        <p:nvSpPr>
          <p:cNvPr id="14" name="Rectangle 14"/>
          <p:cNvSpPr>
            <a:spLocks noChangeArrowheads="1"/>
          </p:cNvSpPr>
          <p:nvPr/>
        </p:nvSpPr>
        <p:spPr bwMode="auto">
          <a:xfrm>
            <a:off x="3181351" y="2130425"/>
            <a:ext cx="650875" cy="400050"/>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TLB</a:t>
            </a:r>
          </a:p>
        </p:txBody>
      </p:sp>
      <p:sp>
        <p:nvSpPr>
          <p:cNvPr id="15" name="Rectangle 15"/>
          <p:cNvSpPr>
            <a:spLocks noChangeArrowheads="1"/>
          </p:cNvSpPr>
          <p:nvPr/>
        </p:nvSpPr>
        <p:spPr bwMode="auto">
          <a:xfrm>
            <a:off x="3792539" y="3228976"/>
            <a:ext cx="801687" cy="373063"/>
          </a:xfrm>
          <a:prstGeom prst="rect">
            <a:avLst/>
          </a:prstGeom>
          <a:solidFill>
            <a:srgbClr val="FF9900"/>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L1 Icache</a:t>
            </a:r>
          </a:p>
        </p:txBody>
      </p:sp>
      <p:sp>
        <p:nvSpPr>
          <p:cNvPr id="16" name="Line 16"/>
          <p:cNvSpPr>
            <a:spLocks noChangeShapeType="1"/>
          </p:cNvSpPr>
          <p:nvPr/>
        </p:nvSpPr>
        <p:spPr bwMode="auto">
          <a:xfrm>
            <a:off x="3563938" y="2543175"/>
            <a:ext cx="215900" cy="292100"/>
          </a:xfrm>
          <a:prstGeom prst="line">
            <a:avLst/>
          </a:prstGeom>
          <a:noFill/>
          <a:ln w="12700">
            <a:solidFill>
              <a:schemeClr val="tx1"/>
            </a:solidFill>
            <a:round/>
            <a:headEnd/>
            <a:tailEnd/>
          </a:ln>
        </p:spPr>
        <p:txBody>
          <a:bodyPr wrap="none" anchor="ctr"/>
          <a:lstStyle/>
          <a:p>
            <a:endParaRPr lang="zh-CN" altLang="en-US"/>
          </a:p>
        </p:txBody>
      </p:sp>
      <p:sp>
        <p:nvSpPr>
          <p:cNvPr id="17" name="Rectangle 17"/>
          <p:cNvSpPr>
            <a:spLocks noChangeArrowheads="1"/>
          </p:cNvSpPr>
          <p:nvPr/>
        </p:nvSpPr>
        <p:spPr bwMode="auto">
          <a:xfrm>
            <a:off x="3792539" y="2695576"/>
            <a:ext cx="801687" cy="373063"/>
          </a:xfrm>
          <a:prstGeom prst="rect">
            <a:avLst/>
          </a:prstGeom>
          <a:solidFill>
            <a:srgbClr val="66FF33"/>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L1 Dcache</a:t>
            </a:r>
          </a:p>
        </p:txBody>
      </p:sp>
      <p:sp>
        <p:nvSpPr>
          <p:cNvPr id="18" name="Line 18"/>
          <p:cNvSpPr>
            <a:spLocks noChangeShapeType="1"/>
          </p:cNvSpPr>
          <p:nvPr/>
        </p:nvSpPr>
        <p:spPr bwMode="auto">
          <a:xfrm>
            <a:off x="3182938" y="2917825"/>
            <a:ext cx="596900" cy="0"/>
          </a:xfrm>
          <a:prstGeom prst="line">
            <a:avLst/>
          </a:prstGeom>
          <a:noFill/>
          <a:ln w="12700">
            <a:solidFill>
              <a:schemeClr val="tx1"/>
            </a:solidFill>
            <a:round/>
            <a:headEnd/>
            <a:tailEnd/>
          </a:ln>
        </p:spPr>
        <p:txBody>
          <a:bodyPr wrap="none" anchor="ctr"/>
          <a:lstStyle/>
          <a:p>
            <a:endParaRPr lang="zh-CN" altLang="en-US"/>
          </a:p>
        </p:txBody>
      </p:sp>
      <p:sp>
        <p:nvSpPr>
          <p:cNvPr id="19" name="Rectangle 19"/>
          <p:cNvSpPr>
            <a:spLocks noChangeArrowheads="1"/>
          </p:cNvSpPr>
          <p:nvPr/>
        </p:nvSpPr>
        <p:spPr bwMode="auto">
          <a:xfrm>
            <a:off x="2571751" y="2816226"/>
            <a:ext cx="650875" cy="252413"/>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a:latin typeface="Helvetica"/>
                <a:ea typeface="宋体" charset="-122"/>
              </a:rPr>
              <a:t>regs</a:t>
            </a:r>
          </a:p>
        </p:txBody>
      </p:sp>
      <p:sp>
        <p:nvSpPr>
          <p:cNvPr id="20" name="Rectangle 20"/>
          <p:cNvSpPr>
            <a:spLocks noChangeArrowheads="1"/>
          </p:cNvSpPr>
          <p:nvPr/>
        </p:nvSpPr>
        <p:spPr bwMode="auto">
          <a:xfrm>
            <a:off x="5240339" y="2695576"/>
            <a:ext cx="801687" cy="962025"/>
          </a:xfrm>
          <a:prstGeom prst="rect">
            <a:avLst/>
          </a:prstGeom>
          <a:solidFill>
            <a:srgbClr val="CCFF66"/>
          </a:solidFill>
          <a:ln w="12700">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algn="ctr" defTabSz="585788" eaLnBrk="0" hangingPunct="0">
              <a:defRPr/>
            </a:pPr>
            <a:r>
              <a:rPr lang="en-US" altLang="zh-CN" sz="1600" b="1" dirty="0">
                <a:latin typeface="Helvetica" pitchFamily="34" charset="0"/>
                <a:ea typeface="宋体" pitchFamily="2" charset="-122"/>
              </a:rPr>
              <a:t>L2 </a:t>
            </a:r>
          </a:p>
          <a:p>
            <a:pPr algn="ctr" defTabSz="585788" eaLnBrk="0" hangingPunct="0">
              <a:defRPr/>
            </a:pPr>
            <a:r>
              <a:rPr lang="en-US" altLang="zh-CN" sz="1600" b="1">
                <a:latin typeface="Helvetica" pitchFamily="34" charset="0"/>
                <a:ea typeface="宋体" pitchFamily="2" charset="-122"/>
              </a:rPr>
              <a:t>Cache</a:t>
            </a:r>
            <a:endParaRPr lang="en-US" altLang="zh-CN" sz="1600" b="1" dirty="0">
              <a:latin typeface="Helvetica" pitchFamily="34" charset="0"/>
              <a:ea typeface="宋体" pitchFamily="2" charset="-122"/>
            </a:endParaRPr>
          </a:p>
        </p:txBody>
      </p:sp>
      <p:sp>
        <p:nvSpPr>
          <p:cNvPr id="21" name="Line 21"/>
          <p:cNvSpPr>
            <a:spLocks noChangeShapeType="1"/>
          </p:cNvSpPr>
          <p:nvPr/>
        </p:nvSpPr>
        <p:spPr bwMode="auto">
          <a:xfrm>
            <a:off x="4605338" y="2905125"/>
            <a:ext cx="622300" cy="0"/>
          </a:xfrm>
          <a:prstGeom prst="line">
            <a:avLst/>
          </a:prstGeom>
          <a:noFill/>
          <a:ln w="12700">
            <a:solidFill>
              <a:schemeClr val="tx1"/>
            </a:solidFill>
            <a:round/>
            <a:headEnd/>
            <a:tailEnd/>
          </a:ln>
        </p:spPr>
        <p:txBody>
          <a:bodyPr wrap="none" anchor="ctr"/>
          <a:lstStyle/>
          <a:p>
            <a:endParaRPr lang="zh-CN" altLang="en-US"/>
          </a:p>
        </p:txBody>
      </p:sp>
      <p:sp>
        <p:nvSpPr>
          <p:cNvPr id="22" name="Line 22"/>
          <p:cNvSpPr>
            <a:spLocks noChangeShapeType="1"/>
          </p:cNvSpPr>
          <p:nvPr/>
        </p:nvSpPr>
        <p:spPr bwMode="auto">
          <a:xfrm>
            <a:off x="4605338" y="3222625"/>
            <a:ext cx="622300" cy="0"/>
          </a:xfrm>
          <a:prstGeom prst="line">
            <a:avLst/>
          </a:prstGeom>
          <a:noFill/>
          <a:ln w="12700">
            <a:solidFill>
              <a:schemeClr val="tx1"/>
            </a:solidFill>
            <a:round/>
            <a:headEnd/>
            <a:tailEnd/>
          </a:ln>
        </p:spPr>
        <p:txBody>
          <a:bodyPr wrap="none" anchor="ctr"/>
          <a:lstStyle/>
          <a:p>
            <a:endParaRPr lang="zh-CN" altLang="en-US"/>
          </a:p>
        </p:txBody>
      </p:sp>
      <p:sp>
        <p:nvSpPr>
          <p:cNvPr id="23" name="Line 23"/>
          <p:cNvSpPr>
            <a:spLocks noChangeShapeType="1"/>
          </p:cNvSpPr>
          <p:nvPr/>
        </p:nvSpPr>
        <p:spPr bwMode="auto">
          <a:xfrm>
            <a:off x="6057900" y="3124200"/>
            <a:ext cx="622300" cy="0"/>
          </a:xfrm>
          <a:prstGeom prst="line">
            <a:avLst/>
          </a:prstGeom>
          <a:noFill/>
          <a:ln w="12700">
            <a:solidFill>
              <a:schemeClr val="tx1"/>
            </a:solidFill>
            <a:round/>
            <a:headEnd/>
            <a:tailEnd/>
          </a:ln>
        </p:spPr>
        <p:txBody>
          <a:bodyPr wrap="none" anchor="ctr"/>
          <a:lstStyle/>
          <a:p>
            <a:endParaRPr lang="zh-CN" altLang="en-US"/>
          </a:p>
        </p:txBody>
      </p:sp>
      <p:sp>
        <p:nvSpPr>
          <p:cNvPr id="24" name="Line 24"/>
          <p:cNvSpPr>
            <a:spLocks noChangeShapeType="1"/>
          </p:cNvSpPr>
          <p:nvPr/>
        </p:nvSpPr>
        <p:spPr bwMode="auto">
          <a:xfrm>
            <a:off x="7742238" y="2867025"/>
            <a:ext cx="622300" cy="0"/>
          </a:xfrm>
          <a:prstGeom prst="line">
            <a:avLst/>
          </a:prstGeom>
          <a:noFill/>
          <a:ln w="12700">
            <a:solidFill>
              <a:schemeClr val="tx1"/>
            </a:solidFill>
            <a:round/>
            <a:headEnd/>
            <a:tailEnd/>
          </a:ln>
        </p:spPr>
        <p:txBody>
          <a:bodyPr wrap="none" anchor="ctr"/>
          <a:lstStyle/>
          <a:p>
            <a:endParaRPr lang="zh-CN" altLang="en-US"/>
          </a:p>
        </p:txBody>
      </p:sp>
      <p:sp>
        <p:nvSpPr>
          <p:cNvPr id="25" name="Rectangle 25"/>
          <p:cNvSpPr>
            <a:spLocks noChangeArrowheads="1"/>
          </p:cNvSpPr>
          <p:nvPr/>
        </p:nvSpPr>
        <p:spPr bwMode="auto">
          <a:xfrm>
            <a:off x="2400301" y="1676400"/>
            <a:ext cx="12096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Processor</a:t>
            </a:r>
          </a:p>
        </p:txBody>
      </p:sp>
      <p:sp>
        <p:nvSpPr>
          <p:cNvPr id="26" name="Rectangle 26"/>
          <p:cNvSpPr>
            <a:spLocks noChangeArrowheads="1"/>
          </p:cNvSpPr>
          <p:nvPr/>
        </p:nvSpPr>
        <p:spPr bwMode="auto">
          <a:xfrm>
            <a:off x="5095876" y="3949700"/>
            <a:ext cx="1577975" cy="1187450"/>
          </a:xfrm>
          <a:prstGeom prst="rect">
            <a:avLst/>
          </a:prstGeom>
          <a:solidFill>
            <a:srgbClr val="CCFF66"/>
          </a:solidFill>
          <a:ln w="9525">
            <a:noFill/>
            <a:miter lim="800000"/>
            <a:headEnd/>
            <a:tailEnd/>
          </a:ln>
        </p:spPr>
        <p:txBody>
          <a:bodyPr wrap="none" lIns="90487" tIns="44450" rIns="90487" bIns="44450">
            <a:spAutoFit/>
          </a:bodyPr>
          <a:lstStyle/>
          <a:p>
            <a:pPr algn="ctr" eaLnBrk="0" hangingPunct="0"/>
            <a:r>
              <a:rPr lang="en-US" altLang="zh-CN">
                <a:latin typeface="Helvetica"/>
                <a:ea typeface="宋体" charset="-122"/>
              </a:rPr>
              <a:t>1-4MB SRAM</a:t>
            </a:r>
          </a:p>
          <a:p>
            <a:pPr algn="ctr" eaLnBrk="0" hangingPunct="0"/>
            <a:r>
              <a:rPr lang="en-US" altLang="zh-CN">
                <a:latin typeface="Helvetica"/>
                <a:ea typeface="宋体" charset="-122"/>
              </a:rPr>
              <a:t>6 ns</a:t>
            </a:r>
          </a:p>
          <a:p>
            <a:pPr algn="ctr" eaLnBrk="0" hangingPunct="0"/>
            <a:r>
              <a:rPr lang="en-US" altLang="zh-CN">
                <a:latin typeface="Helvetica"/>
                <a:ea typeface="宋体" charset="-122"/>
              </a:rPr>
              <a:t>$100/MB</a:t>
            </a:r>
          </a:p>
          <a:p>
            <a:pPr algn="ctr" eaLnBrk="0" hangingPunct="0"/>
            <a:r>
              <a:rPr lang="en-US" altLang="zh-CN">
                <a:latin typeface="Helvetica"/>
                <a:ea typeface="宋体" charset="-122"/>
              </a:rPr>
              <a:t>32 B</a:t>
            </a:r>
          </a:p>
        </p:txBody>
      </p:sp>
      <p:sp>
        <p:nvSpPr>
          <p:cNvPr id="27" name="Rectangle 27"/>
          <p:cNvSpPr>
            <a:spLocks noChangeArrowheads="1"/>
          </p:cNvSpPr>
          <p:nvPr/>
        </p:nvSpPr>
        <p:spPr bwMode="auto">
          <a:xfrm>
            <a:off x="3236913" y="5740400"/>
            <a:ext cx="6267450"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a:solidFill>
                  <a:srgbClr val="0000FF"/>
                </a:solidFill>
                <a:latin typeface="Helvetica"/>
                <a:ea typeface="宋体" charset="-122"/>
              </a:rPr>
              <a:t>larger line size, higher associativity, more likely to write back</a:t>
            </a:r>
          </a:p>
        </p:txBody>
      </p:sp>
      <p:sp>
        <p:nvSpPr>
          <p:cNvPr id="28" name="Rectangle 28"/>
          <p:cNvSpPr>
            <a:spLocks noChangeArrowheads="1"/>
          </p:cNvSpPr>
          <p:nvPr/>
        </p:nvSpPr>
        <p:spPr bwMode="auto">
          <a:xfrm>
            <a:off x="2133601" y="1219200"/>
            <a:ext cx="68865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u="sng">
                <a:latin typeface="Helvetica"/>
                <a:ea typeface="宋体" charset="-122"/>
              </a:rPr>
              <a:t>Options:</a:t>
            </a:r>
            <a:r>
              <a:rPr lang="en-US" altLang="zh-CN">
                <a:latin typeface="Helvetica"/>
                <a:ea typeface="宋体" charset="-122"/>
              </a:rPr>
              <a:t> </a:t>
            </a:r>
            <a:r>
              <a:rPr lang="en-US" altLang="zh-CN" b="1">
                <a:latin typeface="Helvetica"/>
                <a:ea typeface="宋体" charset="-122"/>
              </a:rPr>
              <a:t>separate</a:t>
            </a:r>
            <a:r>
              <a:rPr lang="en-US" altLang="zh-CN">
                <a:latin typeface="Helvetica"/>
                <a:ea typeface="宋体" charset="-122"/>
              </a:rPr>
              <a:t> data and instruction caches, or a </a:t>
            </a:r>
            <a:r>
              <a:rPr lang="en-US" altLang="zh-CN" b="1">
                <a:latin typeface="Helvetica"/>
                <a:ea typeface="宋体" charset="-122"/>
              </a:rPr>
              <a:t>unified</a:t>
            </a:r>
            <a:r>
              <a:rPr lang="en-US" altLang="zh-CN">
                <a:latin typeface="Helvetica"/>
                <a:ea typeface="宋体" charset="-122"/>
              </a:rPr>
              <a:t> cache</a:t>
            </a:r>
          </a:p>
        </p:txBody>
      </p:sp>
      <p:sp>
        <p:nvSpPr>
          <p:cNvPr id="29" name="Line 29"/>
          <p:cNvSpPr>
            <a:spLocks noChangeShapeType="1"/>
          </p:cNvSpPr>
          <p:nvPr/>
        </p:nvSpPr>
        <p:spPr bwMode="auto">
          <a:xfrm>
            <a:off x="3848100" y="1600200"/>
            <a:ext cx="304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0" name="Line 30"/>
          <p:cNvSpPr>
            <a:spLocks noChangeShapeType="1"/>
          </p:cNvSpPr>
          <p:nvPr/>
        </p:nvSpPr>
        <p:spPr bwMode="auto">
          <a:xfrm flipH="1">
            <a:off x="4610100" y="1600200"/>
            <a:ext cx="533400" cy="16002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 name="Line 31"/>
          <p:cNvSpPr>
            <a:spLocks noChangeShapeType="1"/>
          </p:cNvSpPr>
          <p:nvPr/>
        </p:nvSpPr>
        <p:spPr bwMode="auto">
          <a:xfrm flipH="1">
            <a:off x="5905500" y="1600200"/>
            <a:ext cx="1066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2" name="AutoShape 32"/>
          <p:cNvSpPr>
            <a:spLocks noChangeArrowheads="1"/>
          </p:cNvSpPr>
          <p:nvPr/>
        </p:nvSpPr>
        <p:spPr bwMode="auto">
          <a:xfrm>
            <a:off x="8394700" y="2511426"/>
            <a:ext cx="901700" cy="733425"/>
          </a:xfrm>
          <a:prstGeom prst="can">
            <a:avLst>
              <a:gd name="adj" fmla="val 25000"/>
            </a:avLst>
          </a:prstGeom>
          <a:noFill/>
          <a:ln w="9525">
            <a:solidFill>
              <a:schemeClr val="accent2"/>
            </a:solidFill>
            <a:round/>
            <a:headEnd/>
            <a:tailEnd/>
          </a:ln>
        </p:spPr>
        <p:txBody>
          <a:bodyPr anchor="ctr">
            <a:spAutoFit/>
          </a:bodyPr>
          <a:lstStyle/>
          <a:p>
            <a:pPr algn="ctr"/>
            <a:r>
              <a:rPr kumimoji="1" lang="en-US" altLang="zh-CN" sz="2400">
                <a:solidFill>
                  <a:srgbClr val="0000FF"/>
                </a:solidFill>
                <a:latin typeface="Arial Narrow" pitchFamily="34" charset="0"/>
                <a:ea typeface="黑体" pitchFamily="2" charset="-122"/>
              </a:rPr>
              <a:t>disk</a:t>
            </a:r>
          </a:p>
        </p:txBody>
      </p:sp>
    </p:spTree>
    <p:extLst>
      <p:ext uri="{BB962C8B-B14F-4D97-AF65-F5344CB8AC3E}">
        <p14:creationId xmlns:p14="http://schemas.microsoft.com/office/powerpoint/2010/main" val="11382094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p>
        </p:txBody>
      </p:sp>
      <p:sp>
        <p:nvSpPr>
          <p:cNvPr id="3" name="内容占位符 2"/>
          <p:cNvSpPr>
            <a:spLocks noGrp="1"/>
          </p:cNvSpPr>
          <p:nvPr>
            <p:ph idx="1"/>
          </p:nvPr>
        </p:nvSpPr>
        <p:spPr/>
        <p:txBody>
          <a:bodyPr>
            <a:normAutofit/>
          </a:bodyPr>
          <a:lstStyle/>
          <a:p>
            <a:r>
              <a:rPr lang="zh-CN" altLang="en-US" b="1" dirty="0"/>
              <a:t>命中    </a:t>
            </a:r>
            <a:r>
              <a:rPr lang="en-US" altLang="zh-CN" b="1" dirty="0"/>
              <a:t>hit: </a:t>
            </a:r>
            <a:r>
              <a:rPr lang="zh-CN" altLang="en-US" b="1" dirty="0"/>
              <a:t> </a:t>
            </a:r>
            <a:r>
              <a:rPr lang="en-US" altLang="zh-CN" dirty="0"/>
              <a:t>CPU</a:t>
            </a:r>
            <a:r>
              <a:rPr lang="zh-CN" altLang="en-US" dirty="0"/>
              <a:t>访问数据在</a:t>
            </a:r>
            <a:r>
              <a:rPr lang="en-US" altLang="zh-CN" dirty="0"/>
              <a:t>cache</a:t>
            </a:r>
            <a:r>
              <a:rPr lang="zh-CN" altLang="en-US" dirty="0"/>
              <a:t>中（上层存储器）</a:t>
            </a:r>
          </a:p>
          <a:p>
            <a:r>
              <a:rPr lang="zh-CN" altLang="en-US" b="1" dirty="0"/>
              <a:t>缺失 </a:t>
            </a:r>
            <a:r>
              <a:rPr lang="en-US" altLang="zh-CN" b="1" dirty="0"/>
              <a:t>miss:</a:t>
            </a:r>
            <a:r>
              <a:rPr lang="zh-CN" altLang="en-US" b="1" dirty="0"/>
              <a:t>  </a:t>
            </a:r>
            <a:r>
              <a:rPr lang="en-US" altLang="zh-CN" dirty="0"/>
              <a:t>CPU</a:t>
            </a:r>
            <a:r>
              <a:rPr lang="zh-CN" altLang="en-US" dirty="0"/>
              <a:t>访问数据不在</a:t>
            </a:r>
            <a:r>
              <a:rPr lang="en-US" altLang="zh-CN" dirty="0"/>
              <a:t>cache</a:t>
            </a:r>
            <a:r>
              <a:rPr lang="zh-CN" altLang="en-US" dirty="0"/>
              <a:t>中</a:t>
            </a:r>
          </a:p>
          <a:p>
            <a:r>
              <a:rPr lang="zh-CN" altLang="en-US" b="1" dirty="0"/>
              <a:t>块   </a:t>
            </a:r>
            <a:r>
              <a:rPr lang="en-US" altLang="zh-CN" b="1" dirty="0"/>
              <a:t>block:</a:t>
            </a:r>
            <a:r>
              <a:rPr lang="zh-CN" altLang="en-US" b="1" dirty="0"/>
              <a:t>  </a:t>
            </a:r>
            <a:r>
              <a:rPr lang="en-US" altLang="zh-CN" dirty="0"/>
              <a:t>cache</a:t>
            </a:r>
            <a:r>
              <a:rPr lang="zh-CN" altLang="en-US" dirty="0"/>
              <a:t>与主存交换最小单位</a:t>
            </a:r>
          </a:p>
          <a:p>
            <a:pPr lvl="1"/>
            <a:r>
              <a:rPr lang="zh-CN" altLang="en-US" sz="2400" dirty="0"/>
              <a:t>块大小多少合适？？？</a:t>
            </a:r>
          </a:p>
          <a:p>
            <a:pPr lvl="1"/>
            <a:r>
              <a:rPr lang="zh-CN" altLang="en-US" sz="2400" dirty="0"/>
              <a:t>实现预读</a:t>
            </a:r>
          </a:p>
          <a:p>
            <a:r>
              <a:rPr lang="zh-CN" altLang="en-US" b="1" dirty="0"/>
              <a:t>行</a:t>
            </a:r>
            <a:r>
              <a:rPr lang="en-US" altLang="zh-CN" b="1" dirty="0"/>
              <a:t>/</a:t>
            </a:r>
            <a:r>
              <a:rPr lang="zh-CN" altLang="en-US" b="1" dirty="0"/>
              <a:t>槽  </a:t>
            </a:r>
            <a:r>
              <a:rPr lang="en-US" altLang="zh-CN" b="1" dirty="0"/>
              <a:t>Line/Slot</a:t>
            </a:r>
            <a:r>
              <a:rPr lang="zh-CN" altLang="en-US" b="1" dirty="0"/>
              <a:t>   </a:t>
            </a:r>
            <a:r>
              <a:rPr lang="zh-CN" altLang="en-US" dirty="0"/>
              <a:t>标记、标志位、数据块容器</a:t>
            </a:r>
          </a:p>
          <a:p>
            <a:pPr lvl="1"/>
            <a:r>
              <a:rPr lang="zh-CN" altLang="en-US" sz="2400" dirty="0"/>
              <a:t>有效位、查找标记、脏标志位、置换标志、数据块副本</a:t>
            </a:r>
          </a:p>
          <a:p>
            <a:r>
              <a:rPr lang="en-US" altLang="zh-CN" b="1" dirty="0"/>
              <a:t>Cold Cache</a:t>
            </a:r>
            <a:r>
              <a:rPr lang="zh-CN" altLang="en-US" b="1" dirty="0"/>
              <a:t>、</a:t>
            </a:r>
            <a:r>
              <a:rPr lang="en-US" altLang="zh-CN" b="1" dirty="0"/>
              <a:t>Warm Cache</a:t>
            </a:r>
            <a:endParaRPr lang="zh-CN" altLang="en-US" b="1" dirty="0"/>
          </a:p>
          <a:p>
            <a:pPr lvl="1"/>
            <a:endParaRPr lang="zh-CN" altLang="en-US" dirty="0"/>
          </a:p>
          <a:p>
            <a:pPr>
              <a:lnSpc>
                <a:spcPct val="110000"/>
              </a:lnSpc>
            </a:pPr>
            <a:endParaRPr lang="zh-CN" altLang="en-US" dirty="0">
              <a:ea typeface="宋体" charset="-122"/>
            </a:endParaRPr>
          </a:p>
          <a:p>
            <a:endParaRPr lang="zh-CN" altLang="en-US" dirty="0"/>
          </a:p>
        </p:txBody>
      </p:sp>
    </p:spTree>
    <p:extLst>
      <p:ext uri="{BB962C8B-B14F-4D97-AF65-F5344CB8AC3E}">
        <p14:creationId xmlns:p14="http://schemas.microsoft.com/office/powerpoint/2010/main" val="14391222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p>
        </p:txBody>
      </p:sp>
      <p:sp>
        <p:nvSpPr>
          <p:cNvPr id="3" name="内容占位符 2"/>
          <p:cNvSpPr>
            <a:spLocks noGrp="1"/>
          </p:cNvSpPr>
          <p:nvPr>
            <p:ph idx="1"/>
          </p:nvPr>
        </p:nvSpPr>
        <p:spPr/>
        <p:txBody>
          <a:bodyPr>
            <a:normAutofit/>
          </a:bodyPr>
          <a:lstStyle/>
          <a:p>
            <a:r>
              <a:rPr lang="zh-CN" altLang="en-US" b="1" dirty="0"/>
              <a:t>命中率</a:t>
            </a:r>
            <a:r>
              <a:rPr lang="zh-CN" altLang="en-US" dirty="0"/>
              <a:t> （</a:t>
            </a:r>
            <a:r>
              <a:rPr lang="en-US" altLang="zh-CN" dirty="0"/>
              <a:t> hit rate </a:t>
            </a:r>
            <a:r>
              <a:rPr lang="zh-CN" altLang="en-US" dirty="0"/>
              <a:t>）</a:t>
            </a:r>
            <a:endParaRPr lang="en-US" altLang="zh-CN" dirty="0"/>
          </a:p>
          <a:p>
            <a:pPr lvl="1"/>
            <a:r>
              <a:rPr lang="zh-CN" altLang="en-US" dirty="0"/>
              <a:t>主存访问中</a:t>
            </a:r>
            <a:r>
              <a:rPr lang="en-US" altLang="zh-CN" dirty="0"/>
              <a:t>cache</a:t>
            </a:r>
            <a:r>
              <a:rPr lang="zh-CN" altLang="en-US" dirty="0"/>
              <a:t>命中比例</a:t>
            </a:r>
            <a:endParaRPr lang="en-US" altLang="zh-CN" dirty="0"/>
          </a:p>
          <a:p>
            <a:r>
              <a:rPr lang="zh-CN" altLang="en-US" b="1" dirty="0"/>
              <a:t>缺失率</a:t>
            </a:r>
            <a:r>
              <a:rPr lang="en-US" altLang="zh-CN" b="1" dirty="0"/>
              <a:t> </a:t>
            </a:r>
            <a:r>
              <a:rPr lang="zh-CN" altLang="en-US" dirty="0"/>
              <a:t>（</a:t>
            </a:r>
            <a:r>
              <a:rPr lang="en-US" altLang="zh-CN" dirty="0"/>
              <a:t>miss rate</a:t>
            </a:r>
            <a:r>
              <a:rPr lang="zh-CN" altLang="en-US" dirty="0"/>
              <a:t>）</a:t>
            </a:r>
          </a:p>
          <a:p>
            <a:pPr lvl="1"/>
            <a:r>
              <a:rPr lang="zh-CN" altLang="en-US" dirty="0"/>
              <a:t> </a:t>
            </a:r>
            <a:r>
              <a:rPr lang="en-US" altLang="zh-CN" dirty="0"/>
              <a:t>1 – </a:t>
            </a:r>
            <a:r>
              <a:rPr lang="zh-CN" altLang="en-US" dirty="0"/>
              <a:t>命中率</a:t>
            </a:r>
            <a:endParaRPr lang="en-US" altLang="zh-CN" dirty="0"/>
          </a:p>
          <a:p>
            <a:r>
              <a:rPr lang="zh-CN" altLang="en-US" b="1" dirty="0"/>
              <a:t>命中访问时间</a:t>
            </a:r>
            <a:r>
              <a:rPr lang="en-US" altLang="zh-CN" dirty="0"/>
              <a:t>: </a:t>
            </a:r>
            <a:r>
              <a:rPr lang="zh-CN" altLang="en-US" dirty="0"/>
              <a:t>（</a:t>
            </a:r>
            <a:r>
              <a:rPr lang="en-US" altLang="zh-CN" dirty="0"/>
              <a:t>hit time</a:t>
            </a:r>
            <a:r>
              <a:rPr lang="zh-CN" altLang="en-US" dirty="0"/>
              <a:t>）</a:t>
            </a:r>
          </a:p>
          <a:p>
            <a:pPr lvl="1"/>
            <a:r>
              <a:rPr lang="zh-CN" altLang="en-US" dirty="0"/>
              <a:t>数据查找时间、</a:t>
            </a:r>
            <a:r>
              <a:rPr lang="en-US" altLang="zh-CN" dirty="0"/>
              <a:t>cache</a:t>
            </a:r>
            <a:r>
              <a:rPr lang="zh-CN" altLang="en-US" dirty="0"/>
              <a:t>访问时间、总线传输时间</a:t>
            </a:r>
            <a:endParaRPr lang="en-US" altLang="zh-CN" dirty="0"/>
          </a:p>
          <a:p>
            <a:r>
              <a:rPr lang="zh-CN" altLang="en-US" b="1" dirty="0"/>
              <a:t>缺失损失  </a:t>
            </a:r>
            <a:r>
              <a:rPr lang="zh-CN" altLang="en-US" dirty="0"/>
              <a:t>（</a:t>
            </a:r>
            <a:r>
              <a:rPr lang="en-US" altLang="zh-CN" dirty="0"/>
              <a:t>miss penalty</a:t>
            </a:r>
            <a:r>
              <a:rPr lang="zh-CN" altLang="en-US" dirty="0"/>
              <a:t>）</a:t>
            </a:r>
          </a:p>
          <a:p>
            <a:pPr lvl="1"/>
            <a:r>
              <a:rPr lang="zh-CN" altLang="en-US" dirty="0"/>
              <a:t>主存块调入</a:t>
            </a:r>
            <a:r>
              <a:rPr lang="en-US" altLang="zh-CN" dirty="0"/>
              <a:t>cache</a:t>
            </a:r>
            <a:r>
              <a:rPr lang="zh-CN" altLang="en-US" dirty="0"/>
              <a:t>，数据传输到处理器的时间</a:t>
            </a:r>
            <a:endParaRPr lang="en-US" altLang="zh-CN" dirty="0"/>
          </a:p>
          <a:p>
            <a:pPr lvl="1"/>
            <a:r>
              <a:rPr lang="zh-CN" altLang="en-US" dirty="0"/>
              <a:t>远大于命中时间，所以一些相对较小的时间可忽略</a:t>
            </a:r>
            <a:endParaRPr lang="en-US" altLang="zh-CN" dirty="0"/>
          </a:p>
          <a:p>
            <a:endParaRPr lang="zh-CN" altLang="en-US" dirty="0"/>
          </a:p>
        </p:txBody>
      </p:sp>
    </p:spTree>
    <p:extLst>
      <p:ext uri="{BB962C8B-B14F-4D97-AF65-F5344CB8AC3E}">
        <p14:creationId xmlns:p14="http://schemas.microsoft.com/office/powerpoint/2010/main" val="29986774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400" dirty="0"/>
              <a:t>如何判断数据在</a:t>
            </a:r>
            <a:r>
              <a:rPr lang="en-US" altLang="zh-CN" sz="2400" dirty="0"/>
              <a:t>cache</a:t>
            </a:r>
            <a:r>
              <a:rPr lang="zh-CN" altLang="en-US" sz="2400" dirty="0"/>
              <a:t>中</a:t>
            </a:r>
          </a:p>
          <a:p>
            <a:r>
              <a:rPr lang="zh-CN" altLang="en-US" b="1" dirty="0">
                <a:latin typeface="华文新魏" pitchFamily="2" charset="-122"/>
              </a:rPr>
              <a:t>地址映射</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Address Mapping</a:t>
            </a:r>
          </a:p>
          <a:p>
            <a:pPr lvl="1"/>
            <a:r>
              <a:rPr lang="zh-CN" altLang="en-US" sz="2400" dirty="0"/>
              <a:t>主存数据如何放置到</a:t>
            </a:r>
            <a:r>
              <a:rPr lang="en-US" altLang="zh-CN" sz="2400" dirty="0"/>
              <a:t>cache</a:t>
            </a:r>
            <a:r>
              <a:rPr lang="zh-CN" altLang="en-US" sz="2400" dirty="0"/>
              <a:t>行</a:t>
            </a:r>
            <a:r>
              <a:rPr lang="en-US" altLang="zh-CN" sz="2400" dirty="0"/>
              <a:t>/</a:t>
            </a:r>
            <a:r>
              <a:rPr lang="zh-CN" altLang="en-US" sz="2400" dirty="0"/>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sz="2400" dirty="0"/>
              <a:t>cache</a:t>
            </a:r>
            <a:r>
              <a:rPr lang="zh-CN" altLang="en-US" sz="2400" dirty="0"/>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sz="2400" dirty="0"/>
              <a:t>如何保证</a:t>
            </a:r>
            <a:r>
              <a:rPr lang="en-US" altLang="zh-CN" sz="2400" dirty="0"/>
              <a:t>cache</a:t>
            </a:r>
            <a:r>
              <a:rPr lang="zh-CN" altLang="en-US" sz="2400" dirty="0"/>
              <a:t>与</a:t>
            </a:r>
            <a:r>
              <a:rPr lang="en-US" altLang="zh-CN" sz="2400" dirty="0"/>
              <a:t>memory</a:t>
            </a:r>
            <a:r>
              <a:rPr lang="zh-CN" altLang="en-US" sz="2400" dirty="0"/>
              <a:t>的一致性</a:t>
            </a:r>
          </a:p>
          <a:p>
            <a:endParaRPr lang="zh-CN" altLang="en-US" dirty="0"/>
          </a:p>
        </p:txBody>
      </p:sp>
    </p:spTree>
    <p:extLst>
      <p:ext uri="{BB962C8B-B14F-4D97-AF65-F5344CB8AC3E}">
        <p14:creationId xmlns:p14="http://schemas.microsoft.com/office/powerpoint/2010/main" val="116459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如何查找</a:t>
            </a:r>
          </a:p>
        </p:txBody>
      </p:sp>
      <p:sp>
        <p:nvSpPr>
          <p:cNvPr id="3" name="内容占位符 2"/>
          <p:cNvSpPr>
            <a:spLocks noGrp="1"/>
          </p:cNvSpPr>
          <p:nvPr>
            <p:ph idx="1"/>
          </p:nvPr>
        </p:nvSpPr>
        <p:spPr/>
        <p:txBody>
          <a:bodyPr/>
          <a:lstStyle/>
          <a:p>
            <a:r>
              <a:rPr lang="zh-CN" altLang="en-US" b="1" dirty="0"/>
              <a:t>查找关键字   </a:t>
            </a:r>
            <a:r>
              <a:rPr lang="en-US" altLang="zh-CN" b="1" dirty="0"/>
              <a:t>(</a:t>
            </a:r>
            <a:r>
              <a:rPr lang="zh-CN" altLang="en-US" b="1" dirty="0"/>
              <a:t>主存地址</a:t>
            </a:r>
            <a:r>
              <a:rPr lang="en-US" altLang="zh-CN" b="1" dirty="0"/>
              <a:t>)  </a:t>
            </a:r>
          </a:p>
          <a:p>
            <a:r>
              <a:rPr lang="zh-CN" altLang="en-US" dirty="0"/>
              <a:t>主存地址 </a:t>
            </a:r>
            <a:r>
              <a:rPr lang="en-US" altLang="zh-CN" dirty="0">
                <a:sym typeface="Wingdings" pitchFamily="2" charset="2"/>
              </a:rPr>
              <a:t> Cache </a:t>
            </a:r>
            <a:r>
              <a:rPr lang="zh-CN" altLang="en-US" dirty="0">
                <a:sym typeface="Wingdings" pitchFamily="2" charset="2"/>
              </a:rPr>
              <a:t>地址</a:t>
            </a:r>
            <a:endParaRPr lang="en-US" altLang="zh-CN" dirty="0">
              <a:sym typeface="Wingdings" pitchFamily="2" charset="2"/>
            </a:endParaRPr>
          </a:p>
          <a:p>
            <a:pPr lvl="1"/>
            <a:r>
              <a:rPr lang="zh-CN" altLang="en-US" sz="2400" dirty="0">
                <a:sym typeface="Wingdings" pitchFamily="2" charset="2"/>
              </a:rPr>
              <a:t>程序员软件思路</a:t>
            </a:r>
            <a:endParaRPr lang="en-US" altLang="zh-CN" sz="2400" dirty="0">
              <a:sym typeface="Wingdings" pitchFamily="2" charset="2"/>
            </a:endParaRPr>
          </a:p>
          <a:p>
            <a:pPr lvl="2"/>
            <a:r>
              <a:rPr lang="zh-CN" altLang="en-US" sz="2400" dirty="0">
                <a:sym typeface="Wingdings" pitchFamily="2" charset="2"/>
              </a:rPr>
              <a:t>查找表         </a:t>
            </a:r>
            <a:r>
              <a:rPr lang="en-US" altLang="zh-CN" sz="2400" dirty="0">
                <a:sym typeface="Wingdings" pitchFamily="2" charset="2"/>
              </a:rPr>
              <a:t>---  </a:t>
            </a:r>
            <a:r>
              <a:rPr lang="zh-CN" altLang="en-US" sz="2400" dirty="0">
                <a:sym typeface="Wingdings" pitchFamily="2" charset="2"/>
              </a:rPr>
              <a:t>如何快速查找</a:t>
            </a:r>
            <a:endParaRPr lang="en-US" altLang="zh-CN" sz="2400" dirty="0">
              <a:sym typeface="Wingdings" pitchFamily="2" charset="2"/>
            </a:endParaRPr>
          </a:p>
          <a:p>
            <a:pPr lvl="1"/>
            <a:r>
              <a:rPr lang="zh-CN" altLang="en-US" sz="2400" dirty="0">
                <a:sym typeface="Wingdings" pitchFamily="2" charset="2"/>
              </a:rPr>
              <a:t>架构师硬件思路</a:t>
            </a:r>
            <a:endParaRPr lang="en-US" altLang="zh-CN" sz="2400" dirty="0">
              <a:sym typeface="Wingdings" pitchFamily="2" charset="2"/>
            </a:endParaRPr>
          </a:p>
          <a:p>
            <a:pPr lvl="2"/>
            <a:r>
              <a:rPr lang="zh-CN" altLang="en-US" sz="2400" dirty="0">
                <a:sym typeface="Wingdings" pitchFamily="2" charset="2"/>
              </a:rPr>
              <a:t>相联存储器  </a:t>
            </a:r>
            <a:r>
              <a:rPr lang="en-US" altLang="zh-CN" sz="2400" dirty="0">
                <a:sym typeface="Wingdings" pitchFamily="2" charset="2"/>
              </a:rPr>
              <a:t>---  </a:t>
            </a:r>
            <a:r>
              <a:rPr lang="zh-CN" altLang="en-US" sz="2400" dirty="0">
                <a:sym typeface="Wingdings" pitchFamily="2" charset="2"/>
              </a:rPr>
              <a:t>硬件并发查找</a:t>
            </a:r>
            <a:endParaRPr lang="en-US" altLang="zh-CN" sz="2400" dirty="0">
              <a:sym typeface="Wingdings" pitchFamily="2" charset="2"/>
            </a:endParaRPr>
          </a:p>
          <a:p>
            <a:endParaRPr lang="zh-CN" altLang="en-US" dirty="0"/>
          </a:p>
        </p:txBody>
      </p:sp>
    </p:spTree>
    <p:extLst>
      <p:ext uri="{BB962C8B-B14F-4D97-AF65-F5344CB8AC3E}">
        <p14:creationId xmlns:p14="http://schemas.microsoft.com/office/powerpoint/2010/main" val="7130728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 </a:t>
            </a:r>
            <a:r>
              <a:rPr lang="en-US" altLang="zh-CN" dirty="0"/>
              <a:t>associative memory </a:t>
            </a:r>
            <a:endParaRPr lang="zh-CN" altLang="en-US" dirty="0"/>
          </a:p>
        </p:txBody>
      </p:sp>
      <p:sp>
        <p:nvSpPr>
          <p:cNvPr id="4" name="Rectangle 3"/>
          <p:cNvSpPr txBox="1">
            <a:spLocks noChangeArrowheads="1"/>
          </p:cNvSpPr>
          <p:nvPr/>
        </p:nvSpPr>
        <p:spPr>
          <a:xfrm>
            <a:off x="1581149" y="1180055"/>
            <a:ext cx="7848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600" dirty="0">
                <a:solidFill>
                  <a:srgbClr val="FF0000"/>
                </a:solidFill>
              </a:rPr>
              <a:t>按内容进行访问的存储器</a:t>
            </a:r>
          </a:p>
        </p:txBody>
      </p:sp>
      <p:sp>
        <p:nvSpPr>
          <p:cNvPr id="7" name="Rectangle 71"/>
          <p:cNvSpPr>
            <a:spLocks noChangeArrowheads="1"/>
          </p:cNvSpPr>
          <p:nvPr/>
        </p:nvSpPr>
        <p:spPr bwMode="auto">
          <a:xfrm>
            <a:off x="6748401" y="1075258"/>
            <a:ext cx="3257550" cy="609600"/>
          </a:xfrm>
          <a:prstGeom prst="rect">
            <a:avLst/>
          </a:prstGeom>
          <a:noFill/>
          <a:ln w="9525">
            <a:noFill/>
            <a:miter lim="800000"/>
            <a:headEnd/>
            <a:tailEnd/>
          </a:ln>
        </p:spPr>
        <p:txBody>
          <a:bodyPr/>
          <a:lstStyle/>
          <a:p>
            <a:pPr>
              <a:lnSpc>
                <a:spcPct val="120000"/>
              </a:lnSpc>
              <a:spcBef>
                <a:spcPct val="20000"/>
              </a:spcBef>
              <a:buClr>
                <a:schemeClr val="accent2"/>
              </a:buClr>
            </a:pPr>
            <a:r>
              <a:rPr lang="zh-CN" altLang="en-US" sz="2600" dirty="0">
                <a:solidFill>
                  <a:srgbClr val="7030A0"/>
                </a:solidFill>
                <a:latin typeface="Verdana" pitchFamily="34" charset="0"/>
              </a:rPr>
              <a:t>（</a:t>
            </a:r>
            <a:r>
              <a:rPr lang="en-US" altLang="zh-CN" sz="2600" dirty="0" err="1">
                <a:solidFill>
                  <a:srgbClr val="7030A0"/>
                </a:solidFill>
                <a:latin typeface="Verdana" pitchFamily="34" charset="0"/>
              </a:rPr>
              <a:t>Key,Value</a:t>
            </a:r>
            <a:r>
              <a:rPr lang="zh-CN" altLang="en-US" sz="2600" dirty="0">
                <a:solidFill>
                  <a:srgbClr val="7030A0"/>
                </a:solidFill>
                <a:latin typeface="Verdana" pitchFamily="34" charset="0"/>
              </a:rPr>
              <a:t>）</a:t>
            </a:r>
          </a:p>
        </p:txBody>
      </p:sp>
      <p:sp>
        <p:nvSpPr>
          <p:cNvPr id="8" name="Text Box 75"/>
          <p:cNvSpPr txBox="1">
            <a:spLocks noChangeArrowheads="1"/>
          </p:cNvSpPr>
          <p:nvPr/>
        </p:nvSpPr>
        <p:spPr bwMode="auto">
          <a:xfrm>
            <a:off x="5505449" y="3973762"/>
            <a:ext cx="5229843" cy="2308324"/>
          </a:xfrm>
          <a:prstGeom prst="rect">
            <a:avLst/>
          </a:prstGeom>
          <a:noFill/>
          <a:ln w="9525">
            <a:noFill/>
            <a:miter lim="800000"/>
            <a:headEnd/>
            <a:tailEnd/>
          </a:ln>
        </p:spPr>
        <p:txBody>
          <a:bodyPr wrap="square">
            <a:spAutoFit/>
          </a:bodyPr>
          <a:lstStyle/>
          <a:p>
            <a:pPr algn="just">
              <a:lnSpc>
                <a:spcPct val="150000"/>
              </a:lnSpc>
            </a:pPr>
            <a:r>
              <a:rPr lang="en-US" altLang="zh-CN" sz="2400" dirty="0">
                <a:solidFill>
                  <a:srgbClr val="003300"/>
                </a:solidFill>
                <a:latin typeface="Verdana" pitchFamily="34" charset="0"/>
                <a:ea typeface="华文新魏" pitchFamily="2" charset="-122"/>
              </a:rPr>
              <a:t>    </a:t>
            </a:r>
            <a:r>
              <a:rPr lang="zh-CN" altLang="en-US" sz="2400" dirty="0">
                <a:solidFill>
                  <a:srgbClr val="003300"/>
                </a:solidFill>
                <a:latin typeface="+mn-ea"/>
              </a:rPr>
              <a:t>用关键字去检索存储器中部分字段，对包含关键字的存储单元进行读写，</a:t>
            </a:r>
            <a:r>
              <a:rPr lang="zh-CN" altLang="en-US" sz="2400" u="sng" dirty="0">
                <a:solidFill>
                  <a:srgbClr val="D60093"/>
                </a:solidFill>
                <a:latin typeface="+mn-ea"/>
              </a:rPr>
              <a:t>以内容作为地址访问的存储器称为相联存储器</a:t>
            </a:r>
            <a:endParaRPr lang="zh-CN" altLang="en-US" sz="2400" b="1" u="sng" dirty="0">
              <a:solidFill>
                <a:srgbClr val="D60093"/>
              </a:solidFill>
              <a:latin typeface="+mn-ea"/>
            </a:endParaRPr>
          </a:p>
        </p:txBody>
      </p:sp>
      <p:graphicFrame>
        <p:nvGraphicFramePr>
          <p:cNvPr id="3" name="表格 2">
            <a:extLst>
              <a:ext uri="{FF2B5EF4-FFF2-40B4-BE49-F238E27FC236}">
                <a16:creationId xmlns:a16="http://schemas.microsoft.com/office/drawing/2014/main" id="{CA13899E-662B-404C-808A-26CCBF20062C}"/>
              </a:ext>
            </a:extLst>
          </p:cNvPr>
          <p:cNvGraphicFramePr>
            <a:graphicFrameLocks noGrp="1"/>
          </p:cNvGraphicFramePr>
          <p:nvPr>
            <p:extLst>
              <p:ext uri="{D42A27DB-BD31-4B8C-83A1-F6EECF244321}">
                <p14:modId xmlns:p14="http://schemas.microsoft.com/office/powerpoint/2010/main" val="618453860"/>
              </p:ext>
            </p:extLst>
          </p:nvPr>
        </p:nvGraphicFramePr>
        <p:xfrm>
          <a:off x="1581149" y="1759467"/>
          <a:ext cx="9177390" cy="2109496"/>
        </p:xfrm>
        <a:graphic>
          <a:graphicData uri="http://schemas.openxmlformats.org/drawingml/2006/table">
            <a:tbl>
              <a:tblPr firstRow="1" bandRow="1">
                <a:tableStyleId>{5C22544A-7EE6-4342-B048-85BDC9FD1C3A}</a:tableStyleId>
              </a:tblPr>
              <a:tblGrid>
                <a:gridCol w="1835478">
                  <a:extLst>
                    <a:ext uri="{9D8B030D-6E8A-4147-A177-3AD203B41FA5}">
                      <a16:colId xmlns:a16="http://schemas.microsoft.com/office/drawing/2014/main" val="3221616027"/>
                    </a:ext>
                  </a:extLst>
                </a:gridCol>
                <a:gridCol w="1835478">
                  <a:extLst>
                    <a:ext uri="{9D8B030D-6E8A-4147-A177-3AD203B41FA5}">
                      <a16:colId xmlns:a16="http://schemas.microsoft.com/office/drawing/2014/main" val="432896193"/>
                    </a:ext>
                  </a:extLst>
                </a:gridCol>
                <a:gridCol w="1835478">
                  <a:extLst>
                    <a:ext uri="{9D8B030D-6E8A-4147-A177-3AD203B41FA5}">
                      <a16:colId xmlns:a16="http://schemas.microsoft.com/office/drawing/2014/main" val="2218280565"/>
                    </a:ext>
                  </a:extLst>
                </a:gridCol>
                <a:gridCol w="1835478">
                  <a:extLst>
                    <a:ext uri="{9D8B030D-6E8A-4147-A177-3AD203B41FA5}">
                      <a16:colId xmlns:a16="http://schemas.microsoft.com/office/drawing/2014/main" val="3210433308"/>
                    </a:ext>
                  </a:extLst>
                </a:gridCol>
                <a:gridCol w="1835478">
                  <a:extLst>
                    <a:ext uri="{9D8B030D-6E8A-4147-A177-3AD203B41FA5}">
                      <a16:colId xmlns:a16="http://schemas.microsoft.com/office/drawing/2014/main" val="1931247416"/>
                    </a:ext>
                  </a:extLst>
                </a:gridCol>
              </a:tblGrid>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物理地址</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工号</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姓名</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出生年月</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工资数</a:t>
                      </a:r>
                    </a:p>
                  </a:txBody>
                  <a:tcPr marL="99947" marR="99947" marT="49973" marB="49973" horzOverflow="overflow"/>
                </a:tc>
                <a:extLst>
                  <a:ext uri="{0D108BD9-81ED-4DB2-BD59-A6C34878D82A}">
                    <a16:rowId xmlns:a16="http://schemas.microsoft.com/office/drawing/2014/main" val="2471325160"/>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N  </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张帅</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1976/7</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4000</a:t>
                      </a:r>
                    </a:p>
                  </a:txBody>
                  <a:tcPr marL="99947" marR="99947" marT="49973" marB="49973" horzOverflow="overflow"/>
                </a:tc>
                <a:extLst>
                  <a:ext uri="{0D108BD9-81ED-4DB2-BD59-A6C34878D82A}">
                    <a16:rowId xmlns:a16="http://schemas.microsoft.com/office/drawing/2014/main" val="795667952"/>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N+1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021</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李猛</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1978/9</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2000</a:t>
                      </a:r>
                    </a:p>
                  </a:txBody>
                  <a:tcPr marL="99947" marR="99947" marT="49973" marB="49973" horzOverflow="overflow"/>
                </a:tc>
                <a:extLst>
                  <a:ext uri="{0D108BD9-81ED-4DB2-BD59-A6C34878D82A}">
                    <a16:rowId xmlns:a16="http://schemas.microsoft.com/office/drawing/2014/main" val="635877783"/>
                  </a:ext>
                </a:extLst>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N+2</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023</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郝牛</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1977/6</a:t>
                      </a: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3000</a:t>
                      </a:r>
                    </a:p>
                  </a:txBody>
                  <a:tcPr marL="99947" marR="99947" marT="49973" marB="49973" horzOverflow="overflow"/>
                </a:tc>
                <a:extLst>
                  <a:ext uri="{0D108BD9-81ED-4DB2-BD59-A6C34878D82A}">
                    <a16:rowId xmlns:a16="http://schemas.microsoft.com/office/drawing/2014/main" val="3448458982"/>
                  </a:ext>
                </a:extLst>
              </a:tr>
            </a:tbl>
          </a:graphicData>
        </a:graphic>
      </p:graphicFrame>
      <p:graphicFrame>
        <p:nvGraphicFramePr>
          <p:cNvPr id="9" name="表格 8">
            <a:extLst>
              <a:ext uri="{FF2B5EF4-FFF2-40B4-BE49-F238E27FC236}">
                <a16:creationId xmlns:a16="http://schemas.microsoft.com/office/drawing/2014/main" id="{1EF20273-91B1-4FE6-99FD-CF249E067658}"/>
              </a:ext>
            </a:extLst>
          </p:cNvPr>
          <p:cNvGraphicFramePr>
            <a:graphicFrameLocks noGrp="1"/>
          </p:cNvGraphicFramePr>
          <p:nvPr>
            <p:extLst>
              <p:ext uri="{D42A27DB-BD31-4B8C-83A1-F6EECF244321}">
                <p14:modId xmlns:p14="http://schemas.microsoft.com/office/powerpoint/2010/main" val="1462946539"/>
              </p:ext>
            </p:extLst>
          </p:nvPr>
        </p:nvGraphicFramePr>
        <p:xfrm>
          <a:off x="1581149" y="4316000"/>
          <a:ext cx="3411600" cy="1873012"/>
        </p:xfrm>
        <a:graphic>
          <a:graphicData uri="http://schemas.openxmlformats.org/drawingml/2006/table">
            <a:tbl>
              <a:tblPr firstRow="1" bandRow="1">
                <a:tableStyleId>{5C22544A-7EE6-4342-B048-85BDC9FD1C3A}</a:tableStyleId>
              </a:tblPr>
              <a:tblGrid>
                <a:gridCol w="1705800">
                  <a:extLst>
                    <a:ext uri="{9D8B030D-6E8A-4147-A177-3AD203B41FA5}">
                      <a16:colId xmlns:a16="http://schemas.microsoft.com/office/drawing/2014/main" val="2478416421"/>
                    </a:ext>
                  </a:extLst>
                </a:gridCol>
                <a:gridCol w="1705800">
                  <a:extLst>
                    <a:ext uri="{9D8B030D-6E8A-4147-A177-3AD203B41FA5}">
                      <a16:colId xmlns:a16="http://schemas.microsoft.com/office/drawing/2014/main" val="3140003776"/>
                    </a:ext>
                  </a:extLst>
                </a:gridCol>
              </a:tblGrid>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200" b="1" i="0" u="none" strike="noStrike" cap="none" normalizeH="0" baseline="0" dirty="0">
                          <a:ln>
                            <a:noFill/>
                          </a:ln>
                          <a:solidFill>
                            <a:schemeClr val="bg1"/>
                          </a:solidFill>
                          <a:effectLst/>
                          <a:latin typeface="+mn-ea"/>
                          <a:ea typeface="+mn-ea"/>
                        </a:rPr>
                        <a:t>主存块号</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1" i="0" u="none" strike="noStrike" cap="none" normalizeH="0" baseline="0" dirty="0">
                          <a:ln>
                            <a:noFill/>
                          </a:ln>
                          <a:solidFill>
                            <a:schemeClr val="bg1"/>
                          </a:solidFill>
                          <a:effectLst/>
                          <a:latin typeface="+mn-ea"/>
                          <a:ea typeface="+mn-ea"/>
                        </a:rPr>
                        <a:t>Cache</a:t>
                      </a:r>
                      <a:r>
                        <a:rPr kumimoji="0" lang="zh-CN" altLang="en-US" sz="2200" b="1" i="0" u="none" strike="noStrike" cap="none" normalizeH="0" baseline="0" dirty="0">
                          <a:ln>
                            <a:noFill/>
                          </a:ln>
                          <a:solidFill>
                            <a:schemeClr val="bg1"/>
                          </a:solidFill>
                          <a:effectLst/>
                          <a:latin typeface="+mn-ea"/>
                          <a:ea typeface="+mn-ea"/>
                        </a:rPr>
                        <a:t>地址</a:t>
                      </a:r>
                    </a:p>
                  </a:txBody>
                  <a:tcPr marL="100016" marR="100016" marT="50008" marB="50008" horzOverflow="overflow"/>
                </a:tc>
                <a:extLst>
                  <a:ext uri="{0D108BD9-81ED-4DB2-BD59-A6C34878D82A}">
                    <a16:rowId xmlns:a16="http://schemas.microsoft.com/office/drawing/2014/main" val="1230675989"/>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00001000</a:t>
                      </a:r>
                    </a:p>
                  </a:txBody>
                  <a:tcPr marL="100016" marR="100016" marT="50008" marB="50008" horzOverflow="overflow"/>
                </a:tc>
                <a:extLst>
                  <a:ext uri="{0D108BD9-81ED-4DB2-BD59-A6C34878D82A}">
                    <a16:rowId xmlns:a16="http://schemas.microsoft.com/office/drawing/2014/main" val="2384880004"/>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021</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00001010</a:t>
                      </a:r>
                    </a:p>
                  </a:txBody>
                  <a:tcPr marL="100016" marR="100016" marT="50008" marB="50008" horzOverflow="overflow"/>
                </a:tc>
                <a:extLst>
                  <a:ext uri="{0D108BD9-81ED-4DB2-BD59-A6C34878D82A}">
                    <a16:rowId xmlns:a16="http://schemas.microsoft.com/office/drawing/2014/main" val="490090242"/>
                  </a:ext>
                </a:extLst>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a:ln>
                            <a:noFill/>
                          </a:ln>
                          <a:solidFill>
                            <a:schemeClr val="tx1"/>
                          </a:solidFill>
                          <a:effectLst/>
                          <a:latin typeface="+mn-ea"/>
                          <a:ea typeface="+mn-ea"/>
                        </a:rPr>
                        <a:t>023</a:t>
                      </a: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dirty="0">
                          <a:ln>
                            <a:noFill/>
                          </a:ln>
                          <a:solidFill>
                            <a:schemeClr val="tx1"/>
                          </a:solidFill>
                          <a:effectLst/>
                          <a:latin typeface="+mn-ea"/>
                          <a:ea typeface="+mn-ea"/>
                        </a:rPr>
                        <a:t>00001001</a:t>
                      </a:r>
                    </a:p>
                  </a:txBody>
                  <a:tcPr marL="100016" marR="100016" marT="50008" marB="50008" horzOverflow="overflow"/>
                </a:tc>
                <a:extLst>
                  <a:ext uri="{0D108BD9-81ED-4DB2-BD59-A6C34878D82A}">
                    <a16:rowId xmlns:a16="http://schemas.microsoft.com/office/drawing/2014/main" val="3011520351"/>
                  </a:ext>
                </a:extLst>
              </a:tr>
            </a:tbl>
          </a:graphicData>
        </a:graphic>
      </p:graphicFrame>
    </p:spTree>
    <p:extLst>
      <p:ext uri="{BB962C8B-B14F-4D97-AF65-F5344CB8AC3E}">
        <p14:creationId xmlns:p14="http://schemas.microsoft.com/office/powerpoint/2010/main" val="3874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7" grpId="0" autoUpdateAnimBg="0"/>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pPr eaLnBrk="1" hangingPunct="1"/>
            <a:r>
              <a:rPr lang="zh-CN" altLang="en-US" dirty="0"/>
              <a:t>相联存储器</a:t>
            </a:r>
            <a:r>
              <a:rPr lang="en-US" altLang="zh-CN" dirty="0">
                <a:latin typeface="Arial" charset="0"/>
              </a:rPr>
              <a:t>——</a:t>
            </a:r>
            <a:r>
              <a:rPr lang="zh-CN" altLang="en-US" dirty="0">
                <a:latin typeface="Arial" charset="0"/>
              </a:rPr>
              <a:t>逻辑</a:t>
            </a:r>
            <a:r>
              <a:rPr lang="zh-CN" altLang="en-US" dirty="0"/>
              <a:t>框图</a:t>
            </a:r>
          </a:p>
        </p:txBody>
      </p:sp>
      <p:grpSp>
        <p:nvGrpSpPr>
          <p:cNvPr id="2" name="组合 1"/>
          <p:cNvGrpSpPr/>
          <p:nvPr/>
        </p:nvGrpSpPr>
        <p:grpSpPr>
          <a:xfrm>
            <a:off x="3935186" y="1329097"/>
            <a:ext cx="4321629" cy="4897846"/>
            <a:chOff x="4038600" y="1373188"/>
            <a:chExt cx="3810000" cy="4318000"/>
          </a:xfrm>
        </p:grpSpPr>
        <p:sp>
          <p:nvSpPr>
            <p:cNvPr id="241666" name="Rectangle 6"/>
            <p:cNvSpPr>
              <a:spLocks noChangeArrowheads="1"/>
            </p:cNvSpPr>
            <p:nvPr/>
          </p:nvSpPr>
          <p:spPr bwMode="auto">
            <a:xfrm>
              <a:off x="4953000" y="25415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600" dirty="0">
                  <a:latin typeface="+mj-lt"/>
                  <a:ea typeface="+mj-ea"/>
                </a:rPr>
                <a:t>多路</a:t>
              </a:r>
              <a:r>
                <a:rPr lang="zh-CN" altLang="en-US" sz="1600" b="1" dirty="0">
                  <a:solidFill>
                    <a:srgbClr val="FF0000"/>
                  </a:solidFill>
                  <a:latin typeface="+mj-lt"/>
                  <a:ea typeface="+mj-ea"/>
                </a:rPr>
                <a:t>并发比较</a:t>
              </a:r>
              <a:r>
                <a:rPr lang="zh-CN" altLang="en-US" sz="1600" dirty="0">
                  <a:latin typeface="+mj-lt"/>
                  <a:ea typeface="+mj-ea"/>
                </a:rPr>
                <a:t>线路</a:t>
              </a:r>
            </a:p>
          </p:txBody>
        </p:sp>
        <p:sp>
          <p:nvSpPr>
            <p:cNvPr id="241667" name="Rectangle 8"/>
            <p:cNvSpPr>
              <a:spLocks noChangeArrowheads="1"/>
            </p:cNvSpPr>
            <p:nvPr/>
          </p:nvSpPr>
          <p:spPr bwMode="auto">
            <a:xfrm>
              <a:off x="40386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600" dirty="0">
                  <a:solidFill>
                    <a:srgbClr val="0066FF"/>
                  </a:solidFill>
                  <a:latin typeface="+mj-lt"/>
                  <a:ea typeface="+mj-ea"/>
                </a:rPr>
                <a:t>写译码 读选择电路</a:t>
              </a:r>
            </a:p>
          </p:txBody>
        </p:sp>
        <p:sp>
          <p:nvSpPr>
            <p:cNvPr id="241668" name="Rectangle 9"/>
            <p:cNvSpPr>
              <a:spLocks noChangeArrowheads="1"/>
            </p:cNvSpPr>
            <p:nvPr/>
          </p:nvSpPr>
          <p:spPr bwMode="auto">
            <a:xfrm>
              <a:off x="4953000" y="5259388"/>
              <a:ext cx="1981200" cy="304800"/>
            </a:xfrm>
            <a:prstGeom prst="rect">
              <a:avLst/>
            </a:prstGeom>
            <a:solidFill>
              <a:schemeClr val="hlink"/>
            </a:solidFill>
            <a:ln w="19050" algn="ctr">
              <a:solidFill>
                <a:schemeClr val="tx1"/>
              </a:solidFill>
              <a:miter lim="800000"/>
              <a:headEnd type="none" w="sm" len="sm"/>
              <a:tailEnd type="none" w="sm" len="sm"/>
            </a:ln>
          </p:spPr>
          <p:txBody>
            <a:bodyPr wrap="none" anchor="ctr"/>
            <a:lstStyle/>
            <a:p>
              <a:pPr algn="ctr"/>
              <a:r>
                <a:rPr lang="zh-CN" altLang="en-US" sz="1600" dirty="0">
                  <a:solidFill>
                    <a:schemeClr val="bg1"/>
                  </a:solidFill>
                  <a:latin typeface="+mj-lt"/>
                  <a:ea typeface="+mj-ea"/>
                </a:rPr>
                <a:t>输出 </a:t>
              </a:r>
              <a:r>
                <a:rPr lang="en-US" altLang="zh-CN" sz="1600" dirty="0">
                  <a:solidFill>
                    <a:schemeClr val="bg1"/>
                  </a:solidFill>
                  <a:latin typeface="+mj-lt"/>
                  <a:ea typeface="+mj-ea"/>
                </a:rPr>
                <a:t>value</a:t>
              </a:r>
              <a:endParaRPr lang="zh-CN" altLang="en-US" sz="1600" dirty="0">
                <a:solidFill>
                  <a:schemeClr val="bg1"/>
                </a:solidFill>
                <a:latin typeface="+mj-lt"/>
                <a:ea typeface="+mj-ea"/>
              </a:endParaRPr>
            </a:p>
          </p:txBody>
        </p:sp>
        <p:sp>
          <p:nvSpPr>
            <p:cNvPr id="241669" name="Rectangle 10"/>
            <p:cNvSpPr>
              <a:spLocks noChangeArrowheads="1"/>
            </p:cNvSpPr>
            <p:nvPr/>
          </p:nvSpPr>
          <p:spPr bwMode="auto">
            <a:xfrm>
              <a:off x="73914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600" dirty="0">
                  <a:solidFill>
                    <a:srgbClr val="0066FF"/>
                  </a:solidFill>
                  <a:latin typeface="+mj-lt"/>
                  <a:ea typeface="+mj-ea"/>
                </a:rPr>
                <a:t>符合情况</a:t>
              </a:r>
            </a:p>
          </p:txBody>
        </p:sp>
        <p:sp>
          <p:nvSpPr>
            <p:cNvPr id="241670" name="Line 11"/>
            <p:cNvSpPr>
              <a:spLocks noChangeShapeType="1"/>
            </p:cNvSpPr>
            <p:nvPr/>
          </p:nvSpPr>
          <p:spPr bwMode="auto">
            <a:xfrm>
              <a:off x="5181600" y="4954588"/>
              <a:ext cx="0" cy="304800"/>
            </a:xfrm>
            <a:prstGeom prst="line">
              <a:avLst/>
            </a:prstGeom>
            <a:noFill/>
            <a:ln w="3175">
              <a:solidFill>
                <a:schemeClr val="tx1"/>
              </a:solidFill>
              <a:round/>
              <a:headEnd type="triangle" w="med" len="med"/>
              <a:tailEnd type="triangle" w="med" len="med"/>
            </a:ln>
          </p:spPr>
          <p:txBody>
            <a:bodyPr/>
            <a:lstStyle/>
            <a:p>
              <a:endParaRPr lang="zh-CN" altLang="en-US" sz="2000">
                <a:latin typeface="+mj-lt"/>
                <a:ea typeface="+mj-ea"/>
              </a:endParaRPr>
            </a:p>
          </p:txBody>
        </p:sp>
        <p:sp>
          <p:nvSpPr>
            <p:cNvPr id="241671" name="Line 12"/>
            <p:cNvSpPr>
              <a:spLocks noChangeShapeType="1"/>
            </p:cNvSpPr>
            <p:nvPr/>
          </p:nvSpPr>
          <p:spPr bwMode="auto">
            <a:xfrm>
              <a:off x="5410200" y="4954588"/>
              <a:ext cx="0" cy="304800"/>
            </a:xfrm>
            <a:prstGeom prst="line">
              <a:avLst/>
            </a:prstGeom>
            <a:noFill/>
            <a:ln w="3175">
              <a:solidFill>
                <a:schemeClr val="tx1"/>
              </a:solidFill>
              <a:round/>
              <a:headEnd type="triangle" w="med" len="med"/>
              <a:tailEnd type="triangle" w="med" len="med"/>
            </a:ln>
          </p:spPr>
          <p:txBody>
            <a:bodyPr/>
            <a:lstStyle/>
            <a:p>
              <a:endParaRPr lang="zh-CN" altLang="en-US" sz="2000">
                <a:latin typeface="+mj-lt"/>
                <a:ea typeface="+mj-ea"/>
              </a:endParaRPr>
            </a:p>
          </p:txBody>
        </p:sp>
        <p:sp>
          <p:nvSpPr>
            <p:cNvPr id="241672" name="Line 13"/>
            <p:cNvSpPr>
              <a:spLocks noChangeShapeType="1"/>
            </p:cNvSpPr>
            <p:nvPr/>
          </p:nvSpPr>
          <p:spPr bwMode="auto">
            <a:xfrm>
              <a:off x="5638800" y="4954588"/>
              <a:ext cx="0" cy="304800"/>
            </a:xfrm>
            <a:prstGeom prst="line">
              <a:avLst/>
            </a:prstGeom>
            <a:noFill/>
            <a:ln w="3175">
              <a:solidFill>
                <a:schemeClr val="tx1"/>
              </a:solidFill>
              <a:round/>
              <a:headEnd type="triangle" w="med" len="med"/>
              <a:tailEnd type="triangle" w="med" len="med"/>
            </a:ln>
          </p:spPr>
          <p:txBody>
            <a:bodyPr/>
            <a:lstStyle/>
            <a:p>
              <a:endParaRPr lang="zh-CN" altLang="en-US" sz="2000">
                <a:latin typeface="+mj-lt"/>
                <a:ea typeface="+mj-ea"/>
              </a:endParaRPr>
            </a:p>
          </p:txBody>
        </p:sp>
        <p:sp>
          <p:nvSpPr>
            <p:cNvPr id="241673" name="Line 14"/>
            <p:cNvSpPr>
              <a:spLocks noChangeShapeType="1"/>
            </p:cNvSpPr>
            <p:nvPr/>
          </p:nvSpPr>
          <p:spPr bwMode="auto">
            <a:xfrm>
              <a:off x="6705600" y="4954588"/>
              <a:ext cx="0" cy="304800"/>
            </a:xfrm>
            <a:prstGeom prst="line">
              <a:avLst/>
            </a:prstGeom>
            <a:noFill/>
            <a:ln w="3175">
              <a:solidFill>
                <a:schemeClr val="tx1"/>
              </a:solidFill>
              <a:round/>
              <a:headEnd type="triangle" w="med" len="med"/>
              <a:tailEnd type="triangle" w="med" len="med"/>
            </a:ln>
          </p:spPr>
          <p:txBody>
            <a:bodyPr/>
            <a:lstStyle/>
            <a:p>
              <a:endParaRPr lang="zh-CN" altLang="en-US" sz="2000">
                <a:latin typeface="+mj-lt"/>
                <a:ea typeface="+mj-ea"/>
              </a:endParaRPr>
            </a:p>
          </p:txBody>
        </p:sp>
        <p:sp>
          <p:nvSpPr>
            <p:cNvPr id="241674" name="Line 15"/>
            <p:cNvSpPr>
              <a:spLocks noChangeShapeType="1"/>
            </p:cNvSpPr>
            <p:nvPr/>
          </p:nvSpPr>
          <p:spPr bwMode="auto">
            <a:xfrm>
              <a:off x="5181600" y="2859088"/>
              <a:ext cx="0" cy="304800"/>
            </a:xfrm>
            <a:prstGeom prst="line">
              <a:avLst/>
            </a:prstGeom>
            <a:noFill/>
            <a:ln w="3175">
              <a:solidFill>
                <a:schemeClr val="tx1"/>
              </a:solidFill>
              <a:round/>
              <a:headEnd type="triangle" w="med" len="med"/>
              <a:tailEnd/>
            </a:ln>
          </p:spPr>
          <p:txBody>
            <a:bodyPr/>
            <a:lstStyle/>
            <a:p>
              <a:endParaRPr lang="zh-CN" altLang="en-US" sz="2000">
                <a:latin typeface="+mj-lt"/>
                <a:ea typeface="+mj-ea"/>
              </a:endParaRPr>
            </a:p>
          </p:txBody>
        </p:sp>
        <p:sp>
          <p:nvSpPr>
            <p:cNvPr id="241675" name="Line 16"/>
            <p:cNvSpPr>
              <a:spLocks noChangeShapeType="1"/>
            </p:cNvSpPr>
            <p:nvPr/>
          </p:nvSpPr>
          <p:spPr bwMode="auto">
            <a:xfrm>
              <a:off x="5410200" y="2859088"/>
              <a:ext cx="0" cy="304800"/>
            </a:xfrm>
            <a:prstGeom prst="line">
              <a:avLst/>
            </a:prstGeom>
            <a:noFill/>
            <a:ln w="3175">
              <a:solidFill>
                <a:schemeClr val="tx1"/>
              </a:solidFill>
              <a:round/>
              <a:headEnd type="triangle" w="med" len="med"/>
              <a:tailEnd/>
            </a:ln>
          </p:spPr>
          <p:txBody>
            <a:bodyPr/>
            <a:lstStyle/>
            <a:p>
              <a:endParaRPr lang="zh-CN" altLang="en-US" sz="2000">
                <a:latin typeface="+mj-lt"/>
                <a:ea typeface="+mj-ea"/>
              </a:endParaRPr>
            </a:p>
          </p:txBody>
        </p:sp>
        <p:sp>
          <p:nvSpPr>
            <p:cNvPr id="241676" name="Line 17"/>
            <p:cNvSpPr>
              <a:spLocks noChangeShapeType="1"/>
            </p:cNvSpPr>
            <p:nvPr/>
          </p:nvSpPr>
          <p:spPr bwMode="auto">
            <a:xfrm>
              <a:off x="5638800" y="2859088"/>
              <a:ext cx="0" cy="304800"/>
            </a:xfrm>
            <a:prstGeom prst="line">
              <a:avLst/>
            </a:prstGeom>
            <a:noFill/>
            <a:ln w="3175">
              <a:solidFill>
                <a:schemeClr val="tx1"/>
              </a:solidFill>
              <a:round/>
              <a:headEnd type="triangle" w="med" len="med"/>
              <a:tailEnd/>
            </a:ln>
          </p:spPr>
          <p:txBody>
            <a:bodyPr/>
            <a:lstStyle/>
            <a:p>
              <a:endParaRPr lang="zh-CN" altLang="en-US" sz="2000">
                <a:latin typeface="+mj-lt"/>
                <a:ea typeface="+mj-ea"/>
              </a:endParaRPr>
            </a:p>
          </p:txBody>
        </p:sp>
        <p:sp>
          <p:nvSpPr>
            <p:cNvPr id="241677" name="Line 18"/>
            <p:cNvSpPr>
              <a:spLocks noChangeShapeType="1"/>
            </p:cNvSpPr>
            <p:nvPr/>
          </p:nvSpPr>
          <p:spPr bwMode="auto">
            <a:xfrm>
              <a:off x="6705600" y="2859088"/>
              <a:ext cx="0" cy="304800"/>
            </a:xfrm>
            <a:prstGeom prst="line">
              <a:avLst/>
            </a:prstGeom>
            <a:noFill/>
            <a:ln w="3175">
              <a:solidFill>
                <a:schemeClr val="tx1"/>
              </a:solidFill>
              <a:round/>
              <a:headEnd type="triangle" w="med" len="med"/>
              <a:tailEnd/>
            </a:ln>
          </p:spPr>
          <p:txBody>
            <a:bodyPr/>
            <a:lstStyle/>
            <a:p>
              <a:endParaRPr lang="zh-CN" altLang="en-US" sz="2000">
                <a:latin typeface="+mj-lt"/>
                <a:ea typeface="+mj-ea"/>
              </a:endParaRPr>
            </a:p>
          </p:txBody>
        </p:sp>
        <p:sp>
          <p:nvSpPr>
            <p:cNvPr id="241678" name="Line 19"/>
            <p:cNvSpPr>
              <a:spLocks noChangeShapeType="1"/>
            </p:cNvSpPr>
            <p:nvPr/>
          </p:nvSpPr>
          <p:spPr bwMode="auto">
            <a:xfrm>
              <a:off x="5181600" y="2236788"/>
              <a:ext cx="0" cy="30480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79" name="Line 20"/>
            <p:cNvSpPr>
              <a:spLocks noChangeShapeType="1"/>
            </p:cNvSpPr>
            <p:nvPr/>
          </p:nvSpPr>
          <p:spPr bwMode="auto">
            <a:xfrm>
              <a:off x="5410200" y="2236788"/>
              <a:ext cx="0" cy="30480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0" name="Line 21"/>
            <p:cNvSpPr>
              <a:spLocks noChangeShapeType="1"/>
            </p:cNvSpPr>
            <p:nvPr/>
          </p:nvSpPr>
          <p:spPr bwMode="auto">
            <a:xfrm>
              <a:off x="5638800" y="2236788"/>
              <a:ext cx="0" cy="30480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1" name="Line 22"/>
            <p:cNvSpPr>
              <a:spLocks noChangeShapeType="1"/>
            </p:cNvSpPr>
            <p:nvPr/>
          </p:nvSpPr>
          <p:spPr bwMode="auto">
            <a:xfrm>
              <a:off x="6705600" y="2236788"/>
              <a:ext cx="0" cy="30480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2" name="Line 23"/>
            <p:cNvSpPr>
              <a:spLocks noChangeShapeType="1"/>
            </p:cNvSpPr>
            <p:nvPr/>
          </p:nvSpPr>
          <p:spPr bwMode="auto">
            <a:xfrm>
              <a:off x="5181600" y="1652588"/>
              <a:ext cx="0" cy="30480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3" name="Line 24"/>
            <p:cNvSpPr>
              <a:spLocks noChangeShapeType="1"/>
            </p:cNvSpPr>
            <p:nvPr/>
          </p:nvSpPr>
          <p:spPr bwMode="auto">
            <a:xfrm>
              <a:off x="5410200" y="1652588"/>
              <a:ext cx="0" cy="30480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4" name="Line 25"/>
            <p:cNvSpPr>
              <a:spLocks noChangeShapeType="1"/>
            </p:cNvSpPr>
            <p:nvPr/>
          </p:nvSpPr>
          <p:spPr bwMode="auto">
            <a:xfrm>
              <a:off x="5638800" y="1652588"/>
              <a:ext cx="0" cy="30480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5" name="Line 26"/>
            <p:cNvSpPr>
              <a:spLocks noChangeShapeType="1"/>
            </p:cNvSpPr>
            <p:nvPr/>
          </p:nvSpPr>
          <p:spPr bwMode="auto">
            <a:xfrm>
              <a:off x="6705600" y="1652588"/>
              <a:ext cx="0" cy="30480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6" name="Line 27"/>
            <p:cNvSpPr>
              <a:spLocks noChangeShapeType="1"/>
            </p:cNvSpPr>
            <p:nvPr/>
          </p:nvSpPr>
          <p:spPr bwMode="auto">
            <a:xfrm>
              <a:off x="4495800" y="3278188"/>
              <a:ext cx="457200" cy="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7" name="Line 28"/>
            <p:cNvSpPr>
              <a:spLocks noChangeShapeType="1"/>
            </p:cNvSpPr>
            <p:nvPr/>
          </p:nvSpPr>
          <p:spPr bwMode="auto">
            <a:xfrm>
              <a:off x="4495800" y="3506788"/>
              <a:ext cx="457200" cy="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8" name="Line 29"/>
            <p:cNvSpPr>
              <a:spLocks noChangeShapeType="1"/>
            </p:cNvSpPr>
            <p:nvPr/>
          </p:nvSpPr>
          <p:spPr bwMode="auto">
            <a:xfrm>
              <a:off x="4495800" y="3735388"/>
              <a:ext cx="457200" cy="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89" name="Line 30"/>
            <p:cNvSpPr>
              <a:spLocks noChangeShapeType="1"/>
            </p:cNvSpPr>
            <p:nvPr/>
          </p:nvSpPr>
          <p:spPr bwMode="auto">
            <a:xfrm>
              <a:off x="4495800" y="4802188"/>
              <a:ext cx="457200" cy="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90" name="Line 31"/>
            <p:cNvSpPr>
              <a:spLocks noChangeShapeType="1"/>
            </p:cNvSpPr>
            <p:nvPr/>
          </p:nvSpPr>
          <p:spPr bwMode="auto">
            <a:xfrm>
              <a:off x="7620000" y="2681288"/>
              <a:ext cx="0" cy="444500"/>
            </a:xfrm>
            <a:prstGeom prst="line">
              <a:avLst/>
            </a:prstGeom>
            <a:noFill/>
            <a:ln w="3175">
              <a:solidFill>
                <a:schemeClr val="tx1"/>
              </a:solidFill>
              <a:round/>
              <a:headEnd/>
              <a:tailEnd type="triangle" w="med" len="med"/>
            </a:ln>
          </p:spPr>
          <p:txBody>
            <a:bodyPr/>
            <a:lstStyle/>
            <a:p>
              <a:endParaRPr lang="zh-CN" altLang="en-US" sz="2000">
                <a:latin typeface="+mj-lt"/>
                <a:ea typeface="+mj-ea"/>
              </a:endParaRPr>
            </a:p>
          </p:txBody>
        </p:sp>
        <p:sp>
          <p:nvSpPr>
            <p:cNvPr id="241691" name="Line 32"/>
            <p:cNvSpPr>
              <a:spLocks noChangeShapeType="1"/>
            </p:cNvSpPr>
            <p:nvPr/>
          </p:nvSpPr>
          <p:spPr bwMode="auto">
            <a:xfrm>
              <a:off x="6934200" y="2681288"/>
              <a:ext cx="685800" cy="0"/>
            </a:xfrm>
            <a:prstGeom prst="line">
              <a:avLst/>
            </a:prstGeom>
            <a:noFill/>
            <a:ln w="3175">
              <a:solidFill>
                <a:schemeClr val="tx1"/>
              </a:solidFill>
              <a:round/>
              <a:headEnd/>
              <a:tailEnd/>
            </a:ln>
          </p:spPr>
          <p:txBody>
            <a:bodyPr/>
            <a:lstStyle/>
            <a:p>
              <a:endParaRPr lang="zh-CN" altLang="en-US" sz="2000">
                <a:latin typeface="+mj-lt"/>
                <a:ea typeface="+mj-ea"/>
              </a:endParaRPr>
            </a:p>
          </p:txBody>
        </p:sp>
        <p:sp>
          <p:nvSpPr>
            <p:cNvPr id="241692" name="Line 33"/>
            <p:cNvSpPr>
              <a:spLocks noChangeShapeType="1"/>
            </p:cNvSpPr>
            <p:nvPr/>
          </p:nvSpPr>
          <p:spPr bwMode="auto">
            <a:xfrm>
              <a:off x="7620000" y="4954588"/>
              <a:ext cx="0" cy="736599"/>
            </a:xfrm>
            <a:prstGeom prst="line">
              <a:avLst/>
            </a:prstGeom>
            <a:noFill/>
            <a:ln w="3175" cap="sq">
              <a:solidFill>
                <a:schemeClr val="tx1"/>
              </a:solidFill>
              <a:miter lim="800000"/>
              <a:headEnd/>
              <a:tailEnd/>
            </a:ln>
          </p:spPr>
          <p:txBody>
            <a:bodyPr/>
            <a:lstStyle/>
            <a:p>
              <a:endParaRPr lang="zh-CN" altLang="en-US" sz="2000">
                <a:latin typeface="+mj-lt"/>
                <a:ea typeface="+mj-ea"/>
              </a:endParaRPr>
            </a:p>
          </p:txBody>
        </p:sp>
        <p:sp>
          <p:nvSpPr>
            <p:cNvPr id="241693" name="Line 34"/>
            <p:cNvSpPr>
              <a:spLocks noChangeShapeType="1"/>
            </p:cNvSpPr>
            <p:nvPr/>
          </p:nvSpPr>
          <p:spPr bwMode="auto">
            <a:xfrm>
              <a:off x="4267200" y="5691188"/>
              <a:ext cx="3352800" cy="0"/>
            </a:xfrm>
            <a:prstGeom prst="line">
              <a:avLst/>
            </a:prstGeom>
            <a:noFill/>
            <a:ln w="3175" cap="sq">
              <a:solidFill>
                <a:schemeClr val="tx1"/>
              </a:solidFill>
              <a:miter lim="800000"/>
              <a:headEnd/>
              <a:tailEnd/>
            </a:ln>
          </p:spPr>
          <p:txBody>
            <a:bodyPr/>
            <a:lstStyle/>
            <a:p>
              <a:endParaRPr lang="zh-CN" altLang="en-US" sz="2000">
                <a:latin typeface="+mj-lt"/>
                <a:ea typeface="+mj-ea"/>
              </a:endParaRPr>
            </a:p>
          </p:txBody>
        </p:sp>
        <p:sp>
          <p:nvSpPr>
            <p:cNvPr id="241694" name="Line 35"/>
            <p:cNvSpPr>
              <a:spLocks noChangeShapeType="1"/>
            </p:cNvSpPr>
            <p:nvPr/>
          </p:nvSpPr>
          <p:spPr bwMode="auto">
            <a:xfrm flipV="1">
              <a:off x="4267200" y="4954587"/>
              <a:ext cx="0" cy="736600"/>
            </a:xfrm>
            <a:prstGeom prst="line">
              <a:avLst/>
            </a:prstGeom>
            <a:noFill/>
            <a:ln w="3175" cap="sq">
              <a:solidFill>
                <a:schemeClr val="tx1"/>
              </a:solidFill>
              <a:miter lim="800000"/>
              <a:headEnd/>
              <a:tailEnd type="triangle" w="med" len="med"/>
            </a:ln>
          </p:spPr>
          <p:txBody>
            <a:bodyPr/>
            <a:lstStyle/>
            <a:p>
              <a:endParaRPr lang="zh-CN" altLang="en-US" sz="2000">
                <a:latin typeface="+mj-lt"/>
                <a:ea typeface="+mj-ea"/>
              </a:endParaRPr>
            </a:p>
          </p:txBody>
        </p:sp>
        <p:sp>
          <p:nvSpPr>
            <p:cNvPr id="241695" name="Text Box 36"/>
            <p:cNvSpPr txBox="1">
              <a:spLocks noChangeArrowheads="1"/>
            </p:cNvSpPr>
            <p:nvPr/>
          </p:nvSpPr>
          <p:spPr bwMode="auto">
            <a:xfrm>
              <a:off x="5867400" y="1963395"/>
              <a:ext cx="685800" cy="624081"/>
            </a:xfrm>
            <a:prstGeom prst="rect">
              <a:avLst/>
            </a:prstGeom>
            <a:noFill/>
            <a:ln w="9525">
              <a:noFill/>
              <a:miter lim="800000"/>
              <a:headEnd/>
              <a:tailEnd/>
            </a:ln>
          </p:spPr>
          <p:txBody>
            <a:bodyPr>
              <a:spAutoFit/>
            </a:bodyPr>
            <a:lstStyle/>
            <a:p>
              <a:pPr algn="ctr"/>
              <a:r>
                <a:rPr lang="en-US" altLang="zh-CN" sz="4000" dirty="0">
                  <a:latin typeface="+mj-lt"/>
                  <a:ea typeface="+mj-ea"/>
                </a:rPr>
                <a:t>…</a:t>
              </a:r>
            </a:p>
          </p:txBody>
        </p:sp>
        <p:sp>
          <p:nvSpPr>
            <p:cNvPr id="241696" name="Text Box 37"/>
            <p:cNvSpPr txBox="1">
              <a:spLocks noChangeArrowheads="1"/>
            </p:cNvSpPr>
            <p:nvPr/>
          </p:nvSpPr>
          <p:spPr bwMode="auto">
            <a:xfrm>
              <a:off x="5867400" y="1379195"/>
              <a:ext cx="685800" cy="624081"/>
            </a:xfrm>
            <a:prstGeom prst="rect">
              <a:avLst/>
            </a:prstGeom>
            <a:noFill/>
            <a:ln w="9525">
              <a:noFill/>
              <a:miter lim="800000"/>
              <a:headEnd/>
              <a:tailEnd/>
            </a:ln>
          </p:spPr>
          <p:txBody>
            <a:bodyPr>
              <a:spAutoFit/>
            </a:bodyPr>
            <a:lstStyle/>
            <a:p>
              <a:pPr algn="ctr"/>
              <a:r>
                <a:rPr lang="en-US" altLang="zh-CN" sz="4000">
                  <a:latin typeface="+mj-lt"/>
                  <a:ea typeface="+mj-ea"/>
                </a:rPr>
                <a:t>…</a:t>
              </a:r>
            </a:p>
          </p:txBody>
        </p:sp>
        <p:sp>
          <p:nvSpPr>
            <p:cNvPr id="241697" name="Text Box 38"/>
            <p:cNvSpPr txBox="1">
              <a:spLocks noChangeArrowheads="1"/>
            </p:cNvSpPr>
            <p:nvPr/>
          </p:nvSpPr>
          <p:spPr bwMode="auto">
            <a:xfrm>
              <a:off x="5867400" y="4618038"/>
              <a:ext cx="685800" cy="624081"/>
            </a:xfrm>
            <a:prstGeom prst="rect">
              <a:avLst/>
            </a:prstGeom>
            <a:noFill/>
            <a:ln w="9525">
              <a:noFill/>
              <a:miter lim="800000"/>
              <a:headEnd/>
              <a:tailEnd/>
            </a:ln>
          </p:spPr>
          <p:txBody>
            <a:bodyPr>
              <a:spAutoFit/>
            </a:bodyPr>
            <a:lstStyle/>
            <a:p>
              <a:pPr algn="ctr"/>
              <a:r>
                <a:rPr lang="en-US" altLang="zh-CN" sz="4000">
                  <a:latin typeface="+mj-lt"/>
                  <a:ea typeface="+mj-ea"/>
                </a:rPr>
                <a:t>…</a:t>
              </a:r>
            </a:p>
          </p:txBody>
        </p:sp>
        <p:sp>
          <p:nvSpPr>
            <p:cNvPr id="241698" name="Text Box 39"/>
            <p:cNvSpPr txBox="1">
              <a:spLocks noChangeArrowheads="1"/>
            </p:cNvSpPr>
            <p:nvPr/>
          </p:nvSpPr>
          <p:spPr bwMode="auto">
            <a:xfrm rot="5400000">
              <a:off x="4549775" y="3994847"/>
              <a:ext cx="685800" cy="624081"/>
            </a:xfrm>
            <a:prstGeom prst="rect">
              <a:avLst/>
            </a:prstGeom>
            <a:noFill/>
            <a:ln w="9525">
              <a:noFill/>
              <a:miter lim="800000"/>
              <a:headEnd/>
              <a:tailEnd/>
            </a:ln>
          </p:spPr>
          <p:txBody>
            <a:bodyPr>
              <a:spAutoFit/>
            </a:bodyPr>
            <a:lstStyle/>
            <a:p>
              <a:pPr algn="ctr"/>
              <a:r>
                <a:rPr lang="en-US" altLang="zh-CN" sz="4000">
                  <a:latin typeface="+mj-lt"/>
                  <a:ea typeface="+mj-ea"/>
                </a:rPr>
                <a:t>…</a:t>
              </a:r>
            </a:p>
          </p:txBody>
        </p:sp>
        <p:sp>
          <p:nvSpPr>
            <p:cNvPr id="241699" name="Text Box 40"/>
            <p:cNvSpPr txBox="1">
              <a:spLocks noChangeArrowheads="1"/>
            </p:cNvSpPr>
            <p:nvPr/>
          </p:nvSpPr>
          <p:spPr bwMode="auto">
            <a:xfrm>
              <a:off x="5867400" y="2515845"/>
              <a:ext cx="685800" cy="624081"/>
            </a:xfrm>
            <a:prstGeom prst="rect">
              <a:avLst/>
            </a:prstGeom>
            <a:noFill/>
            <a:ln w="9525">
              <a:noFill/>
              <a:miter lim="800000"/>
              <a:headEnd/>
              <a:tailEnd/>
            </a:ln>
          </p:spPr>
          <p:txBody>
            <a:bodyPr>
              <a:spAutoFit/>
            </a:bodyPr>
            <a:lstStyle/>
            <a:p>
              <a:pPr algn="ctr"/>
              <a:r>
                <a:rPr lang="en-US" altLang="zh-CN" sz="4000" dirty="0">
                  <a:latin typeface="+mj-lt"/>
                  <a:ea typeface="+mj-ea"/>
                </a:rPr>
                <a:t>…</a:t>
              </a:r>
            </a:p>
          </p:txBody>
        </p:sp>
        <p:sp>
          <p:nvSpPr>
            <p:cNvPr id="241700" name="Text Box 41"/>
            <p:cNvSpPr txBox="1">
              <a:spLocks noChangeArrowheads="1"/>
            </p:cNvSpPr>
            <p:nvPr/>
          </p:nvSpPr>
          <p:spPr bwMode="auto">
            <a:xfrm>
              <a:off x="4572000" y="3049589"/>
              <a:ext cx="304800" cy="271340"/>
            </a:xfrm>
            <a:prstGeom prst="rect">
              <a:avLst/>
            </a:prstGeom>
            <a:noFill/>
            <a:ln w="9525">
              <a:noFill/>
              <a:miter lim="800000"/>
              <a:headEnd/>
              <a:tailEnd/>
            </a:ln>
          </p:spPr>
          <p:txBody>
            <a:bodyPr>
              <a:spAutoFit/>
            </a:bodyPr>
            <a:lstStyle/>
            <a:p>
              <a:pPr algn="ctr"/>
              <a:r>
                <a:rPr lang="en-US" altLang="zh-CN" sz="1400">
                  <a:latin typeface="+mj-lt"/>
                  <a:ea typeface="+mj-ea"/>
                </a:rPr>
                <a:t>1</a:t>
              </a:r>
            </a:p>
          </p:txBody>
        </p:sp>
        <p:sp>
          <p:nvSpPr>
            <p:cNvPr id="241701" name="Text Box 42"/>
            <p:cNvSpPr txBox="1">
              <a:spLocks noChangeArrowheads="1"/>
            </p:cNvSpPr>
            <p:nvPr/>
          </p:nvSpPr>
          <p:spPr bwMode="auto">
            <a:xfrm>
              <a:off x="4572000" y="3278189"/>
              <a:ext cx="304800" cy="271340"/>
            </a:xfrm>
            <a:prstGeom prst="rect">
              <a:avLst/>
            </a:prstGeom>
            <a:noFill/>
            <a:ln w="9525">
              <a:noFill/>
              <a:miter lim="800000"/>
              <a:headEnd/>
              <a:tailEnd/>
            </a:ln>
          </p:spPr>
          <p:txBody>
            <a:bodyPr>
              <a:spAutoFit/>
            </a:bodyPr>
            <a:lstStyle/>
            <a:p>
              <a:pPr algn="ctr"/>
              <a:r>
                <a:rPr lang="en-US" altLang="zh-CN" sz="1400">
                  <a:latin typeface="+mj-lt"/>
                  <a:ea typeface="+mj-ea"/>
                </a:rPr>
                <a:t>2</a:t>
              </a:r>
            </a:p>
          </p:txBody>
        </p:sp>
        <p:sp>
          <p:nvSpPr>
            <p:cNvPr id="241702" name="Text Box 43"/>
            <p:cNvSpPr txBox="1">
              <a:spLocks noChangeArrowheads="1"/>
            </p:cNvSpPr>
            <p:nvPr/>
          </p:nvSpPr>
          <p:spPr bwMode="auto">
            <a:xfrm>
              <a:off x="4572000" y="4573589"/>
              <a:ext cx="304800" cy="271340"/>
            </a:xfrm>
            <a:prstGeom prst="rect">
              <a:avLst/>
            </a:prstGeom>
            <a:noFill/>
            <a:ln w="9525">
              <a:noFill/>
              <a:miter lim="800000"/>
              <a:headEnd/>
              <a:tailEnd/>
            </a:ln>
          </p:spPr>
          <p:txBody>
            <a:bodyPr>
              <a:spAutoFit/>
            </a:bodyPr>
            <a:lstStyle/>
            <a:p>
              <a:pPr algn="ctr"/>
              <a:r>
                <a:rPr lang="en-US" altLang="zh-CN" sz="1400">
                  <a:latin typeface="+mj-lt"/>
                  <a:ea typeface="+mj-ea"/>
                </a:rPr>
                <a:t>m</a:t>
              </a:r>
            </a:p>
          </p:txBody>
        </p:sp>
        <p:sp>
          <p:nvSpPr>
            <p:cNvPr id="241703" name="Text Box 44"/>
            <p:cNvSpPr txBox="1">
              <a:spLocks noChangeArrowheads="1"/>
            </p:cNvSpPr>
            <p:nvPr/>
          </p:nvSpPr>
          <p:spPr bwMode="auto">
            <a:xfrm>
              <a:off x="4572000" y="3506789"/>
              <a:ext cx="304800" cy="271340"/>
            </a:xfrm>
            <a:prstGeom prst="rect">
              <a:avLst/>
            </a:prstGeom>
            <a:noFill/>
            <a:ln w="9525">
              <a:noFill/>
              <a:miter lim="800000"/>
              <a:headEnd/>
              <a:tailEnd/>
            </a:ln>
          </p:spPr>
          <p:txBody>
            <a:bodyPr>
              <a:spAutoFit/>
            </a:bodyPr>
            <a:lstStyle/>
            <a:p>
              <a:pPr algn="ctr"/>
              <a:r>
                <a:rPr lang="en-US" altLang="zh-CN" sz="1400">
                  <a:latin typeface="+mj-lt"/>
                  <a:ea typeface="+mj-ea"/>
                </a:rPr>
                <a:t>3</a:t>
              </a:r>
            </a:p>
          </p:txBody>
        </p:sp>
        <p:sp>
          <p:nvSpPr>
            <p:cNvPr id="241704" name="Rectangle 4"/>
            <p:cNvSpPr>
              <a:spLocks noChangeArrowheads="1"/>
            </p:cNvSpPr>
            <p:nvPr/>
          </p:nvSpPr>
          <p:spPr bwMode="auto">
            <a:xfrm>
              <a:off x="4953000" y="13731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600" dirty="0">
                  <a:latin typeface="+mj-lt"/>
                  <a:ea typeface="+mj-ea"/>
                </a:rPr>
                <a:t>检索关键字</a:t>
              </a:r>
            </a:p>
          </p:txBody>
        </p:sp>
        <p:sp>
          <p:nvSpPr>
            <p:cNvPr id="241705" name="Rectangle 5"/>
            <p:cNvSpPr>
              <a:spLocks noChangeArrowheads="1"/>
            </p:cNvSpPr>
            <p:nvPr/>
          </p:nvSpPr>
          <p:spPr bwMode="auto">
            <a:xfrm>
              <a:off x="4953000" y="1957388"/>
              <a:ext cx="1981200" cy="304800"/>
            </a:xfrm>
            <a:prstGeom prst="rect">
              <a:avLst/>
            </a:prstGeom>
            <a:solidFill>
              <a:srgbClr val="FFCC00"/>
            </a:solidFill>
            <a:ln w="19050" algn="ctr">
              <a:solidFill>
                <a:schemeClr val="tx1"/>
              </a:solidFill>
              <a:miter lim="800000"/>
              <a:headEnd type="none" w="sm" len="sm"/>
              <a:tailEnd type="none" w="sm" len="sm"/>
            </a:ln>
          </p:spPr>
          <p:txBody>
            <a:bodyPr wrap="none" tIns="0" bIns="0" anchor="ctr"/>
            <a:lstStyle/>
            <a:p>
              <a:pPr algn="ctr"/>
              <a:r>
                <a:rPr lang="zh-CN" altLang="en-US" sz="1600" dirty="0">
                  <a:latin typeface="+mj-lt"/>
                  <a:ea typeface="+mj-ea"/>
                </a:rPr>
                <a:t>屏蔽字</a:t>
              </a:r>
            </a:p>
          </p:txBody>
        </p:sp>
        <p:sp>
          <p:nvSpPr>
            <p:cNvPr id="241706" name="Rectangle 7"/>
            <p:cNvSpPr>
              <a:spLocks noChangeArrowheads="1"/>
            </p:cNvSpPr>
            <p:nvPr/>
          </p:nvSpPr>
          <p:spPr bwMode="auto">
            <a:xfrm>
              <a:off x="4953000" y="3125788"/>
              <a:ext cx="1981200" cy="1828800"/>
            </a:xfrm>
            <a:prstGeom prst="rect">
              <a:avLst/>
            </a:prstGeom>
            <a:solidFill>
              <a:srgbClr val="FF6600"/>
            </a:solidFill>
            <a:ln w="28575" algn="ctr">
              <a:solidFill>
                <a:schemeClr val="tx1"/>
              </a:solidFill>
              <a:miter lim="800000"/>
              <a:headEnd type="none" w="sm" len="sm"/>
              <a:tailEnd type="none" w="sm" len="sm"/>
            </a:ln>
          </p:spPr>
          <p:txBody>
            <a:bodyPr wrap="none" anchor="ctr"/>
            <a:lstStyle/>
            <a:p>
              <a:pPr algn="ctr"/>
              <a:r>
                <a:rPr lang="zh-CN" altLang="en-US" sz="2000">
                  <a:solidFill>
                    <a:srgbClr val="66FF33"/>
                  </a:solidFill>
                  <a:latin typeface="+mj-lt"/>
                  <a:ea typeface="+mj-ea"/>
                </a:rPr>
                <a:t>存储体</a:t>
              </a:r>
            </a:p>
          </p:txBody>
        </p:sp>
      </p:grpSp>
    </p:spTree>
    <p:extLst>
      <p:ext uri="{BB962C8B-B14F-4D97-AF65-F5344CB8AC3E}">
        <p14:creationId xmlns:p14="http://schemas.microsoft.com/office/powerpoint/2010/main" val="2132719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204751" y="1453626"/>
            <a:ext cx="404760" cy="4077130"/>
            <a:chOff x="5204751" y="1453626"/>
            <a:chExt cx="404760" cy="4077130"/>
          </a:xfrm>
        </p:grpSpPr>
        <p:grpSp>
          <p:nvGrpSpPr>
            <p:cNvPr id="6" name="组合 5"/>
            <p:cNvGrpSpPr/>
            <p:nvPr/>
          </p:nvGrpSpPr>
          <p:grpSpPr>
            <a:xfrm>
              <a:off x="5475602" y="1453626"/>
              <a:ext cx="133909" cy="4077130"/>
              <a:chOff x="4275358" y="1455174"/>
              <a:chExt cx="133909" cy="531128"/>
            </a:xfrm>
          </p:grpSpPr>
          <p:cxnSp>
            <p:nvCxnSpPr>
              <p:cNvPr id="386" name="直接连接符 385"/>
              <p:cNvCxnSpPr/>
              <p:nvPr/>
            </p:nvCxnSpPr>
            <p:spPr>
              <a:xfrm>
                <a:off x="4275358" y="1499182"/>
                <a:ext cx="0" cy="48712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29013"/>
              </a:xfrm>
              <a:prstGeom prst="line">
                <a:avLst/>
              </a:prstGeom>
              <a:noFill/>
              <a:ln w="25400" cap="flat" cmpd="sng" algn="ctr">
                <a:solidFill>
                  <a:srgbClr val="00B0F0"/>
                </a:solidFill>
                <a:prstDash val="solid"/>
              </a:ln>
              <a:effectLst/>
            </p:spPr>
          </p:cxnSp>
        </p:grpSp>
        <p:sp>
          <p:nvSpPr>
            <p:cNvPr id="689" name="矩形 688"/>
            <p:cNvSpPr/>
            <p:nvPr/>
          </p:nvSpPr>
          <p:spPr>
            <a:xfrm>
              <a:off x="5204751" y="1623074"/>
              <a:ext cx="342540"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1" i="0" u="none" strike="noStrike" kern="0" cap="none" spc="0" normalizeH="0" baseline="0" noProof="0" dirty="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p:txBody>
          <a:bodyPr/>
          <a:lstStyle/>
          <a:p>
            <a:r>
              <a:rPr lang="zh-CN" altLang="en-US" dirty="0"/>
              <a:t>相联存储器  读逻辑实现</a:t>
            </a:r>
          </a:p>
        </p:txBody>
      </p:sp>
      <p:grpSp>
        <p:nvGrpSpPr>
          <p:cNvPr id="24" name="组合 23"/>
          <p:cNvGrpSpPr/>
          <p:nvPr/>
        </p:nvGrpSpPr>
        <p:grpSpPr>
          <a:xfrm>
            <a:off x="6332671" y="2241708"/>
            <a:ext cx="1240093" cy="219046"/>
            <a:chOff x="6332671" y="2241708"/>
            <a:chExt cx="1240093" cy="219046"/>
          </a:xfrm>
        </p:grpSpPr>
        <p:cxnSp>
          <p:nvCxnSpPr>
            <p:cNvPr id="227" name="直接连接符 226"/>
            <p:cNvCxnSpPr/>
            <p:nvPr/>
          </p:nvCxnSpPr>
          <p:spPr>
            <a:xfrm flipH="1" flipV="1">
              <a:off x="6654717" y="2241708"/>
              <a:ext cx="0" cy="178303"/>
            </a:xfrm>
            <a:prstGeom prst="line">
              <a:avLst/>
            </a:prstGeom>
            <a:solidFill>
              <a:schemeClr val="bg1"/>
            </a:solidFill>
            <a:ln w="12700" cap="sq">
              <a:solidFill>
                <a:schemeClr val="tx1"/>
              </a:solidFill>
              <a:round/>
              <a:headEnd/>
              <a:tailEnd type="none" w="lg" len="lg"/>
            </a:ln>
          </p:spPr>
        </p:cxnSp>
        <p:grpSp>
          <p:nvGrpSpPr>
            <p:cNvPr id="21" name="组合 20"/>
            <p:cNvGrpSpPr/>
            <p:nvPr/>
          </p:nvGrpSpPr>
          <p:grpSpPr>
            <a:xfrm>
              <a:off x="6332671" y="2242490"/>
              <a:ext cx="1240093" cy="218264"/>
              <a:chOff x="6332671" y="2242490"/>
              <a:chExt cx="1240093" cy="218264"/>
            </a:xfrm>
          </p:grpSpPr>
          <p:cxnSp>
            <p:nvCxnSpPr>
              <p:cNvPr id="489" name="直接连接符 488"/>
              <p:cNvCxnSpPr/>
              <p:nvPr/>
            </p:nvCxnSpPr>
            <p:spPr>
              <a:xfrm flipH="1">
                <a:off x="6332671" y="2378924"/>
                <a:ext cx="244336" cy="0"/>
              </a:xfrm>
              <a:prstGeom prst="line">
                <a:avLst/>
              </a:prstGeom>
              <a:solidFill>
                <a:schemeClr val="bg1"/>
              </a:solidFill>
              <a:ln w="38100" cap="sq">
                <a:solidFill>
                  <a:srgbClr val="00B050"/>
                </a:solidFill>
                <a:miter lim="800000"/>
                <a:headEnd/>
                <a:tailEnd type="none" w="lg" len="lg"/>
              </a:ln>
            </p:spPr>
          </p:cxnSp>
          <p:grpSp>
            <p:nvGrpSpPr>
              <p:cNvPr id="58" name="组合 57"/>
              <p:cNvGrpSpPr/>
              <p:nvPr/>
            </p:nvGrpSpPr>
            <p:grpSpPr>
              <a:xfrm>
                <a:off x="6759107" y="2242490"/>
                <a:ext cx="813657" cy="131453"/>
                <a:chOff x="5694705" y="2247293"/>
                <a:chExt cx="502156" cy="121283"/>
              </a:xfrm>
            </p:grpSpPr>
            <p:cxnSp>
              <p:nvCxnSpPr>
                <p:cNvPr id="488" name="直接连接符 48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43" name="组合 42"/>
                <p:cNvGrpSpPr/>
                <p:nvPr/>
              </p:nvGrpSpPr>
              <p:grpSpPr>
                <a:xfrm>
                  <a:off x="5942184" y="2247293"/>
                  <a:ext cx="254677" cy="119330"/>
                  <a:chOff x="5919959" y="2262533"/>
                  <a:chExt cx="254677" cy="119330"/>
                </a:xfrm>
              </p:grpSpPr>
              <p:cxnSp>
                <p:nvCxnSpPr>
                  <p:cNvPr id="419" name="直接连接符 418"/>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420" name="直接连接符 41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225" name="等腰三角形 224"/>
              <p:cNvSpPr/>
              <p:nvPr/>
            </p:nvSpPr>
            <p:spPr>
              <a:xfrm rot="16200000">
                <a:off x="6571570" y="2299897"/>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sp>
        <p:nvSpPr>
          <p:cNvPr id="268" name="矩形 267"/>
          <p:cNvSpPr/>
          <p:nvPr/>
        </p:nvSpPr>
        <p:spPr>
          <a:xfrm>
            <a:off x="4972527" y="1206653"/>
            <a:ext cx="1273967" cy="3329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检索关键字</a:t>
            </a:r>
          </a:p>
        </p:txBody>
      </p:sp>
      <p:grpSp>
        <p:nvGrpSpPr>
          <p:cNvPr id="10" name="组合 9"/>
          <p:cNvGrpSpPr/>
          <p:nvPr/>
        </p:nvGrpSpPr>
        <p:grpSpPr>
          <a:xfrm>
            <a:off x="2686689" y="2542305"/>
            <a:ext cx="6670196" cy="371428"/>
            <a:chOff x="2742675" y="2476988"/>
            <a:chExt cx="6670196" cy="371428"/>
          </a:xfrm>
        </p:grpSpPr>
        <p:grpSp>
          <p:nvGrpSpPr>
            <p:cNvPr id="544" name="组合 543"/>
            <p:cNvGrpSpPr/>
            <p:nvPr/>
          </p:nvGrpSpPr>
          <p:grpSpPr>
            <a:xfrm>
              <a:off x="2742675" y="2476988"/>
              <a:ext cx="1761876" cy="371346"/>
              <a:chOff x="2169741" y="2036654"/>
              <a:chExt cx="1761876" cy="371346"/>
            </a:xfrm>
          </p:grpSpPr>
          <p:sp>
            <p:nvSpPr>
              <p:cNvPr id="556" name="矩形 55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7" name="矩形 556"/>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234</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8" name="矩形 557"/>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46" name="组合 545"/>
            <p:cNvGrpSpPr/>
            <p:nvPr/>
          </p:nvGrpSpPr>
          <p:grpSpPr>
            <a:xfrm>
              <a:off x="7650995" y="2477070"/>
              <a:ext cx="1761876" cy="371346"/>
              <a:chOff x="2169741" y="2036654"/>
              <a:chExt cx="1761876" cy="371346"/>
            </a:xfrm>
          </p:grpSpPr>
          <p:sp>
            <p:nvSpPr>
              <p:cNvPr id="550" name="矩形 54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51" name="矩形 550"/>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3" name="组合 22"/>
          <p:cNvGrpSpPr/>
          <p:nvPr/>
        </p:nvGrpSpPr>
        <p:grpSpPr>
          <a:xfrm>
            <a:off x="6332671" y="2729667"/>
            <a:ext cx="1240093" cy="219046"/>
            <a:chOff x="6332671" y="2729667"/>
            <a:chExt cx="1240093" cy="219046"/>
          </a:xfrm>
        </p:grpSpPr>
        <p:cxnSp>
          <p:nvCxnSpPr>
            <p:cNvPr id="542" name="直接连接符 541"/>
            <p:cNvCxnSpPr/>
            <p:nvPr/>
          </p:nvCxnSpPr>
          <p:spPr>
            <a:xfrm flipH="1" flipV="1">
              <a:off x="6654717" y="2729667"/>
              <a:ext cx="0" cy="178303"/>
            </a:xfrm>
            <a:prstGeom prst="line">
              <a:avLst/>
            </a:prstGeom>
            <a:solidFill>
              <a:schemeClr val="bg1"/>
            </a:solidFill>
            <a:ln w="12700" cap="sq">
              <a:solidFill>
                <a:schemeClr val="tx1"/>
              </a:solidFill>
              <a:round/>
              <a:headEnd/>
              <a:tailEnd type="none" w="lg" len="lg"/>
            </a:ln>
          </p:spPr>
        </p:cxnSp>
        <p:grpSp>
          <p:nvGrpSpPr>
            <p:cNvPr id="22" name="组合 21"/>
            <p:cNvGrpSpPr/>
            <p:nvPr/>
          </p:nvGrpSpPr>
          <p:grpSpPr>
            <a:xfrm>
              <a:off x="6332671" y="2730449"/>
              <a:ext cx="1240093" cy="218264"/>
              <a:chOff x="6332671" y="2730449"/>
              <a:chExt cx="1240093" cy="218264"/>
            </a:xfrm>
          </p:grpSpPr>
          <p:cxnSp>
            <p:nvCxnSpPr>
              <p:cNvPr id="540" name="直接连接符 539"/>
              <p:cNvCxnSpPr/>
              <p:nvPr/>
            </p:nvCxnSpPr>
            <p:spPr>
              <a:xfrm flipH="1">
                <a:off x="6332671" y="2866883"/>
                <a:ext cx="244336" cy="0"/>
              </a:xfrm>
              <a:prstGeom prst="line">
                <a:avLst/>
              </a:prstGeom>
              <a:solidFill>
                <a:schemeClr val="bg1"/>
              </a:solidFill>
              <a:ln w="38100" cap="sq">
                <a:solidFill>
                  <a:srgbClr val="00B050"/>
                </a:solidFill>
                <a:miter lim="800000"/>
                <a:headEnd/>
                <a:tailEnd type="none" w="lg" len="lg"/>
              </a:ln>
            </p:spPr>
          </p:cxnSp>
          <p:grpSp>
            <p:nvGrpSpPr>
              <p:cNvPr id="545" name="组合 544"/>
              <p:cNvGrpSpPr/>
              <p:nvPr/>
            </p:nvGrpSpPr>
            <p:grpSpPr>
              <a:xfrm>
                <a:off x="6759107" y="2730449"/>
                <a:ext cx="813657" cy="131453"/>
                <a:chOff x="5694705" y="2247293"/>
                <a:chExt cx="502156" cy="121283"/>
              </a:xfrm>
            </p:grpSpPr>
            <p:cxnSp>
              <p:nvCxnSpPr>
                <p:cNvPr id="552" name="直接连接符 551"/>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53" name="组合 552"/>
                <p:cNvGrpSpPr/>
                <p:nvPr/>
              </p:nvGrpSpPr>
              <p:grpSpPr>
                <a:xfrm>
                  <a:off x="5942184" y="2247293"/>
                  <a:ext cx="254677" cy="119330"/>
                  <a:chOff x="5919959" y="2262533"/>
                  <a:chExt cx="254677" cy="119330"/>
                </a:xfrm>
              </p:grpSpPr>
              <p:cxnSp>
                <p:nvCxnSpPr>
                  <p:cNvPr id="554" name="直接连接符 553"/>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55" name="直接连接符 554"/>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47" name="等腰三角形 546"/>
              <p:cNvSpPr/>
              <p:nvPr/>
            </p:nvSpPr>
            <p:spPr>
              <a:xfrm rot="16200000">
                <a:off x="6571570" y="2787856"/>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9" name="组合 8"/>
          <p:cNvGrpSpPr/>
          <p:nvPr/>
        </p:nvGrpSpPr>
        <p:grpSpPr>
          <a:xfrm>
            <a:off x="2686689" y="3030264"/>
            <a:ext cx="6670196" cy="371428"/>
            <a:chOff x="2742675" y="2964947"/>
            <a:chExt cx="6670196" cy="371428"/>
          </a:xfrm>
        </p:grpSpPr>
        <p:grpSp>
          <p:nvGrpSpPr>
            <p:cNvPr id="565" name="组合 564"/>
            <p:cNvGrpSpPr/>
            <p:nvPr/>
          </p:nvGrpSpPr>
          <p:grpSpPr>
            <a:xfrm>
              <a:off x="2742675" y="2964947"/>
              <a:ext cx="1761876" cy="371346"/>
              <a:chOff x="2169741" y="2036654"/>
              <a:chExt cx="1761876" cy="371346"/>
            </a:xfrm>
          </p:grpSpPr>
          <p:sp>
            <p:nvSpPr>
              <p:cNvPr id="577" name="矩形 576"/>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8" name="矩形 57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456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9" name="矩形 57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67" name="组合 566"/>
            <p:cNvGrpSpPr/>
            <p:nvPr/>
          </p:nvGrpSpPr>
          <p:grpSpPr>
            <a:xfrm>
              <a:off x="7650995" y="2965029"/>
              <a:ext cx="1761876" cy="371346"/>
              <a:chOff x="2169741" y="2036654"/>
              <a:chExt cx="1761876" cy="371346"/>
            </a:xfrm>
          </p:grpSpPr>
          <p:sp>
            <p:nvSpPr>
              <p:cNvPr id="571" name="矩形 57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72" name="矩形 571"/>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888</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8" name="组合 27"/>
          <p:cNvGrpSpPr/>
          <p:nvPr/>
        </p:nvGrpSpPr>
        <p:grpSpPr>
          <a:xfrm>
            <a:off x="6332671" y="3217626"/>
            <a:ext cx="1240093" cy="219046"/>
            <a:chOff x="6332671" y="3217626"/>
            <a:chExt cx="1240093" cy="219046"/>
          </a:xfrm>
        </p:grpSpPr>
        <p:cxnSp>
          <p:nvCxnSpPr>
            <p:cNvPr id="563" name="直接连接符 562"/>
            <p:cNvCxnSpPr/>
            <p:nvPr/>
          </p:nvCxnSpPr>
          <p:spPr>
            <a:xfrm flipH="1" flipV="1">
              <a:off x="6654717" y="3217626"/>
              <a:ext cx="0" cy="178303"/>
            </a:xfrm>
            <a:prstGeom prst="line">
              <a:avLst/>
            </a:prstGeom>
            <a:solidFill>
              <a:schemeClr val="bg1"/>
            </a:solidFill>
            <a:ln w="12700" cap="sq">
              <a:solidFill>
                <a:schemeClr val="tx1"/>
              </a:solidFill>
              <a:round/>
              <a:headEnd/>
              <a:tailEnd type="none" w="lg" len="lg"/>
            </a:ln>
          </p:spPr>
        </p:cxnSp>
        <p:grpSp>
          <p:nvGrpSpPr>
            <p:cNvPr id="27" name="组合 26"/>
            <p:cNvGrpSpPr/>
            <p:nvPr/>
          </p:nvGrpSpPr>
          <p:grpSpPr>
            <a:xfrm>
              <a:off x="6332671" y="3218408"/>
              <a:ext cx="1240093" cy="218264"/>
              <a:chOff x="6332671" y="3218408"/>
              <a:chExt cx="1240093" cy="218264"/>
            </a:xfrm>
          </p:grpSpPr>
          <p:cxnSp>
            <p:nvCxnSpPr>
              <p:cNvPr id="561" name="直接连接符 560"/>
              <p:cNvCxnSpPr/>
              <p:nvPr/>
            </p:nvCxnSpPr>
            <p:spPr>
              <a:xfrm flipH="1">
                <a:off x="6332671" y="3354842"/>
                <a:ext cx="244336" cy="0"/>
              </a:xfrm>
              <a:prstGeom prst="line">
                <a:avLst/>
              </a:prstGeom>
              <a:solidFill>
                <a:schemeClr val="bg1"/>
              </a:solidFill>
              <a:ln w="38100" cap="sq">
                <a:solidFill>
                  <a:srgbClr val="00B050"/>
                </a:solidFill>
                <a:miter lim="800000"/>
                <a:headEnd/>
                <a:tailEnd type="none" w="lg" len="lg"/>
              </a:ln>
            </p:spPr>
          </p:cxnSp>
          <p:grpSp>
            <p:nvGrpSpPr>
              <p:cNvPr id="566" name="组合 565"/>
              <p:cNvGrpSpPr/>
              <p:nvPr/>
            </p:nvGrpSpPr>
            <p:grpSpPr>
              <a:xfrm>
                <a:off x="6759107" y="3218408"/>
                <a:ext cx="813657" cy="131453"/>
                <a:chOff x="5694705" y="2247293"/>
                <a:chExt cx="502156" cy="121283"/>
              </a:xfrm>
            </p:grpSpPr>
            <p:cxnSp>
              <p:nvCxnSpPr>
                <p:cNvPr id="573" name="直接连接符 572"/>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74" name="组合 573"/>
                <p:cNvGrpSpPr/>
                <p:nvPr/>
              </p:nvGrpSpPr>
              <p:grpSpPr>
                <a:xfrm>
                  <a:off x="5942184" y="2247293"/>
                  <a:ext cx="254677" cy="119330"/>
                  <a:chOff x="5919959" y="2262533"/>
                  <a:chExt cx="254677" cy="119330"/>
                </a:xfrm>
              </p:grpSpPr>
              <p:cxnSp>
                <p:nvCxnSpPr>
                  <p:cNvPr id="575" name="直接连接符 574"/>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76" name="直接连接符 575"/>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68" name="等腰三角形 567"/>
              <p:cNvSpPr/>
              <p:nvPr/>
            </p:nvSpPr>
            <p:spPr>
              <a:xfrm rot="16200000">
                <a:off x="6571570" y="3275815"/>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8" name="组合 7"/>
          <p:cNvGrpSpPr/>
          <p:nvPr/>
        </p:nvGrpSpPr>
        <p:grpSpPr>
          <a:xfrm>
            <a:off x="2686689" y="3518223"/>
            <a:ext cx="6670196" cy="371428"/>
            <a:chOff x="2742675" y="3452906"/>
            <a:chExt cx="6670196" cy="371428"/>
          </a:xfrm>
        </p:grpSpPr>
        <p:grpSp>
          <p:nvGrpSpPr>
            <p:cNvPr id="586" name="组合 585"/>
            <p:cNvGrpSpPr/>
            <p:nvPr/>
          </p:nvGrpSpPr>
          <p:grpSpPr>
            <a:xfrm>
              <a:off x="2742675" y="3452906"/>
              <a:ext cx="1761876" cy="371346"/>
              <a:chOff x="2169741" y="2036654"/>
              <a:chExt cx="1761876" cy="371346"/>
            </a:xfrm>
          </p:grpSpPr>
          <p:sp>
            <p:nvSpPr>
              <p:cNvPr id="598" name="矩形 597"/>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9" name="矩形 598"/>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789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00" name="矩形 599"/>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588" name="组合 587"/>
            <p:cNvGrpSpPr/>
            <p:nvPr/>
          </p:nvGrpSpPr>
          <p:grpSpPr>
            <a:xfrm>
              <a:off x="7650995" y="3452988"/>
              <a:ext cx="1761876" cy="371346"/>
              <a:chOff x="2169741" y="2036654"/>
              <a:chExt cx="1761876" cy="371346"/>
            </a:xfrm>
          </p:grpSpPr>
          <p:sp>
            <p:nvSpPr>
              <p:cNvPr id="592" name="矩形 59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93" name="矩形 592"/>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999</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9" name="组合 28"/>
          <p:cNvGrpSpPr/>
          <p:nvPr/>
        </p:nvGrpSpPr>
        <p:grpSpPr>
          <a:xfrm>
            <a:off x="6332671" y="3705585"/>
            <a:ext cx="1240093" cy="219046"/>
            <a:chOff x="6332671" y="3705585"/>
            <a:chExt cx="1240093" cy="219046"/>
          </a:xfrm>
        </p:grpSpPr>
        <p:cxnSp>
          <p:nvCxnSpPr>
            <p:cNvPr id="582" name="直接连接符 581"/>
            <p:cNvCxnSpPr/>
            <p:nvPr/>
          </p:nvCxnSpPr>
          <p:spPr>
            <a:xfrm flipH="1">
              <a:off x="6332671" y="3842801"/>
              <a:ext cx="244336" cy="0"/>
            </a:xfrm>
            <a:prstGeom prst="line">
              <a:avLst/>
            </a:prstGeom>
            <a:solidFill>
              <a:schemeClr val="bg1"/>
            </a:solidFill>
            <a:ln w="38100" cap="sq">
              <a:solidFill>
                <a:srgbClr val="00B050"/>
              </a:solidFill>
              <a:miter lim="800000"/>
              <a:headEnd/>
              <a:tailEnd type="none" w="lg" len="lg"/>
            </a:ln>
          </p:spPr>
        </p:cxnSp>
        <p:cxnSp>
          <p:nvCxnSpPr>
            <p:cNvPr id="584" name="直接连接符 583"/>
            <p:cNvCxnSpPr/>
            <p:nvPr/>
          </p:nvCxnSpPr>
          <p:spPr>
            <a:xfrm flipH="1" flipV="1">
              <a:off x="6654717" y="3705585"/>
              <a:ext cx="0" cy="178303"/>
            </a:xfrm>
            <a:prstGeom prst="line">
              <a:avLst/>
            </a:prstGeom>
            <a:solidFill>
              <a:schemeClr val="bg1"/>
            </a:solidFill>
            <a:ln w="12700" cap="sq">
              <a:solidFill>
                <a:schemeClr val="tx1"/>
              </a:solidFill>
              <a:round/>
              <a:headEnd/>
              <a:tailEnd type="none" w="lg" len="lg"/>
            </a:ln>
          </p:spPr>
        </p:cxnSp>
        <p:grpSp>
          <p:nvGrpSpPr>
            <p:cNvPr id="587" name="组合 586"/>
            <p:cNvGrpSpPr/>
            <p:nvPr/>
          </p:nvGrpSpPr>
          <p:grpSpPr>
            <a:xfrm>
              <a:off x="6759107" y="3706367"/>
              <a:ext cx="813657" cy="131453"/>
              <a:chOff x="5694705" y="2247293"/>
              <a:chExt cx="502156" cy="121283"/>
            </a:xfrm>
          </p:grpSpPr>
          <p:cxnSp>
            <p:nvCxnSpPr>
              <p:cNvPr id="594" name="直接连接符 593"/>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595" name="组合 594"/>
              <p:cNvGrpSpPr/>
              <p:nvPr/>
            </p:nvGrpSpPr>
            <p:grpSpPr>
              <a:xfrm>
                <a:off x="5942184" y="2247293"/>
                <a:ext cx="254677" cy="119330"/>
                <a:chOff x="5919959" y="2262533"/>
                <a:chExt cx="254677" cy="119330"/>
              </a:xfrm>
            </p:grpSpPr>
            <p:cxnSp>
              <p:nvCxnSpPr>
                <p:cNvPr id="596" name="直接连接符 595"/>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597" name="直接连接符 596"/>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589" name="等腰三角形 588"/>
            <p:cNvSpPr/>
            <p:nvPr/>
          </p:nvSpPr>
          <p:spPr>
            <a:xfrm rot="16200000">
              <a:off x="6571570" y="3763774"/>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7" name="组合 6"/>
          <p:cNvGrpSpPr/>
          <p:nvPr/>
        </p:nvGrpSpPr>
        <p:grpSpPr>
          <a:xfrm>
            <a:off x="2686689" y="4006182"/>
            <a:ext cx="6670196" cy="371428"/>
            <a:chOff x="2742675" y="3940865"/>
            <a:chExt cx="6670196" cy="371428"/>
          </a:xfrm>
        </p:grpSpPr>
        <p:grpSp>
          <p:nvGrpSpPr>
            <p:cNvPr id="607" name="组合 606"/>
            <p:cNvGrpSpPr/>
            <p:nvPr/>
          </p:nvGrpSpPr>
          <p:grpSpPr>
            <a:xfrm>
              <a:off x="2742675" y="3940865"/>
              <a:ext cx="1761876" cy="371346"/>
              <a:chOff x="2169741" y="2036654"/>
              <a:chExt cx="1761876" cy="371346"/>
            </a:xfrm>
          </p:grpSpPr>
          <p:sp>
            <p:nvSpPr>
              <p:cNvPr id="619" name="矩形 618"/>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0" name="矩形 619"/>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21" name="矩形 620"/>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09" name="组合 608"/>
            <p:cNvGrpSpPr/>
            <p:nvPr/>
          </p:nvGrpSpPr>
          <p:grpSpPr>
            <a:xfrm>
              <a:off x="7650995" y="3940947"/>
              <a:ext cx="1761876" cy="371346"/>
              <a:chOff x="2169741" y="2036654"/>
              <a:chExt cx="1761876" cy="371346"/>
            </a:xfrm>
          </p:grpSpPr>
          <p:sp>
            <p:nvSpPr>
              <p:cNvPr id="613" name="矩形 61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14" name="矩形 61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2686689" y="4494141"/>
            <a:ext cx="6670196" cy="371428"/>
            <a:chOff x="2742675" y="4428824"/>
            <a:chExt cx="6670196" cy="371428"/>
          </a:xfrm>
        </p:grpSpPr>
        <p:grpSp>
          <p:nvGrpSpPr>
            <p:cNvPr id="628" name="组合 627"/>
            <p:cNvGrpSpPr/>
            <p:nvPr/>
          </p:nvGrpSpPr>
          <p:grpSpPr>
            <a:xfrm>
              <a:off x="2742675" y="4428824"/>
              <a:ext cx="1761876" cy="371346"/>
              <a:chOff x="2169741" y="2036654"/>
              <a:chExt cx="1761876" cy="371346"/>
            </a:xfrm>
          </p:grpSpPr>
          <p:sp>
            <p:nvSpPr>
              <p:cNvPr id="640" name="矩形 63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1" name="矩形 640"/>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42" name="矩形 641"/>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30" name="组合 629"/>
            <p:cNvGrpSpPr/>
            <p:nvPr/>
          </p:nvGrpSpPr>
          <p:grpSpPr>
            <a:xfrm>
              <a:off x="7650995" y="4428906"/>
              <a:ext cx="1761876" cy="371346"/>
              <a:chOff x="2169741" y="2036654"/>
              <a:chExt cx="1761876" cy="371346"/>
            </a:xfrm>
          </p:grpSpPr>
          <p:sp>
            <p:nvSpPr>
              <p:cNvPr id="634" name="矩形 633"/>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35" name="矩形 634"/>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4" name="组合 3"/>
          <p:cNvGrpSpPr/>
          <p:nvPr/>
        </p:nvGrpSpPr>
        <p:grpSpPr>
          <a:xfrm>
            <a:off x="2686689" y="4982100"/>
            <a:ext cx="6670196" cy="371428"/>
            <a:chOff x="2742675" y="4916783"/>
            <a:chExt cx="6670196" cy="371428"/>
          </a:xfrm>
        </p:grpSpPr>
        <p:grpSp>
          <p:nvGrpSpPr>
            <p:cNvPr id="649" name="组合 648"/>
            <p:cNvGrpSpPr/>
            <p:nvPr/>
          </p:nvGrpSpPr>
          <p:grpSpPr>
            <a:xfrm>
              <a:off x="2742675" y="4916783"/>
              <a:ext cx="1761876" cy="371346"/>
              <a:chOff x="2169741" y="2036654"/>
              <a:chExt cx="1761876" cy="371346"/>
            </a:xfrm>
          </p:grpSpPr>
          <p:sp>
            <p:nvSpPr>
              <p:cNvPr id="661" name="矩形 66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2" name="矩形 661"/>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63" name="矩形 662"/>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51" name="组合 650"/>
            <p:cNvGrpSpPr/>
            <p:nvPr/>
          </p:nvGrpSpPr>
          <p:grpSpPr>
            <a:xfrm>
              <a:off x="7650995" y="4916865"/>
              <a:ext cx="1761876" cy="371346"/>
              <a:chOff x="2169741" y="2036654"/>
              <a:chExt cx="1761876" cy="371346"/>
            </a:xfrm>
          </p:grpSpPr>
          <p:sp>
            <p:nvSpPr>
              <p:cNvPr id="655" name="矩形 654"/>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56" name="矩形 655"/>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26" name="组合 25"/>
          <p:cNvGrpSpPr/>
          <p:nvPr/>
        </p:nvGrpSpPr>
        <p:grpSpPr>
          <a:xfrm>
            <a:off x="5745009" y="2242395"/>
            <a:ext cx="900445" cy="3415713"/>
            <a:chOff x="5745009" y="2242395"/>
            <a:chExt cx="900445" cy="3415713"/>
          </a:xfrm>
        </p:grpSpPr>
        <p:cxnSp>
          <p:nvCxnSpPr>
            <p:cNvPr id="356" name="直接连接符 355"/>
            <p:cNvCxnSpPr/>
            <p:nvPr/>
          </p:nvCxnSpPr>
          <p:spPr>
            <a:xfrm>
              <a:off x="5745009" y="2242395"/>
              <a:ext cx="900445" cy="0"/>
            </a:xfrm>
            <a:prstGeom prst="line">
              <a:avLst/>
            </a:prstGeom>
            <a:noFill/>
            <a:ln w="12700" cap="sq" cmpd="sng" algn="ctr">
              <a:solidFill>
                <a:schemeClr val="tx1"/>
              </a:solidFill>
              <a:prstDash val="solid"/>
              <a:miter lim="800000"/>
            </a:ln>
            <a:effectLst/>
          </p:spPr>
        </p:cxnSp>
        <p:cxnSp>
          <p:nvCxnSpPr>
            <p:cNvPr id="541" name="直接连接符 540"/>
            <p:cNvCxnSpPr/>
            <p:nvPr/>
          </p:nvCxnSpPr>
          <p:spPr>
            <a:xfrm>
              <a:off x="5745009" y="2730354"/>
              <a:ext cx="900445" cy="0"/>
            </a:xfrm>
            <a:prstGeom prst="line">
              <a:avLst/>
            </a:prstGeom>
            <a:noFill/>
            <a:ln w="12700" cap="sq" cmpd="sng" algn="ctr">
              <a:solidFill>
                <a:schemeClr val="tx1"/>
              </a:solidFill>
              <a:prstDash val="solid"/>
              <a:miter lim="800000"/>
            </a:ln>
            <a:effectLst/>
          </p:spPr>
        </p:cxnSp>
        <p:cxnSp>
          <p:nvCxnSpPr>
            <p:cNvPr id="562" name="直接连接符 561"/>
            <p:cNvCxnSpPr/>
            <p:nvPr/>
          </p:nvCxnSpPr>
          <p:spPr>
            <a:xfrm>
              <a:off x="5745009" y="3218313"/>
              <a:ext cx="900445" cy="0"/>
            </a:xfrm>
            <a:prstGeom prst="line">
              <a:avLst/>
            </a:prstGeom>
            <a:noFill/>
            <a:ln w="12700" cap="sq" cmpd="sng" algn="ctr">
              <a:solidFill>
                <a:schemeClr val="tx1"/>
              </a:solidFill>
              <a:prstDash val="solid"/>
              <a:miter lim="800000"/>
            </a:ln>
            <a:effectLst/>
          </p:spPr>
        </p:cxnSp>
        <p:cxnSp>
          <p:nvCxnSpPr>
            <p:cNvPr id="583" name="直接连接符 582"/>
            <p:cNvCxnSpPr/>
            <p:nvPr/>
          </p:nvCxnSpPr>
          <p:spPr>
            <a:xfrm>
              <a:off x="5745009" y="3706272"/>
              <a:ext cx="900445" cy="0"/>
            </a:xfrm>
            <a:prstGeom prst="line">
              <a:avLst/>
            </a:prstGeom>
            <a:noFill/>
            <a:ln w="12700" cap="sq" cmpd="sng" algn="ctr">
              <a:solidFill>
                <a:schemeClr val="tx1"/>
              </a:solidFill>
              <a:prstDash val="solid"/>
              <a:miter lim="800000"/>
            </a:ln>
            <a:effectLst/>
          </p:spPr>
        </p:cxnSp>
        <p:cxnSp>
          <p:nvCxnSpPr>
            <p:cNvPr id="604" name="直接连接符 603"/>
            <p:cNvCxnSpPr/>
            <p:nvPr/>
          </p:nvCxnSpPr>
          <p:spPr>
            <a:xfrm>
              <a:off x="5745009" y="4194231"/>
              <a:ext cx="900445" cy="0"/>
            </a:xfrm>
            <a:prstGeom prst="line">
              <a:avLst/>
            </a:prstGeom>
            <a:noFill/>
            <a:ln w="12700" cap="sq" cmpd="sng" algn="ctr">
              <a:solidFill>
                <a:schemeClr val="tx1"/>
              </a:solidFill>
              <a:prstDash val="solid"/>
              <a:miter lim="800000"/>
            </a:ln>
            <a:effectLst/>
          </p:spPr>
        </p:cxnSp>
        <p:cxnSp>
          <p:nvCxnSpPr>
            <p:cNvPr id="625" name="直接连接符 624"/>
            <p:cNvCxnSpPr/>
            <p:nvPr/>
          </p:nvCxnSpPr>
          <p:spPr>
            <a:xfrm>
              <a:off x="5745009" y="4682190"/>
              <a:ext cx="900445" cy="0"/>
            </a:xfrm>
            <a:prstGeom prst="line">
              <a:avLst/>
            </a:prstGeom>
            <a:noFill/>
            <a:ln w="12700" cap="sq" cmpd="sng" algn="ctr">
              <a:solidFill>
                <a:schemeClr val="tx1"/>
              </a:solidFill>
              <a:prstDash val="solid"/>
              <a:miter lim="800000"/>
            </a:ln>
            <a:effectLst/>
          </p:spPr>
        </p:cxnSp>
        <p:cxnSp>
          <p:nvCxnSpPr>
            <p:cNvPr id="646" name="直接连接符 645"/>
            <p:cNvCxnSpPr/>
            <p:nvPr/>
          </p:nvCxnSpPr>
          <p:spPr>
            <a:xfrm>
              <a:off x="5745009" y="5170149"/>
              <a:ext cx="900445" cy="0"/>
            </a:xfrm>
            <a:prstGeom prst="line">
              <a:avLst/>
            </a:prstGeom>
            <a:noFill/>
            <a:ln w="12700" cap="sq" cmpd="sng" algn="ctr">
              <a:solidFill>
                <a:schemeClr val="tx1"/>
              </a:solidFill>
              <a:prstDash val="solid"/>
              <a:miter lim="800000"/>
            </a:ln>
            <a:effectLst/>
          </p:spPr>
        </p:cxnSp>
        <p:cxnSp>
          <p:nvCxnSpPr>
            <p:cNvPr id="667" name="直接连接符 666"/>
            <p:cNvCxnSpPr/>
            <p:nvPr/>
          </p:nvCxnSpPr>
          <p:spPr>
            <a:xfrm>
              <a:off x="5745009" y="5658108"/>
              <a:ext cx="900445" cy="0"/>
            </a:xfrm>
            <a:prstGeom prst="line">
              <a:avLst/>
            </a:prstGeom>
            <a:noFill/>
            <a:ln w="12700" cap="sq" cmpd="sng" algn="ctr">
              <a:solidFill>
                <a:schemeClr val="tx1"/>
              </a:solidFill>
              <a:prstDash val="solid"/>
              <a:miter lim="800000"/>
            </a:ln>
            <a:effectLst/>
          </p:spPr>
        </p:cxnSp>
      </p:grpSp>
      <p:grpSp>
        <p:nvGrpSpPr>
          <p:cNvPr id="15" name="组合 14"/>
          <p:cNvGrpSpPr/>
          <p:nvPr/>
        </p:nvGrpSpPr>
        <p:grpSpPr>
          <a:xfrm>
            <a:off x="5376021" y="2098811"/>
            <a:ext cx="364353" cy="3690334"/>
            <a:chOff x="5376021" y="2098811"/>
            <a:chExt cx="364353" cy="3690334"/>
          </a:xfrm>
        </p:grpSpPr>
        <p:sp>
          <p:nvSpPr>
            <p:cNvPr id="246" name="矩形 245"/>
            <p:cNvSpPr/>
            <p:nvPr/>
          </p:nvSpPr>
          <p:spPr>
            <a:xfrm>
              <a:off x="5376021" y="2098811"/>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43" name="矩形 542"/>
            <p:cNvSpPr/>
            <p:nvPr/>
          </p:nvSpPr>
          <p:spPr>
            <a:xfrm>
              <a:off x="5376021" y="2586770"/>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64" name="矩形 563"/>
            <p:cNvSpPr/>
            <p:nvPr/>
          </p:nvSpPr>
          <p:spPr>
            <a:xfrm>
              <a:off x="5376021" y="3074729"/>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85" name="矩形 584"/>
            <p:cNvSpPr/>
            <p:nvPr/>
          </p:nvSpPr>
          <p:spPr>
            <a:xfrm>
              <a:off x="5376021" y="3562688"/>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06" name="矩形 605"/>
            <p:cNvSpPr/>
            <p:nvPr/>
          </p:nvSpPr>
          <p:spPr>
            <a:xfrm>
              <a:off x="5376021" y="4050647"/>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7" name="矩形 626"/>
            <p:cNvSpPr/>
            <p:nvPr/>
          </p:nvSpPr>
          <p:spPr>
            <a:xfrm>
              <a:off x="5376021" y="4538606"/>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48" name="矩形 647"/>
            <p:cNvSpPr/>
            <p:nvPr/>
          </p:nvSpPr>
          <p:spPr>
            <a:xfrm>
              <a:off x="5376021" y="5026565"/>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69" name="矩形 668"/>
            <p:cNvSpPr/>
            <p:nvPr/>
          </p:nvSpPr>
          <p:spPr>
            <a:xfrm>
              <a:off x="5376021" y="5514524"/>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2686689" y="5470059"/>
            <a:ext cx="6670196" cy="371428"/>
            <a:chOff x="2742675" y="5404742"/>
            <a:chExt cx="6670196" cy="371428"/>
          </a:xfrm>
        </p:grpSpPr>
        <p:grpSp>
          <p:nvGrpSpPr>
            <p:cNvPr id="670" name="组合 669"/>
            <p:cNvGrpSpPr/>
            <p:nvPr/>
          </p:nvGrpSpPr>
          <p:grpSpPr>
            <a:xfrm>
              <a:off x="2742675" y="5404742"/>
              <a:ext cx="1761876" cy="371346"/>
              <a:chOff x="2169741" y="2036654"/>
              <a:chExt cx="1761876" cy="371346"/>
            </a:xfrm>
          </p:grpSpPr>
          <p:sp>
            <p:nvSpPr>
              <p:cNvPr id="682" name="矩形 68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3" name="矩形 682"/>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84" name="矩形 683"/>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672" name="组合 671"/>
            <p:cNvGrpSpPr/>
            <p:nvPr/>
          </p:nvGrpSpPr>
          <p:grpSpPr>
            <a:xfrm>
              <a:off x="7650995" y="5404824"/>
              <a:ext cx="1761876" cy="371346"/>
              <a:chOff x="2169741" y="2036654"/>
              <a:chExt cx="1761876" cy="371346"/>
            </a:xfrm>
          </p:grpSpPr>
          <p:sp>
            <p:nvSpPr>
              <p:cNvPr id="676" name="矩形 67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677" name="矩形 676"/>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Value</a:t>
                </a:r>
              </a:p>
            </p:txBody>
          </p:sp>
        </p:grpSp>
      </p:grpSp>
      <p:grpSp>
        <p:nvGrpSpPr>
          <p:cNvPr id="34" name="组合 33"/>
          <p:cNvGrpSpPr/>
          <p:nvPr/>
        </p:nvGrpSpPr>
        <p:grpSpPr>
          <a:xfrm>
            <a:off x="6332671" y="4193544"/>
            <a:ext cx="1240093" cy="1682923"/>
            <a:chOff x="6332671" y="4193544"/>
            <a:chExt cx="1240093" cy="1682923"/>
          </a:xfrm>
        </p:grpSpPr>
        <p:grpSp>
          <p:nvGrpSpPr>
            <p:cNvPr id="30" name="组合 29"/>
            <p:cNvGrpSpPr/>
            <p:nvPr/>
          </p:nvGrpSpPr>
          <p:grpSpPr>
            <a:xfrm>
              <a:off x="6332671" y="4193544"/>
              <a:ext cx="1240093" cy="219046"/>
              <a:chOff x="6332671" y="4193544"/>
              <a:chExt cx="1240093" cy="219046"/>
            </a:xfrm>
          </p:grpSpPr>
          <p:cxnSp>
            <p:nvCxnSpPr>
              <p:cNvPr id="603" name="直接连接符 602"/>
              <p:cNvCxnSpPr/>
              <p:nvPr/>
            </p:nvCxnSpPr>
            <p:spPr>
              <a:xfrm flipH="1">
                <a:off x="6332671" y="4330760"/>
                <a:ext cx="244336" cy="0"/>
              </a:xfrm>
              <a:prstGeom prst="line">
                <a:avLst/>
              </a:prstGeom>
              <a:solidFill>
                <a:schemeClr val="bg1"/>
              </a:solidFill>
              <a:ln w="38100" cap="sq">
                <a:solidFill>
                  <a:srgbClr val="00B050"/>
                </a:solidFill>
                <a:miter lim="800000"/>
                <a:headEnd/>
                <a:tailEnd type="none" w="lg" len="lg"/>
              </a:ln>
            </p:spPr>
          </p:cxnSp>
          <p:cxnSp>
            <p:nvCxnSpPr>
              <p:cNvPr id="605" name="直接连接符 604"/>
              <p:cNvCxnSpPr/>
              <p:nvPr/>
            </p:nvCxnSpPr>
            <p:spPr>
              <a:xfrm flipH="1" flipV="1">
                <a:off x="6654717" y="4193544"/>
                <a:ext cx="0" cy="178303"/>
              </a:xfrm>
              <a:prstGeom prst="line">
                <a:avLst/>
              </a:prstGeom>
              <a:solidFill>
                <a:schemeClr val="bg1"/>
              </a:solidFill>
              <a:ln w="12700" cap="sq">
                <a:solidFill>
                  <a:schemeClr val="tx1"/>
                </a:solidFill>
                <a:round/>
                <a:headEnd/>
                <a:tailEnd type="none" w="lg" len="lg"/>
              </a:ln>
            </p:spPr>
          </p:cxnSp>
          <p:grpSp>
            <p:nvGrpSpPr>
              <p:cNvPr id="608" name="组合 607"/>
              <p:cNvGrpSpPr/>
              <p:nvPr/>
            </p:nvGrpSpPr>
            <p:grpSpPr>
              <a:xfrm>
                <a:off x="6759107" y="4194326"/>
                <a:ext cx="813657" cy="131453"/>
                <a:chOff x="5694705" y="2247293"/>
                <a:chExt cx="502156" cy="121283"/>
              </a:xfrm>
            </p:grpSpPr>
            <p:cxnSp>
              <p:nvCxnSpPr>
                <p:cNvPr id="615" name="直接连接符 614"/>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16" name="组合 615"/>
                <p:cNvGrpSpPr/>
                <p:nvPr/>
              </p:nvGrpSpPr>
              <p:grpSpPr>
                <a:xfrm>
                  <a:off x="5942184" y="2247293"/>
                  <a:ext cx="254677" cy="119330"/>
                  <a:chOff x="5919959" y="2262533"/>
                  <a:chExt cx="254677" cy="119330"/>
                </a:xfrm>
              </p:grpSpPr>
              <p:cxnSp>
                <p:nvCxnSpPr>
                  <p:cNvPr id="617" name="直接连接符 616"/>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618" name="直接连接符 617"/>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10" name="等腰三角形 609"/>
              <p:cNvSpPr/>
              <p:nvPr/>
            </p:nvSpPr>
            <p:spPr>
              <a:xfrm rot="16200000">
                <a:off x="6571570" y="4251733"/>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1" name="组合 30"/>
            <p:cNvGrpSpPr/>
            <p:nvPr/>
          </p:nvGrpSpPr>
          <p:grpSpPr>
            <a:xfrm>
              <a:off x="6332671" y="4681503"/>
              <a:ext cx="1240093" cy="219046"/>
              <a:chOff x="6332671" y="4681503"/>
              <a:chExt cx="1240093" cy="219046"/>
            </a:xfrm>
          </p:grpSpPr>
          <p:cxnSp>
            <p:nvCxnSpPr>
              <p:cNvPr id="624" name="直接连接符 623"/>
              <p:cNvCxnSpPr/>
              <p:nvPr/>
            </p:nvCxnSpPr>
            <p:spPr>
              <a:xfrm flipH="1">
                <a:off x="6332671" y="4818719"/>
                <a:ext cx="244336" cy="0"/>
              </a:xfrm>
              <a:prstGeom prst="line">
                <a:avLst/>
              </a:prstGeom>
              <a:solidFill>
                <a:schemeClr val="bg1"/>
              </a:solidFill>
              <a:ln w="38100" cap="sq">
                <a:solidFill>
                  <a:srgbClr val="00B050"/>
                </a:solidFill>
                <a:miter lim="800000"/>
                <a:headEnd/>
                <a:tailEnd type="none" w="lg" len="lg"/>
              </a:ln>
            </p:spPr>
          </p:cxnSp>
          <p:cxnSp>
            <p:nvCxnSpPr>
              <p:cNvPr id="626" name="直接连接符 625"/>
              <p:cNvCxnSpPr/>
              <p:nvPr/>
            </p:nvCxnSpPr>
            <p:spPr>
              <a:xfrm flipH="1" flipV="1">
                <a:off x="6654717" y="4681503"/>
                <a:ext cx="0" cy="178303"/>
              </a:xfrm>
              <a:prstGeom prst="line">
                <a:avLst/>
              </a:prstGeom>
              <a:solidFill>
                <a:schemeClr val="bg1"/>
              </a:solidFill>
              <a:ln w="12700" cap="sq">
                <a:solidFill>
                  <a:schemeClr val="tx1"/>
                </a:solidFill>
                <a:round/>
                <a:headEnd/>
                <a:tailEnd type="none" w="lg" len="lg"/>
              </a:ln>
            </p:spPr>
          </p:cxnSp>
          <p:grpSp>
            <p:nvGrpSpPr>
              <p:cNvPr id="629" name="组合 628"/>
              <p:cNvGrpSpPr/>
              <p:nvPr/>
            </p:nvGrpSpPr>
            <p:grpSpPr>
              <a:xfrm>
                <a:off x="6759107" y="4682285"/>
                <a:ext cx="813657" cy="131453"/>
                <a:chOff x="5694705" y="2247293"/>
                <a:chExt cx="502156" cy="121283"/>
              </a:xfrm>
            </p:grpSpPr>
            <p:cxnSp>
              <p:nvCxnSpPr>
                <p:cNvPr id="636" name="直接连接符 635"/>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37" name="组合 636"/>
                <p:cNvGrpSpPr/>
                <p:nvPr/>
              </p:nvGrpSpPr>
              <p:grpSpPr>
                <a:xfrm>
                  <a:off x="5942184" y="2247293"/>
                  <a:ext cx="254677" cy="119330"/>
                  <a:chOff x="5919959" y="2262533"/>
                  <a:chExt cx="254677" cy="119330"/>
                </a:xfrm>
              </p:grpSpPr>
              <p:cxnSp>
                <p:nvCxnSpPr>
                  <p:cNvPr id="638" name="直接连接符 637"/>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639" name="直接连接符 638"/>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31" name="等腰三角形 630"/>
              <p:cNvSpPr/>
              <p:nvPr/>
            </p:nvSpPr>
            <p:spPr>
              <a:xfrm rot="16200000">
                <a:off x="6571570" y="4739692"/>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2" name="组合 31"/>
            <p:cNvGrpSpPr/>
            <p:nvPr/>
          </p:nvGrpSpPr>
          <p:grpSpPr>
            <a:xfrm>
              <a:off x="6332671" y="5169462"/>
              <a:ext cx="1240093" cy="219046"/>
              <a:chOff x="6332671" y="5169462"/>
              <a:chExt cx="1240093" cy="219046"/>
            </a:xfrm>
          </p:grpSpPr>
          <p:cxnSp>
            <p:nvCxnSpPr>
              <p:cNvPr id="645" name="直接连接符 644"/>
              <p:cNvCxnSpPr/>
              <p:nvPr/>
            </p:nvCxnSpPr>
            <p:spPr>
              <a:xfrm flipH="1">
                <a:off x="6332671" y="5306678"/>
                <a:ext cx="244336" cy="0"/>
              </a:xfrm>
              <a:prstGeom prst="line">
                <a:avLst/>
              </a:prstGeom>
              <a:solidFill>
                <a:schemeClr val="bg1"/>
              </a:solidFill>
              <a:ln w="38100" cap="sq">
                <a:solidFill>
                  <a:srgbClr val="00B050"/>
                </a:solidFill>
                <a:miter lim="800000"/>
                <a:headEnd/>
                <a:tailEnd type="none" w="lg" len="lg"/>
              </a:ln>
            </p:spPr>
          </p:cxnSp>
          <p:cxnSp>
            <p:nvCxnSpPr>
              <p:cNvPr id="647" name="直接连接符 646"/>
              <p:cNvCxnSpPr/>
              <p:nvPr/>
            </p:nvCxnSpPr>
            <p:spPr>
              <a:xfrm flipH="1" flipV="1">
                <a:off x="6654717" y="5169462"/>
                <a:ext cx="0" cy="178303"/>
              </a:xfrm>
              <a:prstGeom prst="line">
                <a:avLst/>
              </a:prstGeom>
              <a:solidFill>
                <a:schemeClr val="bg1"/>
              </a:solidFill>
              <a:ln w="12700" cap="sq">
                <a:solidFill>
                  <a:schemeClr val="tx1"/>
                </a:solidFill>
                <a:round/>
                <a:headEnd/>
                <a:tailEnd type="none" w="lg" len="lg"/>
              </a:ln>
            </p:spPr>
          </p:cxnSp>
          <p:grpSp>
            <p:nvGrpSpPr>
              <p:cNvPr id="650" name="组合 649"/>
              <p:cNvGrpSpPr/>
              <p:nvPr/>
            </p:nvGrpSpPr>
            <p:grpSpPr>
              <a:xfrm>
                <a:off x="6759107" y="5170244"/>
                <a:ext cx="813657" cy="131453"/>
                <a:chOff x="5694705" y="2247293"/>
                <a:chExt cx="502156" cy="121283"/>
              </a:xfrm>
            </p:grpSpPr>
            <p:cxnSp>
              <p:nvCxnSpPr>
                <p:cNvPr id="657" name="直接连接符 656"/>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58" name="组合 657"/>
                <p:cNvGrpSpPr/>
                <p:nvPr/>
              </p:nvGrpSpPr>
              <p:grpSpPr>
                <a:xfrm>
                  <a:off x="5942184" y="2247293"/>
                  <a:ext cx="254677" cy="119330"/>
                  <a:chOff x="5919959" y="2262533"/>
                  <a:chExt cx="254677" cy="119330"/>
                </a:xfrm>
              </p:grpSpPr>
              <p:cxnSp>
                <p:nvCxnSpPr>
                  <p:cNvPr id="659" name="直接连接符 658"/>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660" name="直接连接符 659"/>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52" name="等腰三角形 651"/>
              <p:cNvSpPr/>
              <p:nvPr/>
            </p:nvSpPr>
            <p:spPr>
              <a:xfrm rot="16200000">
                <a:off x="6571570" y="5227651"/>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nvGrpSpPr>
            <p:cNvPr id="33" name="组合 32"/>
            <p:cNvGrpSpPr/>
            <p:nvPr/>
          </p:nvGrpSpPr>
          <p:grpSpPr>
            <a:xfrm>
              <a:off x="6332671" y="5657421"/>
              <a:ext cx="1240093" cy="219046"/>
              <a:chOff x="6332671" y="5657421"/>
              <a:chExt cx="1240093" cy="219046"/>
            </a:xfrm>
          </p:grpSpPr>
          <p:cxnSp>
            <p:nvCxnSpPr>
              <p:cNvPr id="666" name="直接连接符 665"/>
              <p:cNvCxnSpPr/>
              <p:nvPr/>
            </p:nvCxnSpPr>
            <p:spPr>
              <a:xfrm flipH="1">
                <a:off x="6332671" y="5794637"/>
                <a:ext cx="244336" cy="0"/>
              </a:xfrm>
              <a:prstGeom prst="line">
                <a:avLst/>
              </a:prstGeom>
              <a:solidFill>
                <a:schemeClr val="bg1"/>
              </a:solidFill>
              <a:ln w="38100" cap="sq">
                <a:solidFill>
                  <a:srgbClr val="00B050"/>
                </a:solidFill>
                <a:miter lim="800000"/>
                <a:headEnd/>
                <a:tailEnd type="none" w="lg" len="lg"/>
              </a:ln>
            </p:spPr>
          </p:cxnSp>
          <p:cxnSp>
            <p:nvCxnSpPr>
              <p:cNvPr id="668" name="直接连接符 667"/>
              <p:cNvCxnSpPr/>
              <p:nvPr/>
            </p:nvCxnSpPr>
            <p:spPr>
              <a:xfrm flipH="1" flipV="1">
                <a:off x="6654717" y="5657421"/>
                <a:ext cx="0" cy="178303"/>
              </a:xfrm>
              <a:prstGeom prst="line">
                <a:avLst/>
              </a:prstGeom>
              <a:solidFill>
                <a:schemeClr val="bg1"/>
              </a:solidFill>
              <a:ln w="12700" cap="sq">
                <a:solidFill>
                  <a:schemeClr val="tx1"/>
                </a:solidFill>
                <a:round/>
                <a:headEnd/>
                <a:tailEnd type="none" w="lg" len="lg"/>
              </a:ln>
            </p:spPr>
          </p:cxnSp>
          <p:grpSp>
            <p:nvGrpSpPr>
              <p:cNvPr id="671" name="组合 670"/>
              <p:cNvGrpSpPr/>
              <p:nvPr/>
            </p:nvGrpSpPr>
            <p:grpSpPr>
              <a:xfrm>
                <a:off x="6759107" y="5658203"/>
                <a:ext cx="813657" cy="131453"/>
                <a:chOff x="5694705" y="2247293"/>
                <a:chExt cx="502156" cy="121283"/>
              </a:xfrm>
            </p:grpSpPr>
            <p:cxnSp>
              <p:nvCxnSpPr>
                <p:cNvPr id="678" name="直接连接符 677"/>
                <p:cNvCxnSpPr/>
                <p:nvPr/>
              </p:nvCxnSpPr>
              <p:spPr>
                <a:xfrm flipH="1">
                  <a:off x="5694705" y="2368576"/>
                  <a:ext cx="244539" cy="0"/>
                </a:xfrm>
                <a:prstGeom prst="line">
                  <a:avLst/>
                </a:prstGeom>
                <a:solidFill>
                  <a:schemeClr val="bg1"/>
                </a:solidFill>
                <a:ln w="38100" cap="sq">
                  <a:solidFill>
                    <a:srgbClr val="00B050"/>
                  </a:solidFill>
                  <a:miter lim="800000"/>
                  <a:headEnd/>
                  <a:tailEnd type="none" w="lg" len="lg"/>
                </a:ln>
              </p:spPr>
            </p:cxnSp>
            <p:grpSp>
              <p:nvGrpSpPr>
                <p:cNvPr id="679" name="组合 678"/>
                <p:cNvGrpSpPr/>
                <p:nvPr/>
              </p:nvGrpSpPr>
              <p:grpSpPr>
                <a:xfrm>
                  <a:off x="5942184" y="2247293"/>
                  <a:ext cx="254677" cy="119330"/>
                  <a:chOff x="5919959" y="2262533"/>
                  <a:chExt cx="254677" cy="119330"/>
                </a:xfrm>
              </p:grpSpPr>
              <p:cxnSp>
                <p:nvCxnSpPr>
                  <p:cNvPr id="680" name="直接连接符 679"/>
                  <p:cNvCxnSpPr/>
                  <p:nvPr/>
                </p:nvCxnSpPr>
                <p:spPr>
                  <a:xfrm flipV="1">
                    <a:off x="5919959" y="2262533"/>
                    <a:ext cx="0" cy="119330"/>
                  </a:xfrm>
                  <a:prstGeom prst="line">
                    <a:avLst/>
                  </a:prstGeom>
                  <a:solidFill>
                    <a:schemeClr val="bg1"/>
                  </a:solidFill>
                  <a:ln w="38100" cap="sq">
                    <a:solidFill>
                      <a:srgbClr val="00B050"/>
                    </a:solidFill>
                    <a:miter lim="800000"/>
                    <a:headEnd/>
                    <a:tailEnd type="none" w="lg" len="lg"/>
                  </a:ln>
                </p:spPr>
              </p:cxnSp>
              <p:cxnSp>
                <p:nvCxnSpPr>
                  <p:cNvPr id="681" name="直接连接符 680"/>
                  <p:cNvCxnSpPr/>
                  <p:nvPr/>
                </p:nvCxnSpPr>
                <p:spPr>
                  <a:xfrm flipH="1">
                    <a:off x="5930300" y="2264265"/>
                    <a:ext cx="244336" cy="0"/>
                  </a:xfrm>
                  <a:prstGeom prst="line">
                    <a:avLst/>
                  </a:prstGeom>
                  <a:solidFill>
                    <a:schemeClr val="bg1"/>
                  </a:solidFill>
                  <a:ln w="38100" cap="sq">
                    <a:solidFill>
                      <a:srgbClr val="00B050"/>
                    </a:solidFill>
                    <a:miter lim="800000"/>
                    <a:headEnd/>
                    <a:tailEnd type="none" w="lg" len="lg"/>
                  </a:ln>
                </p:spPr>
              </p:cxnSp>
            </p:grpSp>
          </p:grpSp>
          <p:sp>
            <p:nvSpPr>
              <p:cNvPr id="673" name="等腰三角形 672"/>
              <p:cNvSpPr/>
              <p:nvPr/>
            </p:nvSpPr>
            <p:spPr>
              <a:xfrm rot="16200000">
                <a:off x="6571570" y="5715610"/>
                <a:ext cx="166294" cy="155419"/>
              </a:xfrm>
              <a:prstGeom prst="triangle">
                <a:avLst/>
              </a:prstGeom>
              <a:solidFill>
                <a:srgbClr val="FFC000"/>
              </a:solid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grpSp>
      </p:grpSp>
      <p:grpSp>
        <p:nvGrpSpPr>
          <p:cNvPr id="18" name="组合 17"/>
          <p:cNvGrpSpPr/>
          <p:nvPr/>
        </p:nvGrpSpPr>
        <p:grpSpPr>
          <a:xfrm>
            <a:off x="4423320" y="1940496"/>
            <a:ext cx="935946" cy="3757262"/>
            <a:chOff x="4423320" y="1940496"/>
            <a:chExt cx="935946" cy="3757262"/>
          </a:xfrm>
        </p:grpSpPr>
        <p:grpSp>
          <p:nvGrpSpPr>
            <p:cNvPr id="16" name="组合 15"/>
            <p:cNvGrpSpPr/>
            <p:nvPr/>
          </p:nvGrpSpPr>
          <p:grpSpPr>
            <a:xfrm>
              <a:off x="4423320" y="1940496"/>
              <a:ext cx="935946" cy="605720"/>
              <a:chOff x="4423320" y="1940496"/>
              <a:chExt cx="935946" cy="605720"/>
            </a:xfrm>
          </p:grpSpPr>
          <p:cxnSp>
            <p:nvCxnSpPr>
              <p:cNvPr id="378" name="直接连接符 377"/>
              <p:cNvCxnSpPr/>
              <p:nvPr/>
            </p:nvCxnSpPr>
            <p:spPr>
              <a:xfrm>
                <a:off x="4453136" y="2202897"/>
                <a:ext cx="906130" cy="0"/>
              </a:xfrm>
              <a:prstGeom prst="line">
                <a:avLst/>
              </a:prstGeom>
              <a:noFill/>
              <a:ln w="9525" cap="flat" cmpd="sng" algn="ctr">
                <a:solidFill>
                  <a:srgbClr val="FF6600"/>
                </a:solidFill>
                <a:prstDash val="solid"/>
              </a:ln>
              <a:effectLst/>
            </p:spPr>
          </p:cxnSp>
          <p:cxnSp>
            <p:nvCxnSpPr>
              <p:cNvPr id="369" name="直接连接符 368"/>
              <p:cNvCxnSpPr/>
              <p:nvPr/>
            </p:nvCxnSpPr>
            <p:spPr>
              <a:xfrm>
                <a:off x="4457151" y="2282045"/>
                <a:ext cx="902115" cy="0"/>
              </a:xfrm>
              <a:prstGeom prst="line">
                <a:avLst/>
              </a:prstGeom>
              <a:noFill/>
              <a:ln w="25400" cap="flat" cmpd="sng" algn="ctr">
                <a:solidFill>
                  <a:srgbClr val="00B0F0"/>
                </a:solidFill>
                <a:prstDash val="solid"/>
              </a:ln>
              <a:effectLst/>
            </p:spPr>
          </p:cxnSp>
          <p:sp>
            <p:nvSpPr>
              <p:cNvPr id="1053" name="矩形 1052"/>
              <p:cNvSpPr/>
              <p:nvPr/>
            </p:nvSpPr>
            <p:spPr>
              <a:xfrm>
                <a:off x="4429760" y="1940496"/>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FF6600"/>
                    </a:solidFill>
                    <a:latin typeface="微软雅黑"/>
                    <a:ea typeface="微软雅黑"/>
                  </a:rPr>
                  <a:t>valid</a:t>
                </a:r>
                <a:endParaRPr kumimoji="0" lang="en-US" altLang="zh-CN" sz="1600" b="1" i="0" u="none" strike="noStrike" kern="0" cap="none" spc="0" normalizeH="0" baseline="0" noProof="0" dirty="0">
                  <a:ln>
                    <a:noFill/>
                  </a:ln>
                  <a:solidFill>
                    <a:srgbClr val="FF6600"/>
                  </a:solidFill>
                  <a:effectLst/>
                  <a:uLnTx/>
                  <a:uFillTx/>
                  <a:latin typeface="微软雅黑"/>
                  <a:ea typeface="微软雅黑"/>
                </a:endParaRPr>
              </a:p>
            </p:txBody>
          </p:sp>
          <p:sp>
            <p:nvSpPr>
              <p:cNvPr id="1054" name="矩形 1053"/>
              <p:cNvSpPr/>
              <p:nvPr/>
            </p:nvSpPr>
            <p:spPr>
              <a:xfrm>
                <a:off x="4423320" y="227261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rgbClr val="0099FF"/>
                    </a:solidFill>
                    <a:latin typeface="微软雅黑"/>
                    <a:ea typeface="微软雅黑"/>
                  </a:rPr>
                  <a:t>key</a:t>
                </a:r>
                <a:endParaRPr kumimoji="0" lang="en-US" altLang="zh-CN" sz="1600" b="1" i="0" u="none" strike="noStrike" kern="0" cap="none" spc="0" normalizeH="0" baseline="0" noProof="0" dirty="0">
                  <a:ln>
                    <a:noFill/>
                  </a:ln>
                  <a:solidFill>
                    <a:srgbClr val="0099FF"/>
                  </a:solidFill>
                  <a:effectLst/>
                  <a:uLnTx/>
                  <a:uFillTx/>
                  <a:latin typeface="微软雅黑"/>
                  <a:ea typeface="微软雅黑"/>
                </a:endParaRPr>
              </a:p>
            </p:txBody>
          </p:sp>
        </p:grpSp>
        <p:grpSp>
          <p:nvGrpSpPr>
            <p:cNvPr id="17" name="组合 16"/>
            <p:cNvGrpSpPr/>
            <p:nvPr/>
          </p:nvGrpSpPr>
          <p:grpSpPr>
            <a:xfrm>
              <a:off x="4453136" y="2690856"/>
              <a:ext cx="906130" cy="3006902"/>
              <a:chOff x="4453136" y="2690856"/>
              <a:chExt cx="906130" cy="3006902"/>
            </a:xfrm>
          </p:grpSpPr>
          <p:cxnSp>
            <p:nvCxnSpPr>
              <p:cNvPr id="548" name="直接连接符 547"/>
              <p:cNvCxnSpPr/>
              <p:nvPr/>
            </p:nvCxnSpPr>
            <p:spPr>
              <a:xfrm>
                <a:off x="4453136" y="2690856"/>
                <a:ext cx="906130" cy="0"/>
              </a:xfrm>
              <a:prstGeom prst="line">
                <a:avLst/>
              </a:prstGeom>
              <a:noFill/>
              <a:ln w="9525" cap="flat" cmpd="sng" algn="ctr">
                <a:solidFill>
                  <a:srgbClr val="FF6600"/>
                </a:solidFill>
                <a:prstDash val="solid"/>
              </a:ln>
              <a:effectLst/>
            </p:spPr>
          </p:cxnSp>
          <p:cxnSp>
            <p:nvCxnSpPr>
              <p:cNvPr id="549" name="直接连接符 548"/>
              <p:cNvCxnSpPr/>
              <p:nvPr/>
            </p:nvCxnSpPr>
            <p:spPr>
              <a:xfrm>
                <a:off x="4457151" y="2770004"/>
                <a:ext cx="902115" cy="0"/>
              </a:xfrm>
              <a:prstGeom prst="line">
                <a:avLst/>
              </a:prstGeom>
              <a:noFill/>
              <a:ln w="25400" cap="flat" cmpd="sng" algn="ctr">
                <a:solidFill>
                  <a:srgbClr val="00B0F0"/>
                </a:solidFill>
                <a:prstDash val="solid"/>
              </a:ln>
              <a:effectLst/>
            </p:spPr>
          </p:cxnSp>
          <p:cxnSp>
            <p:nvCxnSpPr>
              <p:cNvPr id="569" name="直接连接符 568"/>
              <p:cNvCxnSpPr/>
              <p:nvPr/>
            </p:nvCxnSpPr>
            <p:spPr>
              <a:xfrm>
                <a:off x="4453136" y="3178815"/>
                <a:ext cx="906130" cy="0"/>
              </a:xfrm>
              <a:prstGeom prst="line">
                <a:avLst/>
              </a:prstGeom>
              <a:noFill/>
              <a:ln w="9525" cap="flat" cmpd="sng" algn="ctr">
                <a:solidFill>
                  <a:srgbClr val="FF6600"/>
                </a:solidFill>
                <a:prstDash val="solid"/>
              </a:ln>
              <a:effectLst/>
            </p:spPr>
          </p:cxnSp>
          <p:cxnSp>
            <p:nvCxnSpPr>
              <p:cNvPr id="570" name="直接连接符 569"/>
              <p:cNvCxnSpPr/>
              <p:nvPr/>
            </p:nvCxnSpPr>
            <p:spPr>
              <a:xfrm>
                <a:off x="4457151" y="3257963"/>
                <a:ext cx="902115" cy="0"/>
              </a:xfrm>
              <a:prstGeom prst="line">
                <a:avLst/>
              </a:prstGeom>
              <a:noFill/>
              <a:ln w="25400" cap="flat" cmpd="sng" algn="ctr">
                <a:solidFill>
                  <a:srgbClr val="00B0F0"/>
                </a:solidFill>
                <a:prstDash val="solid"/>
              </a:ln>
              <a:effectLst/>
            </p:spPr>
          </p:cxnSp>
          <p:cxnSp>
            <p:nvCxnSpPr>
              <p:cNvPr id="590" name="直接连接符 589"/>
              <p:cNvCxnSpPr/>
              <p:nvPr/>
            </p:nvCxnSpPr>
            <p:spPr>
              <a:xfrm>
                <a:off x="4453136" y="3666774"/>
                <a:ext cx="906130" cy="0"/>
              </a:xfrm>
              <a:prstGeom prst="line">
                <a:avLst/>
              </a:prstGeom>
              <a:noFill/>
              <a:ln w="9525" cap="flat" cmpd="sng" algn="ctr">
                <a:solidFill>
                  <a:srgbClr val="FF6600"/>
                </a:solidFill>
                <a:prstDash val="solid"/>
              </a:ln>
              <a:effectLst/>
            </p:spPr>
          </p:cxnSp>
          <p:cxnSp>
            <p:nvCxnSpPr>
              <p:cNvPr id="591" name="直接连接符 590"/>
              <p:cNvCxnSpPr/>
              <p:nvPr/>
            </p:nvCxnSpPr>
            <p:spPr>
              <a:xfrm>
                <a:off x="4457151" y="3745922"/>
                <a:ext cx="902115" cy="0"/>
              </a:xfrm>
              <a:prstGeom prst="line">
                <a:avLst/>
              </a:prstGeom>
              <a:noFill/>
              <a:ln w="25400" cap="flat" cmpd="sng" algn="ctr">
                <a:solidFill>
                  <a:srgbClr val="00B0F0"/>
                </a:solidFill>
                <a:prstDash val="solid"/>
              </a:ln>
              <a:effectLst/>
            </p:spPr>
          </p:cxnSp>
          <p:cxnSp>
            <p:nvCxnSpPr>
              <p:cNvPr id="611" name="直接连接符 610"/>
              <p:cNvCxnSpPr/>
              <p:nvPr/>
            </p:nvCxnSpPr>
            <p:spPr>
              <a:xfrm>
                <a:off x="4453136" y="4154733"/>
                <a:ext cx="906130" cy="0"/>
              </a:xfrm>
              <a:prstGeom prst="line">
                <a:avLst/>
              </a:prstGeom>
              <a:noFill/>
              <a:ln w="9525" cap="flat" cmpd="sng" algn="ctr">
                <a:solidFill>
                  <a:srgbClr val="FF6600"/>
                </a:solidFill>
                <a:prstDash val="solid"/>
              </a:ln>
              <a:effectLst/>
            </p:spPr>
          </p:cxnSp>
          <p:cxnSp>
            <p:nvCxnSpPr>
              <p:cNvPr id="612" name="直接连接符 611"/>
              <p:cNvCxnSpPr/>
              <p:nvPr/>
            </p:nvCxnSpPr>
            <p:spPr>
              <a:xfrm>
                <a:off x="4457151" y="4233881"/>
                <a:ext cx="902115" cy="0"/>
              </a:xfrm>
              <a:prstGeom prst="line">
                <a:avLst/>
              </a:prstGeom>
              <a:noFill/>
              <a:ln w="25400" cap="flat" cmpd="sng" algn="ctr">
                <a:solidFill>
                  <a:srgbClr val="00B0F0"/>
                </a:solidFill>
                <a:prstDash val="solid"/>
              </a:ln>
              <a:effectLst/>
            </p:spPr>
          </p:cxnSp>
          <p:cxnSp>
            <p:nvCxnSpPr>
              <p:cNvPr id="632" name="直接连接符 631"/>
              <p:cNvCxnSpPr/>
              <p:nvPr/>
            </p:nvCxnSpPr>
            <p:spPr>
              <a:xfrm>
                <a:off x="4453136" y="4642692"/>
                <a:ext cx="906130" cy="0"/>
              </a:xfrm>
              <a:prstGeom prst="line">
                <a:avLst/>
              </a:prstGeom>
              <a:noFill/>
              <a:ln w="9525" cap="flat" cmpd="sng" algn="ctr">
                <a:solidFill>
                  <a:srgbClr val="FF6600"/>
                </a:solidFill>
                <a:prstDash val="solid"/>
              </a:ln>
              <a:effectLst/>
            </p:spPr>
          </p:cxnSp>
          <p:cxnSp>
            <p:nvCxnSpPr>
              <p:cNvPr id="633" name="直接连接符 632"/>
              <p:cNvCxnSpPr/>
              <p:nvPr/>
            </p:nvCxnSpPr>
            <p:spPr>
              <a:xfrm>
                <a:off x="4457151" y="4721840"/>
                <a:ext cx="902115" cy="0"/>
              </a:xfrm>
              <a:prstGeom prst="line">
                <a:avLst/>
              </a:prstGeom>
              <a:noFill/>
              <a:ln w="25400" cap="flat" cmpd="sng" algn="ctr">
                <a:solidFill>
                  <a:srgbClr val="00B0F0"/>
                </a:solidFill>
                <a:prstDash val="solid"/>
              </a:ln>
              <a:effectLst/>
            </p:spPr>
          </p:cxnSp>
          <p:cxnSp>
            <p:nvCxnSpPr>
              <p:cNvPr id="653" name="直接连接符 652"/>
              <p:cNvCxnSpPr/>
              <p:nvPr/>
            </p:nvCxnSpPr>
            <p:spPr>
              <a:xfrm>
                <a:off x="4453136" y="5130651"/>
                <a:ext cx="906130" cy="0"/>
              </a:xfrm>
              <a:prstGeom prst="line">
                <a:avLst/>
              </a:prstGeom>
              <a:noFill/>
              <a:ln w="9525" cap="flat" cmpd="sng" algn="ctr">
                <a:solidFill>
                  <a:srgbClr val="FF6600"/>
                </a:solidFill>
                <a:prstDash val="solid"/>
              </a:ln>
              <a:effectLst/>
            </p:spPr>
          </p:cxnSp>
          <p:cxnSp>
            <p:nvCxnSpPr>
              <p:cNvPr id="654" name="直接连接符 653"/>
              <p:cNvCxnSpPr/>
              <p:nvPr/>
            </p:nvCxnSpPr>
            <p:spPr>
              <a:xfrm>
                <a:off x="4457151" y="5209799"/>
                <a:ext cx="902115" cy="0"/>
              </a:xfrm>
              <a:prstGeom prst="line">
                <a:avLst/>
              </a:prstGeom>
              <a:noFill/>
              <a:ln w="25400" cap="flat" cmpd="sng" algn="ctr">
                <a:solidFill>
                  <a:srgbClr val="00B0F0"/>
                </a:solidFill>
                <a:prstDash val="solid"/>
              </a:ln>
              <a:effectLst/>
            </p:spPr>
          </p:cxnSp>
          <p:cxnSp>
            <p:nvCxnSpPr>
              <p:cNvPr id="674" name="直接连接符 673"/>
              <p:cNvCxnSpPr/>
              <p:nvPr/>
            </p:nvCxnSpPr>
            <p:spPr>
              <a:xfrm>
                <a:off x="4453136" y="5618610"/>
                <a:ext cx="906130" cy="0"/>
              </a:xfrm>
              <a:prstGeom prst="line">
                <a:avLst/>
              </a:prstGeom>
              <a:noFill/>
              <a:ln w="9525" cap="flat" cmpd="sng" algn="ctr">
                <a:solidFill>
                  <a:srgbClr val="FF6600"/>
                </a:solidFill>
                <a:prstDash val="solid"/>
              </a:ln>
              <a:effectLst/>
            </p:spPr>
          </p:cxnSp>
          <p:cxnSp>
            <p:nvCxnSpPr>
              <p:cNvPr id="675" name="直接连接符 674"/>
              <p:cNvCxnSpPr/>
              <p:nvPr/>
            </p:nvCxnSpPr>
            <p:spPr>
              <a:xfrm>
                <a:off x="4457151" y="5697758"/>
                <a:ext cx="902115" cy="0"/>
              </a:xfrm>
              <a:prstGeom prst="line">
                <a:avLst/>
              </a:prstGeom>
              <a:noFill/>
              <a:ln w="25400" cap="flat" cmpd="sng" algn="ctr">
                <a:solidFill>
                  <a:srgbClr val="00B0F0"/>
                </a:solidFill>
                <a:prstDash val="solid"/>
              </a:ln>
              <a:effectLst/>
            </p:spPr>
          </p:cxnSp>
        </p:grpSp>
      </p:grpSp>
      <p:grpSp>
        <p:nvGrpSpPr>
          <p:cNvPr id="25" name="组合 24"/>
          <p:cNvGrpSpPr/>
          <p:nvPr/>
        </p:nvGrpSpPr>
        <p:grpSpPr>
          <a:xfrm>
            <a:off x="5445637" y="1698453"/>
            <a:ext cx="1399802" cy="3990629"/>
            <a:chOff x="5445637" y="1698453"/>
            <a:chExt cx="1399802" cy="3990629"/>
          </a:xfrm>
        </p:grpSpPr>
        <p:sp>
          <p:nvSpPr>
            <p:cNvPr id="537" name="矩形 536"/>
            <p:cNvSpPr/>
            <p:nvPr/>
          </p:nvSpPr>
          <p:spPr>
            <a:xfrm>
              <a:off x="5445637" y="1698453"/>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latin typeface="微软雅黑"/>
                  <a:ea typeface="微软雅黑"/>
                </a:rPr>
                <a:t>比较结果</a:t>
              </a:r>
              <a:endParaRPr kumimoji="0" lang="en-US" altLang="zh-CN" sz="1400" b="1" i="0" u="none" strike="noStrike" kern="0" cap="none" spc="0" normalizeH="0" baseline="0" noProof="0" dirty="0">
                <a:ln>
                  <a:noFill/>
                </a:ln>
                <a:effectLst/>
                <a:uLnTx/>
                <a:uFillTx/>
                <a:latin typeface="微软雅黑"/>
                <a:ea typeface="微软雅黑"/>
              </a:endParaRPr>
            </a:p>
          </p:txBody>
        </p:sp>
        <p:grpSp>
          <p:nvGrpSpPr>
            <p:cNvPr id="20" name="组合 19"/>
            <p:cNvGrpSpPr/>
            <p:nvPr/>
          </p:nvGrpSpPr>
          <p:grpSpPr>
            <a:xfrm>
              <a:off x="5826220" y="2015875"/>
              <a:ext cx="410636" cy="3673207"/>
              <a:chOff x="5753111" y="1950558"/>
              <a:chExt cx="410636" cy="3673207"/>
            </a:xfrm>
          </p:grpSpPr>
          <p:sp>
            <p:nvSpPr>
              <p:cNvPr id="692" name="矩形 691"/>
              <p:cNvSpPr/>
              <p:nvPr/>
            </p:nvSpPr>
            <p:spPr>
              <a:xfrm>
                <a:off x="5753111" y="19505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93" name="矩形 692"/>
              <p:cNvSpPr/>
              <p:nvPr/>
            </p:nvSpPr>
            <p:spPr>
              <a:xfrm>
                <a:off x="5753111" y="24396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694" name="矩形 693"/>
              <p:cNvSpPr/>
              <p:nvPr/>
            </p:nvSpPr>
            <p:spPr>
              <a:xfrm>
                <a:off x="5753111" y="29288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95" name="矩形 694"/>
              <p:cNvSpPr/>
              <p:nvPr/>
            </p:nvSpPr>
            <p:spPr>
              <a:xfrm>
                <a:off x="5753111" y="34179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96" name="矩形 695"/>
              <p:cNvSpPr/>
              <p:nvPr/>
            </p:nvSpPr>
            <p:spPr>
              <a:xfrm>
                <a:off x="5753111" y="39070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97" name="矩形 696"/>
              <p:cNvSpPr/>
              <p:nvPr/>
            </p:nvSpPr>
            <p:spPr>
              <a:xfrm>
                <a:off x="5753111" y="43961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98" name="矩形 697"/>
              <p:cNvSpPr/>
              <p:nvPr/>
            </p:nvSpPr>
            <p:spPr>
              <a:xfrm>
                <a:off x="5753111" y="48853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99" name="矩形 698"/>
              <p:cNvSpPr/>
              <p:nvPr/>
            </p:nvSpPr>
            <p:spPr>
              <a:xfrm>
                <a:off x="5753111" y="53744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grpSp>
        <p:nvGrpSpPr>
          <p:cNvPr id="35" name="组合 34"/>
          <p:cNvGrpSpPr/>
          <p:nvPr/>
        </p:nvGrpSpPr>
        <p:grpSpPr>
          <a:xfrm>
            <a:off x="5740374" y="2400922"/>
            <a:ext cx="1399802" cy="4036336"/>
            <a:chOff x="5740374" y="2400922"/>
            <a:chExt cx="1399802" cy="4036336"/>
          </a:xfrm>
        </p:grpSpPr>
        <p:cxnSp>
          <p:nvCxnSpPr>
            <p:cNvPr id="394" name="直接连接符 393"/>
            <p:cNvCxnSpPr/>
            <p:nvPr/>
          </p:nvCxnSpPr>
          <p:spPr>
            <a:xfrm>
              <a:off x="6332671" y="2400922"/>
              <a:ext cx="0" cy="3760622"/>
            </a:xfrm>
            <a:prstGeom prst="line">
              <a:avLst/>
            </a:prstGeom>
            <a:solidFill>
              <a:schemeClr val="bg1"/>
            </a:solidFill>
            <a:ln w="38100" cap="sq">
              <a:solidFill>
                <a:srgbClr val="1FB965"/>
              </a:solidFill>
              <a:miter lim="800000"/>
              <a:headEnd w="lg" len="med"/>
              <a:tailEnd type="triangle" w="med" len="med"/>
            </a:ln>
          </p:spPr>
        </p:cxnSp>
        <p:sp>
          <p:nvSpPr>
            <p:cNvPr id="700" name="矩形 699"/>
            <p:cNvSpPr/>
            <p:nvPr/>
          </p:nvSpPr>
          <p:spPr>
            <a:xfrm>
              <a:off x="5740374" y="6163661"/>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400" b="1" kern="0" dirty="0">
                  <a:latin typeface="微软雅黑"/>
                  <a:ea typeface="微软雅黑"/>
                </a:rPr>
                <a:t>输出</a:t>
              </a:r>
              <a:r>
                <a:rPr lang="en-US" altLang="zh-CN" sz="1400" b="1" kern="0" dirty="0">
                  <a:latin typeface="微软雅黑"/>
                  <a:ea typeface="微软雅黑"/>
                </a:rPr>
                <a:t>value</a:t>
              </a:r>
              <a:endParaRPr kumimoji="0" lang="en-US" altLang="zh-CN" sz="1400" b="1" i="0" u="none" strike="noStrike" kern="0" cap="none" spc="0" normalizeH="0" baseline="0" noProof="0" dirty="0">
                <a:ln>
                  <a:noFill/>
                </a:ln>
                <a:effectLst/>
                <a:uLnTx/>
                <a:uFillTx/>
                <a:latin typeface="微软雅黑"/>
                <a:ea typeface="微软雅黑"/>
              </a:endParaRPr>
            </a:p>
          </p:txBody>
        </p:sp>
      </p:grpSp>
      <p:grpSp>
        <p:nvGrpSpPr>
          <p:cNvPr id="701" name="组合 700">
            <a:extLst>
              <a:ext uri="{FF2B5EF4-FFF2-40B4-BE49-F238E27FC236}">
                <a16:creationId xmlns:a16="http://schemas.microsoft.com/office/drawing/2014/main" id="{8290AFFA-5954-43B2-9E25-77DB5E178460}"/>
              </a:ext>
            </a:extLst>
          </p:cNvPr>
          <p:cNvGrpSpPr/>
          <p:nvPr/>
        </p:nvGrpSpPr>
        <p:grpSpPr>
          <a:xfrm>
            <a:off x="8967971" y="1196171"/>
            <a:ext cx="2803016" cy="451006"/>
            <a:chOff x="747312" y="4732302"/>
            <a:chExt cx="1413294" cy="451006"/>
          </a:xfrm>
        </p:grpSpPr>
        <p:sp>
          <p:nvSpPr>
            <p:cNvPr id="702" name="矩形 701">
              <a:extLst>
                <a:ext uri="{FF2B5EF4-FFF2-40B4-BE49-F238E27FC236}">
                  <a16:creationId xmlns:a16="http://schemas.microsoft.com/office/drawing/2014/main" id="{D2EA2FE2-746F-4AAB-85CE-AB44F64ED41A}"/>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矩形 702">
              <a:extLst>
                <a:ext uri="{FF2B5EF4-FFF2-40B4-BE49-F238E27FC236}">
                  <a16:creationId xmlns:a16="http://schemas.microsoft.com/office/drawing/2014/main" id="{BAC7BD4A-A4F1-46FD-B146-38590863C8B2}"/>
                </a:ext>
              </a:extLst>
            </p:cNvPr>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写逻辑如何实现？</a:t>
              </a:r>
              <a:endParaRPr lang="en-US" altLang="zh-CN" sz="2000" b="1" dirty="0">
                <a:solidFill>
                  <a:srgbClr val="FF0000"/>
                </a:solidFill>
                <a:latin typeface="+mn-ea"/>
              </a:endParaRPr>
            </a:p>
          </p:txBody>
        </p:sp>
      </p:grpSp>
      <p:grpSp>
        <p:nvGrpSpPr>
          <p:cNvPr id="13" name="组合 12"/>
          <p:cNvGrpSpPr/>
          <p:nvPr/>
        </p:nvGrpSpPr>
        <p:grpSpPr>
          <a:xfrm>
            <a:off x="2686689" y="1686331"/>
            <a:ext cx="6670196" cy="739443"/>
            <a:chOff x="2686689" y="1686331"/>
            <a:chExt cx="6670196" cy="739443"/>
          </a:xfrm>
        </p:grpSpPr>
        <p:grpSp>
          <p:nvGrpSpPr>
            <p:cNvPr id="11" name="组合 10"/>
            <p:cNvGrpSpPr/>
            <p:nvPr/>
          </p:nvGrpSpPr>
          <p:grpSpPr>
            <a:xfrm>
              <a:off x="2686689" y="2054346"/>
              <a:ext cx="6670196" cy="371428"/>
              <a:chOff x="2742675" y="1989029"/>
              <a:chExt cx="6670196" cy="371428"/>
            </a:xfrm>
          </p:grpSpPr>
          <p:grpSp>
            <p:nvGrpSpPr>
              <p:cNvPr id="48" name="组合 47"/>
              <p:cNvGrpSpPr/>
              <p:nvPr/>
            </p:nvGrpSpPr>
            <p:grpSpPr>
              <a:xfrm>
                <a:off x="2742675" y="1989029"/>
                <a:ext cx="1761876" cy="371346"/>
                <a:chOff x="2169741" y="2036654"/>
                <a:chExt cx="1761876" cy="371346"/>
              </a:xfrm>
            </p:grpSpPr>
            <p:sp>
              <p:nvSpPr>
                <p:cNvPr id="281" name="矩形 28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123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82" name="组合 481"/>
              <p:cNvGrpSpPr/>
              <p:nvPr/>
            </p:nvGrpSpPr>
            <p:grpSpPr>
              <a:xfrm>
                <a:off x="7650995" y="1989111"/>
                <a:ext cx="1761876" cy="371346"/>
                <a:chOff x="2169741" y="2036654"/>
                <a:chExt cx="1761876" cy="371346"/>
              </a:xfrm>
            </p:grpSpPr>
            <p:sp>
              <p:nvSpPr>
                <p:cNvPr id="483" name="矩形 48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dirty="0">
                      <a:solidFill>
                        <a:srgbClr val="000000"/>
                      </a:solidFill>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sp>
          <p:nvSpPr>
            <p:cNvPr id="12" name="矩形 11"/>
            <p:cNvSpPr/>
            <p:nvPr/>
          </p:nvSpPr>
          <p:spPr>
            <a:xfrm>
              <a:off x="3253739" y="1686331"/>
              <a:ext cx="60785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itchFamily="34" charset="0"/>
                  <a:cs typeface="Arial" pitchFamily="34" charset="0"/>
                </a:rPr>
                <a:t>Key</a:t>
              </a:r>
              <a:endParaRPr lang="zh-CN" altLang="en-US" b="1" kern="0" dirty="0">
                <a:solidFill>
                  <a:srgbClr val="000000"/>
                </a:solidFill>
                <a:latin typeface="Arial" pitchFamily="34" charset="0"/>
                <a:cs typeface="Arial" pitchFamily="34" charset="0"/>
              </a:endParaRPr>
            </a:p>
          </p:txBody>
        </p:sp>
        <p:sp>
          <p:nvSpPr>
            <p:cNvPr id="194" name="矩形 193"/>
            <p:cNvSpPr/>
            <p:nvPr/>
          </p:nvSpPr>
          <p:spPr>
            <a:xfrm>
              <a:off x="8096566" y="1698453"/>
              <a:ext cx="80021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itchFamily="34" charset="0"/>
                  <a:cs typeface="Arial" pitchFamily="34" charset="0"/>
                </a:rPr>
                <a:t>Value</a:t>
              </a:r>
              <a:endParaRPr lang="zh-CN" altLang="en-US" b="1" kern="0" dirty="0">
                <a:solidFill>
                  <a:srgbClr val="000000"/>
                </a:solidFill>
                <a:latin typeface="Arial" pitchFamily="34" charset="0"/>
                <a:cs typeface="Arial" pitchFamily="34" charset="0"/>
              </a:endParaRPr>
            </a:p>
          </p:txBody>
        </p:sp>
      </p:grpSp>
    </p:spTree>
    <p:custDataLst>
      <p:tags r:id="rId1"/>
    </p:custDataLst>
    <p:extLst>
      <p:ext uri="{BB962C8B-B14F-4D97-AF65-F5344CB8AC3E}">
        <p14:creationId xmlns:p14="http://schemas.microsoft.com/office/powerpoint/2010/main" val="2245967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barn(inVertical)">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righ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righ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right)">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repeatCount="3000"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5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701"/>
                                        </p:tgtEl>
                                        <p:attrNameLst>
                                          <p:attrName>style.visibility</p:attrName>
                                        </p:attrNameLst>
                                      </p:cBhvr>
                                      <p:to>
                                        <p:strVal val="visible"/>
                                      </p:to>
                                    </p:set>
                                    <p:animEffect transition="in" filter="wipe(left)">
                                      <p:cBhvr>
                                        <p:cTn id="101" dur="500"/>
                                        <p:tgtEl>
                                          <p:spTgt spid="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Lst>
  </p:timing>
  <p:extLst mod="1"/>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a:t>
            </a:r>
          </a:p>
        </p:txBody>
      </p:sp>
      <p:sp>
        <p:nvSpPr>
          <p:cNvPr id="3" name="内容占位符 2"/>
          <p:cNvSpPr>
            <a:spLocks noGrp="1"/>
          </p:cNvSpPr>
          <p:nvPr>
            <p:ph idx="1"/>
          </p:nvPr>
        </p:nvSpPr>
        <p:spPr/>
        <p:txBody>
          <a:bodyPr>
            <a:normAutofit/>
          </a:bodyPr>
          <a:lstStyle/>
          <a:p>
            <a:r>
              <a:rPr lang="zh-CN" altLang="en-US" dirty="0"/>
              <a:t>按内容进行访问（</a:t>
            </a:r>
            <a:r>
              <a:rPr lang="en-US" altLang="zh-CN" sz="2000" dirty="0">
                <a:solidFill>
                  <a:srgbClr val="7030A0"/>
                </a:solidFill>
              </a:rPr>
              <a:t>Key</a:t>
            </a:r>
            <a:r>
              <a:rPr lang="zh-CN" altLang="en-US" dirty="0"/>
              <a:t>，</a:t>
            </a:r>
            <a:r>
              <a:rPr lang="en-US" altLang="zh-CN" sz="2000" dirty="0">
                <a:solidFill>
                  <a:srgbClr val="00B050"/>
                </a:solidFill>
              </a:rPr>
              <a:t>Value</a:t>
            </a:r>
            <a:r>
              <a:rPr lang="zh-CN" altLang="en-US" dirty="0"/>
              <a:t>）</a:t>
            </a:r>
          </a:p>
          <a:p>
            <a:r>
              <a:rPr lang="zh-CN" altLang="en-US" dirty="0"/>
              <a:t>以关键字作全局</a:t>
            </a:r>
            <a:r>
              <a:rPr lang="zh-CN" altLang="en-US" u="sng" dirty="0">
                <a:solidFill>
                  <a:srgbClr val="C00000"/>
                </a:solidFill>
              </a:rPr>
              <a:t>并发比较</a:t>
            </a:r>
          </a:p>
          <a:p>
            <a:pPr lvl="1"/>
            <a:r>
              <a:rPr lang="zh-CN" altLang="en-US" sz="2200" dirty="0"/>
              <a:t>硬件成本高  </a:t>
            </a:r>
            <a:r>
              <a:rPr lang="en-US" altLang="zh-CN" sz="2200" dirty="0"/>
              <a:t>( </a:t>
            </a:r>
            <a:r>
              <a:rPr lang="zh-CN" altLang="en-US" sz="2200" dirty="0"/>
              <a:t>比较器多 </a:t>
            </a:r>
            <a:r>
              <a:rPr lang="en-US" altLang="zh-CN" sz="2200" dirty="0"/>
              <a:t>)</a:t>
            </a:r>
            <a:endParaRPr lang="zh-CN" altLang="en-US" sz="2200" dirty="0"/>
          </a:p>
          <a:p>
            <a:r>
              <a:rPr lang="zh-CN" altLang="en-US" dirty="0"/>
              <a:t>存放查找表   </a:t>
            </a:r>
            <a:r>
              <a:rPr lang="en-US" altLang="zh-CN" dirty="0"/>
              <a:t>(</a:t>
            </a:r>
            <a:r>
              <a:rPr lang="zh-CN" altLang="en-US" dirty="0"/>
              <a:t>独立硬件，不在缓存中</a:t>
            </a:r>
            <a:r>
              <a:rPr lang="en-US" altLang="zh-CN" dirty="0"/>
              <a:t>)</a:t>
            </a:r>
          </a:p>
          <a:p>
            <a:pPr lvl="1"/>
            <a:r>
              <a:rPr lang="zh-CN" altLang="en-US" sz="2200" dirty="0"/>
              <a:t>存储容量 </a:t>
            </a:r>
            <a:r>
              <a:rPr lang="en-US" altLang="zh-CN" sz="2200" dirty="0"/>
              <a:t>= </a:t>
            </a:r>
            <a:r>
              <a:rPr lang="zh-CN" altLang="en-US" sz="2200" dirty="0"/>
              <a:t>查找表容量 </a:t>
            </a:r>
            <a:r>
              <a:rPr lang="en-US" altLang="zh-CN" sz="2200" dirty="0"/>
              <a:t>= cache</a:t>
            </a:r>
            <a:r>
              <a:rPr lang="zh-CN" altLang="en-US" sz="2200" dirty="0"/>
              <a:t>块数 * 表项大小</a:t>
            </a:r>
          </a:p>
          <a:p>
            <a:pPr lvl="1"/>
            <a:r>
              <a:rPr lang="en-US" altLang="zh-CN" sz="2200" dirty="0"/>
              <a:t>cache</a:t>
            </a:r>
            <a:r>
              <a:rPr lang="zh-CN" altLang="en-US" sz="2200" dirty="0"/>
              <a:t>中用于存放</a:t>
            </a:r>
            <a:r>
              <a:rPr lang="zh-CN" altLang="en-US" sz="2200" b="1" dirty="0"/>
              <a:t>块表</a:t>
            </a:r>
            <a:r>
              <a:rPr lang="zh-CN" altLang="en-US" sz="2200" dirty="0"/>
              <a:t>，虚拟存储器中存放</a:t>
            </a:r>
            <a:r>
              <a:rPr lang="zh-CN" altLang="en-US" sz="2200" b="1" dirty="0"/>
              <a:t>段表、页表</a:t>
            </a:r>
          </a:p>
          <a:p>
            <a:pPr lvl="2"/>
            <a:r>
              <a:rPr lang="zh-CN" altLang="en-US" sz="2200" dirty="0"/>
              <a:t>（</a:t>
            </a:r>
            <a:r>
              <a:rPr lang="en-US" altLang="zh-CN" sz="2200" dirty="0"/>
              <a:t>valid,	   </a:t>
            </a:r>
            <a:r>
              <a:rPr lang="en-US" altLang="zh-CN" sz="2200" dirty="0">
                <a:solidFill>
                  <a:srgbClr val="7030A0"/>
                </a:solidFill>
              </a:rPr>
              <a:t>Key</a:t>
            </a:r>
            <a:r>
              <a:rPr lang="zh-CN" altLang="en-US" sz="2200" dirty="0"/>
              <a:t>，              </a:t>
            </a:r>
            <a:r>
              <a:rPr lang="en-US" altLang="zh-CN" sz="2200" dirty="0">
                <a:solidFill>
                  <a:srgbClr val="00B050"/>
                </a:solidFill>
              </a:rPr>
              <a:t>Value </a:t>
            </a:r>
            <a:r>
              <a:rPr lang="en-US" altLang="zh-CN" sz="2200" dirty="0">
                <a:solidFill>
                  <a:srgbClr val="33CC33"/>
                </a:solidFill>
              </a:rPr>
              <a:t>        </a:t>
            </a:r>
            <a:r>
              <a:rPr lang="zh-CN" altLang="en-US" sz="2200" dirty="0"/>
              <a:t>）</a:t>
            </a:r>
          </a:p>
          <a:p>
            <a:pPr lvl="2"/>
            <a:r>
              <a:rPr lang="zh-CN" altLang="en-US" sz="2200" dirty="0"/>
              <a:t> </a:t>
            </a:r>
            <a:r>
              <a:rPr lang="en-US" altLang="zh-CN" sz="2200" dirty="0"/>
              <a:t>(</a:t>
            </a:r>
            <a:r>
              <a:rPr lang="zh-CN" altLang="en-US" sz="2200" dirty="0"/>
              <a:t> 有效位</a:t>
            </a:r>
            <a:r>
              <a:rPr lang="en-US" altLang="zh-CN" sz="2200" dirty="0"/>
              <a:t>,    </a:t>
            </a:r>
            <a:r>
              <a:rPr lang="zh-CN" altLang="en-US" sz="2200" dirty="0">
                <a:solidFill>
                  <a:srgbClr val="7030A0"/>
                </a:solidFill>
              </a:rPr>
              <a:t>主存块地址  </a:t>
            </a:r>
            <a:r>
              <a:rPr lang="zh-CN" altLang="en-US" sz="2200" dirty="0"/>
              <a:t>，  </a:t>
            </a:r>
            <a:r>
              <a:rPr lang="en-US" altLang="zh-CN" sz="2200" dirty="0">
                <a:solidFill>
                  <a:srgbClr val="00B050"/>
                </a:solidFill>
              </a:rPr>
              <a:t>Cache</a:t>
            </a:r>
            <a:r>
              <a:rPr lang="zh-CN" altLang="en-US" sz="2200" dirty="0">
                <a:solidFill>
                  <a:srgbClr val="00B050"/>
                </a:solidFill>
              </a:rPr>
              <a:t>块地址</a:t>
            </a:r>
            <a:r>
              <a:rPr lang="zh-CN" altLang="en-US" sz="2200" dirty="0"/>
              <a:t>）    注：</a:t>
            </a:r>
            <a:r>
              <a:rPr lang="en-US" altLang="zh-CN" sz="2200" dirty="0"/>
              <a:t>value</a:t>
            </a:r>
            <a:r>
              <a:rPr lang="zh-CN" altLang="en-US" sz="2200" dirty="0"/>
              <a:t>不一定是必要的</a:t>
            </a:r>
          </a:p>
          <a:p>
            <a:pPr marL="0" indent="0">
              <a:buNone/>
            </a:pPr>
            <a:endParaRPr lang="zh-CN" altLang="en-US" dirty="0"/>
          </a:p>
        </p:txBody>
      </p:sp>
    </p:spTree>
    <p:extLst>
      <p:ext uri="{BB962C8B-B14F-4D97-AF65-F5344CB8AC3E}">
        <p14:creationId xmlns:p14="http://schemas.microsoft.com/office/powerpoint/2010/main" val="1601761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基本组织方式</a:t>
            </a:r>
          </a:p>
        </p:txBody>
      </p:sp>
      <p:sp>
        <p:nvSpPr>
          <p:cNvPr id="3" name="内容占位符 2"/>
          <p:cNvSpPr>
            <a:spLocks noGrp="1"/>
          </p:cNvSpPr>
          <p:nvPr>
            <p:ph idx="1"/>
          </p:nvPr>
        </p:nvSpPr>
        <p:spPr/>
        <p:txBody>
          <a:bodyPr>
            <a:normAutofit/>
          </a:bodyPr>
          <a:lstStyle/>
          <a:p>
            <a:r>
              <a:rPr lang="en-US" altLang="zh-CN" dirty="0"/>
              <a:t>CPU cache</a:t>
            </a:r>
            <a:r>
              <a:rPr lang="zh-CN" altLang="en-US" dirty="0"/>
              <a:t>由较快的</a:t>
            </a:r>
            <a:r>
              <a:rPr lang="en-US" altLang="zh-CN" dirty="0"/>
              <a:t>SRAM</a:t>
            </a:r>
            <a:r>
              <a:rPr lang="zh-CN" altLang="en-US" dirty="0"/>
              <a:t>构成</a:t>
            </a:r>
          </a:p>
          <a:p>
            <a:r>
              <a:rPr lang="en-US" altLang="zh-CN" dirty="0"/>
              <a:t>cache</a:t>
            </a:r>
            <a:r>
              <a:rPr lang="zh-CN" altLang="en-US" dirty="0"/>
              <a:t>与主存均分为固定大小的</a:t>
            </a:r>
            <a:r>
              <a:rPr lang="zh-CN" altLang="en-US" b="1" dirty="0">
                <a:solidFill>
                  <a:srgbClr val="00B050"/>
                </a:solidFill>
              </a:rPr>
              <a:t>数据块</a:t>
            </a:r>
            <a:r>
              <a:rPr lang="zh-CN" altLang="en-US" dirty="0">
                <a:solidFill>
                  <a:srgbClr val="339933"/>
                </a:solidFill>
              </a:rPr>
              <a:t>，</a:t>
            </a:r>
            <a:r>
              <a:rPr lang="zh-CN" altLang="en-US" dirty="0"/>
              <a:t>以</a:t>
            </a:r>
            <a:r>
              <a:rPr lang="zh-CN" altLang="en-US" b="1" u="sng" dirty="0">
                <a:solidFill>
                  <a:srgbClr val="FF0000"/>
                </a:solidFill>
              </a:rPr>
              <a:t>块</a:t>
            </a:r>
            <a:r>
              <a:rPr lang="zh-CN" altLang="en-US" dirty="0"/>
              <a:t>为单位交换数据</a:t>
            </a:r>
          </a:p>
          <a:p>
            <a:r>
              <a:rPr lang="zh-CN" altLang="en-US" dirty="0"/>
              <a:t>相联存储器存放查找表</a:t>
            </a:r>
          </a:p>
          <a:p>
            <a:pPr lvl="1"/>
            <a:r>
              <a:rPr lang="zh-CN" altLang="en-US" sz="2200" dirty="0"/>
              <a:t>表项：</a:t>
            </a:r>
            <a:r>
              <a:rPr lang="en-US" altLang="zh-CN" sz="2200" dirty="0"/>
              <a:t>(</a:t>
            </a:r>
            <a:r>
              <a:rPr lang="zh-CN" altLang="en-US" sz="2200" dirty="0"/>
              <a:t>有效位，调入</a:t>
            </a:r>
            <a:r>
              <a:rPr lang="en-US" altLang="zh-CN" sz="2200" dirty="0"/>
              <a:t>cache</a:t>
            </a:r>
            <a:r>
              <a:rPr lang="zh-CN" altLang="en-US" sz="2200" dirty="0"/>
              <a:t>的主存块地址，</a:t>
            </a:r>
            <a:r>
              <a:rPr lang="en-US" altLang="zh-CN" sz="2200" dirty="0"/>
              <a:t>cache</a:t>
            </a:r>
            <a:r>
              <a:rPr lang="zh-CN" altLang="en-US" sz="2200" dirty="0"/>
              <a:t>块地址）</a:t>
            </a:r>
          </a:p>
          <a:p>
            <a:pPr lvl="1"/>
            <a:r>
              <a:rPr lang="zh-CN" altLang="en-US" sz="2200" dirty="0"/>
              <a:t>容量 </a:t>
            </a:r>
            <a:r>
              <a:rPr lang="en-US" altLang="zh-CN" sz="2200" dirty="0"/>
              <a:t>= cache</a:t>
            </a:r>
            <a:r>
              <a:rPr lang="zh-CN" altLang="en-US" sz="2200" dirty="0"/>
              <a:t>块数 * 表项大小</a:t>
            </a:r>
          </a:p>
          <a:p>
            <a:r>
              <a:rPr lang="en-US" altLang="zh-CN" dirty="0"/>
              <a:t>CPU</a:t>
            </a:r>
            <a:r>
              <a:rPr lang="zh-CN" altLang="en-US" dirty="0"/>
              <a:t>给出的块地址与查找表中某单元相同且有效位为</a:t>
            </a:r>
            <a:r>
              <a:rPr lang="en-US" altLang="zh-CN" dirty="0"/>
              <a:t>1</a:t>
            </a:r>
            <a:r>
              <a:rPr lang="zh-CN" altLang="en-US" dirty="0"/>
              <a:t>表示</a:t>
            </a:r>
            <a:r>
              <a:rPr lang="zh-CN" altLang="en-US" b="1" dirty="0">
                <a:solidFill>
                  <a:srgbClr val="00B050"/>
                </a:solidFill>
              </a:rPr>
              <a:t>命中</a:t>
            </a:r>
          </a:p>
          <a:p>
            <a:pPr lvl="1"/>
            <a:r>
              <a:rPr lang="zh-CN" altLang="en-US" sz="2200" b="1" dirty="0"/>
              <a:t>全相联</a:t>
            </a:r>
            <a:r>
              <a:rPr lang="zh-CN" altLang="en-US" sz="2200" dirty="0"/>
              <a:t>：硬件多路并发比较提升查找速度</a:t>
            </a:r>
          </a:p>
          <a:p>
            <a:pPr lvl="1"/>
            <a:r>
              <a:rPr lang="zh-CN" altLang="en-US" sz="2200" dirty="0"/>
              <a:t>软件</a:t>
            </a:r>
            <a:r>
              <a:rPr lang="en-US" altLang="zh-CN" sz="2200" dirty="0"/>
              <a:t>cache</a:t>
            </a:r>
            <a:r>
              <a:rPr lang="zh-CN" altLang="en-US" sz="2200" dirty="0"/>
              <a:t>如何优化查找速度？</a:t>
            </a:r>
          </a:p>
          <a:p>
            <a:endParaRPr lang="zh-CN" altLang="en-US" dirty="0"/>
          </a:p>
        </p:txBody>
      </p:sp>
    </p:spTree>
    <p:extLst>
      <p:ext uri="{BB962C8B-B14F-4D97-AF65-F5344CB8AC3E}">
        <p14:creationId xmlns:p14="http://schemas.microsoft.com/office/powerpoint/2010/main" val="2681726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dirty="0">
                <a:latin typeface="Times New Roman" pitchFamily="18" charset="0"/>
              </a:rPr>
              <a:t>存储器概述</a:t>
            </a:r>
          </a:p>
          <a:p>
            <a:r>
              <a:rPr lang="zh-CN" altLang="en-US" b="1" dirty="0">
                <a:solidFill>
                  <a:srgbClr val="C00000"/>
                </a:solidFill>
                <a:latin typeface="Times New Roman" pitchFamily="18" charset="0"/>
              </a:rPr>
              <a:t>主存储器</a:t>
            </a:r>
          </a:p>
          <a:p>
            <a:r>
              <a:rPr lang="zh-CN" altLang="en-US" dirty="0">
                <a:latin typeface="Times New Roman" pitchFamily="18" charset="0"/>
              </a:rPr>
              <a:t>高速缓冲存储器</a:t>
            </a:r>
          </a:p>
          <a:p>
            <a:r>
              <a:rPr lang="zh-CN" altLang="en-US" dirty="0">
                <a:latin typeface="Times New Roman" pitchFamily="18" charset="0"/>
              </a:rPr>
              <a:t>虚拟存储器</a:t>
            </a:r>
          </a:p>
          <a:p>
            <a:r>
              <a:rPr lang="zh-CN" altLang="en-US" dirty="0">
                <a:latin typeface="Times New Roman" pitchFamily="18" charset="0"/>
              </a:rPr>
              <a:t>外存储器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4579185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a:t>块地址与块内地址</a:t>
            </a:r>
          </a:p>
        </p:txBody>
      </p:sp>
      <p:sp>
        <p:nvSpPr>
          <p:cNvPr id="245762" name="Rectangle 3"/>
          <p:cNvSpPr>
            <a:spLocks noChangeArrowheads="1"/>
          </p:cNvSpPr>
          <p:nvPr/>
        </p:nvSpPr>
        <p:spPr bwMode="auto">
          <a:xfrm>
            <a:off x="11513284" y="2642948"/>
            <a:ext cx="184731" cy="369332"/>
          </a:xfrm>
          <a:prstGeom prst="rect">
            <a:avLst/>
          </a:prstGeom>
          <a:noFill/>
          <a:ln w="9525">
            <a:noFill/>
            <a:miter lim="800000"/>
            <a:headEnd/>
            <a:tailEnd/>
          </a:ln>
        </p:spPr>
        <p:txBody>
          <a:bodyPr wrap="none" anchor="ctr">
            <a:spAutoFit/>
          </a:bodyPr>
          <a:lstStyle/>
          <a:p>
            <a:pPr algn="r"/>
            <a:endParaRPr lang="zh-CN" altLang="en-US"/>
          </a:p>
        </p:txBody>
      </p:sp>
      <p:sp>
        <p:nvSpPr>
          <p:cNvPr id="245763" name="Rectangle 4"/>
          <p:cNvSpPr>
            <a:spLocks noChangeArrowheads="1"/>
          </p:cNvSpPr>
          <p:nvPr/>
        </p:nvSpPr>
        <p:spPr bwMode="auto">
          <a:xfrm>
            <a:off x="11513284" y="2642948"/>
            <a:ext cx="184731" cy="369332"/>
          </a:xfrm>
          <a:prstGeom prst="rect">
            <a:avLst/>
          </a:prstGeom>
          <a:noFill/>
          <a:ln w="9525">
            <a:noFill/>
            <a:miter lim="800000"/>
            <a:headEnd/>
            <a:tailEnd/>
          </a:ln>
        </p:spPr>
        <p:txBody>
          <a:bodyPr wrap="none" anchor="ctr">
            <a:spAutoFit/>
          </a:bodyPr>
          <a:lstStyle/>
          <a:p>
            <a:pPr algn="r"/>
            <a:endParaRPr lang="zh-CN" altLang="en-US"/>
          </a:p>
        </p:txBody>
      </p:sp>
      <p:sp>
        <p:nvSpPr>
          <p:cNvPr id="245764" name="AutoShape 5"/>
          <p:cNvSpPr>
            <a:spLocks/>
          </p:cNvSpPr>
          <p:nvPr/>
        </p:nvSpPr>
        <p:spPr bwMode="auto">
          <a:xfrm rot="-5400000">
            <a:off x="6461645" y="343970"/>
            <a:ext cx="185738" cy="4038600"/>
          </a:xfrm>
          <a:prstGeom prst="leftBrace">
            <a:avLst>
              <a:gd name="adj1" fmla="val 49022"/>
              <a:gd name="adj2" fmla="val 50000"/>
            </a:avLst>
          </a:prstGeom>
          <a:noFill/>
          <a:ln w="19050">
            <a:solidFill>
              <a:schemeClr val="tx2"/>
            </a:solidFill>
            <a:round/>
            <a:headEnd/>
            <a:tailEnd/>
          </a:ln>
        </p:spPr>
        <p:txBody>
          <a:bodyPr/>
          <a:lstStyle/>
          <a:p>
            <a:pPr algn="ctr"/>
            <a:endParaRPr lang="zh-CN" altLang="en-US"/>
          </a:p>
        </p:txBody>
      </p:sp>
      <p:sp>
        <p:nvSpPr>
          <p:cNvPr id="1446918" name="Text Box 6"/>
          <p:cNvSpPr txBox="1">
            <a:spLocks noChangeArrowheads="1"/>
          </p:cNvSpPr>
          <p:nvPr/>
        </p:nvSpPr>
        <p:spPr bwMode="auto">
          <a:xfrm>
            <a:off x="6265589" y="2481539"/>
            <a:ext cx="604838"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11</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19" name="Text Box 7"/>
          <p:cNvSpPr txBox="1">
            <a:spLocks noChangeArrowheads="1"/>
          </p:cNvSpPr>
          <p:nvPr/>
        </p:nvSpPr>
        <p:spPr bwMode="auto">
          <a:xfrm>
            <a:off x="9127852" y="2481539"/>
            <a:ext cx="527050"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4</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0" name="Text Box 8"/>
          <p:cNvSpPr txBox="1">
            <a:spLocks noChangeArrowheads="1"/>
          </p:cNvSpPr>
          <p:nvPr/>
        </p:nvSpPr>
        <p:spPr bwMode="auto">
          <a:xfrm>
            <a:off x="3773215" y="1878289"/>
            <a:ext cx="752475" cy="303212"/>
          </a:xfrm>
          <a:prstGeom prst="rect">
            <a:avLst/>
          </a:prstGeom>
          <a:noFill/>
          <a:ln w="19050">
            <a:noFill/>
            <a:miter lim="800000"/>
            <a:headEnd/>
            <a:tailEnd/>
          </a:ln>
        </p:spPr>
        <p:txBody>
          <a:bodyPr lIns="0" tIns="0" rIns="0" bIns="0"/>
          <a:lstStyle/>
          <a:p>
            <a:pPr algn="ctr">
              <a:defRPr/>
            </a:pPr>
            <a:r>
              <a:rPr lang="zh-CN" altLang="en-US" sz="2400" dirty="0">
                <a:latin typeface="Arial" pitchFamily="34" charset="0"/>
              </a:rPr>
              <a:t>主存</a:t>
            </a:r>
            <a:endParaRPr lang="zh-CN" altLang="en-US" sz="2400" dirty="0">
              <a:effectLst>
                <a:outerShdw blurRad="38100" dist="38100" dir="2700000" algn="tl">
                  <a:srgbClr val="C0C0C0"/>
                </a:outerShdw>
              </a:effectLst>
              <a:latin typeface="Arial" pitchFamily="34" charset="0"/>
            </a:endParaRPr>
          </a:p>
        </p:txBody>
      </p:sp>
      <p:sp>
        <p:nvSpPr>
          <p:cNvPr id="1446921" name="Text Box 9"/>
          <p:cNvSpPr txBox="1">
            <a:spLocks noChangeArrowheads="1"/>
          </p:cNvSpPr>
          <p:nvPr/>
        </p:nvSpPr>
        <p:spPr bwMode="auto">
          <a:xfrm>
            <a:off x="6783114" y="3916639"/>
            <a:ext cx="604838"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8</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2" name="Text Box 10"/>
          <p:cNvSpPr txBox="1">
            <a:spLocks noChangeArrowheads="1"/>
          </p:cNvSpPr>
          <p:nvPr/>
        </p:nvSpPr>
        <p:spPr bwMode="auto">
          <a:xfrm>
            <a:off x="8826227" y="3916639"/>
            <a:ext cx="527050" cy="315912"/>
          </a:xfrm>
          <a:prstGeom prst="rect">
            <a:avLst/>
          </a:prstGeom>
          <a:noFill/>
          <a:ln w="19050">
            <a:noFill/>
            <a:miter lim="800000"/>
            <a:headEnd/>
            <a:tailEnd/>
          </a:ln>
        </p:spPr>
        <p:txBody>
          <a:bodyPr lIns="0" tIns="0" rIns="0" bIns="0"/>
          <a:lstStyle/>
          <a:p>
            <a:pPr algn="ctr">
              <a:defRPr/>
            </a:pPr>
            <a:r>
              <a:rPr lang="en-US" altLang="zh-CN">
                <a:latin typeface="Arial" pitchFamily="34" charset="0"/>
              </a:rPr>
              <a:t>4</a:t>
            </a:r>
            <a:r>
              <a:rPr lang="zh-CN" altLang="en-US">
                <a:latin typeface="Arial" pitchFamily="34" charset="0"/>
              </a:rPr>
              <a:t>位</a:t>
            </a:r>
            <a:endParaRPr lang="zh-CN" altLang="en-US">
              <a:effectLst>
                <a:outerShdw blurRad="38100" dist="38100" dir="2700000" algn="tl">
                  <a:srgbClr val="C0C0C0"/>
                </a:outerShdw>
              </a:effectLst>
              <a:latin typeface="Arial" pitchFamily="34" charset="0"/>
            </a:endParaRPr>
          </a:p>
        </p:txBody>
      </p:sp>
      <p:sp>
        <p:nvSpPr>
          <p:cNvPr id="1446923" name="Text Box 11"/>
          <p:cNvSpPr txBox="1">
            <a:spLocks noChangeArrowheads="1"/>
          </p:cNvSpPr>
          <p:nvPr/>
        </p:nvSpPr>
        <p:spPr bwMode="auto">
          <a:xfrm>
            <a:off x="4611415" y="3297515"/>
            <a:ext cx="1019175" cy="325437"/>
          </a:xfrm>
          <a:prstGeom prst="rect">
            <a:avLst/>
          </a:prstGeom>
          <a:noFill/>
          <a:ln w="19050">
            <a:noFill/>
            <a:miter lim="800000"/>
            <a:headEnd/>
            <a:tailEnd/>
          </a:ln>
        </p:spPr>
        <p:txBody>
          <a:bodyPr lIns="0" tIns="0" rIns="0" bIns="0"/>
          <a:lstStyle/>
          <a:p>
            <a:pPr algn="ctr">
              <a:defRPr/>
            </a:pPr>
            <a:r>
              <a:rPr lang="en-US" altLang="zh-CN" sz="2400" dirty="0">
                <a:latin typeface="Arial" pitchFamily="34" charset="0"/>
              </a:rPr>
              <a:t>Cache</a:t>
            </a:r>
            <a:endParaRPr lang="en-US" altLang="zh-CN" sz="2400" dirty="0">
              <a:effectLst>
                <a:outerShdw blurRad="38100" dist="38100" dir="2700000" algn="tl">
                  <a:srgbClr val="C0C0C0"/>
                </a:outerShdw>
              </a:effectLst>
              <a:latin typeface="Arial" pitchFamily="34" charset="0"/>
            </a:endParaRPr>
          </a:p>
        </p:txBody>
      </p:sp>
      <p:sp>
        <p:nvSpPr>
          <p:cNvPr id="1446924" name="Text Box 12"/>
          <p:cNvSpPr txBox="1">
            <a:spLocks noChangeArrowheads="1"/>
          </p:cNvSpPr>
          <p:nvPr/>
        </p:nvSpPr>
        <p:spPr bwMode="auto">
          <a:xfrm>
            <a:off x="5617782" y="2835552"/>
            <a:ext cx="908050" cy="315913"/>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11   </a:t>
            </a:r>
            <a:r>
              <a:rPr lang="en-US" altLang="zh-CN" dirty="0">
                <a:latin typeface="Arial" pitchFamily="34" charset="0"/>
              </a:rPr>
              <a:t>A</a:t>
            </a:r>
            <a:r>
              <a:rPr lang="en-US" altLang="zh-CN" baseline="-25000" dirty="0">
                <a:latin typeface="Arial" pitchFamily="34" charset="0"/>
              </a:rPr>
              <a:t>10</a:t>
            </a:r>
            <a:endParaRPr lang="en-US" altLang="zh-CN" dirty="0">
              <a:effectLst>
                <a:outerShdw blurRad="38100" dist="38100" dir="2700000" algn="tl">
                  <a:srgbClr val="C0C0C0"/>
                </a:outerShdw>
              </a:effectLst>
              <a:latin typeface="Arial" pitchFamily="34" charset="0"/>
            </a:endParaRPr>
          </a:p>
        </p:txBody>
      </p:sp>
      <p:sp>
        <p:nvSpPr>
          <p:cNvPr id="245772" name="Rectangle 13"/>
          <p:cNvSpPr>
            <a:spLocks noChangeArrowheads="1"/>
          </p:cNvSpPr>
          <p:nvPr/>
        </p:nvSpPr>
        <p:spPr bwMode="auto">
          <a:xfrm>
            <a:off x="4532040" y="1776689"/>
            <a:ext cx="4041775" cy="481012"/>
          </a:xfrm>
          <a:prstGeom prst="rect">
            <a:avLst/>
          </a:prstGeom>
          <a:solidFill>
            <a:srgbClr val="0066FF"/>
          </a:solidFill>
          <a:ln w="19050">
            <a:solidFill>
              <a:schemeClr val="tx2"/>
            </a:solidFill>
            <a:miter lim="800000"/>
            <a:headEnd/>
            <a:tailEnd/>
          </a:ln>
        </p:spPr>
        <p:txBody>
          <a:bodyPr anchor="ctr" anchorCtr="0"/>
          <a:lstStyle/>
          <a:p>
            <a:pPr algn="ctr"/>
            <a:r>
              <a:rPr lang="zh-CN" altLang="en-US" sz="2000" dirty="0">
                <a:solidFill>
                  <a:schemeClr val="bg1"/>
                </a:solidFill>
              </a:rPr>
              <a:t>块地址</a:t>
            </a:r>
          </a:p>
        </p:txBody>
      </p:sp>
      <p:sp>
        <p:nvSpPr>
          <p:cNvPr id="245773" name="AutoShape 14"/>
          <p:cNvSpPr>
            <a:spLocks/>
          </p:cNvSpPr>
          <p:nvPr/>
        </p:nvSpPr>
        <p:spPr bwMode="auto">
          <a:xfrm rot="-5400000">
            <a:off x="9260410" y="1594919"/>
            <a:ext cx="150812" cy="1524001"/>
          </a:xfrm>
          <a:prstGeom prst="leftBrace">
            <a:avLst>
              <a:gd name="adj1" fmla="val 52739"/>
              <a:gd name="adj2" fmla="val 50000"/>
            </a:avLst>
          </a:prstGeom>
          <a:noFill/>
          <a:ln w="19050">
            <a:solidFill>
              <a:schemeClr val="tx2"/>
            </a:solidFill>
            <a:round/>
            <a:headEnd/>
            <a:tailEnd/>
          </a:ln>
        </p:spPr>
        <p:txBody>
          <a:bodyPr/>
          <a:lstStyle/>
          <a:p>
            <a:pPr algn="ctr"/>
            <a:endParaRPr lang="zh-CN" altLang="en-US"/>
          </a:p>
        </p:txBody>
      </p:sp>
      <p:sp>
        <p:nvSpPr>
          <p:cNvPr id="1446927" name="Text Box 15"/>
          <p:cNvSpPr txBox="1">
            <a:spLocks noChangeArrowheads="1"/>
          </p:cNvSpPr>
          <p:nvPr/>
        </p:nvSpPr>
        <p:spPr bwMode="auto">
          <a:xfrm>
            <a:off x="4108673" y="1419502"/>
            <a:ext cx="1698625" cy="315913"/>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14   </a:t>
            </a:r>
            <a:r>
              <a:rPr lang="en-US" altLang="zh-CN" dirty="0">
                <a:latin typeface="Arial" pitchFamily="34" charset="0"/>
              </a:rPr>
              <a:t>A</a:t>
            </a:r>
            <a:r>
              <a:rPr lang="en-US" altLang="zh-CN" baseline="-25000" dirty="0">
                <a:latin typeface="Arial" pitchFamily="34" charset="0"/>
              </a:rPr>
              <a:t>13  </a:t>
            </a:r>
            <a:endParaRPr lang="en-US" altLang="zh-CN" dirty="0">
              <a:effectLst>
                <a:outerShdw blurRad="38100" dist="38100" dir="2700000" algn="tl">
                  <a:srgbClr val="C0C0C0"/>
                </a:outerShdw>
              </a:effectLst>
              <a:latin typeface="Arial" pitchFamily="34" charset="0"/>
            </a:endParaRPr>
          </a:p>
        </p:txBody>
      </p:sp>
      <p:sp>
        <p:nvSpPr>
          <p:cNvPr id="1446928" name="Text Box 16"/>
          <p:cNvSpPr txBox="1">
            <a:spLocks noChangeArrowheads="1"/>
          </p:cNvSpPr>
          <p:nvPr/>
        </p:nvSpPr>
        <p:spPr bwMode="auto">
          <a:xfrm>
            <a:off x="8195990" y="1419501"/>
            <a:ext cx="2170113" cy="317500"/>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3   </a:t>
            </a:r>
            <a:r>
              <a:rPr lang="en-US" altLang="zh-CN" dirty="0">
                <a:latin typeface="Arial" pitchFamily="34" charset="0"/>
              </a:rPr>
              <a:t>A</a:t>
            </a:r>
            <a:r>
              <a:rPr lang="en-US" altLang="zh-CN" baseline="-25000" dirty="0">
                <a:latin typeface="Arial" pitchFamily="34" charset="0"/>
              </a:rPr>
              <a:t>2   </a:t>
            </a:r>
            <a:r>
              <a:rPr lang="en-US" altLang="zh-CN" dirty="0">
                <a:latin typeface="Arial" pitchFamily="34" charset="0"/>
              </a:rPr>
              <a:t>A</a:t>
            </a:r>
            <a:r>
              <a:rPr lang="en-US" altLang="zh-CN" baseline="-25000" dirty="0">
                <a:latin typeface="Arial" pitchFamily="34" charset="0"/>
              </a:rPr>
              <a:t>1   </a:t>
            </a:r>
            <a:r>
              <a:rPr lang="en-US" altLang="zh-CN" dirty="0">
                <a:latin typeface="Arial" pitchFamily="34" charset="0"/>
              </a:rPr>
              <a:t>A</a:t>
            </a:r>
            <a:r>
              <a:rPr lang="en-US" altLang="zh-CN" baseline="-25000" dirty="0">
                <a:latin typeface="Arial" pitchFamily="34" charset="0"/>
              </a:rPr>
              <a:t>0</a:t>
            </a:r>
            <a:endParaRPr lang="en-US" altLang="zh-CN" dirty="0">
              <a:effectLst>
                <a:outerShdw blurRad="38100" dist="38100" dir="2700000" algn="tl">
                  <a:srgbClr val="C0C0C0"/>
                </a:outerShdw>
              </a:effectLst>
              <a:latin typeface="Arial" pitchFamily="34" charset="0"/>
            </a:endParaRPr>
          </a:p>
        </p:txBody>
      </p:sp>
      <p:sp>
        <p:nvSpPr>
          <p:cNvPr id="1446929" name="Text Box 17"/>
          <p:cNvSpPr txBox="1">
            <a:spLocks noChangeArrowheads="1"/>
          </p:cNvSpPr>
          <p:nvPr/>
        </p:nvSpPr>
        <p:spPr bwMode="auto">
          <a:xfrm>
            <a:off x="6211614" y="1190901"/>
            <a:ext cx="1219200" cy="381000"/>
          </a:xfrm>
          <a:prstGeom prst="rect">
            <a:avLst/>
          </a:prstGeom>
          <a:noFill/>
          <a:ln w="19050">
            <a:noFill/>
            <a:miter lim="800000"/>
            <a:headEnd/>
            <a:tailEnd/>
          </a:ln>
        </p:spPr>
        <p:txBody>
          <a:bodyPr lIns="0" tIns="0" rIns="0" bIns="0"/>
          <a:lstStyle/>
          <a:p>
            <a:pPr algn="ctr">
              <a:defRPr/>
            </a:pPr>
            <a:r>
              <a:rPr lang="en-US" altLang="zh-CN" sz="3200">
                <a:latin typeface="Times New Roman"/>
              </a:rPr>
              <a:t>…</a:t>
            </a:r>
            <a:endParaRPr lang="en-US" altLang="zh-CN" sz="3200">
              <a:effectLst>
                <a:outerShdw blurRad="38100" dist="38100" dir="2700000" algn="tl">
                  <a:srgbClr val="C0C0C0"/>
                </a:outerShdw>
              </a:effectLst>
              <a:latin typeface="Arial" pitchFamily="34" charset="0"/>
            </a:endParaRPr>
          </a:p>
        </p:txBody>
      </p:sp>
      <p:sp>
        <p:nvSpPr>
          <p:cNvPr id="1446930" name="Text Box 18"/>
          <p:cNvSpPr txBox="1">
            <a:spLocks noChangeArrowheads="1"/>
          </p:cNvSpPr>
          <p:nvPr/>
        </p:nvSpPr>
        <p:spPr bwMode="auto">
          <a:xfrm>
            <a:off x="6027685" y="1306789"/>
            <a:ext cx="917575" cy="315912"/>
          </a:xfrm>
          <a:prstGeom prst="rect">
            <a:avLst/>
          </a:prstGeom>
          <a:noFill/>
          <a:ln w="19050">
            <a:noFill/>
            <a:miter lim="800000"/>
            <a:headEnd/>
            <a:tailEnd/>
          </a:ln>
        </p:spPr>
        <p:txBody>
          <a:bodyPr lIns="0" tIns="0" rIns="0" bIns="0"/>
          <a:lstStyle/>
          <a:p>
            <a:pPr algn="ctr">
              <a:defRPr/>
            </a:pPr>
            <a:endParaRPr lang="zh-CN" altLang="zh-CN">
              <a:effectLst>
                <a:outerShdw blurRad="38100" dist="38100" dir="2700000" algn="tl">
                  <a:srgbClr val="C0C0C0"/>
                </a:outerShdw>
              </a:effectLst>
              <a:latin typeface="Arial" pitchFamily="34" charset="0"/>
            </a:endParaRPr>
          </a:p>
        </p:txBody>
      </p:sp>
      <p:sp>
        <p:nvSpPr>
          <p:cNvPr id="245778" name="AutoShape 19"/>
          <p:cNvSpPr>
            <a:spLocks/>
          </p:cNvSpPr>
          <p:nvPr/>
        </p:nvSpPr>
        <p:spPr bwMode="auto">
          <a:xfrm rot="-5400000">
            <a:off x="7029973" y="2356921"/>
            <a:ext cx="184150" cy="2903538"/>
          </a:xfrm>
          <a:prstGeom prst="leftBrace">
            <a:avLst>
              <a:gd name="adj1" fmla="val 35893"/>
              <a:gd name="adj2" fmla="val 50000"/>
            </a:avLst>
          </a:prstGeom>
          <a:noFill/>
          <a:ln w="19050">
            <a:solidFill>
              <a:schemeClr val="tx2"/>
            </a:solidFill>
            <a:round/>
            <a:headEnd/>
            <a:tailEnd/>
          </a:ln>
        </p:spPr>
        <p:txBody>
          <a:bodyPr/>
          <a:lstStyle/>
          <a:p>
            <a:pPr algn="ctr"/>
            <a:endParaRPr lang="zh-CN" altLang="en-US"/>
          </a:p>
        </p:txBody>
      </p:sp>
      <p:sp>
        <p:nvSpPr>
          <p:cNvPr id="245779" name="Rectangle 20"/>
          <p:cNvSpPr>
            <a:spLocks noChangeArrowheads="1"/>
          </p:cNvSpPr>
          <p:nvPr/>
        </p:nvSpPr>
        <p:spPr bwMode="auto">
          <a:xfrm>
            <a:off x="5663928" y="3221315"/>
            <a:ext cx="2909887" cy="477837"/>
          </a:xfrm>
          <a:prstGeom prst="rect">
            <a:avLst/>
          </a:prstGeom>
          <a:solidFill>
            <a:srgbClr val="66FF33"/>
          </a:solidFill>
          <a:ln w="19050">
            <a:solidFill>
              <a:schemeClr val="tx2"/>
            </a:solidFill>
            <a:miter lim="800000"/>
            <a:headEnd/>
            <a:tailEnd/>
          </a:ln>
        </p:spPr>
        <p:txBody>
          <a:bodyPr anchor="ctr" anchorCtr="0"/>
          <a:lstStyle/>
          <a:p>
            <a:pPr algn="ctr"/>
            <a:r>
              <a:rPr lang="zh-CN" altLang="en-US" sz="2000" dirty="0">
                <a:solidFill>
                  <a:srgbClr val="0066FF"/>
                </a:solidFill>
              </a:rPr>
              <a:t>块地址</a:t>
            </a:r>
          </a:p>
        </p:txBody>
      </p:sp>
      <p:sp>
        <p:nvSpPr>
          <p:cNvPr id="245780" name="AutoShape 21"/>
          <p:cNvSpPr>
            <a:spLocks/>
          </p:cNvSpPr>
          <p:nvPr/>
        </p:nvSpPr>
        <p:spPr bwMode="auto">
          <a:xfrm rot="-5400000">
            <a:off x="9250091" y="3048274"/>
            <a:ext cx="171449" cy="1524001"/>
          </a:xfrm>
          <a:prstGeom prst="leftBrace">
            <a:avLst>
              <a:gd name="adj1" fmla="val 52796"/>
              <a:gd name="adj2" fmla="val 50000"/>
            </a:avLst>
          </a:prstGeom>
          <a:noFill/>
          <a:ln w="19050">
            <a:solidFill>
              <a:schemeClr val="tx2"/>
            </a:solidFill>
            <a:round/>
            <a:headEnd/>
            <a:tailEnd/>
          </a:ln>
        </p:spPr>
        <p:txBody>
          <a:bodyPr/>
          <a:lstStyle/>
          <a:p>
            <a:pPr algn="ctr"/>
            <a:endParaRPr lang="zh-CN" altLang="en-US"/>
          </a:p>
        </p:txBody>
      </p:sp>
      <p:sp>
        <p:nvSpPr>
          <p:cNvPr id="1446934" name="Text Box 22"/>
          <p:cNvSpPr txBox="1">
            <a:spLocks noChangeArrowheads="1"/>
          </p:cNvSpPr>
          <p:nvPr/>
        </p:nvSpPr>
        <p:spPr bwMode="auto">
          <a:xfrm>
            <a:off x="7641952" y="1422676"/>
            <a:ext cx="1231900" cy="317500"/>
          </a:xfrm>
          <a:prstGeom prst="rect">
            <a:avLst/>
          </a:prstGeom>
          <a:noFill/>
          <a:ln w="19050">
            <a:noFill/>
            <a:miter lim="800000"/>
            <a:headEnd/>
            <a:tailEnd/>
          </a:ln>
        </p:spPr>
        <p:txBody>
          <a:bodyPr lIns="0" tIns="0" rIns="0" bIns="0"/>
          <a:lstStyle/>
          <a:p>
            <a:pPr algn="ctr">
              <a:spcBef>
                <a:spcPts val="150"/>
              </a:spcBef>
              <a:defRPr/>
            </a:pPr>
            <a:r>
              <a:rPr lang="en-US" altLang="zh-CN">
                <a:latin typeface="Arial" pitchFamily="34" charset="0"/>
              </a:rPr>
              <a:t>A</a:t>
            </a:r>
            <a:r>
              <a:rPr lang="en-US" altLang="zh-CN" baseline="-25000">
                <a:latin typeface="Arial" pitchFamily="34" charset="0"/>
              </a:rPr>
              <a:t>5   </a:t>
            </a:r>
            <a:r>
              <a:rPr lang="en-US" altLang="zh-CN">
                <a:latin typeface="Arial" pitchFamily="34" charset="0"/>
              </a:rPr>
              <a:t>A</a:t>
            </a:r>
            <a:r>
              <a:rPr lang="en-US" altLang="zh-CN" baseline="-25000">
                <a:latin typeface="Arial" pitchFamily="34" charset="0"/>
              </a:rPr>
              <a:t>4</a:t>
            </a:r>
            <a:endParaRPr lang="en-US" altLang="zh-CN">
              <a:effectLst>
                <a:outerShdw blurRad="38100" dist="38100" dir="2700000" algn="tl">
                  <a:srgbClr val="C0C0C0"/>
                </a:outerShdw>
              </a:effectLst>
              <a:latin typeface="Arial" pitchFamily="34" charset="0"/>
            </a:endParaRPr>
          </a:p>
        </p:txBody>
      </p:sp>
      <p:sp>
        <p:nvSpPr>
          <p:cNvPr id="1446935" name="Text Box 23"/>
          <p:cNvSpPr txBox="1">
            <a:spLocks noChangeArrowheads="1"/>
          </p:cNvSpPr>
          <p:nvPr/>
        </p:nvSpPr>
        <p:spPr bwMode="auto">
          <a:xfrm>
            <a:off x="8269015" y="2846664"/>
            <a:ext cx="2170113" cy="315912"/>
          </a:xfrm>
          <a:prstGeom prst="rect">
            <a:avLst/>
          </a:prstGeom>
          <a:noFill/>
          <a:ln w="19050">
            <a:noFill/>
            <a:miter lim="800000"/>
            <a:headEnd/>
            <a:tailEnd/>
          </a:ln>
        </p:spPr>
        <p:txBody>
          <a:bodyPr lIns="0" tIns="0" rIns="0" bIns="0"/>
          <a:lstStyle/>
          <a:p>
            <a:pPr algn="ctr">
              <a:spcBef>
                <a:spcPts val="150"/>
              </a:spcBef>
              <a:defRPr/>
            </a:pPr>
            <a:r>
              <a:rPr lang="en-US" altLang="zh-CN" dirty="0">
                <a:latin typeface="Arial" pitchFamily="34" charset="0"/>
              </a:rPr>
              <a:t>A</a:t>
            </a:r>
            <a:r>
              <a:rPr lang="en-US" altLang="zh-CN" baseline="-25000" dirty="0">
                <a:latin typeface="Arial" pitchFamily="34" charset="0"/>
              </a:rPr>
              <a:t>3   </a:t>
            </a:r>
            <a:r>
              <a:rPr lang="en-US" altLang="zh-CN" dirty="0">
                <a:latin typeface="Arial" pitchFamily="34" charset="0"/>
              </a:rPr>
              <a:t>A</a:t>
            </a:r>
            <a:r>
              <a:rPr lang="en-US" altLang="zh-CN" baseline="-25000" dirty="0">
                <a:latin typeface="Arial" pitchFamily="34" charset="0"/>
              </a:rPr>
              <a:t>2   </a:t>
            </a:r>
            <a:r>
              <a:rPr lang="en-US" altLang="zh-CN" dirty="0">
                <a:latin typeface="Arial" pitchFamily="34" charset="0"/>
              </a:rPr>
              <a:t>A</a:t>
            </a:r>
            <a:r>
              <a:rPr lang="en-US" altLang="zh-CN" baseline="-25000" dirty="0">
                <a:latin typeface="Arial" pitchFamily="34" charset="0"/>
              </a:rPr>
              <a:t>1   </a:t>
            </a:r>
            <a:r>
              <a:rPr lang="en-US" altLang="zh-CN" dirty="0">
                <a:latin typeface="Arial" pitchFamily="34" charset="0"/>
              </a:rPr>
              <a:t>A</a:t>
            </a:r>
            <a:r>
              <a:rPr lang="en-US" altLang="zh-CN" baseline="-25000" dirty="0">
                <a:latin typeface="Arial" pitchFamily="34" charset="0"/>
              </a:rPr>
              <a:t>0</a:t>
            </a:r>
            <a:endParaRPr lang="en-US" altLang="zh-CN" dirty="0">
              <a:effectLst>
                <a:outerShdw blurRad="38100" dist="38100" dir="2700000" algn="tl">
                  <a:srgbClr val="C0C0C0"/>
                </a:outerShdw>
              </a:effectLst>
              <a:latin typeface="Arial" pitchFamily="34" charset="0"/>
            </a:endParaRPr>
          </a:p>
        </p:txBody>
      </p:sp>
      <p:sp>
        <p:nvSpPr>
          <p:cNvPr id="1446936" name="Text Box 24"/>
          <p:cNvSpPr txBox="1">
            <a:spLocks noChangeArrowheads="1"/>
          </p:cNvSpPr>
          <p:nvPr/>
        </p:nvSpPr>
        <p:spPr bwMode="auto">
          <a:xfrm>
            <a:off x="7641952" y="2846664"/>
            <a:ext cx="1231900" cy="315912"/>
          </a:xfrm>
          <a:prstGeom prst="rect">
            <a:avLst/>
          </a:prstGeom>
          <a:noFill/>
          <a:ln w="19050">
            <a:noFill/>
            <a:miter lim="800000"/>
            <a:headEnd/>
            <a:tailEnd/>
          </a:ln>
        </p:spPr>
        <p:txBody>
          <a:bodyPr lIns="0" tIns="0" rIns="0" bIns="0"/>
          <a:lstStyle/>
          <a:p>
            <a:pPr algn="ctr">
              <a:spcBef>
                <a:spcPts val="150"/>
              </a:spcBef>
              <a:defRPr/>
            </a:pPr>
            <a:r>
              <a:rPr lang="en-US" altLang="zh-CN">
                <a:latin typeface="Arial" pitchFamily="34" charset="0"/>
              </a:rPr>
              <a:t>A</a:t>
            </a:r>
            <a:r>
              <a:rPr lang="en-US" altLang="zh-CN" baseline="-25000">
                <a:latin typeface="Arial" pitchFamily="34" charset="0"/>
              </a:rPr>
              <a:t>5   </a:t>
            </a:r>
            <a:r>
              <a:rPr lang="en-US" altLang="zh-CN">
                <a:latin typeface="Arial" pitchFamily="34" charset="0"/>
              </a:rPr>
              <a:t>A</a:t>
            </a:r>
            <a:r>
              <a:rPr lang="en-US" altLang="zh-CN" baseline="-25000">
                <a:latin typeface="Arial" pitchFamily="34" charset="0"/>
              </a:rPr>
              <a:t>4</a:t>
            </a:r>
            <a:endParaRPr lang="en-US" altLang="zh-CN">
              <a:effectLst>
                <a:outerShdw blurRad="38100" dist="38100" dir="2700000" algn="tl">
                  <a:srgbClr val="C0C0C0"/>
                </a:outerShdw>
              </a:effectLst>
              <a:latin typeface="Arial" pitchFamily="34" charset="0"/>
            </a:endParaRPr>
          </a:p>
        </p:txBody>
      </p:sp>
      <p:sp>
        <p:nvSpPr>
          <p:cNvPr id="245784" name="Rectangle 25"/>
          <p:cNvSpPr>
            <a:spLocks noChangeArrowheads="1"/>
          </p:cNvSpPr>
          <p:nvPr/>
        </p:nvSpPr>
        <p:spPr bwMode="auto">
          <a:xfrm>
            <a:off x="8573814" y="3221315"/>
            <a:ext cx="1524000" cy="477837"/>
          </a:xfrm>
          <a:prstGeom prst="rect">
            <a:avLst/>
          </a:prstGeom>
          <a:solidFill>
            <a:srgbClr val="FFFF00"/>
          </a:solidFill>
          <a:ln w="19050">
            <a:solidFill>
              <a:schemeClr val="tx2"/>
            </a:solidFill>
            <a:miter lim="800000"/>
            <a:headEnd/>
            <a:tailEnd/>
          </a:ln>
        </p:spPr>
        <p:txBody>
          <a:bodyPr anchor="ctr" anchorCtr="0"/>
          <a:lstStyle/>
          <a:p>
            <a:pPr algn="ctr"/>
            <a:r>
              <a:rPr lang="zh-CN" altLang="en-US" sz="2000" dirty="0">
                <a:solidFill>
                  <a:srgbClr val="0066FF"/>
                </a:solidFill>
              </a:rPr>
              <a:t>块内地址</a:t>
            </a:r>
          </a:p>
        </p:txBody>
      </p:sp>
      <p:sp>
        <p:nvSpPr>
          <p:cNvPr id="245785" name="Rectangle 26"/>
          <p:cNvSpPr>
            <a:spLocks noChangeArrowheads="1"/>
          </p:cNvSpPr>
          <p:nvPr/>
        </p:nvSpPr>
        <p:spPr bwMode="auto">
          <a:xfrm>
            <a:off x="8573814" y="1776689"/>
            <a:ext cx="1524000" cy="481013"/>
          </a:xfrm>
          <a:prstGeom prst="rect">
            <a:avLst/>
          </a:prstGeom>
          <a:solidFill>
            <a:srgbClr val="FFFF00"/>
          </a:solidFill>
          <a:ln w="19050">
            <a:solidFill>
              <a:schemeClr val="tx2"/>
            </a:solidFill>
            <a:miter lim="800000"/>
            <a:headEnd/>
            <a:tailEnd/>
          </a:ln>
        </p:spPr>
        <p:txBody>
          <a:bodyPr anchor="ctr" anchorCtr="0"/>
          <a:lstStyle/>
          <a:p>
            <a:pPr algn="ctr"/>
            <a:r>
              <a:rPr lang="zh-CN" altLang="en-US" sz="2000" dirty="0">
                <a:solidFill>
                  <a:srgbClr val="0066FF"/>
                </a:solidFill>
              </a:rPr>
              <a:t>块内地址</a:t>
            </a:r>
          </a:p>
        </p:txBody>
      </p:sp>
      <p:sp>
        <p:nvSpPr>
          <p:cNvPr id="1446939" name="Text Box 27"/>
          <p:cNvSpPr txBox="1">
            <a:spLocks noChangeArrowheads="1"/>
          </p:cNvSpPr>
          <p:nvPr/>
        </p:nvSpPr>
        <p:spPr bwMode="auto">
          <a:xfrm>
            <a:off x="6668814" y="2632351"/>
            <a:ext cx="1219200" cy="381000"/>
          </a:xfrm>
          <a:prstGeom prst="rect">
            <a:avLst/>
          </a:prstGeom>
          <a:noFill/>
          <a:ln w="19050">
            <a:noFill/>
            <a:miter lim="800000"/>
            <a:headEnd/>
            <a:tailEnd/>
          </a:ln>
        </p:spPr>
        <p:txBody>
          <a:bodyPr lIns="0" tIns="0" rIns="0" bIns="0"/>
          <a:lstStyle/>
          <a:p>
            <a:pPr algn="ctr">
              <a:defRPr/>
            </a:pPr>
            <a:r>
              <a:rPr lang="en-US" altLang="zh-CN" sz="3200">
                <a:latin typeface="Times New Roman"/>
              </a:rPr>
              <a:t>…</a:t>
            </a:r>
            <a:endParaRPr lang="en-US" altLang="zh-CN" sz="3200">
              <a:effectLst>
                <a:outerShdw blurRad="38100" dist="38100" dir="2700000" algn="tl">
                  <a:srgbClr val="C0C0C0"/>
                </a:outerShdw>
              </a:effectLst>
              <a:latin typeface="Arial" pitchFamily="34" charset="0"/>
            </a:endParaRPr>
          </a:p>
        </p:txBody>
      </p:sp>
      <p:sp>
        <p:nvSpPr>
          <p:cNvPr id="245787" name="Rectangle 28"/>
          <p:cNvSpPr>
            <a:spLocks noGrp="1" noChangeArrowheads="1"/>
          </p:cNvSpPr>
          <p:nvPr>
            <p:ph type="body" idx="1"/>
          </p:nvPr>
        </p:nvSpPr>
        <p:spPr>
          <a:xfrm>
            <a:off x="1109445" y="3126062"/>
            <a:ext cx="3665481" cy="598488"/>
          </a:xfrm>
        </p:spPr>
        <p:txBody>
          <a:bodyPr>
            <a:normAutofit fontScale="92500" lnSpcReduction="20000"/>
          </a:bodyPr>
          <a:lstStyle/>
          <a:p>
            <a:pPr algn="ctr" eaLnBrk="1" hangingPunct="1">
              <a:buFont typeface="Wingdings" pitchFamily="2" charset="2"/>
              <a:buNone/>
            </a:pPr>
            <a:r>
              <a:rPr b="1" dirty="0">
                <a:solidFill>
                  <a:srgbClr val="00B050"/>
                </a:solidFill>
              </a:rPr>
              <a:t>相联存储器容量？</a:t>
            </a:r>
          </a:p>
        </p:txBody>
      </p:sp>
      <p:sp>
        <p:nvSpPr>
          <p:cNvPr id="29" name="Rectangle 28"/>
          <p:cNvSpPr txBox="1">
            <a:spLocks noChangeArrowheads="1"/>
          </p:cNvSpPr>
          <p:nvPr/>
        </p:nvSpPr>
        <p:spPr bwMode="auto">
          <a:xfrm>
            <a:off x="2575632" y="4590265"/>
            <a:ext cx="7367215" cy="1584325"/>
          </a:xfrm>
          <a:prstGeom prst="rect">
            <a:avLst/>
          </a:prstGeom>
          <a:noFill/>
          <a:ln w="9525">
            <a:noFill/>
            <a:miter lim="800000"/>
            <a:headEnd/>
            <a:tailEnd/>
          </a:ln>
        </p:spPr>
        <p:txBody>
          <a:bodyPr/>
          <a:lstStyle/>
          <a:p>
            <a:pPr marL="342900" indent="-342900" algn="ctr">
              <a:lnSpc>
                <a:spcPct val="150000"/>
              </a:lnSpc>
              <a:spcBef>
                <a:spcPct val="20000"/>
              </a:spcBef>
              <a:buClr>
                <a:srgbClr val="FFC000"/>
              </a:buClr>
            </a:pPr>
            <a:r>
              <a:rPr lang="zh-CN" altLang="en-US" sz="2400" dirty="0">
                <a:latin typeface="微软雅黑" charset="-122"/>
                <a:ea typeface="微软雅黑" charset="-122"/>
              </a:rPr>
              <a:t>查找表表项内容（</a:t>
            </a:r>
            <a:r>
              <a:rPr lang="en-US" altLang="zh-CN" sz="2400" dirty="0">
                <a:latin typeface="微软雅黑" charset="-122"/>
                <a:ea typeface="微软雅黑" charset="-122"/>
              </a:rPr>
              <a:t>valid</a:t>
            </a:r>
            <a:r>
              <a:rPr lang="zh-CN" altLang="en-US" sz="2400" dirty="0">
                <a:latin typeface="微软雅黑" charset="-122"/>
                <a:ea typeface="微软雅黑" charset="-122"/>
              </a:rPr>
              <a:t>，主存块地址，</a:t>
            </a:r>
            <a:r>
              <a:rPr lang="en-US" altLang="zh-CN" sz="2400" dirty="0">
                <a:latin typeface="微软雅黑" charset="-122"/>
                <a:ea typeface="微软雅黑" charset="-122"/>
              </a:rPr>
              <a:t>Cache</a:t>
            </a:r>
            <a:r>
              <a:rPr lang="zh-CN" altLang="en-US" sz="2400" dirty="0">
                <a:latin typeface="微软雅黑" charset="-122"/>
                <a:ea typeface="微软雅黑" charset="-122"/>
              </a:rPr>
              <a:t>块地址）</a:t>
            </a:r>
            <a:endParaRPr lang="en-US" altLang="zh-CN" sz="2400" dirty="0">
              <a:latin typeface="微软雅黑" charset="-122"/>
              <a:ea typeface="微软雅黑" charset="-122"/>
            </a:endParaRPr>
          </a:p>
          <a:p>
            <a:pPr marL="342900" indent="-342900" algn="ctr">
              <a:lnSpc>
                <a:spcPct val="150000"/>
              </a:lnSpc>
              <a:spcBef>
                <a:spcPct val="20000"/>
              </a:spcBef>
              <a:buClr>
                <a:srgbClr val="FFC000"/>
              </a:buClr>
            </a:pPr>
            <a:r>
              <a:rPr lang="zh-CN" altLang="en-US" sz="2400" dirty="0">
                <a:latin typeface="微软雅黑" charset="-122"/>
                <a:ea typeface="微软雅黑" charset="-122"/>
              </a:rPr>
              <a:t>查找表表项数目 </a:t>
            </a:r>
            <a:r>
              <a:rPr lang="en-US" altLang="zh-CN" sz="2400" dirty="0">
                <a:latin typeface="微软雅黑" charset="-122"/>
                <a:ea typeface="微软雅黑" charset="-122"/>
              </a:rPr>
              <a:t>= Cache</a:t>
            </a:r>
            <a:r>
              <a:rPr lang="zh-CN" altLang="en-US" sz="2400" dirty="0">
                <a:latin typeface="微软雅黑" charset="-122"/>
                <a:ea typeface="微软雅黑" charset="-122"/>
              </a:rPr>
              <a:t>块数</a:t>
            </a:r>
            <a:endParaRPr lang="en-US" altLang="zh-CN" sz="2400" dirty="0">
              <a:latin typeface="微软雅黑" charset="-122"/>
              <a:ea typeface="微软雅黑" charset="-122"/>
            </a:endParaRPr>
          </a:p>
          <a:p>
            <a:pPr marL="342900" indent="-342900" algn="ctr">
              <a:lnSpc>
                <a:spcPct val="150000"/>
              </a:lnSpc>
              <a:spcBef>
                <a:spcPct val="20000"/>
              </a:spcBef>
              <a:buClr>
                <a:srgbClr val="FFC000"/>
              </a:buClr>
            </a:pPr>
            <a:r>
              <a:rPr lang="zh-CN" altLang="en-US" sz="2400" dirty="0">
                <a:latin typeface="微软雅黑" charset="-122"/>
                <a:ea typeface="微软雅黑" charset="-122"/>
              </a:rPr>
              <a:t>总容量 </a:t>
            </a:r>
            <a:r>
              <a:rPr lang="en-US" altLang="zh-CN" sz="2400" dirty="0">
                <a:latin typeface="微软雅黑" charset="-122"/>
                <a:ea typeface="微软雅黑" charset="-122"/>
              </a:rPr>
              <a:t>=</a:t>
            </a:r>
            <a:r>
              <a:rPr lang="zh-CN" altLang="en-US" sz="2400" dirty="0">
                <a:latin typeface="微软雅黑" charset="-122"/>
                <a:ea typeface="微软雅黑" charset="-122"/>
              </a:rPr>
              <a:t>（</a:t>
            </a:r>
            <a:r>
              <a:rPr lang="en-US" altLang="zh-CN" sz="2400" dirty="0">
                <a:latin typeface="微软雅黑" charset="-122"/>
                <a:ea typeface="微软雅黑" charset="-122"/>
              </a:rPr>
              <a:t>1+11+8</a:t>
            </a:r>
            <a:r>
              <a:rPr lang="zh-CN" altLang="en-US" sz="2400" dirty="0">
                <a:latin typeface="微软雅黑" charset="-122"/>
                <a:ea typeface="微软雅黑" charset="-122"/>
              </a:rPr>
              <a:t>）</a:t>
            </a:r>
            <a:r>
              <a:rPr lang="en-US" altLang="zh-CN" sz="2400" dirty="0">
                <a:latin typeface="微软雅黑" charset="-122"/>
                <a:ea typeface="微软雅黑" charset="-122"/>
              </a:rPr>
              <a:t>*2</a:t>
            </a:r>
            <a:r>
              <a:rPr lang="en-US" altLang="zh-CN" sz="2400" baseline="30000" dirty="0">
                <a:latin typeface="微软雅黑" charset="-122"/>
                <a:ea typeface="微软雅黑" charset="-122"/>
              </a:rPr>
              <a:t>8  </a:t>
            </a:r>
            <a:endParaRPr lang="zh-CN" altLang="en-US" sz="2400" baseline="30000" dirty="0">
              <a:latin typeface="微软雅黑" charset="-122"/>
              <a:ea typeface="微软雅黑" charset="-122"/>
            </a:endParaRPr>
          </a:p>
        </p:txBody>
      </p:sp>
    </p:spTree>
    <p:extLst>
      <p:ext uri="{BB962C8B-B14F-4D97-AF65-F5344CB8AC3E}">
        <p14:creationId xmlns:p14="http://schemas.microsoft.com/office/powerpoint/2010/main" val="1337856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系统读过程</a:t>
            </a:r>
          </a:p>
        </p:txBody>
      </p:sp>
      <p:sp>
        <p:nvSpPr>
          <p:cNvPr id="3" name="内容占位符 2"/>
          <p:cNvSpPr>
            <a:spLocks noGrp="1"/>
          </p:cNvSpPr>
          <p:nvPr>
            <p:ph idx="1"/>
          </p:nvPr>
        </p:nvSpPr>
        <p:spPr/>
        <p:txBody>
          <a:bodyPr/>
          <a:lstStyle/>
          <a:p>
            <a:pPr marL="571500" indent="-571500"/>
            <a:r>
              <a:rPr lang="en-US" altLang="zh-CN" dirty="0"/>
              <a:t>CPU</a:t>
            </a:r>
            <a:r>
              <a:rPr lang="zh-CN" altLang="en-US" dirty="0"/>
              <a:t>给出主存地址（</a:t>
            </a:r>
            <a:r>
              <a:rPr lang="zh-CN" altLang="en-US" dirty="0">
                <a:solidFill>
                  <a:srgbClr val="339933"/>
                </a:solidFill>
              </a:rPr>
              <a:t>块地址</a:t>
            </a:r>
            <a:r>
              <a:rPr lang="zh-CN" altLang="en-US" dirty="0"/>
              <a:t>，块内地址）</a:t>
            </a:r>
          </a:p>
          <a:p>
            <a:pPr marL="571500" indent="-571500"/>
            <a:r>
              <a:rPr lang="zh-CN" altLang="en-US" dirty="0"/>
              <a:t>主存</a:t>
            </a:r>
            <a:r>
              <a:rPr lang="zh-CN" altLang="en-US" b="1" dirty="0">
                <a:solidFill>
                  <a:srgbClr val="339933"/>
                </a:solidFill>
              </a:rPr>
              <a:t>块地址</a:t>
            </a:r>
            <a:r>
              <a:rPr lang="zh-CN" altLang="en-US" dirty="0"/>
              <a:t>为</a:t>
            </a:r>
            <a:r>
              <a:rPr lang="zh-CN" altLang="en-US" b="1" dirty="0">
                <a:solidFill>
                  <a:srgbClr val="339933"/>
                </a:solidFill>
              </a:rPr>
              <a:t>关键字</a:t>
            </a:r>
            <a:r>
              <a:rPr lang="zh-CN" altLang="en-US" dirty="0"/>
              <a:t>查找相联存储器中的查找表</a:t>
            </a:r>
          </a:p>
          <a:p>
            <a:pPr marL="571500" indent="-571500"/>
            <a:r>
              <a:rPr lang="zh-CN" altLang="en-US" dirty="0"/>
              <a:t>如相符表示</a:t>
            </a:r>
            <a:r>
              <a:rPr lang="zh-CN" altLang="en-US" b="1" u="sng" dirty="0">
                <a:solidFill>
                  <a:srgbClr val="00B050"/>
                </a:solidFill>
              </a:rPr>
              <a:t>副本</a:t>
            </a:r>
            <a:r>
              <a:rPr lang="zh-CN" altLang="en-US" dirty="0"/>
              <a:t>在</a:t>
            </a:r>
            <a:r>
              <a:rPr lang="en-US" altLang="zh-CN" dirty="0"/>
              <a:t>cache</a:t>
            </a:r>
            <a:r>
              <a:rPr lang="zh-CN" altLang="en-US" dirty="0"/>
              <a:t>中，命中，访问</a:t>
            </a:r>
            <a:r>
              <a:rPr lang="en-US" altLang="zh-CN" dirty="0"/>
              <a:t>cache</a:t>
            </a:r>
            <a:endParaRPr lang="zh-CN" altLang="en-US" dirty="0"/>
          </a:p>
          <a:p>
            <a:pPr marL="571500" indent="-571500"/>
            <a:r>
              <a:rPr lang="zh-CN" altLang="en-US" dirty="0"/>
              <a:t>否则数据缺失，访问主存</a:t>
            </a:r>
          </a:p>
          <a:p>
            <a:pPr marL="966788" lvl="1" indent="-495300"/>
            <a:r>
              <a:rPr lang="zh-CN" altLang="en-US" sz="2400" dirty="0"/>
              <a:t>将数据所在块</a:t>
            </a:r>
            <a:r>
              <a:rPr lang="zh-CN" altLang="en-US" sz="2400" u="sng" dirty="0">
                <a:solidFill>
                  <a:srgbClr val="00B050"/>
                </a:solidFill>
              </a:rPr>
              <a:t>副本</a:t>
            </a:r>
            <a:r>
              <a:rPr lang="zh-CN" altLang="en-US" sz="2400" dirty="0"/>
              <a:t>调入</a:t>
            </a:r>
            <a:r>
              <a:rPr lang="en-US" altLang="zh-CN" sz="2400" dirty="0"/>
              <a:t>cache</a:t>
            </a:r>
            <a:r>
              <a:rPr lang="zh-CN" altLang="en-US" sz="2400" dirty="0"/>
              <a:t>（块交换</a:t>
            </a:r>
            <a:r>
              <a:rPr lang="en-US" altLang="zh-CN" sz="2400" dirty="0"/>
              <a:t>---</a:t>
            </a:r>
            <a:r>
              <a:rPr lang="zh-CN" altLang="en-US" sz="2400" dirty="0"/>
              <a:t>局部性）</a:t>
            </a:r>
          </a:p>
          <a:p>
            <a:pPr marL="966788" lvl="1" indent="-495300"/>
            <a:r>
              <a:rPr lang="zh-CN" altLang="en-US" sz="2400" dirty="0"/>
              <a:t>载入副本过程可能引起替换</a:t>
            </a:r>
          </a:p>
          <a:p>
            <a:pPr marL="966788" lvl="1" indent="-495300"/>
            <a:r>
              <a:rPr lang="zh-CN" altLang="en-US" sz="2400" dirty="0"/>
              <a:t>更新查找表，记录当前数据块地址</a:t>
            </a:r>
          </a:p>
          <a:p>
            <a:pPr marL="966788" lvl="1" indent="-495300"/>
            <a:r>
              <a:rPr lang="en-US" altLang="zh-CN" sz="2400" dirty="0"/>
              <a:t>cache</a:t>
            </a:r>
            <a:r>
              <a:rPr lang="zh-CN" altLang="en-US" sz="2400" dirty="0"/>
              <a:t>缺失时系统等待数据调入</a:t>
            </a:r>
          </a:p>
          <a:p>
            <a:pPr marL="0" indent="0">
              <a:buNone/>
            </a:pPr>
            <a:endParaRPr lang="zh-CN" altLang="en-US" dirty="0"/>
          </a:p>
          <a:p>
            <a:endParaRPr lang="zh-CN" altLang="en-US" dirty="0"/>
          </a:p>
        </p:txBody>
      </p:sp>
    </p:spTree>
    <p:extLst>
      <p:ext uri="{BB962C8B-B14F-4D97-AF65-F5344CB8AC3E}">
        <p14:creationId xmlns:p14="http://schemas.microsoft.com/office/powerpoint/2010/main" val="2161680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a:grpSpLocks/>
          </p:cNvGrpSpPr>
          <p:nvPr/>
        </p:nvGrpSpPr>
        <p:grpSpPr bwMode="auto">
          <a:xfrm>
            <a:off x="3448050" y="5373688"/>
            <a:ext cx="3849688" cy="781050"/>
            <a:chOff x="1656787" y="5373216"/>
            <a:chExt cx="3850208" cy="782035"/>
          </a:xfrm>
          <a:effectLst>
            <a:outerShdw blurRad="50800" dist="38100" dir="5400000" algn="t" rotWithShape="0">
              <a:prstClr val="black">
                <a:alpha val="40000"/>
              </a:prstClr>
            </a:outerShdw>
          </a:effectLst>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a:grpSpLocks/>
          </p:cNvGrpSpPr>
          <p:nvPr/>
        </p:nvGrpSpPr>
        <p:grpSpPr bwMode="auto">
          <a:xfrm>
            <a:off x="2511426" y="5373688"/>
            <a:ext cx="936625" cy="1008062"/>
            <a:chOff x="720682" y="5373216"/>
            <a:chExt cx="936104" cy="1008112"/>
          </a:xfrm>
          <a:effectLst>
            <a:outerShdw blurRad="50800" dist="38100" dir="5400000" algn="t" rotWithShape="0">
              <a:prstClr val="black">
                <a:alpha val="40000"/>
              </a:prstClr>
            </a:outerShdw>
          </a:effectLst>
        </p:grpSpPr>
        <p:cxnSp>
          <p:nvCxnSpPr>
            <p:cNvPr id="56" name="直接箭头连接符 55"/>
            <p:cNvCxnSpPr>
              <a:stCxn id="7" idx="2"/>
              <a:endCxn id="39" idx="0"/>
            </p:cNvCxnSpPr>
            <p:nvPr/>
          </p:nvCxnSpPr>
          <p:spPr>
            <a:xfrm>
              <a:off x="1188734" y="5373216"/>
              <a:ext cx="0" cy="5556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grpSp>
      <p:grpSp>
        <p:nvGrpSpPr>
          <p:cNvPr id="179" name="组合 178"/>
          <p:cNvGrpSpPr>
            <a:grpSpLocks/>
          </p:cNvGrpSpPr>
          <p:nvPr/>
        </p:nvGrpSpPr>
        <p:grpSpPr bwMode="auto">
          <a:xfrm>
            <a:off x="2224088" y="3862388"/>
            <a:ext cx="1511300" cy="1511300"/>
            <a:chOff x="432650" y="3861780"/>
            <a:chExt cx="1512168" cy="1511436"/>
          </a:xfrm>
          <a:effectLst>
            <a:outerShdw blurRad="50800" dist="38100" dir="5400000" algn="t" rotWithShape="0">
              <a:prstClr val="black">
                <a:alpha val="40000"/>
              </a:prstClr>
            </a:outerShdw>
          </a:effectLst>
        </p:grpSpPr>
        <p:grpSp>
          <p:nvGrpSpPr>
            <p:cNvPr id="248868" name="组合 171"/>
            <p:cNvGrpSpPr>
              <a:grpSpLocks/>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a:solidFill>
                      <a:schemeClr val="bg1"/>
                    </a:solidFill>
                  </a:rPr>
                  <a:t>访问</a:t>
                </a:r>
                <a:r>
                  <a:rPr lang="en-US" altLang="zh-CN" sz="1400" b="1">
                    <a:solidFill>
                      <a:schemeClr val="bg1"/>
                    </a:solidFill>
                  </a:rPr>
                  <a:t>Cache</a:t>
                </a:r>
                <a:endParaRPr lang="en-US" altLang="zh-CN" sz="1400" b="1" dirty="0">
                  <a:solidFill>
                    <a:schemeClr val="bg1"/>
                  </a:solidFill>
                </a:endParaRPr>
              </a:p>
              <a:p>
                <a:pPr algn="ctr">
                  <a:defRPr/>
                </a:pPr>
                <a:r>
                  <a:rPr lang="zh-CN" altLang="en-US" sz="1400" b="1" dirty="0">
                    <a:solidFill>
                      <a:schemeClr val="bg1"/>
                    </a:solidFill>
                  </a:rPr>
                  <a:t>获取</a:t>
                </a:r>
                <a:r>
                  <a:rPr lang="en-US" altLang="zh-CN" sz="1400" b="1" dirty="0">
                    <a:solidFill>
                      <a:schemeClr val="bg1"/>
                    </a:solidFill>
                  </a:rPr>
                  <a:t>RA</a:t>
                </a:r>
                <a:r>
                  <a:rPr lang="zh-CN" altLang="en-US" sz="1400" b="1" dirty="0">
                    <a:solidFill>
                      <a:schemeClr val="bg1"/>
                    </a:solidFill>
                  </a:rPr>
                  <a:t>字</a:t>
                </a: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headEnd/>
              <a:tailEnd/>
            </a:ln>
          </p:spPr>
          <p:txBody>
            <a:bodyPr wrap="square">
              <a:spAutoFit/>
            </a:bodyPr>
            <a:lstStyle/>
            <a:p>
              <a:r>
                <a:rPr lang="zh-CN" altLang="en-US" b="1" dirty="0">
                  <a:latin typeface="+mn-ea"/>
                </a:rPr>
                <a:t>命中</a:t>
              </a:r>
            </a:p>
          </p:txBody>
        </p:sp>
      </p:grpSp>
      <p:grpSp>
        <p:nvGrpSpPr>
          <p:cNvPr id="16" name="组合 15"/>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160" name="组合 159"/>
            <p:cNvGrpSpPr>
              <a:grpSpLocks/>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p>
            </p:txBody>
          </p:sp>
          <p:sp>
            <p:nvSpPr>
              <p:cNvPr id="133" name="圆角矩形 132"/>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p>
            </p:txBody>
          </p:sp>
          <p:sp>
            <p:nvSpPr>
              <p:cNvPr id="134" name="圆角矩形 133"/>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No</a:t>
                </a:r>
                <a:endParaRPr lang="zh-CN" altLang="en-US" sz="1600" b="1" dirty="0">
                  <a:latin typeface="Tahoma" pitchFamily="34" charset="0"/>
                  <a:ea typeface="宋体"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Yes</a:t>
                </a:r>
                <a:endParaRPr lang="zh-CN" altLang="en-US" sz="1600" b="1" dirty="0">
                  <a:latin typeface="Tahoma" pitchFamily="34" charset="0"/>
                  <a:ea typeface="宋体"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p>
          </p:txBody>
        </p:sp>
      </p:grpSp>
      <p:sp>
        <p:nvSpPr>
          <p:cNvPr id="248837" name="Rectangle 2"/>
          <p:cNvSpPr>
            <a:spLocks noGrp="1" noChangeArrowheads="1"/>
          </p:cNvSpPr>
          <p:nvPr>
            <p:ph type="title"/>
          </p:nvPr>
        </p:nvSpPr>
        <p:spPr/>
        <p:txBody>
          <a:bodyPr/>
          <a:lstStyle/>
          <a:p>
            <a:pPr eaLnBrk="1" hangingPunct="1"/>
            <a:r>
              <a:rPr lang="en-US" altLang="zh-CN" dirty="0"/>
              <a:t>CPU cache </a:t>
            </a:r>
            <a:r>
              <a:rPr lang="zh-CN" altLang="en-US" dirty="0"/>
              <a:t>读操作</a:t>
            </a:r>
          </a:p>
        </p:txBody>
      </p:sp>
      <p:grpSp>
        <p:nvGrpSpPr>
          <p:cNvPr id="175" name="组合 174"/>
          <p:cNvGrpSpPr>
            <a:grpSpLocks/>
          </p:cNvGrpSpPr>
          <p:nvPr/>
        </p:nvGrpSpPr>
        <p:grpSpPr bwMode="auto">
          <a:xfrm>
            <a:off x="4419601" y="3644900"/>
            <a:ext cx="3635375" cy="1728788"/>
            <a:chOff x="2808914" y="3608254"/>
            <a:chExt cx="3635294" cy="1764962"/>
          </a:xfrm>
          <a:effectLst>
            <a:outerShdw blurRad="50800" dist="38100" dir="5400000" algn="t" rotWithShape="0">
              <a:prstClr val="black">
                <a:alpha val="40000"/>
              </a:prstClr>
            </a:outerShdw>
          </a:effectLst>
        </p:grpSpPr>
        <p:grpSp>
          <p:nvGrpSpPr>
            <p:cNvPr id="248853" name="组合 173"/>
            <p:cNvGrpSpPr>
              <a:grpSpLocks/>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a:solidFill>
                    <a:schemeClr val="bg1"/>
                  </a:solidFill>
                </a:rPr>
                <a:t>到</a:t>
              </a:r>
              <a:r>
                <a:rPr lang="en-US" altLang="zh-CN" sz="1400" b="1">
                  <a:solidFill>
                    <a:schemeClr val="bg1"/>
                  </a:solidFill>
                </a:rPr>
                <a:t>Cache</a:t>
              </a:r>
              <a:r>
                <a:rPr lang="zh-CN" altLang="en-US" sz="1400" b="1" dirty="0">
                  <a:solidFill>
                    <a:schemeClr val="bg1"/>
                  </a:solidFill>
                </a:rPr>
                <a:t>行</a:t>
              </a:r>
            </a:p>
          </p:txBody>
        </p:sp>
        <p:sp>
          <p:nvSpPr>
            <p:cNvPr id="11" name="矩形 10"/>
            <p:cNvSpPr/>
            <p:nvPr/>
          </p:nvSpPr>
          <p:spPr>
            <a:xfrm>
              <a:off x="4931355" y="4724929"/>
              <a:ext cx="1512853"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发送</a:t>
              </a:r>
              <a:r>
                <a:rPr lang="en-US" altLang="zh-CN" sz="1400" b="1" dirty="0">
                  <a:solidFill>
                    <a:schemeClr val="bg1"/>
                  </a:solidFill>
                </a:rPr>
                <a:t>RA </a:t>
              </a:r>
              <a:r>
                <a:rPr lang="zh-CN" altLang="en-US" sz="1400" b="1" dirty="0">
                  <a:solidFill>
                    <a:schemeClr val="bg1"/>
                  </a:solidFill>
                </a:rPr>
                <a:t>字</a:t>
              </a:r>
              <a:endParaRPr lang="en-US" altLang="zh-CN" sz="1400" b="1" dirty="0">
                <a:solidFill>
                  <a:schemeClr val="bg1"/>
                </a:solidFill>
              </a:endParaRPr>
            </a:p>
            <a:p>
              <a:pPr algn="ctr">
                <a:defRPr/>
              </a:pPr>
              <a:r>
                <a:rPr lang="zh-CN" altLang="en-US" sz="1400" b="1">
                  <a:solidFill>
                    <a:schemeClr val="bg1"/>
                  </a:solidFill>
                </a:rPr>
                <a:t>给</a:t>
              </a:r>
              <a:r>
                <a:rPr lang="en-US" altLang="zh-CN" sz="1400" b="1">
                  <a:solidFill>
                    <a:schemeClr val="bg1"/>
                  </a:solidFill>
                </a:rPr>
                <a:t>CPU</a:t>
              </a:r>
              <a:endParaRPr lang="zh-CN" altLang="en-US" sz="1400" b="1" dirty="0">
                <a:solidFill>
                  <a:schemeClr val="bg1"/>
                </a:solidFill>
              </a:endParaRPr>
            </a:p>
          </p:txBody>
        </p:sp>
      </p:grpSp>
      <p:grpSp>
        <p:nvGrpSpPr>
          <p:cNvPr id="178" name="组合 177"/>
          <p:cNvGrpSpPr>
            <a:grpSpLocks/>
          </p:cNvGrpSpPr>
          <p:nvPr/>
        </p:nvGrpSpPr>
        <p:grpSpPr bwMode="auto">
          <a:xfrm>
            <a:off x="3808104" y="1916113"/>
            <a:ext cx="3224520" cy="1764915"/>
            <a:chOff x="2139618" y="1916832"/>
            <a:chExt cx="3224470" cy="1763811"/>
          </a:xfrm>
          <a:effectLst>
            <a:outerShdw blurRad="50800" dist="38100" dir="5400000" algn="t" rotWithShape="0">
              <a:prstClr val="black">
                <a:alpha val="40000"/>
              </a:prstClr>
            </a:outerShdw>
          </a:effectLst>
        </p:grpSpPr>
        <p:grpSp>
          <p:nvGrpSpPr>
            <p:cNvPr id="248849" name="组合 172"/>
            <p:cNvGrpSpPr>
              <a:grpSpLocks/>
            </p:cNvGrpSpPr>
            <p:nvPr/>
          </p:nvGrpSpPr>
          <p:grpSpPr bwMode="auto">
            <a:xfrm>
              <a:off x="2139618" y="1916832"/>
              <a:ext cx="3224470" cy="1763811"/>
              <a:chOff x="2139618" y="1916832"/>
              <a:chExt cx="3224470" cy="1763811"/>
            </a:xfrm>
          </p:grpSpPr>
          <p:sp>
            <p:nvSpPr>
              <p:cNvPr id="8" name="矩形 7"/>
              <p:cNvSpPr/>
              <p:nvPr/>
            </p:nvSpPr>
            <p:spPr>
              <a:xfrm>
                <a:off x="3852811" y="1916832"/>
                <a:ext cx="1511277" cy="647295"/>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访问包含</a:t>
                </a:r>
                <a:r>
                  <a:rPr lang="en-US" altLang="zh-CN" sz="1400" b="1" dirty="0">
                    <a:solidFill>
                      <a:schemeClr val="bg1"/>
                    </a:solidFill>
                  </a:rPr>
                  <a:t>RA</a:t>
                </a:r>
              </a:p>
              <a:p>
                <a:pPr algn="ctr">
                  <a:defRPr/>
                </a:pPr>
                <a:r>
                  <a:rPr lang="zh-CN" altLang="en-US" sz="1400" b="1" dirty="0">
                    <a:solidFill>
                      <a:schemeClr val="bg1"/>
                    </a:solidFill>
                  </a:rPr>
                  <a:t>的主存块</a:t>
                </a:r>
              </a:p>
            </p:txBody>
          </p:sp>
          <p:cxnSp>
            <p:nvCxnSpPr>
              <p:cNvPr id="21" name="肘形连接符 20"/>
              <p:cNvCxnSpPr>
                <a:stCxn id="4" idx="0"/>
                <a:endCxn id="8" idx="1"/>
              </p:cNvCxnSpPr>
              <p:nvPr/>
            </p:nvCxnSpPr>
            <p:spPr>
              <a:xfrm flipV="1">
                <a:off x="2139618" y="2240479"/>
                <a:ext cx="1713193" cy="1440164"/>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headEnd/>
              <a:tailEnd/>
            </a:ln>
          </p:spPr>
          <p:txBody>
            <a:bodyPr wrap="square">
              <a:spAutoFit/>
            </a:bodyPr>
            <a:lstStyle/>
            <a:p>
              <a:r>
                <a:rPr lang="zh-CN" altLang="en-US" b="1" dirty="0">
                  <a:latin typeface="+mn-ea"/>
                </a:rPr>
                <a:t>缺失</a:t>
              </a:r>
            </a:p>
          </p:txBody>
        </p:sp>
      </p:grpSp>
      <p:grpSp>
        <p:nvGrpSpPr>
          <p:cNvPr id="171" name="组合 170"/>
          <p:cNvGrpSpPr/>
          <p:nvPr/>
        </p:nvGrpSpPr>
        <p:grpSpPr>
          <a:xfrm>
            <a:off x="2186815" y="2852936"/>
            <a:ext cx="1621290" cy="1152128"/>
            <a:chOff x="395536" y="2852936"/>
            <a:chExt cx="1621290" cy="1152128"/>
          </a:xfrm>
          <a:solidFill>
            <a:srgbClr val="00B050"/>
          </a:solidFill>
          <a:effectLst>
            <a:outerShdw blurRad="50800" dist="38100" dir="5400000" algn="t" rotWithShape="0">
              <a:prstClr val="black">
                <a:alpha val="40000"/>
              </a:prstClr>
            </a:outerShdw>
          </a:effectLst>
        </p:grpSpPr>
        <p:cxnSp>
          <p:nvCxnSpPr>
            <p:cNvPr id="48" name="直接箭头连接符 47"/>
            <p:cNvCxnSpPr/>
            <p:nvPr/>
          </p:nvCxnSpPr>
          <p:spPr>
            <a:xfrm>
              <a:off x="1208377" y="2852936"/>
              <a:ext cx="0" cy="504056"/>
            </a:xfrm>
            <a:prstGeom prst="straightConnector1">
              <a:avLst/>
            </a:prstGeom>
            <a:grpFill/>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dirty="0">
                  <a:solidFill>
                    <a:schemeClr val="dk1"/>
                  </a:solidFill>
                </a:rPr>
                <a:t>RA</a:t>
              </a:r>
              <a:r>
                <a:rPr lang="zh-CN" altLang="en-US" sz="1400" b="1" dirty="0">
                  <a:solidFill>
                    <a:schemeClr val="dk1"/>
                  </a:solidFill>
                </a:rPr>
                <a:t>块地址</a:t>
              </a:r>
              <a:endParaRPr lang="en-US" altLang="zh-CN" sz="1400" b="1" dirty="0">
                <a:solidFill>
                  <a:schemeClr val="dk1"/>
                </a:solidFill>
              </a:endParaRPr>
            </a:p>
            <a:p>
              <a:pPr algn="ctr">
                <a:defRPr/>
              </a:pPr>
              <a:r>
                <a:rPr lang="en-US" altLang="zh-CN" sz="1400" b="1" dirty="0">
                  <a:solidFill>
                    <a:schemeClr val="dk1"/>
                  </a:solidFill>
                </a:rPr>
                <a:t>cache</a:t>
              </a:r>
              <a:r>
                <a:rPr lang="zh-CN" altLang="en-US" sz="1400" b="1" dirty="0">
                  <a:solidFill>
                    <a:schemeClr val="dk1"/>
                  </a:solidFill>
                </a:rPr>
                <a:t>查找？</a:t>
              </a:r>
            </a:p>
          </p:txBody>
        </p:sp>
      </p:grpSp>
      <p:grpSp>
        <p:nvGrpSpPr>
          <p:cNvPr id="170" name="组合 169"/>
          <p:cNvGrpSpPr>
            <a:grpSpLocks/>
          </p:cNvGrpSpPr>
          <p:nvPr/>
        </p:nvGrpSpPr>
        <p:grpSpPr bwMode="auto">
          <a:xfrm>
            <a:off x="2224088" y="1700214"/>
            <a:ext cx="1511300" cy="1152525"/>
            <a:chOff x="432650" y="1700808"/>
            <a:chExt cx="1512168" cy="1152128"/>
          </a:xfrm>
          <a:effectLst>
            <a:outerShdw blurRad="50800" dist="38100" dir="5400000" algn="t" rotWithShape="0">
              <a:prstClr val="black">
                <a:alpha val="40000"/>
              </a:prstClr>
            </a:outerShdw>
          </a:effectLst>
        </p:grpSpPr>
        <p:cxnSp>
          <p:nvCxnSpPr>
            <p:cNvPr id="13" name="肘形连接符 12"/>
            <p:cNvCxnSpPr>
              <a:endCxn id="6" idx="0"/>
            </p:cNvCxnSpPr>
            <p:nvPr/>
          </p:nvCxnSpPr>
          <p:spPr>
            <a:xfrm rot="16200000" flipH="1">
              <a:off x="972114" y="1915839"/>
              <a:ext cx="431651" cy="1589"/>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读地址</a:t>
              </a:r>
              <a:r>
                <a:rPr lang="en-US" altLang="zh-CN" sz="1400" b="1" dirty="0">
                  <a:solidFill>
                    <a:schemeClr val="bg1"/>
                  </a:solidFill>
                </a:rPr>
                <a:t>RA</a:t>
              </a:r>
              <a:endParaRPr lang="zh-CN" altLang="en-US" sz="1400" b="1" dirty="0">
                <a:solidFill>
                  <a:schemeClr val="bg1"/>
                </a:solidFill>
              </a:endParaRPr>
            </a:p>
          </p:txBody>
        </p:sp>
      </p:grpSp>
      <p:sp>
        <p:nvSpPr>
          <p:cNvPr id="5" name="圆角矩形 4"/>
          <p:cNvSpPr/>
          <p:nvPr/>
        </p:nvSpPr>
        <p:spPr>
          <a:xfrm>
            <a:off x="2511425" y="1249363"/>
            <a:ext cx="933450" cy="450850"/>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p>
        </p:txBody>
      </p:sp>
      <p:grpSp>
        <p:nvGrpSpPr>
          <p:cNvPr id="180" name="组合 179"/>
          <p:cNvGrpSpPr>
            <a:grpSpLocks/>
          </p:cNvGrpSpPr>
          <p:nvPr/>
        </p:nvGrpSpPr>
        <p:grpSpPr bwMode="auto">
          <a:xfrm>
            <a:off x="5519739" y="2565400"/>
            <a:ext cx="1512887" cy="1079500"/>
            <a:chOff x="3851920" y="2564904"/>
            <a:chExt cx="1512168" cy="1080120"/>
          </a:xfrm>
          <a:effectLst>
            <a:outerShdw blurRad="50800" dist="38100" dir="5400000" algn="t" rotWithShape="0">
              <a:prstClr val="black">
                <a:alpha val="40000"/>
              </a:prstClr>
            </a:outerShdw>
          </a:effectLst>
        </p:grpSpPr>
        <p:sp>
          <p:nvSpPr>
            <p:cNvPr id="109" name="矩形 108"/>
            <p:cNvSpPr/>
            <p:nvPr/>
          </p:nvSpPr>
          <p:spPr>
            <a:xfrm>
              <a:off x="3851920" y="2996952"/>
              <a:ext cx="1512168" cy="648072"/>
            </a:xfrm>
            <a:prstGeom prst="rect">
              <a:avLst/>
            </a:prstGeom>
            <a:solidFill>
              <a:srgbClr val="FFC00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a:solidFill>
                    <a:schemeClr val="tx1"/>
                  </a:solidFill>
                </a:rPr>
                <a:t>分配</a:t>
              </a:r>
              <a:r>
                <a:rPr lang="en-US" altLang="zh-CN" sz="1400" b="1">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50" name="Picture 4" descr="j0312558">
            <a:extLst>
              <a:ext uri="{FF2B5EF4-FFF2-40B4-BE49-F238E27FC236}">
                <a16:creationId xmlns:a16="http://schemas.microsoft.com/office/drawing/2014/main" id="{27B30611-EE63-44FF-B561-94590FEC8BC5}"/>
              </a:ext>
            </a:extLst>
          </p:cNvPr>
          <p:cNvPicPr>
            <a:picLocks noChangeAspect="1" noChangeArrowheads="1"/>
          </p:cNvPicPr>
          <p:nvPr/>
        </p:nvPicPr>
        <p:blipFill>
          <a:blip r:embed="rId2" cstate="print"/>
          <a:srcRect/>
          <a:stretch>
            <a:fillRect/>
          </a:stretch>
        </p:blipFill>
        <p:spPr bwMode="auto">
          <a:xfrm flipH="1">
            <a:off x="10668000" y="195263"/>
            <a:ext cx="3048000" cy="2108200"/>
          </a:xfrm>
          <a:prstGeom prst="rect">
            <a:avLst/>
          </a:prstGeom>
          <a:noFill/>
          <a:ln w="9525">
            <a:noFill/>
            <a:miter lim="800000"/>
            <a:headEnd/>
            <a:tailEnd/>
          </a:ln>
        </p:spPr>
      </p:pic>
    </p:spTree>
    <p:extLst>
      <p:ext uri="{BB962C8B-B14F-4D97-AF65-F5344CB8AC3E}">
        <p14:creationId xmlns:p14="http://schemas.microsoft.com/office/powerpoint/2010/main" val="13062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系统写过程</a:t>
            </a:r>
          </a:p>
        </p:txBody>
      </p:sp>
      <p:sp>
        <p:nvSpPr>
          <p:cNvPr id="3" name="内容占位符 2"/>
          <p:cNvSpPr>
            <a:spLocks noGrp="1"/>
          </p:cNvSpPr>
          <p:nvPr>
            <p:ph idx="1"/>
          </p:nvPr>
        </p:nvSpPr>
        <p:spPr/>
        <p:txBody>
          <a:bodyPr/>
          <a:lstStyle/>
          <a:p>
            <a:r>
              <a:rPr lang="en-US" altLang="zh-CN" dirty="0"/>
              <a:t>CPU</a:t>
            </a:r>
            <a:r>
              <a:rPr lang="zh-CN" altLang="en-US" dirty="0"/>
              <a:t>给出主存地址</a:t>
            </a:r>
          </a:p>
          <a:p>
            <a:r>
              <a:rPr lang="zh-CN" altLang="en-US" dirty="0"/>
              <a:t>主存块地址为关键字查找相联存储器中查找表</a:t>
            </a:r>
          </a:p>
          <a:p>
            <a:pPr lvl="1"/>
            <a:r>
              <a:rPr lang="zh-CN" altLang="en-US" sz="2400" dirty="0"/>
              <a:t>相符则表示命中，数据</a:t>
            </a:r>
            <a:r>
              <a:rPr lang="zh-CN" altLang="en-US" sz="2400" dirty="0">
                <a:solidFill>
                  <a:srgbClr val="00B050"/>
                </a:solidFill>
              </a:rPr>
              <a:t>副本</a:t>
            </a:r>
            <a:r>
              <a:rPr lang="zh-CN" altLang="en-US" sz="2400" dirty="0"/>
              <a:t>在</a:t>
            </a:r>
            <a:r>
              <a:rPr lang="en-US" altLang="zh-CN" sz="2400" dirty="0"/>
              <a:t>cache</a:t>
            </a:r>
            <a:r>
              <a:rPr lang="zh-CN" altLang="en-US" sz="2400" dirty="0"/>
              <a:t>中</a:t>
            </a:r>
          </a:p>
          <a:p>
            <a:pPr lvl="1"/>
            <a:r>
              <a:rPr lang="zh-CN" altLang="en-US" sz="2400" dirty="0"/>
              <a:t>缺失根据写分配策略决定是否将该主存地址对应数据块调入</a:t>
            </a:r>
          </a:p>
          <a:p>
            <a:r>
              <a:rPr lang="zh-CN" altLang="en-US" dirty="0"/>
              <a:t>写入数据到</a:t>
            </a:r>
            <a:r>
              <a:rPr lang="en-US" altLang="zh-CN" dirty="0"/>
              <a:t>cache</a:t>
            </a:r>
          </a:p>
          <a:p>
            <a:r>
              <a:rPr lang="zh-CN" altLang="en-US" dirty="0"/>
              <a:t>根据写策略决定是否写入主存</a:t>
            </a:r>
          </a:p>
          <a:p>
            <a:endParaRPr lang="zh-CN" altLang="en-US" dirty="0"/>
          </a:p>
        </p:txBody>
      </p:sp>
    </p:spTree>
    <p:extLst>
      <p:ext uri="{BB962C8B-B14F-4D97-AF65-F5344CB8AC3E}">
        <p14:creationId xmlns:p14="http://schemas.microsoft.com/office/powerpoint/2010/main" val="3768032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4328319" y="4487069"/>
            <a:ext cx="736600" cy="2497138"/>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5667376" y="2636838"/>
            <a:ext cx="3381375" cy="1365250"/>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2511426" y="5876925"/>
            <a:ext cx="936625"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sp>
        <p:nvSpPr>
          <p:cNvPr id="7" name="矩形 6"/>
          <p:cNvSpPr/>
          <p:nvPr/>
        </p:nvSpPr>
        <p:spPr>
          <a:xfrm>
            <a:off x="5232400" y="4652964"/>
            <a:ext cx="1423988" cy="714375"/>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写入</a:t>
            </a:r>
            <a:r>
              <a:rPr lang="en-US" altLang="zh-CN" sz="1400" b="1" dirty="0">
                <a:solidFill>
                  <a:schemeClr val="bg1"/>
                </a:solidFill>
              </a:rPr>
              <a:t>WA</a:t>
            </a:r>
            <a:r>
              <a:rPr lang="zh-CN" altLang="en-US" sz="1400" b="1" dirty="0">
                <a:solidFill>
                  <a:schemeClr val="bg1"/>
                </a:solidFill>
              </a:rPr>
              <a:t>数据</a:t>
            </a:r>
            <a:endParaRPr lang="en-US" altLang="zh-CN" sz="1400" b="1" dirty="0">
              <a:solidFill>
                <a:schemeClr val="bg1"/>
              </a:solidFill>
            </a:endParaRPr>
          </a:p>
          <a:p>
            <a:pPr algn="ctr">
              <a:defRPr/>
            </a:pPr>
            <a:r>
              <a:rPr lang="zh-CN" altLang="en-US" sz="1400" b="1" dirty="0">
                <a:solidFill>
                  <a:schemeClr val="bg1"/>
                </a:solidFill>
              </a:rPr>
              <a:t>到主存中</a:t>
            </a:r>
          </a:p>
        </p:txBody>
      </p:sp>
      <p:sp>
        <p:nvSpPr>
          <p:cNvPr id="250886" name="Rectangle 2"/>
          <p:cNvSpPr>
            <a:spLocks noGrp="1" noChangeArrowheads="1"/>
          </p:cNvSpPr>
          <p:nvPr>
            <p:ph type="title"/>
          </p:nvPr>
        </p:nvSpPr>
        <p:spPr/>
        <p:txBody>
          <a:bodyPr/>
          <a:lstStyle/>
          <a:p>
            <a:pPr eaLnBrk="1" hangingPunct="1"/>
            <a:r>
              <a:rPr lang="en-US" altLang="zh-CN" dirty="0"/>
              <a:t>CPU cache </a:t>
            </a:r>
            <a:r>
              <a:rPr lang="zh-CN" altLang="en-US" dirty="0"/>
              <a:t>写操作</a:t>
            </a:r>
          </a:p>
        </p:txBody>
      </p:sp>
      <p:grpSp>
        <p:nvGrpSpPr>
          <p:cNvPr id="46" name="组合 45"/>
          <p:cNvGrpSpPr/>
          <p:nvPr/>
        </p:nvGrpSpPr>
        <p:grpSpPr>
          <a:xfrm>
            <a:off x="2511426" y="4293096"/>
            <a:ext cx="992287" cy="976748"/>
            <a:chOff x="679360" y="2720484"/>
            <a:chExt cx="992287" cy="1215422"/>
          </a:xfrm>
          <a:solidFill>
            <a:srgbClr val="00B050"/>
          </a:solidFill>
          <a:effectLst>
            <a:outerShdw blurRad="50800" dist="38100" dir="5400000" algn="t" rotWithShape="0">
              <a:prstClr val="black">
                <a:alpha val="40000"/>
              </a:prstClr>
            </a:outerShdw>
          </a:effectLst>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写策略</a:t>
              </a:r>
            </a:p>
          </p:txBody>
        </p:sp>
      </p:grpSp>
      <p:grpSp>
        <p:nvGrpSpPr>
          <p:cNvPr id="94" name="组合 93"/>
          <p:cNvGrpSpPr>
            <a:grpSpLocks/>
          </p:cNvGrpSpPr>
          <p:nvPr/>
        </p:nvGrpSpPr>
        <p:grpSpPr bwMode="auto">
          <a:xfrm>
            <a:off x="6456365" y="1214107"/>
            <a:ext cx="1584343" cy="401971"/>
            <a:chOff x="4931174" y="1215428"/>
            <a:chExt cx="1008978" cy="401063"/>
          </a:xfrm>
          <a:effectLst/>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1174" y="1215428"/>
              <a:ext cx="696635" cy="369054"/>
            </a:xfrm>
            <a:prstGeom prst="rect">
              <a:avLst/>
            </a:prstGeom>
            <a:solidFill>
              <a:srgbClr val="FFFFFF"/>
            </a:solidFill>
            <a:ln w="3175" algn="ctr">
              <a:noFill/>
              <a:miter lim="800000"/>
              <a:headEnd/>
              <a:tailEnd/>
            </a:ln>
            <a:effectLst>
              <a:reflection blurRad="6350" stA="52000" endA="300" endPos="35000" dir="5400000" sy="-100000" algn="bl" rotWithShape="0"/>
            </a:effectLst>
            <a:extLst/>
          </p:spPr>
          <p:style>
            <a:lnRef idx="1">
              <a:schemeClr val="accent1"/>
            </a:lnRef>
            <a:fillRef idx="0">
              <a:schemeClr val="accent1"/>
            </a:fillRef>
            <a:effectRef idx="0">
              <a:schemeClr val="accent1"/>
            </a:effectRef>
            <a:fontRef idx="minor">
              <a:schemeClr val="tx1"/>
            </a:fontRef>
          </p:style>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b="1" dirty="0">
                  <a:latin typeface="Tahoma" pitchFamily="34" charset="0"/>
                  <a:ea typeface="宋体" pitchFamily="2" charset="-122"/>
                </a:rPr>
                <a:t>No</a:t>
              </a:r>
              <a:endParaRPr lang="zh-CN" altLang="en-US" sz="1800" b="1" dirty="0">
                <a:latin typeface="Tahoma" pitchFamily="34" charset="0"/>
                <a:ea typeface="宋体" pitchFamily="2" charset="-122"/>
              </a:endParaRPr>
            </a:p>
          </p:txBody>
        </p:sp>
      </p:grpSp>
      <p:grpSp>
        <p:nvGrpSpPr>
          <p:cNvPr id="83" name="组合 82"/>
          <p:cNvGrpSpPr>
            <a:grpSpLocks/>
          </p:cNvGrpSpPr>
          <p:nvPr/>
        </p:nvGrpSpPr>
        <p:grpSpPr bwMode="auto">
          <a:xfrm>
            <a:off x="3000377" y="5311770"/>
            <a:ext cx="783479" cy="565150"/>
            <a:chOff x="1475656" y="5311568"/>
            <a:chExt cx="781441" cy="565704"/>
          </a:xfrm>
          <a:effectLst>
            <a:outerShdw blurRad="50800" dist="38100" dir="5400000" algn="t" rotWithShape="0">
              <a:prstClr val="black">
                <a:alpha val="40000"/>
              </a:prstClr>
            </a:outerShdw>
          </a:effectLst>
        </p:grpSpPr>
        <p:sp>
          <p:nvSpPr>
            <p:cNvPr id="250913" name="Text Box 5"/>
            <p:cNvSpPr txBox="1">
              <a:spLocks noChangeArrowheads="1"/>
            </p:cNvSpPr>
            <p:nvPr/>
          </p:nvSpPr>
          <p:spPr bwMode="auto">
            <a:xfrm>
              <a:off x="1482829" y="5409993"/>
              <a:ext cx="774268" cy="369694"/>
            </a:xfrm>
            <a:prstGeom prst="rect">
              <a:avLst/>
            </a:prstGeom>
            <a:noFill/>
            <a:ln w="9525">
              <a:noFill/>
              <a:miter lim="800000"/>
              <a:headEnd/>
              <a:tailEnd/>
            </a:ln>
          </p:spPr>
          <p:txBody>
            <a:bodyPr wrap="square">
              <a:spAutoFit/>
            </a:bodyPr>
            <a:lstStyle/>
            <a:p>
              <a:r>
                <a:rPr lang="zh-CN" altLang="en-US" b="1" dirty="0">
                  <a:latin typeface="+mn-ea"/>
                </a:rPr>
                <a:t>写回</a:t>
              </a: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p:cNvGrpSpPr>
          <p:nvPr/>
        </p:nvGrpSpPr>
        <p:grpSpPr bwMode="auto">
          <a:xfrm>
            <a:off x="3503712" y="4646686"/>
            <a:ext cx="1728688" cy="369332"/>
            <a:chOff x="1979811" y="4646871"/>
            <a:chExt cx="1728093" cy="368778"/>
          </a:xfrm>
          <a:effectLst>
            <a:outerShdw blurRad="50800" dist="38100" dir="5400000" algn="t" rotWithShape="0">
              <a:prstClr val="black">
                <a:alpha val="40000"/>
              </a:prstClr>
            </a:outerShdw>
          </a:effectLst>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headEnd/>
              <a:tailEnd/>
            </a:ln>
          </p:spPr>
          <p:txBody>
            <a:bodyPr wrap="square">
              <a:spAutoFit/>
            </a:bodyPr>
            <a:lstStyle/>
            <a:p>
              <a:r>
                <a:rPr lang="zh-CN" altLang="en-US" b="1" dirty="0">
                  <a:latin typeface="+mn-ea"/>
                </a:rPr>
                <a:t>写穿</a:t>
              </a:r>
            </a:p>
          </p:txBody>
        </p:sp>
      </p:grpSp>
      <p:grpSp>
        <p:nvGrpSpPr>
          <p:cNvPr id="93" name="组合 92"/>
          <p:cNvGrpSpPr>
            <a:grpSpLocks/>
          </p:cNvGrpSpPr>
          <p:nvPr/>
        </p:nvGrpSpPr>
        <p:grpSpPr bwMode="auto">
          <a:xfrm>
            <a:off x="5141852" y="1816821"/>
            <a:ext cx="1546197" cy="1032294"/>
            <a:chOff x="3617731" y="1823226"/>
            <a:chExt cx="1547085" cy="920140"/>
          </a:xfrm>
          <a:effectLst>
            <a:outerShdw blurRad="50800" dist="38100" dir="5400000" algn="t" rotWithShape="0">
              <a:prstClr val="black">
                <a:alpha val="40000"/>
              </a:prstClr>
            </a:outerShdw>
          </a:effectLst>
        </p:grpSpPr>
        <p:grpSp>
          <p:nvGrpSpPr>
            <p:cNvPr id="250905" name="组合 179"/>
            <p:cNvGrpSpPr>
              <a:grpSpLocks/>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a:solidFill>
                      <a:schemeClr val="tx1"/>
                    </a:solidFill>
                  </a:rPr>
                  <a:t>分配</a:t>
                </a:r>
                <a:r>
                  <a:rPr lang="en-US" altLang="zh-CN" sz="1400" b="1">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617731" y="1916832"/>
              <a:ext cx="740111" cy="329206"/>
            </a:xfrm>
            <a:prstGeom prst="rect">
              <a:avLst/>
            </a:prstGeom>
            <a:noFill/>
            <a:ln w="9525">
              <a:noFill/>
              <a:miter lim="800000"/>
              <a:headEnd/>
              <a:tailEnd/>
            </a:ln>
          </p:spPr>
          <p:txBody>
            <a:bodyPr wrap="square">
              <a:spAutoFit/>
            </a:bodyPr>
            <a:lstStyle/>
            <a:p>
              <a:r>
                <a:rPr lang="en-US" altLang="zh-CN" b="1" dirty="0">
                  <a:latin typeface="Tahoma" pitchFamily="34" charset="0"/>
                  <a:ea typeface="宋体" charset="-122"/>
                </a:rPr>
                <a:t>Yes</a:t>
              </a:r>
              <a:endParaRPr lang="zh-CN" altLang="en-US" b="1" dirty="0">
                <a:latin typeface="Tahoma" pitchFamily="34" charset="0"/>
                <a:ea typeface="宋体" charset="-122"/>
              </a:endParaRPr>
            </a:p>
          </p:txBody>
        </p:sp>
      </p:grpSp>
      <p:grpSp>
        <p:nvGrpSpPr>
          <p:cNvPr id="96" name="组合 95"/>
          <p:cNvGrpSpPr>
            <a:grpSpLocks/>
          </p:cNvGrpSpPr>
          <p:nvPr/>
        </p:nvGrpSpPr>
        <p:grpSpPr bwMode="auto">
          <a:xfrm>
            <a:off x="3359150" y="1616075"/>
            <a:ext cx="2019300" cy="1309441"/>
            <a:chOff x="1835696" y="1616491"/>
            <a:chExt cx="2018626" cy="1308569"/>
          </a:xfrm>
          <a:effectLst>
            <a:outerShdw blurRad="50800" dist="38100" dir="5400000" algn="t" rotWithShape="0">
              <a:prstClr val="black">
                <a:alpha val="40000"/>
              </a:prstClr>
            </a:outerShdw>
          </a:effectLst>
        </p:grpSpPr>
        <p:sp>
          <p:nvSpPr>
            <p:cNvPr id="250903" name="Text Box 5"/>
            <p:cNvSpPr txBox="1">
              <a:spLocks noChangeArrowheads="1"/>
            </p:cNvSpPr>
            <p:nvPr/>
          </p:nvSpPr>
          <p:spPr bwMode="auto">
            <a:xfrm>
              <a:off x="1835696" y="2555974"/>
              <a:ext cx="739439" cy="369086"/>
            </a:xfrm>
            <a:prstGeom prst="rect">
              <a:avLst/>
            </a:prstGeom>
            <a:noFill/>
            <a:ln w="9525">
              <a:noFill/>
              <a:miter lim="800000"/>
              <a:headEnd/>
              <a:tailEnd/>
            </a:ln>
            <a:effectLst/>
          </p:spPr>
          <p:txBody>
            <a:bodyPr wrap="square">
              <a:spAutoFit/>
            </a:bodyPr>
            <a:lstStyle/>
            <a:p>
              <a:r>
                <a:rPr lang="en-US" altLang="zh-CN" b="1" dirty="0">
                  <a:latin typeface="+mn-ea"/>
                </a:rPr>
                <a:t> </a:t>
              </a:r>
              <a:r>
                <a:rPr lang="zh-CN" altLang="en-US" b="1" dirty="0">
                  <a:latin typeface="+mn-ea"/>
                </a:rPr>
                <a:t>缺失</a:t>
              </a: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1891507" y="5428336"/>
            <a:ext cx="1239837" cy="338554"/>
          </a:xfrm>
          <a:prstGeom prst="rect">
            <a:avLst/>
          </a:prstGeom>
          <a:noFill/>
          <a:ln w="9525">
            <a:noFill/>
            <a:miter lim="800000"/>
            <a:headEnd/>
            <a:tailEnd/>
          </a:ln>
          <a:effectLst>
            <a:outerShdw blurRad="50800" dist="38100" dir="5400000" algn="t" rotWithShape="0">
              <a:prstClr val="black">
                <a:alpha val="40000"/>
              </a:prstClr>
            </a:outerShdw>
          </a:effectLst>
        </p:spPr>
        <p:txBody>
          <a:bodyPr>
            <a:spAutoFit/>
          </a:bodyPr>
          <a:lstStyle/>
          <a:p>
            <a:r>
              <a:rPr lang="zh-CN" altLang="en-US" sz="1600" b="1" dirty="0">
                <a:latin typeface="微软雅黑" panose="020B0503020204020204" pitchFamily="34" charset="-122"/>
                <a:ea typeface="微软雅黑" panose="020B0503020204020204" pitchFamily="34" charset="-122"/>
              </a:rPr>
              <a:t>不一致性</a:t>
            </a:r>
          </a:p>
        </p:txBody>
      </p:sp>
      <p:grpSp>
        <p:nvGrpSpPr>
          <p:cNvPr id="72" name="组合 71"/>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75" name="组合 74"/>
            <p:cNvGrpSpPr>
              <a:grpSpLocks/>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p>
            </p:txBody>
          </p:sp>
          <p:sp>
            <p:nvSpPr>
              <p:cNvPr id="85" name="圆角矩形 84"/>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p>
            </p:txBody>
          </p:sp>
          <p:sp>
            <p:nvSpPr>
              <p:cNvPr id="86" name="圆角矩形 85"/>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No</a:t>
                </a:r>
                <a:endParaRPr lang="zh-CN" altLang="en-US" sz="1600" b="1" dirty="0">
                  <a:latin typeface="Tahoma" pitchFamily="34" charset="0"/>
                  <a:ea typeface="宋体"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b="1" dirty="0">
                    <a:latin typeface="Tahoma" pitchFamily="34" charset="0"/>
                    <a:ea typeface="宋体" charset="-122"/>
                  </a:rPr>
                  <a:t>Yes</a:t>
                </a:r>
                <a:endParaRPr lang="zh-CN" altLang="en-US" sz="1600" b="1" dirty="0">
                  <a:latin typeface="Tahoma" pitchFamily="34" charset="0"/>
                  <a:ea typeface="宋体"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p>
          </p:txBody>
        </p:sp>
      </p:grpSp>
      <p:sp>
        <p:nvSpPr>
          <p:cNvPr id="57" name="六边形 56"/>
          <p:cNvSpPr/>
          <p:nvPr/>
        </p:nvSpPr>
        <p:spPr>
          <a:xfrm>
            <a:off x="5378451" y="1360489"/>
            <a:ext cx="1077913" cy="511175"/>
          </a:xfrm>
          <a:prstGeom prst="hexagon">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写分配</a:t>
            </a:r>
          </a:p>
        </p:txBody>
      </p:sp>
      <p:cxnSp>
        <p:nvCxnSpPr>
          <p:cNvPr id="24" name="直接箭头连接符 23"/>
          <p:cNvCxnSpPr/>
          <p:nvPr/>
        </p:nvCxnSpPr>
        <p:spPr>
          <a:xfrm>
            <a:off x="5932399" y="2868879"/>
            <a:ext cx="0" cy="274824"/>
          </a:xfrm>
          <a:prstGeom prst="straightConnector1">
            <a:avLst/>
          </a:prstGeom>
          <a:ln w="19050">
            <a:headEnd type="none" w="lg" len="lg"/>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978150" y="3427468"/>
            <a:ext cx="2251688" cy="0"/>
          </a:xfrm>
          <a:prstGeom prst="line">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5159176" y="3143704"/>
            <a:ext cx="1512888" cy="567531"/>
          </a:xfrm>
          <a:prstGeom prst="rect">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a:solidFill>
                  <a:schemeClr val="bg1"/>
                </a:solidFill>
              </a:rPr>
              <a:t>到</a:t>
            </a:r>
            <a:r>
              <a:rPr lang="en-US" altLang="zh-CN" sz="1400" b="1">
                <a:solidFill>
                  <a:schemeClr val="bg1"/>
                </a:solidFill>
              </a:rPr>
              <a:t>Cache</a:t>
            </a:r>
            <a:r>
              <a:rPr lang="zh-CN" altLang="en-US" sz="1400" b="1" dirty="0">
                <a:solidFill>
                  <a:schemeClr val="bg1"/>
                </a:solidFill>
              </a:rPr>
              <a:t>行</a:t>
            </a:r>
          </a:p>
        </p:txBody>
      </p:sp>
      <p:sp>
        <p:nvSpPr>
          <p:cNvPr id="74" name="矩形 73"/>
          <p:cNvSpPr/>
          <p:nvPr/>
        </p:nvSpPr>
        <p:spPr>
          <a:xfrm>
            <a:off x="2351089" y="3768725"/>
            <a:ext cx="1292225" cy="596900"/>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t>写入</a:t>
            </a:r>
            <a:r>
              <a:rPr lang="en-US" altLang="zh-CN" sz="1400" b="1" dirty="0"/>
              <a:t>WA</a:t>
            </a:r>
            <a:r>
              <a:rPr lang="zh-CN" altLang="en-US" sz="1400" b="1" dirty="0"/>
              <a:t>数据</a:t>
            </a:r>
            <a:endParaRPr lang="en-US" altLang="zh-CN" sz="1400" b="1" dirty="0"/>
          </a:p>
          <a:p>
            <a:pPr algn="ctr">
              <a:defRPr/>
            </a:pPr>
            <a:r>
              <a:rPr lang="zh-CN" altLang="en-US" sz="1400" b="1"/>
              <a:t>到</a:t>
            </a:r>
            <a:r>
              <a:rPr lang="en-US" altLang="zh-CN" sz="1400" b="1"/>
              <a:t>Cache</a:t>
            </a:r>
            <a:r>
              <a:rPr lang="zh-CN" altLang="en-US" sz="1400" b="1" dirty="0"/>
              <a:t>行</a:t>
            </a:r>
            <a:endParaRPr lang="en-US" altLang="zh-CN" sz="1400" b="1" dirty="0"/>
          </a:p>
        </p:txBody>
      </p:sp>
      <p:grpSp>
        <p:nvGrpSpPr>
          <p:cNvPr id="82" name="组合 81"/>
          <p:cNvGrpSpPr>
            <a:grpSpLocks/>
          </p:cNvGrpSpPr>
          <p:nvPr/>
        </p:nvGrpSpPr>
        <p:grpSpPr bwMode="auto">
          <a:xfrm>
            <a:off x="2224091" y="3073401"/>
            <a:ext cx="754061" cy="715963"/>
            <a:chOff x="699125" y="3073787"/>
            <a:chExt cx="755594" cy="566409"/>
          </a:xfrm>
          <a:effectLst>
            <a:outerShdw blurRad="50800" dist="38100" dir="5400000" algn="t" rotWithShape="0">
              <a:prstClr val="black">
                <a:alpha val="40000"/>
              </a:prstClr>
            </a:outerShdw>
          </a:effectLst>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headEnd/>
              <a:tailEnd/>
            </a:ln>
          </p:spPr>
          <p:txBody>
            <a:bodyPr wrap="square">
              <a:spAutoFit/>
            </a:bodyPr>
            <a:lstStyle/>
            <a:p>
              <a:r>
                <a:rPr lang="zh-CN" altLang="en-US" b="1" dirty="0">
                  <a:latin typeface="+mj-ea"/>
                  <a:ea typeface="+mj-ea"/>
                </a:rPr>
                <a:t>命中</a:t>
              </a:r>
            </a:p>
          </p:txBody>
        </p:sp>
      </p:grpSp>
      <p:grpSp>
        <p:nvGrpSpPr>
          <p:cNvPr id="171" name="组合 170"/>
          <p:cNvGrpSpPr/>
          <p:nvPr/>
        </p:nvGrpSpPr>
        <p:grpSpPr>
          <a:xfrm>
            <a:off x="2511961" y="2204865"/>
            <a:ext cx="933519" cy="864096"/>
            <a:chOff x="720681" y="2852936"/>
            <a:chExt cx="933519" cy="851147"/>
          </a:xfrm>
          <a:solidFill>
            <a:srgbClr val="00B050"/>
          </a:solidFill>
          <a:effectLst>
            <a:outerShdw blurRad="50800" dist="38100" dir="5400000" algn="t" rotWithShape="0">
              <a:prstClr val="black">
                <a:alpha val="40000"/>
              </a:prstClr>
            </a:outerShdw>
          </a:effectLst>
        </p:grpSpPr>
        <p:sp>
          <p:nvSpPr>
            <p:cNvPr id="4" name="六边形 3"/>
            <p:cNvSpPr/>
            <p:nvPr/>
          </p:nvSpPr>
          <p:spPr>
            <a:xfrm>
              <a:off x="720681" y="3284984"/>
              <a:ext cx="933519" cy="419099"/>
            </a:xfrm>
            <a:prstGeom prst="hexagon">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查找</a:t>
              </a: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224088" y="1360488"/>
            <a:ext cx="1511300" cy="925512"/>
            <a:chOff x="432650" y="1360872"/>
            <a:chExt cx="1512168" cy="1060016"/>
          </a:xfrm>
          <a:effectLst>
            <a:outerShdw blurRad="50800" dist="38100" dir="5400000" algn="t" rotWithShape="0">
              <a:prstClr val="black">
                <a:alpha val="40000"/>
              </a:prstClr>
            </a:outerShdw>
          </a:effectLst>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由</a:t>
              </a:r>
              <a:r>
                <a:rPr lang="en-US" altLang="zh-CN" sz="1400" b="1" dirty="0">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写地址</a:t>
              </a:r>
              <a:r>
                <a:rPr lang="en-US" altLang="zh-CN" sz="1400" b="1" dirty="0">
                  <a:solidFill>
                    <a:schemeClr val="bg1"/>
                  </a:solidFill>
                </a:rPr>
                <a:t>WA</a:t>
              </a:r>
              <a:endParaRPr lang="zh-CN" altLang="en-US" sz="1400" b="1" dirty="0">
                <a:solidFill>
                  <a:schemeClr val="bg1"/>
                </a:solidFill>
              </a:endParaRPr>
            </a:p>
          </p:txBody>
        </p:sp>
      </p:grpSp>
      <p:sp>
        <p:nvSpPr>
          <p:cNvPr id="5" name="圆角矩形 4"/>
          <p:cNvSpPr/>
          <p:nvPr/>
        </p:nvSpPr>
        <p:spPr>
          <a:xfrm>
            <a:off x="2511425" y="908050"/>
            <a:ext cx="933450"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p>
        </p:txBody>
      </p:sp>
    </p:spTree>
    <p:extLst>
      <p:ext uri="{BB962C8B-B14F-4D97-AF65-F5344CB8AC3E}">
        <p14:creationId xmlns:p14="http://schemas.microsoft.com/office/powerpoint/2010/main" val="227094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up)">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p>
        </p:txBody>
      </p:sp>
      <p:sp>
        <p:nvSpPr>
          <p:cNvPr id="3" name="内容占位符 2"/>
          <p:cNvSpPr>
            <a:spLocks noGrp="1"/>
          </p:cNvSpPr>
          <p:nvPr>
            <p:ph idx="1"/>
          </p:nvPr>
        </p:nvSpPr>
        <p:spPr/>
        <p:txBody>
          <a:bodyPr>
            <a:normAutofit/>
          </a:bodyPr>
          <a:lstStyle/>
          <a:p>
            <a:r>
              <a:rPr lang="zh-CN" altLang="en-US" b="1" dirty="0">
                <a:latin typeface="华文新魏" pitchFamily="2" charset="-122"/>
              </a:rPr>
              <a:t>数据查找     </a:t>
            </a:r>
            <a:r>
              <a:rPr lang="en-US" altLang="zh-CN" b="1" dirty="0">
                <a:latin typeface="Courier New" panose="02070309020205020404" pitchFamily="49" charset="0"/>
                <a:cs typeface="Courier New" panose="02070309020205020404" pitchFamily="49" charset="0"/>
              </a:rPr>
              <a:t>Data Identification</a:t>
            </a:r>
          </a:p>
          <a:p>
            <a:pPr lvl="1"/>
            <a:r>
              <a:rPr lang="zh-CN" altLang="en-US" sz="2200" dirty="0">
                <a:solidFill>
                  <a:schemeClr val="tx1"/>
                </a:solidFill>
                <a:latin typeface="华文新魏" pitchFamily="2" charset="-122"/>
              </a:rPr>
              <a:t>如何判断数据在</a:t>
            </a:r>
            <a:r>
              <a:rPr lang="en-US" altLang="zh-CN" sz="2200" dirty="0">
                <a:solidFill>
                  <a:schemeClr val="tx1"/>
                </a:solidFill>
                <a:latin typeface="华文新魏" pitchFamily="2" charset="-122"/>
              </a:rPr>
              <a:t>cache</a:t>
            </a:r>
            <a:r>
              <a:rPr lang="zh-CN" altLang="en-US" sz="2200" dirty="0">
                <a:solidFill>
                  <a:schemeClr val="tx1"/>
                </a:solidFill>
                <a:latin typeface="华文新魏" pitchFamily="2" charset="-122"/>
              </a:rPr>
              <a:t>中</a:t>
            </a:r>
          </a:p>
          <a:p>
            <a:r>
              <a:rPr lang="zh-CN" altLang="en-US" b="1" dirty="0">
                <a:solidFill>
                  <a:srgbClr val="C00000"/>
                </a:solidFill>
                <a:latin typeface="华文新魏" pitchFamily="2" charset="-122"/>
              </a:rPr>
              <a:t>地址映射</a:t>
            </a:r>
            <a:r>
              <a:rPr lang="zh-CN" altLang="en-US" dirty="0">
                <a:solidFill>
                  <a:srgbClr val="C00000"/>
                </a:solidFill>
                <a:latin typeface="华文新魏" pitchFamily="2" charset="-122"/>
              </a:rPr>
              <a:t>    </a:t>
            </a:r>
            <a:r>
              <a:rPr lang="en-US" altLang="zh-CN" b="1" dirty="0">
                <a:solidFill>
                  <a:srgbClr val="C00000"/>
                </a:solidFill>
                <a:latin typeface="Courier New" panose="02070309020205020404" pitchFamily="49" charset="0"/>
                <a:cs typeface="Courier New" panose="02070309020205020404" pitchFamily="49" charset="0"/>
              </a:rPr>
              <a:t>Address Mapping</a:t>
            </a:r>
          </a:p>
          <a:p>
            <a:pPr lvl="1"/>
            <a:r>
              <a:rPr lang="zh-CN" altLang="en-US" dirty="0">
                <a:solidFill>
                  <a:schemeClr val="tx1"/>
                </a:solidFill>
                <a:latin typeface="华文新魏" pitchFamily="2" charset="-122"/>
              </a:rPr>
              <a:t>主存数据如何放置到</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行</a:t>
            </a:r>
            <a:r>
              <a:rPr lang="en-US" altLang="zh-CN" dirty="0">
                <a:solidFill>
                  <a:schemeClr val="tx1"/>
                </a:solidFill>
                <a:latin typeface="华文新魏" pitchFamily="2" charset="-122"/>
              </a:rPr>
              <a:t>/</a:t>
            </a:r>
            <a:r>
              <a:rPr lang="zh-CN" altLang="en-US" dirty="0">
                <a:solidFill>
                  <a:schemeClr val="tx1"/>
                </a:solidFill>
                <a:latin typeface="华文新魏" pitchFamily="2" charset="-122"/>
              </a:rPr>
              <a:t>槽中</a:t>
            </a:r>
          </a:p>
          <a:p>
            <a:r>
              <a:rPr lang="zh-CN" altLang="en-US" b="1" dirty="0">
                <a:latin typeface="华文新魏" pitchFamily="2" charset="-122"/>
              </a:rPr>
              <a:t>替换策略</a:t>
            </a:r>
            <a:r>
              <a:rPr lang="zh-CN" altLang="en-US" dirty="0">
                <a:latin typeface="华文新魏" pitchFamily="2" charset="-122"/>
              </a:rPr>
              <a:t>    </a:t>
            </a:r>
            <a:r>
              <a:rPr lang="en-US" altLang="zh-CN" b="1" dirty="0">
                <a:latin typeface="Courier New" panose="02070309020205020404" pitchFamily="49" charset="0"/>
                <a:cs typeface="Courier New" panose="02070309020205020404" pitchFamily="49" charset="0"/>
              </a:rPr>
              <a:t>Placement Policy</a:t>
            </a:r>
          </a:p>
          <a:p>
            <a:pPr lvl="1"/>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满后如何处理</a:t>
            </a:r>
          </a:p>
          <a:p>
            <a:r>
              <a:rPr lang="zh-CN" altLang="en-US" b="1" dirty="0">
                <a:latin typeface="华文新魏" pitchFamily="2" charset="-122"/>
              </a:rPr>
              <a:t>写入策略   </a:t>
            </a:r>
            <a:r>
              <a:rPr lang="en-US" altLang="zh-CN" b="1" dirty="0">
                <a:latin typeface="Courier New" panose="02070309020205020404" pitchFamily="49" charset="0"/>
                <a:cs typeface="Courier New" panose="02070309020205020404" pitchFamily="49" charset="0"/>
              </a:rPr>
              <a:t>Write Policy</a:t>
            </a:r>
          </a:p>
          <a:p>
            <a:pPr lvl="1"/>
            <a:r>
              <a:rPr lang="zh-CN" altLang="en-US" dirty="0">
                <a:solidFill>
                  <a:schemeClr val="tx1"/>
                </a:solidFill>
                <a:latin typeface="华文新魏" pitchFamily="2" charset="-122"/>
              </a:rPr>
              <a:t>如何保证</a:t>
            </a:r>
            <a:r>
              <a:rPr lang="en-US" altLang="zh-CN" dirty="0">
                <a:solidFill>
                  <a:schemeClr val="tx1"/>
                </a:solidFill>
                <a:latin typeface="华文新魏" pitchFamily="2" charset="-122"/>
              </a:rPr>
              <a:t>cache</a:t>
            </a:r>
            <a:r>
              <a:rPr lang="zh-CN" altLang="en-US" dirty="0">
                <a:solidFill>
                  <a:schemeClr val="tx1"/>
                </a:solidFill>
                <a:latin typeface="华文新魏" pitchFamily="2" charset="-122"/>
              </a:rPr>
              <a:t>与</a:t>
            </a:r>
            <a:r>
              <a:rPr lang="en-US" altLang="zh-CN" dirty="0">
                <a:solidFill>
                  <a:schemeClr val="tx1"/>
                </a:solidFill>
                <a:latin typeface="华文新魏" pitchFamily="2" charset="-122"/>
              </a:rPr>
              <a:t>memory</a:t>
            </a:r>
            <a:r>
              <a:rPr lang="zh-CN" altLang="en-US" dirty="0">
                <a:solidFill>
                  <a:schemeClr val="tx1"/>
                </a:solidFill>
                <a:latin typeface="华文新魏" pitchFamily="2" charset="-122"/>
              </a:rPr>
              <a:t>的一致性</a:t>
            </a:r>
          </a:p>
          <a:p>
            <a:endParaRPr lang="zh-CN" altLang="en-US" dirty="0"/>
          </a:p>
        </p:txBody>
      </p:sp>
    </p:spTree>
    <p:extLst>
      <p:ext uri="{BB962C8B-B14F-4D97-AF65-F5344CB8AC3E}">
        <p14:creationId xmlns:p14="http://schemas.microsoft.com/office/powerpoint/2010/main" val="41401300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主存与</a:t>
            </a:r>
            <a:r>
              <a:rPr lang="en-US" altLang="zh-CN" dirty="0"/>
              <a:t>cache</a:t>
            </a:r>
            <a:r>
              <a:rPr lang="zh-CN" altLang="en-US" dirty="0"/>
              <a:t>地址映射关系</a:t>
            </a:r>
          </a:p>
        </p:txBody>
      </p:sp>
      <p:sp>
        <p:nvSpPr>
          <p:cNvPr id="3" name="内容占位符 2"/>
          <p:cNvSpPr>
            <a:spLocks noGrp="1"/>
          </p:cNvSpPr>
          <p:nvPr>
            <p:ph idx="1"/>
          </p:nvPr>
        </p:nvSpPr>
        <p:spPr/>
        <p:txBody>
          <a:bodyPr/>
          <a:lstStyle/>
          <a:p>
            <a:r>
              <a:rPr lang="zh-CN" altLang="en-US" dirty="0"/>
              <a:t>利用某种方法或规则将主存块定位到</a:t>
            </a:r>
            <a:r>
              <a:rPr lang="en-US" altLang="zh-CN" dirty="0"/>
              <a:t>cache</a:t>
            </a:r>
            <a:r>
              <a:rPr lang="zh-CN" altLang="en-US" dirty="0"/>
              <a:t>称为</a:t>
            </a:r>
            <a:r>
              <a:rPr lang="zh-CN" altLang="en-US" b="1" dirty="0">
                <a:solidFill>
                  <a:srgbClr val="0000FF"/>
                </a:solidFill>
              </a:rPr>
              <a:t>地址映射</a:t>
            </a:r>
          </a:p>
          <a:p>
            <a:pPr lvl="1"/>
            <a:r>
              <a:rPr lang="zh-CN" altLang="en-US" sz="2400" dirty="0"/>
              <a:t>直接相联 </a:t>
            </a:r>
            <a:r>
              <a:rPr lang="en-US" altLang="zh-CN" sz="2400" dirty="0"/>
              <a:t>(direct mapped)</a:t>
            </a:r>
          </a:p>
          <a:p>
            <a:pPr lvl="1"/>
            <a:r>
              <a:rPr lang="zh-CN" altLang="en-US" sz="2400" dirty="0"/>
              <a:t>全相联   </a:t>
            </a:r>
            <a:r>
              <a:rPr lang="en-US" altLang="zh-CN" sz="2400" dirty="0"/>
              <a:t>(fully-associated)</a:t>
            </a:r>
          </a:p>
          <a:p>
            <a:pPr lvl="1"/>
            <a:r>
              <a:rPr lang="zh-CN" altLang="en-US" sz="2400" dirty="0"/>
              <a:t>组相联   </a:t>
            </a:r>
            <a:r>
              <a:rPr lang="en-US" altLang="zh-CN" sz="2400" dirty="0"/>
              <a:t>(set-associated)</a:t>
            </a:r>
          </a:p>
          <a:p>
            <a:endParaRPr lang="en-US" altLang="zh-CN" i="1" dirty="0">
              <a:solidFill>
                <a:schemeClr val="accent2"/>
              </a:solidFill>
            </a:endParaRPr>
          </a:p>
          <a:p>
            <a:endParaRPr lang="zh-CN" altLang="en-US" dirty="0"/>
          </a:p>
        </p:txBody>
      </p:sp>
      <p:sp>
        <p:nvSpPr>
          <p:cNvPr id="10" name="Rectangle 4"/>
          <p:cNvSpPr>
            <a:spLocks noChangeArrowheads="1"/>
          </p:cNvSpPr>
          <p:nvPr/>
        </p:nvSpPr>
        <p:spPr bwMode="auto">
          <a:xfrm>
            <a:off x="9258300" y="2701838"/>
            <a:ext cx="1714500" cy="3665452"/>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11" name="Line 5"/>
          <p:cNvSpPr>
            <a:spLocks noChangeShapeType="1"/>
          </p:cNvSpPr>
          <p:nvPr/>
        </p:nvSpPr>
        <p:spPr bwMode="auto">
          <a:xfrm flipV="1">
            <a:off x="7353300" y="2765338"/>
            <a:ext cx="1905000" cy="1219200"/>
          </a:xfrm>
          <a:prstGeom prst="line">
            <a:avLst/>
          </a:prstGeom>
          <a:noFill/>
          <a:ln w="3175">
            <a:solidFill>
              <a:srgbClr val="66FF33"/>
            </a:solidFill>
            <a:round/>
            <a:headEnd type="triangle" w="med" len="med"/>
            <a:tailEnd/>
          </a:ln>
        </p:spPr>
        <p:txBody>
          <a:bodyPr/>
          <a:lstStyle/>
          <a:p>
            <a:endParaRPr lang="zh-CN" altLang="en-US">
              <a:latin typeface="+mn-ea"/>
            </a:endParaRPr>
          </a:p>
        </p:txBody>
      </p:sp>
      <p:sp>
        <p:nvSpPr>
          <p:cNvPr id="12" name="Line 6"/>
          <p:cNvSpPr>
            <a:spLocks noChangeShapeType="1"/>
          </p:cNvSpPr>
          <p:nvPr/>
        </p:nvSpPr>
        <p:spPr bwMode="auto">
          <a:xfrm flipV="1">
            <a:off x="7353300" y="2765338"/>
            <a:ext cx="1905000" cy="990600"/>
          </a:xfrm>
          <a:prstGeom prst="line">
            <a:avLst/>
          </a:prstGeom>
          <a:noFill/>
          <a:ln w="3175">
            <a:solidFill>
              <a:srgbClr val="00CCFF"/>
            </a:solidFill>
            <a:round/>
            <a:headEnd type="triangle" w="med" len="med"/>
            <a:tailEnd/>
          </a:ln>
        </p:spPr>
        <p:txBody>
          <a:bodyPr/>
          <a:lstStyle/>
          <a:p>
            <a:endParaRPr lang="zh-CN" altLang="en-US">
              <a:latin typeface="+mn-ea"/>
            </a:endParaRPr>
          </a:p>
        </p:txBody>
      </p:sp>
      <p:sp>
        <p:nvSpPr>
          <p:cNvPr id="13" name="Rectangle 7"/>
          <p:cNvSpPr>
            <a:spLocks noChangeArrowheads="1"/>
          </p:cNvSpPr>
          <p:nvPr/>
        </p:nvSpPr>
        <p:spPr bwMode="auto">
          <a:xfrm>
            <a:off x="9258300" y="2689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14" name="Rectangle 8"/>
          <p:cNvSpPr>
            <a:spLocks noChangeArrowheads="1"/>
          </p:cNvSpPr>
          <p:nvPr/>
        </p:nvSpPr>
        <p:spPr bwMode="auto">
          <a:xfrm>
            <a:off x="9258300" y="2917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块</a:t>
            </a:r>
          </a:p>
        </p:txBody>
      </p:sp>
      <p:sp>
        <p:nvSpPr>
          <p:cNvPr id="15" name="Rectangle 9"/>
          <p:cNvSpPr>
            <a:spLocks noChangeArrowheads="1"/>
          </p:cNvSpPr>
          <p:nvPr/>
        </p:nvSpPr>
        <p:spPr bwMode="auto">
          <a:xfrm>
            <a:off x="9258300" y="3146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16" name="Rectangle 10"/>
          <p:cNvSpPr>
            <a:spLocks noChangeArrowheads="1"/>
          </p:cNvSpPr>
          <p:nvPr/>
        </p:nvSpPr>
        <p:spPr bwMode="auto">
          <a:xfrm>
            <a:off x="9258300" y="3374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块</a:t>
            </a:r>
          </a:p>
        </p:txBody>
      </p:sp>
      <p:sp>
        <p:nvSpPr>
          <p:cNvPr id="17" name="Rectangle 11"/>
          <p:cNvSpPr>
            <a:spLocks noChangeArrowheads="1"/>
          </p:cNvSpPr>
          <p:nvPr/>
        </p:nvSpPr>
        <p:spPr bwMode="auto">
          <a:xfrm>
            <a:off x="9258300" y="3603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18" name="Rectangle 13"/>
          <p:cNvSpPr>
            <a:spLocks noChangeArrowheads="1"/>
          </p:cNvSpPr>
          <p:nvPr/>
        </p:nvSpPr>
        <p:spPr bwMode="auto">
          <a:xfrm>
            <a:off x="9258300" y="3832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19" name="Rectangle 14"/>
          <p:cNvSpPr>
            <a:spLocks noChangeArrowheads="1"/>
          </p:cNvSpPr>
          <p:nvPr/>
        </p:nvSpPr>
        <p:spPr bwMode="auto">
          <a:xfrm>
            <a:off x="9258300" y="4060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0" name="Rectangle 15"/>
          <p:cNvSpPr>
            <a:spLocks noChangeArrowheads="1"/>
          </p:cNvSpPr>
          <p:nvPr/>
        </p:nvSpPr>
        <p:spPr bwMode="auto">
          <a:xfrm>
            <a:off x="9258300" y="4289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1" name="Rectangle 16"/>
          <p:cNvSpPr>
            <a:spLocks noChangeArrowheads="1"/>
          </p:cNvSpPr>
          <p:nvPr/>
        </p:nvSpPr>
        <p:spPr bwMode="auto">
          <a:xfrm>
            <a:off x="9258300" y="4517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22" name="Rectangle 17"/>
          <p:cNvSpPr>
            <a:spLocks noChangeArrowheads="1"/>
          </p:cNvSpPr>
          <p:nvPr/>
        </p:nvSpPr>
        <p:spPr bwMode="auto">
          <a:xfrm>
            <a:off x="9258300" y="4746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23" name="Rectangle 18"/>
          <p:cNvSpPr>
            <a:spLocks noChangeArrowheads="1"/>
          </p:cNvSpPr>
          <p:nvPr/>
        </p:nvSpPr>
        <p:spPr bwMode="auto">
          <a:xfrm>
            <a:off x="9258300" y="4975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4" name="Rectangle 19"/>
          <p:cNvSpPr>
            <a:spLocks noChangeArrowheads="1"/>
          </p:cNvSpPr>
          <p:nvPr/>
        </p:nvSpPr>
        <p:spPr bwMode="auto">
          <a:xfrm>
            <a:off x="9258300" y="54386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5" name="Rectangle 20"/>
          <p:cNvSpPr>
            <a:spLocks noChangeArrowheads="1"/>
          </p:cNvSpPr>
          <p:nvPr/>
        </p:nvSpPr>
        <p:spPr bwMode="auto">
          <a:xfrm>
            <a:off x="9258300" y="56672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6" name="Rectangle 21"/>
          <p:cNvSpPr>
            <a:spLocks noChangeArrowheads="1"/>
          </p:cNvSpPr>
          <p:nvPr/>
        </p:nvSpPr>
        <p:spPr bwMode="auto">
          <a:xfrm>
            <a:off x="9258300" y="58958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7" name="Rectangle 22"/>
          <p:cNvSpPr>
            <a:spLocks noChangeArrowheads="1"/>
          </p:cNvSpPr>
          <p:nvPr/>
        </p:nvSpPr>
        <p:spPr bwMode="auto">
          <a:xfrm>
            <a:off x="9258300" y="6138690"/>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m-1</a:t>
            </a:r>
            <a:r>
              <a:rPr lang="zh-CN" altLang="en-US" sz="1600">
                <a:solidFill>
                  <a:srgbClr val="003300"/>
                </a:solidFill>
                <a:latin typeface="+mn-ea"/>
              </a:rPr>
              <a:t>块</a:t>
            </a:r>
          </a:p>
        </p:txBody>
      </p:sp>
      <p:sp>
        <p:nvSpPr>
          <p:cNvPr id="28" name="Rectangle 23"/>
          <p:cNvSpPr>
            <a:spLocks noChangeArrowheads="1"/>
          </p:cNvSpPr>
          <p:nvPr/>
        </p:nvSpPr>
        <p:spPr bwMode="auto">
          <a:xfrm>
            <a:off x="6096000" y="36035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29" name="Rectangle 25"/>
          <p:cNvSpPr>
            <a:spLocks noChangeArrowheads="1"/>
          </p:cNvSpPr>
          <p:nvPr/>
        </p:nvSpPr>
        <p:spPr bwMode="auto">
          <a:xfrm>
            <a:off x="6096000" y="38321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0" name="Rectangle 27"/>
          <p:cNvSpPr>
            <a:spLocks noChangeArrowheads="1"/>
          </p:cNvSpPr>
          <p:nvPr/>
        </p:nvSpPr>
        <p:spPr bwMode="auto">
          <a:xfrm>
            <a:off x="6096000" y="40607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1" name="Rectangle 29"/>
          <p:cNvSpPr>
            <a:spLocks noChangeArrowheads="1"/>
          </p:cNvSpPr>
          <p:nvPr/>
        </p:nvSpPr>
        <p:spPr bwMode="auto">
          <a:xfrm>
            <a:off x="6096000" y="42893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2" name="Text Box 31"/>
          <p:cNvSpPr txBox="1">
            <a:spLocks noChangeArrowheads="1"/>
          </p:cNvSpPr>
          <p:nvPr/>
        </p:nvSpPr>
        <p:spPr bwMode="auto">
          <a:xfrm>
            <a:off x="6267450" y="3190789"/>
            <a:ext cx="914400" cy="366713"/>
          </a:xfrm>
          <a:prstGeom prst="rect">
            <a:avLst/>
          </a:prstGeom>
          <a:noFill/>
          <a:ln w="9525">
            <a:noFill/>
            <a:miter lim="800000"/>
            <a:headEnd/>
            <a:tailEnd/>
          </a:ln>
        </p:spPr>
        <p:txBody>
          <a:bodyPr>
            <a:spAutoFit/>
          </a:bodyPr>
          <a:lstStyle/>
          <a:p>
            <a:pPr algn="ctr"/>
            <a:r>
              <a:rPr lang="en-US" altLang="zh-CN" b="1" dirty="0">
                <a:latin typeface="+mn-ea"/>
              </a:rPr>
              <a:t>Cache</a:t>
            </a:r>
          </a:p>
        </p:txBody>
      </p:sp>
      <p:sp>
        <p:nvSpPr>
          <p:cNvPr id="33" name="Text Box 32"/>
          <p:cNvSpPr txBox="1">
            <a:spLocks noChangeArrowheads="1"/>
          </p:cNvSpPr>
          <p:nvPr/>
        </p:nvSpPr>
        <p:spPr bwMode="auto">
          <a:xfrm>
            <a:off x="9677400" y="2308139"/>
            <a:ext cx="914400" cy="366713"/>
          </a:xfrm>
          <a:prstGeom prst="rect">
            <a:avLst/>
          </a:prstGeom>
          <a:noFill/>
          <a:ln w="9525">
            <a:noFill/>
            <a:miter lim="800000"/>
            <a:headEnd/>
            <a:tailEnd/>
          </a:ln>
        </p:spPr>
        <p:txBody>
          <a:bodyPr>
            <a:spAutoFit/>
          </a:bodyPr>
          <a:lstStyle/>
          <a:p>
            <a:pPr algn="ctr"/>
            <a:r>
              <a:rPr lang="zh-CN" altLang="en-US" b="1" dirty="0">
                <a:latin typeface="+mn-ea"/>
              </a:rPr>
              <a:t>主存</a:t>
            </a:r>
          </a:p>
        </p:txBody>
      </p:sp>
      <p:sp>
        <p:nvSpPr>
          <p:cNvPr id="36" name="Rectangle 35"/>
          <p:cNvSpPr>
            <a:spLocks noChangeArrowheads="1"/>
          </p:cNvSpPr>
          <p:nvPr/>
        </p:nvSpPr>
        <p:spPr bwMode="auto">
          <a:xfrm>
            <a:off x="9258300" y="52100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7" name="Line 36"/>
          <p:cNvSpPr>
            <a:spLocks noChangeShapeType="1"/>
          </p:cNvSpPr>
          <p:nvPr/>
        </p:nvSpPr>
        <p:spPr bwMode="auto">
          <a:xfrm flipV="1">
            <a:off x="7353300" y="2765338"/>
            <a:ext cx="1905000" cy="1447800"/>
          </a:xfrm>
          <a:prstGeom prst="line">
            <a:avLst/>
          </a:prstGeom>
          <a:noFill/>
          <a:ln w="3175">
            <a:solidFill>
              <a:schemeClr val="accent2"/>
            </a:solidFill>
            <a:round/>
            <a:headEnd type="triangle" w="med" len="med"/>
            <a:tailEnd/>
          </a:ln>
        </p:spPr>
        <p:txBody>
          <a:bodyPr/>
          <a:lstStyle/>
          <a:p>
            <a:endParaRPr lang="zh-CN" altLang="en-US">
              <a:latin typeface="+mn-ea"/>
            </a:endParaRPr>
          </a:p>
        </p:txBody>
      </p:sp>
      <p:sp>
        <p:nvSpPr>
          <p:cNvPr id="38" name="Line 37"/>
          <p:cNvSpPr>
            <a:spLocks noChangeShapeType="1"/>
          </p:cNvSpPr>
          <p:nvPr/>
        </p:nvSpPr>
        <p:spPr bwMode="auto">
          <a:xfrm flipV="1">
            <a:off x="7353300" y="2765338"/>
            <a:ext cx="1905000" cy="1676400"/>
          </a:xfrm>
          <a:prstGeom prst="line">
            <a:avLst/>
          </a:prstGeom>
          <a:noFill/>
          <a:ln w="3175">
            <a:solidFill>
              <a:srgbClr val="FF00FF"/>
            </a:solidFill>
            <a:round/>
            <a:headEnd type="triangle" w="med" len="med"/>
            <a:tailEnd/>
          </a:ln>
        </p:spPr>
        <p:txBody>
          <a:bodyPr/>
          <a:lstStyle/>
          <a:p>
            <a:endParaRPr lang="zh-CN" altLang="en-US">
              <a:latin typeface="+mn-ea"/>
            </a:endParaRPr>
          </a:p>
        </p:txBody>
      </p:sp>
      <p:sp>
        <p:nvSpPr>
          <p:cNvPr id="39" name="AutoShape 38"/>
          <p:cNvSpPr>
            <a:spLocks noChangeArrowheads="1"/>
          </p:cNvSpPr>
          <p:nvPr/>
        </p:nvSpPr>
        <p:spPr bwMode="auto">
          <a:xfrm>
            <a:off x="3704529" y="5251006"/>
            <a:ext cx="4320540" cy="832392"/>
          </a:xfrm>
          <a:prstGeom prst="wedgeEllipseCallout">
            <a:avLst>
              <a:gd name="adj1" fmla="val 31639"/>
              <a:gd name="adj2" fmla="val -87146"/>
            </a:avLst>
          </a:prstGeom>
          <a:solidFill>
            <a:srgbClr val="66FFCC"/>
          </a:solidFill>
          <a:ln w="9525" algn="ctr">
            <a:solidFill>
              <a:schemeClr val="tx1"/>
            </a:solidFill>
            <a:miter lim="800000"/>
            <a:headEnd/>
            <a:tailEnd/>
          </a:ln>
        </p:spPr>
        <p:txBody>
          <a:bodyPr anchor="ctr" anchorCtr="0"/>
          <a:lstStyle/>
          <a:p>
            <a:pPr algn="ctr"/>
            <a:r>
              <a:rPr lang="en-US" altLang="zh-CN" sz="2000" dirty="0">
                <a:latin typeface="+mn-ea"/>
              </a:rPr>
              <a:t> </a:t>
            </a:r>
            <a:r>
              <a:rPr lang="zh-CN" altLang="en-US" sz="2400" b="1" dirty="0">
                <a:latin typeface="+mn-ea"/>
              </a:rPr>
              <a:t>如何进行地址映射</a:t>
            </a:r>
            <a:r>
              <a:rPr lang="en-US" altLang="zh-CN" sz="2400" b="1" dirty="0">
                <a:latin typeface="+mn-ea"/>
              </a:rPr>
              <a:t>???</a:t>
            </a:r>
          </a:p>
        </p:txBody>
      </p:sp>
    </p:spTree>
    <p:extLst>
      <p:ext uri="{BB962C8B-B14F-4D97-AF65-F5344CB8AC3E}">
        <p14:creationId xmlns:p14="http://schemas.microsoft.com/office/powerpoint/2010/main" val="274421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2" repeatCount="300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4000" fill="hold" grpId="0" nodeType="clickEffect">
                                  <p:stCondLst>
                                    <p:cond delay="0"/>
                                  </p:stCondLst>
                                  <p:childTnLst>
                                    <p:anim calcmode="discrete" valueType="str">
                                      <p:cBhvr>
                                        <p:cTn id="15"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repeatCount="300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5000" fill="hold" grpId="0" nodeType="clickEffect">
                                  <p:stCondLst>
                                    <p:cond delay="0"/>
                                  </p:stCondLst>
                                  <p:childTnLst>
                                    <p:anim calcmode="discrete" valueType="str">
                                      <p:cBhvr>
                                        <p:cTn id="24" dur="10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repeatCount="300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emph" presetSubtype="0" repeatCount="5000" fill="hold" grpId="0" nodeType="clickEffect">
                                  <p:stCondLst>
                                    <p:cond delay="0"/>
                                  </p:stCondLst>
                                  <p:childTnLst>
                                    <p:anim calcmode="discrete" valueType="str">
                                      <p:cBhvr>
                                        <p:cTn id="33"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repeatCount="300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31"/>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wipe(left)">
                                      <p:cBhvr>
                                        <p:cTn id="53" dur="500"/>
                                        <p:tgtEl>
                                          <p:spTgt spid="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wipe(left)">
                                      <p:cBhvr>
                                        <p:cTn id="58" dur="500"/>
                                        <p:tgtEl>
                                          <p:spTgt spid="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wipe(left)">
                                      <p:cBhvr>
                                        <p:cTn id="63" dur="500"/>
                                        <p:tgtEl>
                                          <p:spTgt spid="3">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animBg="1"/>
      <p:bldP spid="13" grpId="0" animBg="1"/>
      <p:bldP spid="28" grpId="0" animBg="1"/>
      <p:bldP spid="29" grpId="0" animBg="1"/>
      <p:bldP spid="30" grpId="0" animBg="1"/>
      <p:bldP spid="31" grpId="0" animBg="1"/>
      <p:bldP spid="37" grpId="0" animBg="1"/>
      <p:bldP spid="38" grpId="0" animBg="1"/>
      <p:bldP spid="3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2458964" y="5429659"/>
            <a:ext cx="1245773" cy="0"/>
          </a:xfrm>
          <a:prstGeom prst="line">
            <a:avLst/>
          </a:prstGeom>
          <a:noFill/>
          <a:ln w="38100" cap="sq" cmpd="sng" algn="ctr">
            <a:solidFill>
              <a:srgbClr val="00B0F0"/>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a:t>
            </a:r>
          </a:p>
        </p:txBody>
      </p:sp>
      <p:sp>
        <p:nvSpPr>
          <p:cNvPr id="149" name="矩形 148"/>
          <p:cNvSpPr/>
          <p:nvPr/>
        </p:nvSpPr>
        <p:spPr>
          <a:xfrm>
            <a:off x="2858501" y="2255929"/>
            <a:ext cx="2404664" cy="2171180"/>
          </a:xfrm>
          <a:prstGeom prst="rect">
            <a:avLst/>
          </a:prstGeom>
          <a:solidFill>
            <a:srgbClr val="CCFFCC"/>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150" name="矩形 149"/>
          <p:cNvSpPr/>
          <p:nvPr/>
        </p:nvSpPr>
        <p:spPr>
          <a:xfrm>
            <a:off x="5334604" y="2260171"/>
            <a:ext cx="1895499" cy="2166938"/>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151" name="TextBox 114"/>
          <p:cNvSpPr txBox="1">
            <a:spLocks noChangeArrowheads="1"/>
          </p:cNvSpPr>
          <p:nvPr/>
        </p:nvSpPr>
        <p:spPr bwMode="auto">
          <a:xfrm>
            <a:off x="6776078" y="2304621"/>
            <a:ext cx="433388" cy="338138"/>
          </a:xfrm>
          <a:prstGeom prst="rect">
            <a:avLst/>
          </a:prstGeom>
          <a:noFill/>
          <a:ln w="9525">
            <a:noFill/>
            <a:miter lim="800000"/>
            <a:headEnd/>
            <a:tailEnd/>
          </a:ln>
        </p:spPr>
        <p:txBody>
          <a:bodyPr>
            <a:spAutoFit/>
          </a:bodyPr>
          <a:lstStyle/>
          <a:p>
            <a:pPr fontAlgn="base">
              <a:spcBef>
                <a:spcPct val="0"/>
              </a:spcBef>
              <a:spcAft>
                <a:spcPct val="0"/>
              </a:spcAft>
            </a:pPr>
            <a:r>
              <a:rPr lang="en-US" altLang="zh-CN" sz="1600" b="1" i="1" dirty="0">
                <a:solidFill>
                  <a:srgbClr val="000000"/>
                </a:solidFill>
                <a:latin typeface="Arial" charset="0"/>
                <a:ea typeface="华文细黑" pitchFamily="2" charset="-122"/>
              </a:rPr>
              <a:t>L</a:t>
            </a:r>
            <a:r>
              <a:rPr lang="en-US" altLang="zh-CN" sz="1600" b="1" i="1" baseline="-25000" dirty="0">
                <a:solidFill>
                  <a:srgbClr val="000000"/>
                </a:solidFill>
                <a:latin typeface="Arial" charset="0"/>
                <a:ea typeface="华文细黑" pitchFamily="2" charset="-122"/>
              </a:rPr>
              <a:t>0</a:t>
            </a:r>
            <a:endParaRPr lang="zh-CN" altLang="en-US" sz="1600" b="1" i="1" baseline="-25000" dirty="0">
              <a:solidFill>
                <a:srgbClr val="000000"/>
              </a:solidFill>
              <a:latin typeface="Arial" charset="0"/>
              <a:ea typeface="华文细黑" pitchFamily="2" charset="-122"/>
            </a:endParaRPr>
          </a:p>
        </p:txBody>
      </p:sp>
      <p:sp>
        <p:nvSpPr>
          <p:cNvPr id="152" name="TextBox 120"/>
          <p:cNvSpPr txBox="1">
            <a:spLocks noChangeArrowheads="1"/>
          </p:cNvSpPr>
          <p:nvPr/>
        </p:nvSpPr>
        <p:spPr bwMode="auto">
          <a:xfrm>
            <a:off x="6776078" y="2874535"/>
            <a:ext cx="433388" cy="338137"/>
          </a:xfrm>
          <a:prstGeom prst="rect">
            <a:avLst/>
          </a:prstGeom>
          <a:noFill/>
          <a:ln w="9525">
            <a:noFill/>
            <a:miter lim="800000"/>
            <a:headEnd/>
            <a:tailEnd/>
          </a:ln>
        </p:spPr>
        <p:txBody>
          <a:bodyPr>
            <a:spAutoFit/>
          </a:bodyPr>
          <a:lstStyle/>
          <a:p>
            <a:pPr fontAlgn="base">
              <a:spcBef>
                <a:spcPct val="0"/>
              </a:spcBef>
              <a:spcAft>
                <a:spcPct val="0"/>
              </a:spcAft>
            </a:pPr>
            <a:r>
              <a:rPr lang="en-US" altLang="zh-CN" sz="1600" b="1" i="1" dirty="0">
                <a:solidFill>
                  <a:srgbClr val="000000"/>
                </a:solidFill>
                <a:latin typeface="Arial" charset="0"/>
                <a:ea typeface="华文细黑" pitchFamily="2" charset="-122"/>
              </a:rPr>
              <a:t>L</a:t>
            </a:r>
            <a:r>
              <a:rPr lang="en-US" altLang="zh-CN" sz="1600" b="1" i="1" baseline="-25000" dirty="0">
                <a:solidFill>
                  <a:srgbClr val="000000"/>
                </a:solidFill>
                <a:latin typeface="Arial" charset="0"/>
                <a:ea typeface="华文细黑" pitchFamily="2" charset="-122"/>
              </a:rPr>
              <a:t>1</a:t>
            </a:r>
            <a:endParaRPr lang="zh-CN" altLang="en-US" sz="1600" b="1" i="1" baseline="-25000" dirty="0">
              <a:solidFill>
                <a:srgbClr val="000000"/>
              </a:solidFill>
              <a:latin typeface="Arial" charset="0"/>
              <a:ea typeface="华文细黑" pitchFamily="2" charset="-122"/>
            </a:endParaRPr>
          </a:p>
        </p:txBody>
      </p:sp>
      <p:sp>
        <p:nvSpPr>
          <p:cNvPr id="153" name="TextBox 132"/>
          <p:cNvSpPr txBox="1">
            <a:spLocks noChangeArrowheads="1"/>
          </p:cNvSpPr>
          <p:nvPr/>
        </p:nvSpPr>
        <p:spPr bwMode="auto">
          <a:xfrm>
            <a:off x="6749091" y="4008010"/>
            <a:ext cx="552450" cy="339725"/>
          </a:xfrm>
          <a:prstGeom prst="rect">
            <a:avLst/>
          </a:prstGeom>
          <a:noFill/>
          <a:ln w="9525">
            <a:noFill/>
            <a:miter lim="800000"/>
            <a:headEnd/>
            <a:tailEnd/>
          </a:ln>
        </p:spPr>
        <p:txBody>
          <a:bodyPr>
            <a:spAutoFit/>
          </a:bodyPr>
          <a:lstStyle/>
          <a:p>
            <a:pPr fontAlgn="base">
              <a:spcBef>
                <a:spcPct val="0"/>
              </a:spcBef>
              <a:spcAft>
                <a:spcPct val="0"/>
              </a:spcAft>
            </a:pPr>
            <a:r>
              <a:rPr lang="en-US" altLang="zh-CN" sz="1600" b="1" i="1" dirty="0">
                <a:solidFill>
                  <a:srgbClr val="000000"/>
                </a:solidFill>
                <a:latin typeface="Arial" charset="0"/>
                <a:ea typeface="华文细黑" pitchFamily="2" charset="-122"/>
              </a:rPr>
              <a:t>L</a:t>
            </a:r>
            <a:r>
              <a:rPr lang="en-US" altLang="zh-CN" sz="1600" b="1" i="1" baseline="-25000" dirty="0">
                <a:solidFill>
                  <a:srgbClr val="000000"/>
                </a:solidFill>
                <a:latin typeface="Arial" charset="0"/>
                <a:ea typeface="华文细黑" pitchFamily="2" charset="-122"/>
              </a:rPr>
              <a:t>n-1</a:t>
            </a:r>
            <a:endParaRPr lang="zh-CN" altLang="en-US" sz="1600" b="1" i="1" baseline="-25000" dirty="0">
              <a:solidFill>
                <a:srgbClr val="000000"/>
              </a:solidFill>
              <a:latin typeface="Arial" charset="0"/>
              <a:ea typeface="华文细黑" pitchFamily="2" charset="-122"/>
            </a:endParaRPr>
          </a:p>
        </p:txBody>
      </p:sp>
      <p:sp>
        <p:nvSpPr>
          <p:cNvPr id="154" name="矩形 153"/>
          <p:cNvSpPr/>
          <p:nvPr/>
        </p:nvSpPr>
        <p:spPr>
          <a:xfrm>
            <a:off x="8890629" y="2374471"/>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err="1">
                <a:ln>
                  <a:noFill/>
                </a:ln>
                <a:solidFill>
                  <a:srgbClr val="000000"/>
                </a:solidFill>
                <a:effectLst/>
                <a:uLnTx/>
                <a:uFillTx/>
                <a:latin typeface="微软雅黑"/>
                <a:ea typeface="微软雅黑"/>
                <a:cs typeface="+mn-cs"/>
              </a:rPr>
              <a:t>n</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55" name="矩形 154"/>
          <p:cNvSpPr/>
          <p:nvPr/>
        </p:nvSpPr>
        <p:spPr>
          <a:xfrm>
            <a:off x="8890629" y="2603072"/>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56" name="矩形 155"/>
          <p:cNvSpPr/>
          <p:nvPr/>
        </p:nvSpPr>
        <p:spPr>
          <a:xfrm>
            <a:off x="8890629" y="2831672"/>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57" name="矩形 156"/>
          <p:cNvSpPr/>
          <p:nvPr/>
        </p:nvSpPr>
        <p:spPr>
          <a:xfrm>
            <a:off x="8890629" y="3058684"/>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58" name="矩形 157"/>
          <p:cNvSpPr/>
          <p:nvPr/>
        </p:nvSpPr>
        <p:spPr>
          <a:xfrm>
            <a:off x="8890629" y="5111321"/>
            <a:ext cx="1247775"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rgbClr val="000000"/>
                </a:solidFill>
                <a:effectLst/>
                <a:uLnTx/>
                <a:uFillTx/>
                <a:latin typeface="微软雅黑"/>
                <a:ea typeface="微软雅黑"/>
                <a:cs typeface="+mn-cs"/>
              </a:rPr>
              <a:t>B</a:t>
            </a:r>
            <a:r>
              <a:rPr kumimoji="0" lang="en-US" altLang="zh-CN" sz="1400" b="0" i="1" u="none" strike="noStrike" kern="0" cap="none" spc="0" normalizeH="0" baseline="-25000" noProof="0" dirty="0" err="1">
                <a:ln>
                  <a:noFill/>
                </a:ln>
                <a:solidFill>
                  <a:srgbClr val="000000"/>
                </a:solidFill>
                <a:effectLst/>
                <a:uLnTx/>
                <a:uFillTx/>
                <a:latin typeface="微软雅黑"/>
                <a:ea typeface="微软雅黑"/>
                <a:cs typeface="+mn-cs"/>
              </a:rPr>
              <a:t>mn</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59" name="矩形 158"/>
          <p:cNvSpPr/>
          <p:nvPr/>
        </p:nvSpPr>
        <p:spPr>
          <a:xfrm>
            <a:off x="8890629" y="5339922"/>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1" u="none" strike="noStrike" kern="0" cap="none" spc="0" normalizeH="0" baseline="-25000" noProof="0" dirty="0">
                <a:ln>
                  <a:noFill/>
                </a:ln>
                <a:solidFill>
                  <a:srgbClr val="000000"/>
                </a:solidFill>
                <a:effectLst/>
                <a:uLnTx/>
                <a:uFillTx/>
                <a:latin typeface="微软雅黑"/>
                <a:ea typeface="微软雅黑"/>
                <a:cs typeface="+mn-cs"/>
              </a:rPr>
              <a:t>mn+1</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0" name="矩形 159"/>
          <p:cNvSpPr/>
          <p:nvPr/>
        </p:nvSpPr>
        <p:spPr>
          <a:xfrm>
            <a:off x="8890629" y="5566935"/>
            <a:ext cx="1247775" cy="225425"/>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1" name="矩形 160"/>
          <p:cNvSpPr/>
          <p:nvPr/>
        </p:nvSpPr>
        <p:spPr>
          <a:xfrm>
            <a:off x="8890629" y="3287284"/>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2" name="矩形 161"/>
          <p:cNvSpPr/>
          <p:nvPr/>
        </p:nvSpPr>
        <p:spPr>
          <a:xfrm>
            <a:off x="8890629" y="3515884"/>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3" name="矩形 162"/>
          <p:cNvSpPr/>
          <p:nvPr/>
        </p:nvSpPr>
        <p:spPr>
          <a:xfrm>
            <a:off x="8890629" y="3742896"/>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4" name="矩形 163"/>
          <p:cNvSpPr/>
          <p:nvPr/>
        </p:nvSpPr>
        <p:spPr>
          <a:xfrm>
            <a:off x="8890629" y="3971497"/>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3n-1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5" name="矩形 164"/>
          <p:cNvSpPr/>
          <p:nvPr/>
        </p:nvSpPr>
        <p:spPr>
          <a:xfrm>
            <a:off x="8890629" y="5792359"/>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1" u="none" strike="noStrike" kern="0" cap="none" spc="0" normalizeH="0" baseline="-25000" noProof="0" dirty="0">
                <a:ln>
                  <a:noFill/>
                </a:ln>
                <a:solidFill>
                  <a:srgbClr val="000000"/>
                </a:solidFill>
                <a:effectLst/>
                <a:uLnTx/>
                <a:uFillTx/>
                <a:latin typeface="微软雅黑"/>
                <a:ea typeface="微软雅黑"/>
                <a:cs typeface="+mn-cs"/>
              </a:rPr>
              <a:t>mn+n-1</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6" name="矩形 165"/>
          <p:cNvSpPr/>
          <p:nvPr/>
        </p:nvSpPr>
        <p:spPr>
          <a:xfrm>
            <a:off x="8890629" y="1482296"/>
            <a:ext cx="1247775" cy="228600"/>
          </a:xfrm>
          <a:prstGeom prst="rect">
            <a:avLst/>
          </a:prstGeom>
          <a:solidFill>
            <a:srgbClr val="99FF66"/>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7" name="矩形 166"/>
          <p:cNvSpPr/>
          <p:nvPr/>
        </p:nvSpPr>
        <p:spPr>
          <a:xfrm>
            <a:off x="8890629" y="1710897"/>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8" name="矩形 167"/>
          <p:cNvSpPr/>
          <p:nvPr/>
        </p:nvSpPr>
        <p:spPr>
          <a:xfrm>
            <a:off x="8890629" y="1937909"/>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9" name="矩形 168"/>
          <p:cNvSpPr/>
          <p:nvPr/>
        </p:nvSpPr>
        <p:spPr>
          <a:xfrm>
            <a:off x="8890629" y="2147459"/>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70" name="矩形 169"/>
          <p:cNvSpPr/>
          <p:nvPr/>
        </p:nvSpPr>
        <p:spPr>
          <a:xfrm>
            <a:off x="8890629" y="4198509"/>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71" name="矩形 170"/>
          <p:cNvSpPr/>
          <p:nvPr/>
        </p:nvSpPr>
        <p:spPr>
          <a:xfrm>
            <a:off x="8890629" y="4427109"/>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72" name="矩形 171"/>
          <p:cNvSpPr/>
          <p:nvPr/>
        </p:nvSpPr>
        <p:spPr>
          <a:xfrm>
            <a:off x="8890629" y="4655709"/>
            <a:ext cx="1247775" cy="227012"/>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73" name="矩形 172"/>
          <p:cNvSpPr/>
          <p:nvPr/>
        </p:nvSpPr>
        <p:spPr>
          <a:xfrm>
            <a:off x="8890629" y="4882721"/>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74" name="矩形 173"/>
          <p:cNvSpPr/>
          <p:nvPr/>
        </p:nvSpPr>
        <p:spPr>
          <a:xfrm>
            <a:off x="5429879" y="2374471"/>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75" name="矩形 174"/>
          <p:cNvSpPr/>
          <p:nvPr/>
        </p:nvSpPr>
        <p:spPr>
          <a:xfrm>
            <a:off x="5429879" y="2944384"/>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76" name="矩形 175"/>
          <p:cNvSpPr/>
          <p:nvPr/>
        </p:nvSpPr>
        <p:spPr>
          <a:xfrm>
            <a:off x="5429879" y="3509534"/>
            <a:ext cx="1247775" cy="22701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grpSp>
        <p:nvGrpSpPr>
          <p:cNvPr id="182" name="组合 181"/>
          <p:cNvGrpSpPr>
            <a:grpSpLocks/>
          </p:cNvGrpSpPr>
          <p:nvPr/>
        </p:nvGrpSpPr>
        <p:grpSpPr bwMode="auto">
          <a:xfrm>
            <a:off x="4786023" y="2374471"/>
            <a:ext cx="360362" cy="1931988"/>
            <a:chOff x="2411760" y="2161394"/>
            <a:chExt cx="360040" cy="1932171"/>
          </a:xfrm>
        </p:grpSpPr>
        <p:sp>
          <p:nvSpPr>
            <p:cNvPr id="183" name="矩形 182"/>
            <p:cNvSpPr/>
            <p:nvPr/>
          </p:nvSpPr>
          <p:spPr>
            <a:xfrm>
              <a:off x="2411760" y="2161394"/>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84" name="矩形 183"/>
            <p:cNvSpPr/>
            <p:nvPr/>
          </p:nvSpPr>
          <p:spPr>
            <a:xfrm>
              <a:off x="2411760" y="2731361"/>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85" name="矩形 184"/>
            <p:cNvSpPr/>
            <p:nvPr/>
          </p:nvSpPr>
          <p:spPr>
            <a:xfrm>
              <a:off x="2411760" y="3294976"/>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86" name="矩形 185"/>
            <p:cNvSpPr/>
            <p:nvPr/>
          </p:nvSpPr>
          <p:spPr>
            <a:xfrm>
              <a:off x="2411760" y="3866530"/>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grpSp>
        <p:nvGrpSpPr>
          <p:cNvPr id="187" name="组合 186"/>
          <p:cNvGrpSpPr>
            <a:grpSpLocks/>
          </p:cNvGrpSpPr>
          <p:nvPr/>
        </p:nvGrpSpPr>
        <p:grpSpPr bwMode="auto">
          <a:xfrm>
            <a:off x="4425661" y="2374471"/>
            <a:ext cx="360363" cy="1931988"/>
            <a:chOff x="2051720" y="2161394"/>
            <a:chExt cx="360040" cy="1932171"/>
          </a:xfrm>
          <a:solidFill>
            <a:srgbClr val="7030A0"/>
          </a:solidFill>
        </p:grpSpPr>
        <p:sp>
          <p:nvSpPr>
            <p:cNvPr id="188" name="矩形 187"/>
            <p:cNvSpPr/>
            <p:nvPr/>
          </p:nvSpPr>
          <p:spPr>
            <a:xfrm>
              <a:off x="2051720" y="2161394"/>
              <a:ext cx="360040" cy="227035"/>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89" name="矩形 188"/>
            <p:cNvSpPr/>
            <p:nvPr/>
          </p:nvSpPr>
          <p:spPr>
            <a:xfrm>
              <a:off x="2051720" y="2731361"/>
              <a:ext cx="360040" cy="228622"/>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90" name="矩形 189"/>
            <p:cNvSpPr/>
            <p:nvPr/>
          </p:nvSpPr>
          <p:spPr>
            <a:xfrm>
              <a:off x="2051720" y="3294976"/>
              <a:ext cx="360040" cy="228622"/>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91" name="矩形 190"/>
            <p:cNvSpPr/>
            <p:nvPr/>
          </p:nvSpPr>
          <p:spPr>
            <a:xfrm>
              <a:off x="2051720" y="3866530"/>
              <a:ext cx="360040" cy="227035"/>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sp>
        <p:nvSpPr>
          <p:cNvPr id="192" name="矩形 191"/>
          <p:cNvSpPr/>
          <p:nvPr/>
        </p:nvSpPr>
        <p:spPr>
          <a:xfrm>
            <a:off x="5429879" y="4079446"/>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93" name="Line 12"/>
          <p:cNvSpPr>
            <a:spLocks noChangeShapeType="1"/>
          </p:cNvSpPr>
          <p:nvPr/>
        </p:nvSpPr>
        <p:spPr bwMode="auto">
          <a:xfrm flipV="1">
            <a:off x="6677653" y="1575960"/>
            <a:ext cx="2205038" cy="1482725"/>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94" name="Line 14"/>
          <p:cNvSpPr>
            <a:spLocks noChangeShapeType="1"/>
          </p:cNvSpPr>
          <p:nvPr/>
        </p:nvSpPr>
        <p:spPr bwMode="auto">
          <a:xfrm flipV="1">
            <a:off x="6677654" y="1596596"/>
            <a:ext cx="2212975" cy="2033588"/>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95" name="Line 15"/>
          <p:cNvSpPr>
            <a:spLocks noChangeShapeType="1"/>
          </p:cNvSpPr>
          <p:nvPr/>
        </p:nvSpPr>
        <p:spPr bwMode="auto">
          <a:xfrm flipV="1">
            <a:off x="6717342" y="1596596"/>
            <a:ext cx="2173287" cy="2616200"/>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96" name="Line 16"/>
          <p:cNvSpPr>
            <a:spLocks noChangeShapeType="1"/>
          </p:cNvSpPr>
          <p:nvPr/>
        </p:nvSpPr>
        <p:spPr bwMode="auto">
          <a:xfrm flipV="1">
            <a:off x="6677653" y="1575959"/>
            <a:ext cx="2205038" cy="952500"/>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97" name="Line 16"/>
          <p:cNvSpPr>
            <a:spLocks noChangeShapeType="1"/>
          </p:cNvSpPr>
          <p:nvPr/>
        </p:nvSpPr>
        <p:spPr bwMode="auto">
          <a:xfrm>
            <a:off x="6677654" y="2517346"/>
            <a:ext cx="2212975" cy="2692400"/>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98" name="Line 16"/>
          <p:cNvSpPr>
            <a:spLocks noChangeShapeType="1"/>
          </p:cNvSpPr>
          <p:nvPr/>
        </p:nvSpPr>
        <p:spPr bwMode="auto">
          <a:xfrm>
            <a:off x="6677653" y="3042810"/>
            <a:ext cx="2205038" cy="2166937"/>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99" name="Line 16"/>
          <p:cNvSpPr>
            <a:spLocks noChangeShapeType="1"/>
          </p:cNvSpPr>
          <p:nvPr/>
        </p:nvSpPr>
        <p:spPr bwMode="auto">
          <a:xfrm>
            <a:off x="6677654" y="3630184"/>
            <a:ext cx="2212975" cy="1579562"/>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200" name="Line 16"/>
          <p:cNvSpPr>
            <a:spLocks noChangeShapeType="1"/>
          </p:cNvSpPr>
          <p:nvPr/>
        </p:nvSpPr>
        <p:spPr bwMode="auto">
          <a:xfrm>
            <a:off x="6677653" y="4193746"/>
            <a:ext cx="2205038" cy="1016000"/>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201" name="Text Box 52"/>
          <p:cNvSpPr txBox="1">
            <a:spLocks noChangeArrowheads="1"/>
          </p:cNvSpPr>
          <p:nvPr/>
        </p:nvSpPr>
        <p:spPr bwMode="auto">
          <a:xfrm>
            <a:off x="8617737" y="1080448"/>
            <a:ext cx="2019776" cy="369332"/>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b="1" dirty="0">
                <a:solidFill>
                  <a:srgbClr val="000000"/>
                </a:solidFill>
                <a:latin typeface="微软雅黑" charset="-122"/>
                <a:ea typeface="微软雅黑" charset="-122"/>
              </a:rPr>
              <a:t>主存（</a:t>
            </a:r>
            <a:r>
              <a:rPr lang="en-US" altLang="zh-CN" b="1" dirty="0">
                <a:solidFill>
                  <a:srgbClr val="000000"/>
                </a:solidFill>
                <a:latin typeface="微软雅黑" charset="-122"/>
                <a:ea typeface="微软雅黑" charset="-122"/>
              </a:rPr>
              <a:t>DRAM</a:t>
            </a:r>
            <a:r>
              <a:rPr lang="zh-CN" altLang="en-US" b="1" dirty="0">
                <a:solidFill>
                  <a:srgbClr val="000000"/>
                </a:solidFill>
                <a:latin typeface="微软雅黑" charset="-122"/>
                <a:ea typeface="微软雅黑" charset="-122"/>
              </a:rPr>
              <a:t>）</a:t>
            </a:r>
          </a:p>
        </p:txBody>
      </p:sp>
      <p:sp>
        <p:nvSpPr>
          <p:cNvPr id="202" name="Text Box 51"/>
          <p:cNvSpPr txBox="1">
            <a:spLocks noChangeArrowheads="1"/>
          </p:cNvSpPr>
          <p:nvPr/>
        </p:nvSpPr>
        <p:spPr bwMode="auto">
          <a:xfrm>
            <a:off x="5246268" y="1895019"/>
            <a:ext cx="2097808" cy="369332"/>
          </a:xfrm>
          <a:prstGeom prst="rect">
            <a:avLst/>
          </a:prstGeom>
          <a:noFill/>
          <a:ln w="9525">
            <a:noFill/>
            <a:miter lim="800000"/>
            <a:headEnd/>
            <a:tailEnd/>
          </a:ln>
        </p:spPr>
        <p:txBody>
          <a:bodyPr wrap="square">
            <a:spAutoFit/>
          </a:bodyPr>
          <a:lstStyle>
            <a:defPPr>
              <a:defRPr lang="zh-CN"/>
            </a:defPPr>
            <a:lvl1pPr algn="ctr">
              <a:defRPr i="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cache</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副本</a:t>
            </a: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(SRAM)</a:t>
            </a:r>
          </a:p>
        </p:txBody>
      </p:sp>
      <p:sp>
        <p:nvSpPr>
          <p:cNvPr id="203" name="Text Box 66"/>
          <p:cNvSpPr txBox="1">
            <a:spLocks noChangeArrowheads="1"/>
          </p:cNvSpPr>
          <p:nvPr/>
        </p:nvSpPr>
        <p:spPr bwMode="auto">
          <a:xfrm>
            <a:off x="2342859" y="1012992"/>
            <a:ext cx="5607051" cy="461665"/>
          </a:xfrm>
          <a:prstGeom prst="rect">
            <a:avLst/>
          </a:prstGeom>
          <a:noFill/>
          <a:ln w="9525">
            <a:noFill/>
            <a:miter lim="800000"/>
            <a:headEnd/>
            <a:tailEnd/>
          </a:ln>
        </p:spPr>
        <p:txBody>
          <a:bodyPr>
            <a:spAutoFit/>
          </a:bodyPr>
          <a:lstStyle/>
          <a:p>
            <a:pPr algn="ctr" fontAlgn="base">
              <a:spcBef>
                <a:spcPct val="0"/>
              </a:spcBef>
              <a:spcAft>
                <a:spcPct val="0"/>
              </a:spcAft>
            </a:pPr>
            <a:r>
              <a:rPr kumimoji="1" lang="zh-CN" altLang="en-US" sz="2400" b="1" dirty="0">
                <a:solidFill>
                  <a:schemeClr val="tx1">
                    <a:lumMod val="65000"/>
                    <a:lumOff val="35000"/>
                  </a:schemeClr>
                </a:solidFill>
                <a:latin typeface="微软雅黑" charset="-122"/>
                <a:ea typeface="微软雅黑" charset="-122"/>
              </a:rPr>
              <a:t>主存块可放置在任意</a:t>
            </a:r>
            <a:r>
              <a:rPr kumimoji="1" lang="en-US" altLang="zh-CN" sz="2400" b="1" dirty="0">
                <a:solidFill>
                  <a:schemeClr val="tx1">
                    <a:lumMod val="65000"/>
                    <a:lumOff val="35000"/>
                  </a:schemeClr>
                </a:solidFill>
                <a:latin typeface="微软雅黑" charset="-122"/>
                <a:ea typeface="微软雅黑" charset="-122"/>
              </a:rPr>
              <a:t>cache</a:t>
            </a:r>
            <a:r>
              <a:rPr kumimoji="1" lang="zh-CN" altLang="en-US" sz="2400" b="1" dirty="0">
                <a:solidFill>
                  <a:schemeClr val="tx1">
                    <a:lumMod val="65000"/>
                    <a:lumOff val="35000"/>
                  </a:schemeClr>
                </a:solidFill>
                <a:latin typeface="微软雅黑" charset="-122"/>
                <a:ea typeface="微软雅黑" charset="-122"/>
              </a:rPr>
              <a:t>行</a:t>
            </a:r>
            <a:endParaRPr kumimoji="1" lang="en-US" altLang="zh-CN" sz="2400" b="1" dirty="0">
              <a:solidFill>
                <a:schemeClr val="tx1">
                  <a:lumMod val="65000"/>
                  <a:lumOff val="35000"/>
                </a:schemeClr>
              </a:solidFill>
              <a:latin typeface="微软雅黑" charset="-122"/>
              <a:ea typeface="微软雅黑" charset="-122"/>
            </a:endParaRPr>
          </a:p>
        </p:txBody>
      </p:sp>
      <p:grpSp>
        <p:nvGrpSpPr>
          <p:cNvPr id="204" name="组合 203"/>
          <p:cNvGrpSpPr>
            <a:grpSpLocks/>
          </p:cNvGrpSpPr>
          <p:nvPr/>
        </p:nvGrpSpPr>
        <p:grpSpPr bwMode="auto">
          <a:xfrm>
            <a:off x="3723316" y="4866847"/>
            <a:ext cx="4238800" cy="1152524"/>
            <a:chOff x="1105462" y="4896241"/>
            <a:chExt cx="3735156" cy="1152489"/>
          </a:xfrm>
        </p:grpSpPr>
        <p:grpSp>
          <p:nvGrpSpPr>
            <p:cNvPr id="205" name="组合 183"/>
            <p:cNvGrpSpPr>
              <a:grpSpLocks/>
            </p:cNvGrpSpPr>
            <p:nvPr/>
          </p:nvGrpSpPr>
          <p:grpSpPr bwMode="auto">
            <a:xfrm>
              <a:off x="1105462" y="5280380"/>
              <a:ext cx="3735156" cy="768350"/>
              <a:chOff x="1447798" y="5551488"/>
              <a:chExt cx="6705606" cy="1147002"/>
            </a:xfrm>
          </p:grpSpPr>
          <p:sp>
            <p:nvSpPr>
              <p:cNvPr id="207" name="Text Box 3"/>
              <p:cNvSpPr txBox="1">
                <a:spLocks noChangeArrowheads="1"/>
              </p:cNvSpPr>
              <p:nvPr/>
            </p:nvSpPr>
            <p:spPr bwMode="auto">
              <a:xfrm>
                <a:off x="6470656" y="6351028"/>
                <a:ext cx="951838"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208" name="AutoShape 6"/>
              <p:cNvSpPr>
                <a:spLocks/>
              </p:cNvSpPr>
              <p:nvPr/>
            </p:nvSpPr>
            <p:spPr bwMode="auto">
              <a:xfrm rot="16200000">
                <a:off x="6729481" y="4889565"/>
                <a:ext cx="227829" cy="2620016"/>
              </a:xfrm>
              <a:prstGeom prst="leftBrace">
                <a:avLst>
                  <a:gd name="adj1" fmla="val 57712"/>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9" name="Rectangle 9"/>
              <p:cNvSpPr>
                <a:spLocks noChangeArrowheads="1"/>
              </p:cNvSpPr>
              <p:nvPr/>
            </p:nvSpPr>
            <p:spPr bwMode="auto">
              <a:xfrm>
                <a:off x="1447798" y="5551488"/>
                <a:ext cx="4085588" cy="533399"/>
              </a:xfrm>
              <a:prstGeom prst="rect">
                <a:avLst/>
              </a:prstGeom>
              <a:solidFill>
                <a:srgbClr val="0066FF"/>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主存块地址（标记）</a:t>
                </a:r>
              </a:p>
            </p:txBody>
          </p:sp>
          <p:sp>
            <p:nvSpPr>
              <p:cNvPr id="210" name="Rectangle 11"/>
              <p:cNvSpPr>
                <a:spLocks noChangeArrowheads="1"/>
              </p:cNvSpPr>
              <p:nvPr/>
            </p:nvSpPr>
            <p:spPr bwMode="auto">
              <a:xfrm>
                <a:off x="5533386" y="5551488"/>
                <a:ext cx="2620013" cy="533400"/>
              </a:xfrm>
              <a:prstGeom prst="rect">
                <a:avLst/>
              </a:prstGeom>
              <a:solidFill>
                <a:srgbClr val="FFFF0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字</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块内字偏移</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1" name="Text Box 13"/>
              <p:cNvSpPr txBox="1">
                <a:spLocks noChangeArrowheads="1"/>
              </p:cNvSpPr>
              <p:nvPr/>
            </p:nvSpPr>
            <p:spPr bwMode="auto">
              <a:xfrm>
                <a:off x="2994454" y="6383310"/>
                <a:ext cx="914788"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212" name="AutoShape 14"/>
              <p:cNvSpPr>
                <a:spLocks/>
              </p:cNvSpPr>
              <p:nvPr/>
            </p:nvSpPr>
            <p:spPr bwMode="auto">
              <a:xfrm rot="16200000">
                <a:off x="3383310" y="4163405"/>
                <a:ext cx="214567" cy="4085587"/>
              </a:xfrm>
              <a:prstGeom prst="leftBrace">
                <a:avLst>
                  <a:gd name="adj1" fmla="val 47244"/>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06" name="Text Box 52"/>
            <p:cNvSpPr txBox="1">
              <a:spLocks noChangeArrowheads="1"/>
            </p:cNvSpPr>
            <p:nvPr/>
          </p:nvSpPr>
          <p:spPr bwMode="auto">
            <a:xfrm>
              <a:off x="2663788" y="4896241"/>
              <a:ext cx="1260140" cy="369332"/>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p>
          </p:txBody>
        </p:sp>
      </p:grpSp>
      <p:grpSp>
        <p:nvGrpSpPr>
          <p:cNvPr id="3" name="组合 2"/>
          <p:cNvGrpSpPr/>
          <p:nvPr/>
        </p:nvGrpSpPr>
        <p:grpSpPr>
          <a:xfrm>
            <a:off x="2984012" y="2374471"/>
            <a:ext cx="1441649" cy="1931988"/>
            <a:chOff x="2984012" y="2374471"/>
            <a:chExt cx="1441649" cy="1931988"/>
          </a:xfrm>
        </p:grpSpPr>
        <p:grpSp>
          <p:nvGrpSpPr>
            <p:cNvPr id="177" name="组合 176"/>
            <p:cNvGrpSpPr>
              <a:grpSpLocks/>
            </p:cNvGrpSpPr>
            <p:nvPr/>
          </p:nvGrpSpPr>
          <p:grpSpPr bwMode="auto">
            <a:xfrm>
              <a:off x="2984012" y="2374471"/>
              <a:ext cx="720725" cy="1931988"/>
              <a:chOff x="2771800" y="2161394"/>
              <a:chExt cx="720080" cy="1932171"/>
            </a:xfrm>
          </p:grpSpPr>
          <p:sp>
            <p:nvSpPr>
              <p:cNvPr id="178" name="矩形 177"/>
              <p:cNvSpPr/>
              <p:nvPr/>
            </p:nvSpPr>
            <p:spPr>
              <a:xfrm>
                <a:off x="2771800" y="2161394"/>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FFFFFF"/>
                    </a:solidFill>
                    <a:effectLst/>
                    <a:uLnTx/>
                    <a:uFillTx/>
                    <a:latin typeface="Brush Script MT" pitchFamily="66" charset="0"/>
                    <a:ea typeface="微软雅黑"/>
                    <a:cs typeface="+mn-cs"/>
                  </a:rPr>
                  <a:t>主存块</a:t>
                </a:r>
              </a:p>
            </p:txBody>
          </p:sp>
          <p:sp>
            <p:nvSpPr>
              <p:cNvPr id="179" name="矩形 178"/>
              <p:cNvSpPr/>
              <p:nvPr/>
            </p:nvSpPr>
            <p:spPr>
              <a:xfrm>
                <a:off x="2771800" y="2731361"/>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FFFFFF"/>
                    </a:solidFill>
                    <a:effectLst/>
                    <a:uLnTx/>
                    <a:uFillTx/>
                    <a:latin typeface="Brush Script MT" pitchFamily="66" charset="0"/>
                    <a:ea typeface="微软雅黑"/>
                    <a:cs typeface="+mn-cs"/>
                  </a:rPr>
                  <a:t>主存块</a:t>
                </a:r>
              </a:p>
            </p:txBody>
          </p:sp>
          <p:sp>
            <p:nvSpPr>
              <p:cNvPr id="180" name="矩形 179"/>
              <p:cNvSpPr/>
              <p:nvPr/>
            </p:nvSpPr>
            <p:spPr>
              <a:xfrm>
                <a:off x="2771800" y="3294976"/>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FFFFFF"/>
                    </a:solidFill>
                    <a:effectLst/>
                    <a:uLnTx/>
                    <a:uFillTx/>
                    <a:latin typeface="Brush Script MT" pitchFamily="66" charset="0"/>
                    <a:ea typeface="微软雅黑"/>
                    <a:cs typeface="+mn-cs"/>
                  </a:rPr>
                  <a:t>主存块</a:t>
                </a:r>
              </a:p>
            </p:txBody>
          </p:sp>
          <p:sp>
            <p:nvSpPr>
              <p:cNvPr id="181" name="矩形 180"/>
              <p:cNvSpPr/>
              <p:nvPr/>
            </p:nvSpPr>
            <p:spPr>
              <a:xfrm>
                <a:off x="2771800" y="3866530"/>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FFFFFF"/>
                    </a:solidFill>
                    <a:effectLst/>
                    <a:uLnTx/>
                    <a:uFillTx/>
                    <a:latin typeface="Brush Script MT" pitchFamily="66" charset="0"/>
                    <a:ea typeface="微软雅黑"/>
                    <a:cs typeface="+mn-cs"/>
                  </a:rPr>
                  <a:t>主存块</a:t>
                </a:r>
              </a:p>
            </p:txBody>
          </p:sp>
        </p:grpSp>
        <p:grpSp>
          <p:nvGrpSpPr>
            <p:cNvPr id="215" name="组合 214"/>
            <p:cNvGrpSpPr>
              <a:grpSpLocks/>
            </p:cNvGrpSpPr>
            <p:nvPr/>
          </p:nvGrpSpPr>
          <p:grpSpPr bwMode="auto">
            <a:xfrm>
              <a:off x="3704936" y="2374471"/>
              <a:ext cx="720725" cy="1931988"/>
              <a:chOff x="2771800" y="2161394"/>
              <a:chExt cx="720080" cy="1932171"/>
            </a:xfrm>
          </p:grpSpPr>
          <p:sp>
            <p:nvSpPr>
              <p:cNvPr id="216" name="矩形 215"/>
              <p:cNvSpPr/>
              <p:nvPr/>
            </p:nvSpPr>
            <p:spPr>
              <a:xfrm>
                <a:off x="2771800" y="2161394"/>
                <a:ext cx="720080" cy="227035"/>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Brush Script MT" pitchFamily="66" charset="0"/>
                    <a:ea typeface="微软雅黑"/>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itchFamily="66" charset="0"/>
                    <a:ea typeface="微软雅黑"/>
                    <a:cs typeface="+mn-cs"/>
                  </a:rPr>
                  <a:t>块</a:t>
                </a:r>
              </a:p>
            </p:txBody>
          </p:sp>
          <p:sp>
            <p:nvSpPr>
              <p:cNvPr id="217" name="矩形 216"/>
              <p:cNvSpPr/>
              <p:nvPr/>
            </p:nvSpPr>
            <p:spPr>
              <a:xfrm>
                <a:off x="2771800" y="2731361"/>
                <a:ext cx="720080" cy="228622"/>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Brush Script MT" pitchFamily="66" charset="0"/>
                    <a:ea typeface="微软雅黑"/>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itchFamily="66" charset="0"/>
                    <a:ea typeface="微软雅黑"/>
                    <a:cs typeface="+mn-cs"/>
                  </a:rPr>
                  <a:t>块</a:t>
                </a:r>
              </a:p>
            </p:txBody>
          </p:sp>
          <p:sp>
            <p:nvSpPr>
              <p:cNvPr id="218" name="矩形 217"/>
              <p:cNvSpPr/>
              <p:nvPr/>
            </p:nvSpPr>
            <p:spPr>
              <a:xfrm>
                <a:off x="2771800" y="3294976"/>
                <a:ext cx="720080" cy="228622"/>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Brush Script MT" pitchFamily="66" charset="0"/>
                    <a:ea typeface="微软雅黑"/>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itchFamily="66" charset="0"/>
                    <a:ea typeface="微软雅黑"/>
                    <a:cs typeface="+mn-cs"/>
                  </a:rPr>
                  <a:t>块</a:t>
                </a:r>
              </a:p>
            </p:txBody>
          </p:sp>
          <p:sp>
            <p:nvSpPr>
              <p:cNvPr id="219" name="矩形 218"/>
              <p:cNvSpPr/>
              <p:nvPr/>
            </p:nvSpPr>
            <p:spPr>
              <a:xfrm>
                <a:off x="2771800" y="3866530"/>
                <a:ext cx="720080" cy="227035"/>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Brush Script MT" pitchFamily="66" charset="0"/>
                    <a:ea typeface="微软雅黑"/>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itchFamily="66" charset="0"/>
                    <a:ea typeface="微软雅黑"/>
                    <a:cs typeface="+mn-cs"/>
                  </a:rPr>
                  <a:t>块</a:t>
                </a:r>
              </a:p>
            </p:txBody>
          </p:sp>
        </p:grpSp>
      </p:grpSp>
      <p:sp>
        <p:nvSpPr>
          <p:cNvPr id="220" name="Text Box 51"/>
          <p:cNvSpPr txBox="1">
            <a:spLocks noChangeArrowheads="1"/>
          </p:cNvSpPr>
          <p:nvPr/>
        </p:nvSpPr>
        <p:spPr bwMode="auto">
          <a:xfrm>
            <a:off x="3305184" y="1904849"/>
            <a:ext cx="1659532" cy="369332"/>
          </a:xfrm>
          <a:prstGeom prst="rect">
            <a:avLst/>
          </a:prstGeom>
          <a:noFill/>
          <a:ln w="9525">
            <a:noFill/>
            <a:miter lim="800000"/>
            <a:headEnd/>
            <a:tailEnd/>
          </a:ln>
        </p:spPr>
        <p:txBody>
          <a:bodyPr wrap="square">
            <a:spAutoFit/>
          </a:bodyPr>
          <a:lstStyle>
            <a:defPPr>
              <a:defRPr lang="zh-CN"/>
            </a:defPPr>
            <a:lvl1pPr algn="ctr">
              <a:defRPr i="0">
                <a:latin typeface="Tahoma" pitchFamily="34" charset="0"/>
                <a:ea typeface="宋体" charset="-122"/>
              </a:defRPr>
            </a:lvl1pPr>
          </a:lstStyle>
          <a:p>
            <a:pPr fontAlgn="base">
              <a:spcBef>
                <a:spcPct val="0"/>
              </a:spcBef>
              <a:spcAft>
                <a:spcPct val="0"/>
              </a:spcAft>
            </a:pPr>
            <a:r>
              <a:rPr lang="zh-CN" altLang="en-US" b="1" dirty="0">
                <a:solidFill>
                  <a:srgbClr val="339933"/>
                </a:solidFill>
                <a:latin typeface="微软雅黑" panose="020B0503020204020204" pitchFamily="34" charset="-122"/>
                <a:ea typeface="微软雅黑" panose="020B0503020204020204" pitchFamily="34" charset="-122"/>
              </a:rPr>
              <a:t>查找表（</a:t>
            </a:r>
            <a:r>
              <a:rPr lang="en-US" altLang="zh-CN" b="1" dirty="0">
                <a:solidFill>
                  <a:srgbClr val="339933"/>
                </a:solidFill>
                <a:latin typeface="微软雅黑" panose="020B0503020204020204" pitchFamily="34" charset="-122"/>
                <a:ea typeface="微软雅黑" panose="020B0503020204020204" pitchFamily="34" charset="-122"/>
              </a:rPr>
              <a:t>CAM</a:t>
            </a:r>
            <a:r>
              <a:rPr lang="zh-CN" altLang="en-US" b="1" dirty="0">
                <a:solidFill>
                  <a:srgbClr val="339933"/>
                </a:solidFill>
                <a:latin typeface="微软雅黑" panose="020B0503020204020204" pitchFamily="34" charset="-122"/>
                <a:ea typeface="微软雅黑" panose="020B0503020204020204" pitchFamily="34" charset="-122"/>
              </a:rPr>
              <a:t>）</a:t>
            </a:r>
            <a:endParaRPr lang="en-US" altLang="zh-CN" b="1" dirty="0">
              <a:solidFill>
                <a:srgbClr val="339933"/>
              </a:solidFill>
              <a:latin typeface="微软雅黑" panose="020B0503020204020204" pitchFamily="34" charset="-122"/>
              <a:ea typeface="微软雅黑" panose="020B0503020204020204" pitchFamily="34" charset="-122"/>
            </a:endParaRPr>
          </a:p>
        </p:txBody>
      </p:sp>
      <p:sp>
        <p:nvSpPr>
          <p:cNvPr id="221" name="弧形 220"/>
          <p:cNvSpPr/>
          <p:nvPr/>
        </p:nvSpPr>
        <p:spPr>
          <a:xfrm rot="10800000">
            <a:off x="4060833" y="3923981"/>
            <a:ext cx="2883817" cy="847508"/>
          </a:xfrm>
          <a:prstGeom prst="arc">
            <a:avLst>
              <a:gd name="adj1" fmla="val 10721374"/>
              <a:gd name="adj2" fmla="val 642"/>
            </a:avLst>
          </a:prstGeom>
          <a:noFill/>
          <a:ln w="38100" cap="flat" cmpd="sng" algn="ctr">
            <a:solidFill>
              <a:srgbClr val="333333"/>
            </a:solidFill>
            <a:prstDash val="solid"/>
            <a:headEnd type="triangl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微软雅黑"/>
              <a:ea typeface="微软雅黑"/>
              <a:cs typeface="+mn-cs"/>
            </a:endParaRPr>
          </a:p>
        </p:txBody>
      </p:sp>
      <p:grpSp>
        <p:nvGrpSpPr>
          <p:cNvPr id="75" name="组合 74"/>
          <p:cNvGrpSpPr/>
          <p:nvPr/>
        </p:nvGrpSpPr>
        <p:grpSpPr>
          <a:xfrm>
            <a:off x="1445252" y="2257686"/>
            <a:ext cx="5764214" cy="475903"/>
            <a:chOff x="487822" y="3242616"/>
            <a:chExt cx="6141581" cy="559743"/>
          </a:xfrm>
        </p:grpSpPr>
        <p:sp>
          <p:nvSpPr>
            <p:cNvPr id="76" name="矩形 75"/>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487822" y="3242616"/>
              <a:ext cx="6141581" cy="5597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526758" y="3316360"/>
              <a:ext cx="1106393"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Cache</a:t>
              </a:r>
              <a:r>
                <a:rPr lang="zh-CN" altLang="en-US" b="1" dirty="0">
                  <a:solidFill>
                    <a:schemeClr val="bg1"/>
                  </a:solidFill>
                  <a:latin typeface="微软雅黑" panose="020B0503020204020204" pitchFamily="34" charset="-122"/>
                  <a:ea typeface="微软雅黑" panose="020B0503020204020204" pitchFamily="34" charset="-122"/>
                </a:rPr>
                <a:t>槽</a:t>
              </a:r>
            </a:p>
          </p:txBody>
        </p:sp>
      </p:grpSp>
      <p:cxnSp>
        <p:nvCxnSpPr>
          <p:cNvPr id="87" name="直接连接符 86"/>
          <p:cNvCxnSpPr/>
          <p:nvPr/>
        </p:nvCxnSpPr>
        <p:spPr>
          <a:xfrm>
            <a:off x="3517078" y="2473690"/>
            <a:ext cx="0" cy="2349158"/>
          </a:xfrm>
          <a:prstGeom prst="line">
            <a:avLst/>
          </a:prstGeom>
          <a:noFill/>
          <a:ln w="38100" cap="sq" cmpd="sng" algn="ctr">
            <a:solidFill>
              <a:srgbClr val="00B0F0"/>
            </a:solidFill>
            <a:prstDash val="solid"/>
            <a:miter lim="800000"/>
            <a:tailEnd type="none"/>
          </a:ln>
          <a:effectLst/>
        </p:spPr>
      </p:cxnSp>
      <p:grpSp>
        <p:nvGrpSpPr>
          <p:cNvPr id="88" name="组合 87"/>
          <p:cNvGrpSpPr/>
          <p:nvPr/>
        </p:nvGrpSpPr>
        <p:grpSpPr>
          <a:xfrm>
            <a:off x="979184" y="4744380"/>
            <a:ext cx="1317517" cy="400050"/>
            <a:chOff x="1568194" y="4491289"/>
            <a:chExt cx="1317517" cy="400050"/>
          </a:xfrm>
        </p:grpSpPr>
        <p:cxnSp>
          <p:nvCxnSpPr>
            <p:cNvPr id="89" name="直接连接符 88"/>
            <p:cNvCxnSpPr/>
            <p:nvPr/>
          </p:nvCxnSpPr>
          <p:spPr>
            <a:xfrm>
              <a:off x="2332176" y="4700361"/>
              <a:ext cx="553535" cy="0"/>
            </a:xfrm>
            <a:prstGeom prst="line">
              <a:avLst/>
            </a:prstGeom>
            <a:noFill/>
            <a:ln w="25400" cap="sq" cmpd="sng" algn="ctr">
              <a:solidFill>
                <a:srgbClr val="333333">
                  <a:shade val="95000"/>
                  <a:satMod val="105000"/>
                </a:srgbClr>
              </a:solidFill>
              <a:prstDash val="solid"/>
              <a:miter lim="800000"/>
              <a:headEnd type="stealth" w="lg" len="lg"/>
              <a:tailEnd type="none"/>
            </a:ln>
            <a:effectLst/>
          </p:spPr>
        </p:cxnSp>
        <p:sp>
          <p:nvSpPr>
            <p:cNvPr id="90" name="Text Box 66"/>
            <p:cNvSpPr txBox="1">
              <a:spLocks noChangeArrowheads="1"/>
            </p:cNvSpPr>
            <p:nvPr/>
          </p:nvSpPr>
          <p:spPr bwMode="auto">
            <a:xfrm>
              <a:off x="1568194" y="4491289"/>
              <a:ext cx="920381" cy="400050"/>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000FF"/>
                  </a:solidFill>
                  <a:latin typeface="微软雅黑" panose="020B0503020204020204" pitchFamily="34" charset="-122"/>
                  <a:ea typeface="微软雅黑" panose="020B0503020204020204" pitchFamily="34" charset="-122"/>
                </a:rPr>
                <a:t>Hit</a:t>
              </a:r>
              <a:endParaRPr kumimoji="1" lang="en-US" altLang="zh-CN" b="1" baseline="30000" dirty="0">
                <a:solidFill>
                  <a:srgbClr val="0000FF"/>
                </a:solidFill>
                <a:latin typeface="微软雅黑" panose="020B0503020204020204" pitchFamily="34" charset="-122"/>
                <a:ea typeface="微软雅黑" panose="020B0503020204020204" pitchFamily="34" charset="-122"/>
              </a:endParaRPr>
            </a:p>
          </p:txBody>
        </p:sp>
      </p:grpSp>
      <p:cxnSp>
        <p:nvCxnSpPr>
          <p:cNvPr id="92" name="直接连接符 91"/>
          <p:cNvCxnSpPr/>
          <p:nvPr/>
        </p:nvCxnSpPr>
        <p:spPr>
          <a:xfrm>
            <a:off x="2458964" y="5122454"/>
            <a:ext cx="0" cy="307205"/>
          </a:xfrm>
          <a:prstGeom prst="line">
            <a:avLst/>
          </a:prstGeom>
          <a:noFill/>
          <a:ln w="38100" cap="sq" cmpd="sng" algn="ctr">
            <a:solidFill>
              <a:srgbClr val="00B0F0"/>
            </a:solidFill>
            <a:prstDash val="solid"/>
            <a:miter lim="800000"/>
            <a:headEnd type="stealth"/>
            <a:tailEnd type="none"/>
          </a:ln>
          <a:effectLst/>
        </p:spPr>
      </p:cxnSp>
      <p:cxnSp>
        <p:nvCxnSpPr>
          <p:cNvPr id="99" name="直接连接符 98"/>
          <p:cNvCxnSpPr/>
          <p:nvPr/>
        </p:nvCxnSpPr>
        <p:spPr>
          <a:xfrm>
            <a:off x="3394084" y="3058684"/>
            <a:ext cx="0" cy="1783214"/>
          </a:xfrm>
          <a:prstGeom prst="line">
            <a:avLst/>
          </a:prstGeom>
          <a:noFill/>
          <a:ln w="38100" cap="sq" cmpd="sng" algn="ctr">
            <a:solidFill>
              <a:srgbClr val="00B0F0"/>
            </a:solidFill>
            <a:prstDash val="solid"/>
            <a:miter lim="800000"/>
            <a:tailEnd type="none"/>
          </a:ln>
          <a:effectLst/>
        </p:spPr>
      </p:cxnSp>
      <p:cxnSp>
        <p:nvCxnSpPr>
          <p:cNvPr id="103" name="直接连接符 102"/>
          <p:cNvCxnSpPr/>
          <p:nvPr/>
        </p:nvCxnSpPr>
        <p:spPr>
          <a:xfrm>
            <a:off x="3260734" y="3630184"/>
            <a:ext cx="0" cy="1177382"/>
          </a:xfrm>
          <a:prstGeom prst="line">
            <a:avLst/>
          </a:prstGeom>
          <a:noFill/>
          <a:ln w="38100" cap="sq" cmpd="sng" algn="ctr">
            <a:solidFill>
              <a:srgbClr val="00B0F0"/>
            </a:solidFill>
            <a:prstDash val="solid"/>
            <a:miter lim="800000"/>
            <a:tailEnd type="none"/>
          </a:ln>
          <a:effectLst/>
        </p:spPr>
      </p:cxnSp>
      <p:cxnSp>
        <p:nvCxnSpPr>
          <p:cNvPr id="104" name="直接连接符 103"/>
          <p:cNvCxnSpPr/>
          <p:nvPr/>
        </p:nvCxnSpPr>
        <p:spPr>
          <a:xfrm>
            <a:off x="3121034" y="4192475"/>
            <a:ext cx="0" cy="659377"/>
          </a:xfrm>
          <a:prstGeom prst="line">
            <a:avLst/>
          </a:prstGeom>
          <a:noFill/>
          <a:ln w="38100" cap="sq" cmpd="sng" algn="ctr">
            <a:solidFill>
              <a:srgbClr val="00B0F0"/>
            </a:solidFill>
            <a:prstDash val="solid"/>
            <a:miter lim="800000"/>
            <a:tailEnd type="none"/>
          </a:ln>
          <a:effectLst/>
        </p:spPr>
      </p:cxnSp>
      <p:cxnSp>
        <p:nvCxnSpPr>
          <p:cNvPr id="108" name="直接连接符 107"/>
          <p:cNvCxnSpPr/>
          <p:nvPr/>
        </p:nvCxnSpPr>
        <p:spPr>
          <a:xfrm>
            <a:off x="2818809" y="4851852"/>
            <a:ext cx="679246" cy="0"/>
          </a:xfrm>
          <a:prstGeom prst="line">
            <a:avLst/>
          </a:prstGeom>
          <a:noFill/>
          <a:ln w="76200" cap="sq" cmpd="sng" algn="ctr">
            <a:solidFill>
              <a:srgbClr val="00B0F0"/>
            </a:solidFill>
            <a:prstDash val="solid"/>
            <a:miter lim="800000"/>
            <a:headEnd type="stealth" w="sm" len="sm"/>
            <a:tailEnd type="none"/>
          </a:ln>
          <a:effectLst/>
        </p:spPr>
      </p:cxnSp>
      <p:grpSp>
        <p:nvGrpSpPr>
          <p:cNvPr id="31" name="组合 30"/>
          <p:cNvGrpSpPr/>
          <p:nvPr/>
        </p:nvGrpSpPr>
        <p:grpSpPr>
          <a:xfrm>
            <a:off x="2210650" y="4702436"/>
            <a:ext cx="604985" cy="420018"/>
            <a:chOff x="2210650" y="4702436"/>
            <a:chExt cx="604985" cy="420018"/>
          </a:xfrm>
        </p:grpSpPr>
        <p:sp>
          <p:nvSpPr>
            <p:cNvPr id="91" name="矩形 90"/>
            <p:cNvSpPr/>
            <p:nvPr/>
          </p:nvSpPr>
          <p:spPr>
            <a:xfrm>
              <a:off x="2325357" y="4702436"/>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sp>
          <p:nvSpPr>
            <p:cNvPr id="121" name="矩形 120"/>
            <p:cNvSpPr/>
            <p:nvPr/>
          </p:nvSpPr>
          <p:spPr>
            <a:xfrm>
              <a:off x="2266416" y="4757438"/>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sp>
          <p:nvSpPr>
            <p:cNvPr id="122" name="矩形 121"/>
            <p:cNvSpPr/>
            <p:nvPr/>
          </p:nvSpPr>
          <p:spPr>
            <a:xfrm>
              <a:off x="2210650" y="4807566"/>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  =</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spTree>
    <p:custDataLst>
      <p:tags r:id="rId1"/>
    </p:custDataLst>
    <p:extLst>
      <p:ext uri="{BB962C8B-B14F-4D97-AF65-F5344CB8AC3E}">
        <p14:creationId xmlns:p14="http://schemas.microsoft.com/office/powerpoint/2010/main" val="2192714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wipe(left)">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wipe(left)">
                                      <p:cBhvr>
                                        <p:cTn id="12" dur="500"/>
                                        <p:tgtEl>
                                          <p:spTgt spid="20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0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4"/>
                                        </p:tgtEl>
                                        <p:attrNameLst>
                                          <p:attrName>style.visibility</p:attrName>
                                        </p:attrNameLst>
                                      </p:cBhvr>
                                      <p:to>
                                        <p:strVal val="hidden"/>
                                      </p:to>
                                    </p:set>
                                  </p:childTnLst>
                                </p:cTn>
                              </p:par>
                            </p:childTnLst>
                          </p:cTn>
                        </p:par>
                        <p:par>
                          <p:cTn id="19" fill="hold">
                            <p:stCondLst>
                              <p:cond delay="0"/>
                            </p:stCondLst>
                            <p:childTnLst>
                              <p:par>
                                <p:cTn id="20" presetID="27" presetClass="emph" presetSubtype="0" repeatCount="3000" fill="remove" grpId="0" nodeType="afterEffect">
                                  <p:stCondLst>
                                    <p:cond delay="3000"/>
                                  </p:stCondLst>
                                  <p:childTnLst>
                                    <p:animClr clrSpc="rgb" dir="cw">
                                      <p:cBhvr override="childStyle">
                                        <p:cTn id="21" dur="250" autoRev="1" fill="remove"/>
                                        <p:tgtEl>
                                          <p:spTgt spid="166"/>
                                        </p:tgtEl>
                                        <p:attrNameLst>
                                          <p:attrName>style.color</p:attrName>
                                        </p:attrNameLst>
                                      </p:cBhvr>
                                      <p:to>
                                        <a:schemeClr val="bg1"/>
                                      </p:to>
                                    </p:animClr>
                                    <p:animClr clrSpc="rgb" dir="cw">
                                      <p:cBhvr>
                                        <p:cTn id="22" dur="250" autoRev="1" fill="remove"/>
                                        <p:tgtEl>
                                          <p:spTgt spid="166"/>
                                        </p:tgtEl>
                                        <p:attrNameLst>
                                          <p:attrName>fillcolor</p:attrName>
                                        </p:attrNameLst>
                                      </p:cBhvr>
                                      <p:to>
                                        <a:schemeClr val="bg1"/>
                                      </p:to>
                                    </p:animClr>
                                    <p:set>
                                      <p:cBhvr>
                                        <p:cTn id="23" dur="250" autoRev="1" fill="remove"/>
                                        <p:tgtEl>
                                          <p:spTgt spid="166"/>
                                        </p:tgtEl>
                                        <p:attrNameLst>
                                          <p:attrName>fill.type</p:attrName>
                                        </p:attrNameLst>
                                      </p:cBhvr>
                                      <p:to>
                                        <p:strVal val="solid"/>
                                      </p:to>
                                    </p:set>
                                    <p:set>
                                      <p:cBhvr>
                                        <p:cTn id="24" dur="250" autoRev="1" fill="remove"/>
                                        <p:tgtEl>
                                          <p:spTgt spid="166"/>
                                        </p:tgtEl>
                                        <p:attrNameLst>
                                          <p:attrName>fill.on</p:attrName>
                                        </p:attrNameLst>
                                      </p:cBhvr>
                                      <p:to>
                                        <p:strVal val="true"/>
                                      </p:to>
                                    </p:set>
                                  </p:childTnLst>
                                </p:cTn>
                              </p:par>
                              <p:par>
                                <p:cTn id="25" presetID="27" presetClass="emph" presetSubtype="0" repeatCount="3000" fill="remove" grpId="0" nodeType="withEffect">
                                  <p:stCondLst>
                                    <p:cond delay="0"/>
                                  </p:stCondLst>
                                  <p:childTnLst>
                                    <p:animClr clrSpc="rgb" dir="cw">
                                      <p:cBhvr override="childStyle">
                                        <p:cTn id="26" dur="250" autoRev="1" fill="remove"/>
                                        <p:tgtEl>
                                          <p:spTgt spid="174"/>
                                        </p:tgtEl>
                                        <p:attrNameLst>
                                          <p:attrName>style.color</p:attrName>
                                        </p:attrNameLst>
                                      </p:cBhvr>
                                      <p:to>
                                        <a:schemeClr val="bg1"/>
                                      </p:to>
                                    </p:animClr>
                                    <p:animClr clrSpc="rgb" dir="cw">
                                      <p:cBhvr>
                                        <p:cTn id="27" dur="250" autoRev="1" fill="remove"/>
                                        <p:tgtEl>
                                          <p:spTgt spid="174"/>
                                        </p:tgtEl>
                                        <p:attrNameLst>
                                          <p:attrName>fillcolor</p:attrName>
                                        </p:attrNameLst>
                                      </p:cBhvr>
                                      <p:to>
                                        <a:schemeClr val="bg1"/>
                                      </p:to>
                                    </p:animClr>
                                    <p:set>
                                      <p:cBhvr>
                                        <p:cTn id="28" dur="250" autoRev="1" fill="remove"/>
                                        <p:tgtEl>
                                          <p:spTgt spid="174"/>
                                        </p:tgtEl>
                                        <p:attrNameLst>
                                          <p:attrName>fill.type</p:attrName>
                                        </p:attrNameLst>
                                      </p:cBhvr>
                                      <p:to>
                                        <p:strVal val="solid"/>
                                      </p:to>
                                    </p:set>
                                    <p:set>
                                      <p:cBhvr>
                                        <p:cTn id="29" dur="250" autoRev="1" fill="remove"/>
                                        <p:tgtEl>
                                          <p:spTgt spid="174"/>
                                        </p:tgtEl>
                                        <p:attrNameLst>
                                          <p:attrName>fill.on</p:attrName>
                                        </p:attrNameLst>
                                      </p:cBhvr>
                                      <p:to>
                                        <p:strVal val="true"/>
                                      </p:to>
                                    </p:set>
                                  </p:childTnLst>
                                </p:cTn>
                              </p:par>
                              <p:par>
                                <p:cTn id="30" presetID="22" presetClass="entr" presetSubtype="1" repeatCount="3000" fill="hold" grpId="0" nodeType="withEffect">
                                  <p:stCondLst>
                                    <p:cond delay="0"/>
                                  </p:stCondLst>
                                  <p:childTnLst>
                                    <p:set>
                                      <p:cBhvr>
                                        <p:cTn id="31" dur="1" fill="hold">
                                          <p:stCondLst>
                                            <p:cond delay="0"/>
                                          </p:stCondLst>
                                        </p:cTn>
                                        <p:tgtEl>
                                          <p:spTgt spid="196"/>
                                        </p:tgtEl>
                                        <p:attrNameLst>
                                          <p:attrName>style.visibility</p:attrName>
                                        </p:attrNameLst>
                                      </p:cBhvr>
                                      <p:to>
                                        <p:strVal val="visible"/>
                                      </p:to>
                                    </p:set>
                                    <p:animEffect transition="in" filter="wipe(up)">
                                      <p:cBhvr>
                                        <p:cTn id="32" dur="500"/>
                                        <p:tgtEl>
                                          <p:spTgt spid="196"/>
                                        </p:tgtEl>
                                      </p:cBhvr>
                                    </p:animEffect>
                                  </p:childTnLst>
                                </p:cTn>
                              </p:par>
                              <p:par>
                                <p:cTn id="33" presetID="27" presetClass="emph" presetSubtype="0" repeatCount="3000" fill="remove" grpId="0" nodeType="withEffect">
                                  <p:stCondLst>
                                    <p:cond delay="0"/>
                                  </p:stCondLst>
                                  <p:childTnLst>
                                    <p:animClr clrSpc="rgb" dir="cw">
                                      <p:cBhvr override="childStyle">
                                        <p:cTn id="34" dur="250" autoRev="1" fill="remove"/>
                                        <p:tgtEl>
                                          <p:spTgt spid="175"/>
                                        </p:tgtEl>
                                        <p:attrNameLst>
                                          <p:attrName>style.color</p:attrName>
                                        </p:attrNameLst>
                                      </p:cBhvr>
                                      <p:to>
                                        <a:schemeClr val="bg1"/>
                                      </p:to>
                                    </p:animClr>
                                    <p:animClr clrSpc="rgb" dir="cw">
                                      <p:cBhvr>
                                        <p:cTn id="35" dur="250" autoRev="1" fill="remove"/>
                                        <p:tgtEl>
                                          <p:spTgt spid="175"/>
                                        </p:tgtEl>
                                        <p:attrNameLst>
                                          <p:attrName>fillcolor</p:attrName>
                                        </p:attrNameLst>
                                      </p:cBhvr>
                                      <p:to>
                                        <a:schemeClr val="bg1"/>
                                      </p:to>
                                    </p:animClr>
                                    <p:set>
                                      <p:cBhvr>
                                        <p:cTn id="36" dur="250" autoRev="1" fill="remove"/>
                                        <p:tgtEl>
                                          <p:spTgt spid="175"/>
                                        </p:tgtEl>
                                        <p:attrNameLst>
                                          <p:attrName>fill.type</p:attrName>
                                        </p:attrNameLst>
                                      </p:cBhvr>
                                      <p:to>
                                        <p:strVal val="solid"/>
                                      </p:to>
                                    </p:set>
                                    <p:set>
                                      <p:cBhvr>
                                        <p:cTn id="37" dur="250" autoRev="1" fill="remove"/>
                                        <p:tgtEl>
                                          <p:spTgt spid="175"/>
                                        </p:tgtEl>
                                        <p:attrNameLst>
                                          <p:attrName>fill.on</p:attrName>
                                        </p:attrNameLst>
                                      </p:cBhvr>
                                      <p:to>
                                        <p:strVal val="true"/>
                                      </p:to>
                                    </p:set>
                                  </p:childTnLst>
                                </p:cTn>
                              </p:par>
                              <p:par>
                                <p:cTn id="38" presetID="22" presetClass="entr" presetSubtype="1" repeatCount="3000" fill="hold" grpId="0" nodeType="withEffect">
                                  <p:stCondLst>
                                    <p:cond delay="0"/>
                                  </p:stCondLst>
                                  <p:childTnLst>
                                    <p:set>
                                      <p:cBhvr>
                                        <p:cTn id="39" dur="1" fill="hold">
                                          <p:stCondLst>
                                            <p:cond delay="0"/>
                                          </p:stCondLst>
                                        </p:cTn>
                                        <p:tgtEl>
                                          <p:spTgt spid="193"/>
                                        </p:tgtEl>
                                        <p:attrNameLst>
                                          <p:attrName>style.visibility</p:attrName>
                                        </p:attrNameLst>
                                      </p:cBhvr>
                                      <p:to>
                                        <p:strVal val="visible"/>
                                      </p:to>
                                    </p:set>
                                    <p:animEffect transition="in" filter="wipe(up)">
                                      <p:cBhvr>
                                        <p:cTn id="40" dur="500"/>
                                        <p:tgtEl>
                                          <p:spTgt spid="193"/>
                                        </p:tgtEl>
                                      </p:cBhvr>
                                    </p:animEffect>
                                  </p:childTnLst>
                                </p:cTn>
                              </p:par>
                              <p:par>
                                <p:cTn id="41" presetID="27" presetClass="emph" presetSubtype="0" repeatCount="3000" fill="remove" grpId="0" nodeType="withEffect">
                                  <p:stCondLst>
                                    <p:cond delay="0"/>
                                  </p:stCondLst>
                                  <p:childTnLst>
                                    <p:animClr clrSpc="rgb" dir="cw">
                                      <p:cBhvr override="childStyle">
                                        <p:cTn id="42" dur="250" autoRev="1" fill="remove"/>
                                        <p:tgtEl>
                                          <p:spTgt spid="176"/>
                                        </p:tgtEl>
                                        <p:attrNameLst>
                                          <p:attrName>style.color</p:attrName>
                                        </p:attrNameLst>
                                      </p:cBhvr>
                                      <p:to>
                                        <a:schemeClr val="bg1"/>
                                      </p:to>
                                    </p:animClr>
                                    <p:animClr clrSpc="rgb" dir="cw">
                                      <p:cBhvr>
                                        <p:cTn id="43" dur="250" autoRev="1" fill="remove"/>
                                        <p:tgtEl>
                                          <p:spTgt spid="176"/>
                                        </p:tgtEl>
                                        <p:attrNameLst>
                                          <p:attrName>fillcolor</p:attrName>
                                        </p:attrNameLst>
                                      </p:cBhvr>
                                      <p:to>
                                        <a:schemeClr val="bg1"/>
                                      </p:to>
                                    </p:animClr>
                                    <p:set>
                                      <p:cBhvr>
                                        <p:cTn id="44" dur="250" autoRev="1" fill="remove"/>
                                        <p:tgtEl>
                                          <p:spTgt spid="176"/>
                                        </p:tgtEl>
                                        <p:attrNameLst>
                                          <p:attrName>fill.type</p:attrName>
                                        </p:attrNameLst>
                                      </p:cBhvr>
                                      <p:to>
                                        <p:strVal val="solid"/>
                                      </p:to>
                                    </p:set>
                                    <p:set>
                                      <p:cBhvr>
                                        <p:cTn id="45" dur="250" autoRev="1" fill="remove"/>
                                        <p:tgtEl>
                                          <p:spTgt spid="176"/>
                                        </p:tgtEl>
                                        <p:attrNameLst>
                                          <p:attrName>fill.on</p:attrName>
                                        </p:attrNameLst>
                                      </p:cBhvr>
                                      <p:to>
                                        <p:strVal val="true"/>
                                      </p:to>
                                    </p:set>
                                  </p:childTnLst>
                                </p:cTn>
                              </p:par>
                              <p:par>
                                <p:cTn id="46" presetID="22" presetClass="entr" presetSubtype="2" repeatCount="3000" fill="hold" grpId="0" nodeType="withEffect">
                                  <p:stCondLst>
                                    <p:cond delay="0"/>
                                  </p:stCondLst>
                                  <p:childTnLst>
                                    <p:set>
                                      <p:cBhvr>
                                        <p:cTn id="47" dur="1" fill="hold">
                                          <p:stCondLst>
                                            <p:cond delay="0"/>
                                          </p:stCondLst>
                                        </p:cTn>
                                        <p:tgtEl>
                                          <p:spTgt spid="194"/>
                                        </p:tgtEl>
                                        <p:attrNameLst>
                                          <p:attrName>style.visibility</p:attrName>
                                        </p:attrNameLst>
                                      </p:cBhvr>
                                      <p:to>
                                        <p:strVal val="visible"/>
                                      </p:to>
                                    </p:set>
                                    <p:animEffect transition="in" filter="wipe(right)">
                                      <p:cBhvr>
                                        <p:cTn id="48" dur="500"/>
                                        <p:tgtEl>
                                          <p:spTgt spid="194"/>
                                        </p:tgtEl>
                                      </p:cBhvr>
                                    </p:animEffect>
                                  </p:childTnLst>
                                </p:cTn>
                              </p:par>
                              <p:par>
                                <p:cTn id="49" presetID="27" presetClass="emph" presetSubtype="0" repeatCount="3000" fill="remove" grpId="0" nodeType="withEffect">
                                  <p:stCondLst>
                                    <p:cond delay="0"/>
                                  </p:stCondLst>
                                  <p:childTnLst>
                                    <p:animClr clrSpc="rgb" dir="cw">
                                      <p:cBhvr override="childStyle">
                                        <p:cTn id="50" dur="250" autoRev="1" fill="remove"/>
                                        <p:tgtEl>
                                          <p:spTgt spid="192"/>
                                        </p:tgtEl>
                                        <p:attrNameLst>
                                          <p:attrName>style.color</p:attrName>
                                        </p:attrNameLst>
                                      </p:cBhvr>
                                      <p:to>
                                        <a:schemeClr val="bg1"/>
                                      </p:to>
                                    </p:animClr>
                                    <p:animClr clrSpc="rgb" dir="cw">
                                      <p:cBhvr>
                                        <p:cTn id="51" dur="250" autoRev="1" fill="remove"/>
                                        <p:tgtEl>
                                          <p:spTgt spid="192"/>
                                        </p:tgtEl>
                                        <p:attrNameLst>
                                          <p:attrName>fillcolor</p:attrName>
                                        </p:attrNameLst>
                                      </p:cBhvr>
                                      <p:to>
                                        <a:schemeClr val="bg1"/>
                                      </p:to>
                                    </p:animClr>
                                    <p:set>
                                      <p:cBhvr>
                                        <p:cTn id="52" dur="250" autoRev="1" fill="remove"/>
                                        <p:tgtEl>
                                          <p:spTgt spid="192"/>
                                        </p:tgtEl>
                                        <p:attrNameLst>
                                          <p:attrName>fill.type</p:attrName>
                                        </p:attrNameLst>
                                      </p:cBhvr>
                                      <p:to>
                                        <p:strVal val="solid"/>
                                      </p:to>
                                    </p:set>
                                    <p:set>
                                      <p:cBhvr>
                                        <p:cTn id="53" dur="250" autoRev="1" fill="remove"/>
                                        <p:tgtEl>
                                          <p:spTgt spid="192"/>
                                        </p:tgtEl>
                                        <p:attrNameLst>
                                          <p:attrName>fill.on</p:attrName>
                                        </p:attrNameLst>
                                      </p:cBhvr>
                                      <p:to>
                                        <p:strVal val="true"/>
                                      </p:to>
                                    </p:set>
                                  </p:childTnLst>
                                </p:cTn>
                              </p:par>
                              <p:par>
                                <p:cTn id="54" presetID="22" presetClass="entr" presetSubtype="2" repeatCount="3000" fill="hold" grpId="0" nodeType="withEffect">
                                  <p:stCondLst>
                                    <p:cond delay="0"/>
                                  </p:stCondLst>
                                  <p:childTnLst>
                                    <p:set>
                                      <p:cBhvr>
                                        <p:cTn id="55" dur="1" fill="hold">
                                          <p:stCondLst>
                                            <p:cond delay="0"/>
                                          </p:stCondLst>
                                        </p:cTn>
                                        <p:tgtEl>
                                          <p:spTgt spid="195"/>
                                        </p:tgtEl>
                                        <p:attrNameLst>
                                          <p:attrName>style.visibility</p:attrName>
                                        </p:attrNameLst>
                                      </p:cBhvr>
                                      <p:to>
                                        <p:strVal val="visible"/>
                                      </p:to>
                                    </p:set>
                                    <p:animEffect transition="in" filter="wipe(right)">
                                      <p:cBhvr>
                                        <p:cTn id="56" dur="500"/>
                                        <p:tgtEl>
                                          <p:spTgt spid="195"/>
                                        </p:tgtEl>
                                      </p:cBhvr>
                                    </p:animEffect>
                                  </p:childTnLst>
                                </p:cTn>
                              </p:par>
                            </p:childTnLst>
                          </p:cTn>
                        </p:par>
                      </p:childTnLst>
                    </p:cTn>
                  </p:par>
                  <p:par>
                    <p:cTn id="57" fill="hold">
                      <p:stCondLst>
                        <p:cond delay="indefinite"/>
                      </p:stCondLst>
                      <p:childTnLst>
                        <p:par>
                          <p:cTn id="58" fill="hold">
                            <p:stCondLst>
                              <p:cond delay="0"/>
                            </p:stCondLst>
                            <p:childTnLst>
                              <p:par>
                                <p:cTn id="59" presetID="27" presetClass="emph" presetSubtype="0" repeatCount="3000" fill="remove" grpId="0" nodeType="clickEffect">
                                  <p:stCondLst>
                                    <p:cond delay="0"/>
                                  </p:stCondLst>
                                  <p:childTnLst>
                                    <p:animClr clrSpc="rgb" dir="cw">
                                      <p:cBhvr override="childStyle">
                                        <p:cTn id="60" dur="250" autoRev="1" fill="remove"/>
                                        <p:tgtEl>
                                          <p:spTgt spid="158"/>
                                        </p:tgtEl>
                                        <p:attrNameLst>
                                          <p:attrName>style.color</p:attrName>
                                        </p:attrNameLst>
                                      </p:cBhvr>
                                      <p:to>
                                        <a:schemeClr val="bg1"/>
                                      </p:to>
                                    </p:animClr>
                                    <p:animClr clrSpc="rgb" dir="cw">
                                      <p:cBhvr>
                                        <p:cTn id="61" dur="250" autoRev="1" fill="remove"/>
                                        <p:tgtEl>
                                          <p:spTgt spid="158"/>
                                        </p:tgtEl>
                                        <p:attrNameLst>
                                          <p:attrName>fillcolor</p:attrName>
                                        </p:attrNameLst>
                                      </p:cBhvr>
                                      <p:to>
                                        <a:schemeClr val="bg1"/>
                                      </p:to>
                                    </p:animClr>
                                    <p:set>
                                      <p:cBhvr>
                                        <p:cTn id="62" dur="250" autoRev="1" fill="remove"/>
                                        <p:tgtEl>
                                          <p:spTgt spid="158"/>
                                        </p:tgtEl>
                                        <p:attrNameLst>
                                          <p:attrName>fill.type</p:attrName>
                                        </p:attrNameLst>
                                      </p:cBhvr>
                                      <p:to>
                                        <p:strVal val="solid"/>
                                      </p:to>
                                    </p:set>
                                    <p:set>
                                      <p:cBhvr>
                                        <p:cTn id="63" dur="250" autoRev="1" fill="remove"/>
                                        <p:tgtEl>
                                          <p:spTgt spid="158"/>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2" repeatCount="3000" fill="hold" grpId="0" nodeType="clickEffect">
                                  <p:stCondLst>
                                    <p:cond delay="0"/>
                                  </p:stCondLst>
                                  <p:childTnLst>
                                    <p:set>
                                      <p:cBhvr>
                                        <p:cTn id="67" dur="1" fill="hold">
                                          <p:stCondLst>
                                            <p:cond delay="0"/>
                                          </p:stCondLst>
                                        </p:cTn>
                                        <p:tgtEl>
                                          <p:spTgt spid="197"/>
                                        </p:tgtEl>
                                        <p:attrNameLst>
                                          <p:attrName>style.visibility</p:attrName>
                                        </p:attrNameLst>
                                      </p:cBhvr>
                                      <p:to>
                                        <p:strVal val="visible"/>
                                      </p:to>
                                    </p:set>
                                    <p:animEffect transition="in" filter="wipe(right)">
                                      <p:cBhvr>
                                        <p:cTn id="68" dur="500"/>
                                        <p:tgtEl>
                                          <p:spTgt spid="197"/>
                                        </p:tgtEl>
                                      </p:cBhvr>
                                    </p:animEffect>
                                  </p:childTnLst>
                                </p:cTn>
                              </p:par>
                              <p:par>
                                <p:cTn id="69" presetID="22" presetClass="entr" presetSubtype="2" repeatCount="3000" fill="hold" grpId="0" nodeType="withEffect">
                                  <p:stCondLst>
                                    <p:cond delay="0"/>
                                  </p:stCondLst>
                                  <p:childTnLst>
                                    <p:set>
                                      <p:cBhvr>
                                        <p:cTn id="70" dur="1" fill="hold">
                                          <p:stCondLst>
                                            <p:cond delay="0"/>
                                          </p:stCondLst>
                                        </p:cTn>
                                        <p:tgtEl>
                                          <p:spTgt spid="198"/>
                                        </p:tgtEl>
                                        <p:attrNameLst>
                                          <p:attrName>style.visibility</p:attrName>
                                        </p:attrNameLst>
                                      </p:cBhvr>
                                      <p:to>
                                        <p:strVal val="visible"/>
                                      </p:to>
                                    </p:set>
                                    <p:animEffect transition="in" filter="wipe(right)">
                                      <p:cBhvr>
                                        <p:cTn id="71" dur="500"/>
                                        <p:tgtEl>
                                          <p:spTgt spid="198"/>
                                        </p:tgtEl>
                                      </p:cBhvr>
                                    </p:animEffect>
                                  </p:childTnLst>
                                </p:cTn>
                              </p:par>
                              <p:par>
                                <p:cTn id="72" presetID="22" presetClass="entr" presetSubtype="2" repeatCount="3000" fill="hold" grpId="0" nodeType="withEffect">
                                  <p:stCondLst>
                                    <p:cond delay="0"/>
                                  </p:stCondLst>
                                  <p:childTnLst>
                                    <p:set>
                                      <p:cBhvr>
                                        <p:cTn id="73" dur="1" fill="hold">
                                          <p:stCondLst>
                                            <p:cond delay="0"/>
                                          </p:stCondLst>
                                        </p:cTn>
                                        <p:tgtEl>
                                          <p:spTgt spid="199"/>
                                        </p:tgtEl>
                                        <p:attrNameLst>
                                          <p:attrName>style.visibility</p:attrName>
                                        </p:attrNameLst>
                                      </p:cBhvr>
                                      <p:to>
                                        <p:strVal val="visible"/>
                                      </p:to>
                                    </p:set>
                                    <p:animEffect transition="in" filter="wipe(right)">
                                      <p:cBhvr>
                                        <p:cTn id="74" dur="500"/>
                                        <p:tgtEl>
                                          <p:spTgt spid="199"/>
                                        </p:tgtEl>
                                      </p:cBhvr>
                                    </p:animEffect>
                                  </p:childTnLst>
                                </p:cTn>
                              </p:par>
                              <p:par>
                                <p:cTn id="75" presetID="22" presetClass="entr" presetSubtype="2" repeatCount="3000" fill="hold" grpId="0" nodeType="withEffect">
                                  <p:stCondLst>
                                    <p:cond delay="0"/>
                                  </p:stCondLst>
                                  <p:childTnLst>
                                    <p:set>
                                      <p:cBhvr>
                                        <p:cTn id="76" dur="1" fill="hold">
                                          <p:stCondLst>
                                            <p:cond delay="0"/>
                                          </p:stCondLst>
                                        </p:cTn>
                                        <p:tgtEl>
                                          <p:spTgt spid="200"/>
                                        </p:tgtEl>
                                        <p:attrNameLst>
                                          <p:attrName>style.visibility</p:attrName>
                                        </p:attrNameLst>
                                      </p:cBhvr>
                                      <p:to>
                                        <p:strVal val="visible"/>
                                      </p:to>
                                    </p:set>
                                    <p:animEffect transition="in" filter="wipe(right)">
                                      <p:cBhvr>
                                        <p:cTn id="77" dur="500"/>
                                        <p:tgtEl>
                                          <p:spTgt spid="20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up)">
                                      <p:cBhvr>
                                        <p:cTn id="82" dur="500"/>
                                        <p:tgtEl>
                                          <p:spTgt spid="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wipe(up)">
                                      <p:cBhvr>
                                        <p:cTn id="87" dur="500"/>
                                        <p:tgtEl>
                                          <p:spTgt spid="14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20"/>
                                        </p:tgtEl>
                                        <p:attrNameLst>
                                          <p:attrName>style.visibility</p:attrName>
                                        </p:attrNameLst>
                                      </p:cBhvr>
                                      <p:to>
                                        <p:strVal val="visible"/>
                                      </p:to>
                                    </p:set>
                                    <p:animEffect transition="in" filter="wipe(left)">
                                      <p:cBhvr>
                                        <p:cTn id="90" dur="500"/>
                                        <p:tgtEl>
                                          <p:spTgt spid="22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82"/>
                                        </p:tgtEl>
                                        <p:attrNameLst>
                                          <p:attrName>style.visibility</p:attrName>
                                        </p:attrNameLst>
                                      </p:cBhvr>
                                      <p:to>
                                        <p:strVal val="visible"/>
                                      </p:to>
                                    </p:set>
                                    <p:animEffect transition="in" filter="wipe(up)">
                                      <p:cBhvr>
                                        <p:cTn id="95" dur="500"/>
                                        <p:tgtEl>
                                          <p:spTgt spid="18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87"/>
                                        </p:tgtEl>
                                        <p:attrNameLst>
                                          <p:attrName>style.visibility</p:attrName>
                                        </p:attrNameLst>
                                      </p:cBhvr>
                                      <p:to>
                                        <p:strVal val="visible"/>
                                      </p:to>
                                    </p:set>
                                    <p:animEffect transition="in" filter="wipe(up)">
                                      <p:cBhvr>
                                        <p:cTn id="100" dur="500"/>
                                        <p:tgtEl>
                                          <p:spTgt spid="18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150"/>
                                        </p:tgtEl>
                                        <p:attrNameLst>
                                          <p:attrName>style.visibility</p:attrName>
                                        </p:attrNameLst>
                                      </p:cBhvr>
                                      <p:to>
                                        <p:strVal val="visible"/>
                                      </p:to>
                                    </p:set>
                                    <p:animEffect transition="in" filter="wipe(up)">
                                      <p:cBhvr>
                                        <p:cTn id="105" dur="500"/>
                                        <p:tgtEl>
                                          <p:spTgt spid="15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wipe(left)">
                                      <p:cBhvr>
                                        <p:cTn id="110" dur="500"/>
                                        <p:tgtEl>
                                          <p:spTgt spid="75"/>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1" fill="hold" grpId="0" nodeType="clickEffect">
                                  <p:stCondLst>
                                    <p:cond delay="0"/>
                                  </p:stCondLst>
                                  <p:childTnLst>
                                    <p:set>
                                      <p:cBhvr>
                                        <p:cTn id="114" dur="1" fill="hold">
                                          <p:stCondLst>
                                            <p:cond delay="0"/>
                                          </p:stCondLst>
                                        </p:cTn>
                                        <p:tgtEl>
                                          <p:spTgt spid="151"/>
                                        </p:tgtEl>
                                        <p:attrNameLst>
                                          <p:attrName>style.visibility</p:attrName>
                                        </p:attrNameLst>
                                      </p:cBhvr>
                                      <p:to>
                                        <p:strVal val="visible"/>
                                      </p:to>
                                    </p:set>
                                    <p:anim calcmode="lin" valueType="num">
                                      <p:cBhvr additive="base">
                                        <p:cTn id="115" dur="500" fill="hold"/>
                                        <p:tgtEl>
                                          <p:spTgt spid="151"/>
                                        </p:tgtEl>
                                        <p:attrNameLst>
                                          <p:attrName>ppt_x</p:attrName>
                                        </p:attrNameLst>
                                      </p:cBhvr>
                                      <p:tavLst>
                                        <p:tav tm="0">
                                          <p:val>
                                            <p:strVal val="#ppt_x"/>
                                          </p:val>
                                        </p:tav>
                                        <p:tav tm="100000">
                                          <p:val>
                                            <p:strVal val="#ppt_x"/>
                                          </p:val>
                                        </p:tav>
                                      </p:tavLst>
                                    </p:anim>
                                    <p:anim calcmode="lin" valueType="num">
                                      <p:cBhvr additive="base">
                                        <p:cTn id="116" dur="500" fill="hold"/>
                                        <p:tgtEl>
                                          <p:spTgt spid="151"/>
                                        </p:tgtEl>
                                        <p:attrNameLst>
                                          <p:attrName>ppt_y</p:attrName>
                                        </p:attrNameLst>
                                      </p:cBhvr>
                                      <p:tavLst>
                                        <p:tav tm="0">
                                          <p:val>
                                            <p:strVal val="0-#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1" fill="hold" grpId="0" nodeType="clickEffect">
                                  <p:stCondLst>
                                    <p:cond delay="0"/>
                                  </p:stCondLst>
                                  <p:childTnLst>
                                    <p:set>
                                      <p:cBhvr>
                                        <p:cTn id="120" dur="1" fill="hold">
                                          <p:stCondLst>
                                            <p:cond delay="0"/>
                                          </p:stCondLst>
                                        </p:cTn>
                                        <p:tgtEl>
                                          <p:spTgt spid="152"/>
                                        </p:tgtEl>
                                        <p:attrNameLst>
                                          <p:attrName>style.visibility</p:attrName>
                                        </p:attrNameLst>
                                      </p:cBhvr>
                                      <p:to>
                                        <p:strVal val="visible"/>
                                      </p:to>
                                    </p:set>
                                    <p:anim calcmode="lin" valueType="num">
                                      <p:cBhvr additive="base">
                                        <p:cTn id="121" dur="500" fill="hold"/>
                                        <p:tgtEl>
                                          <p:spTgt spid="152"/>
                                        </p:tgtEl>
                                        <p:attrNameLst>
                                          <p:attrName>ppt_x</p:attrName>
                                        </p:attrNameLst>
                                      </p:cBhvr>
                                      <p:tavLst>
                                        <p:tav tm="0">
                                          <p:val>
                                            <p:strVal val="#ppt_x"/>
                                          </p:val>
                                        </p:tav>
                                        <p:tav tm="100000">
                                          <p:val>
                                            <p:strVal val="#ppt_x"/>
                                          </p:val>
                                        </p:tav>
                                      </p:tavLst>
                                    </p:anim>
                                    <p:anim calcmode="lin" valueType="num">
                                      <p:cBhvr additive="base">
                                        <p:cTn id="122" dur="500" fill="hold"/>
                                        <p:tgtEl>
                                          <p:spTgt spid="152"/>
                                        </p:tgtEl>
                                        <p:attrNameLst>
                                          <p:attrName>ppt_y</p:attrName>
                                        </p:attrNameLst>
                                      </p:cBhvr>
                                      <p:tavLst>
                                        <p:tav tm="0">
                                          <p:val>
                                            <p:strVal val="0-#ppt_h/2"/>
                                          </p:val>
                                        </p:tav>
                                        <p:tav tm="100000">
                                          <p:val>
                                            <p:strVal val="#ppt_y"/>
                                          </p:val>
                                        </p:tav>
                                      </p:tavLst>
                                    </p:anim>
                                  </p:childTnLst>
                                </p:cTn>
                              </p:par>
                              <p:par>
                                <p:cTn id="123" presetID="2" presetClass="entr" presetSubtype="1" fill="hold" grpId="0" nodeType="withEffect">
                                  <p:stCondLst>
                                    <p:cond delay="0"/>
                                  </p:stCondLst>
                                  <p:childTnLst>
                                    <p:set>
                                      <p:cBhvr>
                                        <p:cTn id="124" dur="1" fill="hold">
                                          <p:stCondLst>
                                            <p:cond delay="0"/>
                                          </p:stCondLst>
                                        </p:cTn>
                                        <p:tgtEl>
                                          <p:spTgt spid="153"/>
                                        </p:tgtEl>
                                        <p:attrNameLst>
                                          <p:attrName>style.visibility</p:attrName>
                                        </p:attrNameLst>
                                      </p:cBhvr>
                                      <p:to>
                                        <p:strVal val="visible"/>
                                      </p:to>
                                    </p:set>
                                    <p:anim calcmode="lin" valueType="num">
                                      <p:cBhvr additive="base">
                                        <p:cTn id="125" dur="500" fill="hold"/>
                                        <p:tgtEl>
                                          <p:spTgt spid="153"/>
                                        </p:tgtEl>
                                        <p:attrNameLst>
                                          <p:attrName>ppt_x</p:attrName>
                                        </p:attrNameLst>
                                      </p:cBhvr>
                                      <p:tavLst>
                                        <p:tav tm="0">
                                          <p:val>
                                            <p:strVal val="#ppt_x"/>
                                          </p:val>
                                        </p:tav>
                                        <p:tav tm="100000">
                                          <p:val>
                                            <p:strVal val="#ppt_x"/>
                                          </p:val>
                                        </p:tav>
                                      </p:tavLst>
                                    </p:anim>
                                    <p:anim calcmode="lin" valueType="num">
                                      <p:cBhvr additive="base">
                                        <p:cTn id="126" dur="500" fill="hold"/>
                                        <p:tgtEl>
                                          <p:spTgt spid="153"/>
                                        </p:tgtEl>
                                        <p:attrNameLst>
                                          <p:attrName>ppt_y</p:attrName>
                                        </p:attrNameLst>
                                      </p:cBhvr>
                                      <p:tavLst>
                                        <p:tav tm="0">
                                          <p:val>
                                            <p:strVal val="0-#ppt_h/2"/>
                                          </p:val>
                                        </p:tav>
                                        <p:tav tm="100000">
                                          <p:val>
                                            <p:strVal val="#ppt_y"/>
                                          </p:val>
                                        </p:tav>
                                      </p:tavLst>
                                    </p:anim>
                                  </p:childTnLst>
                                </p:cTn>
                              </p:par>
                              <p:par>
                                <p:cTn id="127" presetID="22" presetClass="entr" presetSubtype="4" fill="hold" nodeType="withEffect">
                                  <p:stCondLst>
                                    <p:cond delay="3000"/>
                                  </p:stCondLst>
                                  <p:childTnLst>
                                    <p:set>
                                      <p:cBhvr>
                                        <p:cTn id="128" dur="1" fill="hold">
                                          <p:stCondLst>
                                            <p:cond delay="0"/>
                                          </p:stCondLst>
                                        </p:cTn>
                                        <p:tgtEl>
                                          <p:spTgt spid="204"/>
                                        </p:tgtEl>
                                        <p:attrNameLst>
                                          <p:attrName>style.visibility</p:attrName>
                                        </p:attrNameLst>
                                      </p:cBhvr>
                                      <p:to>
                                        <p:strVal val="visible"/>
                                      </p:to>
                                    </p:set>
                                    <p:animEffect transition="in" filter="wipe(down)">
                                      <p:cBhvr>
                                        <p:cTn id="129" dur="500"/>
                                        <p:tgtEl>
                                          <p:spTgt spid="204"/>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87"/>
                                        </p:tgtEl>
                                        <p:attrNameLst>
                                          <p:attrName>style.visibility</p:attrName>
                                        </p:attrNameLst>
                                      </p:cBhvr>
                                      <p:to>
                                        <p:strVal val="visible"/>
                                      </p:to>
                                    </p:set>
                                    <p:animEffect transition="in" filter="wipe(up)">
                                      <p:cBhvr>
                                        <p:cTn id="134" dur="500"/>
                                        <p:tgtEl>
                                          <p:spTgt spid="87"/>
                                        </p:tgtEl>
                                      </p:cBhvr>
                                    </p:animEffect>
                                  </p:childTnLst>
                                </p:cTn>
                              </p:par>
                            </p:childTnLst>
                          </p:cTn>
                        </p:par>
                        <p:par>
                          <p:cTn id="135" fill="hold">
                            <p:stCondLst>
                              <p:cond delay="500"/>
                            </p:stCondLst>
                            <p:childTnLst>
                              <p:par>
                                <p:cTn id="136" presetID="22" presetClass="entr" presetSubtype="1" fill="hold" nodeType="afterEffect">
                                  <p:stCondLst>
                                    <p:cond delay="0"/>
                                  </p:stCondLst>
                                  <p:childTnLst>
                                    <p:set>
                                      <p:cBhvr>
                                        <p:cTn id="137" dur="1" fill="hold">
                                          <p:stCondLst>
                                            <p:cond delay="0"/>
                                          </p:stCondLst>
                                        </p:cTn>
                                        <p:tgtEl>
                                          <p:spTgt spid="99"/>
                                        </p:tgtEl>
                                        <p:attrNameLst>
                                          <p:attrName>style.visibility</p:attrName>
                                        </p:attrNameLst>
                                      </p:cBhvr>
                                      <p:to>
                                        <p:strVal val="visible"/>
                                      </p:to>
                                    </p:set>
                                    <p:animEffect transition="in" filter="wipe(up)">
                                      <p:cBhvr>
                                        <p:cTn id="138" dur="500"/>
                                        <p:tgtEl>
                                          <p:spTgt spid="99"/>
                                        </p:tgtEl>
                                      </p:cBhvr>
                                    </p:animEffect>
                                  </p:childTnLst>
                                </p:cTn>
                              </p:par>
                            </p:childTnLst>
                          </p:cTn>
                        </p:par>
                        <p:par>
                          <p:cTn id="139" fill="hold">
                            <p:stCondLst>
                              <p:cond delay="1000"/>
                            </p:stCondLst>
                            <p:childTnLst>
                              <p:par>
                                <p:cTn id="140" presetID="22" presetClass="entr" presetSubtype="1" fill="hold" nodeType="afterEffect">
                                  <p:stCondLst>
                                    <p:cond delay="0"/>
                                  </p:stCondLst>
                                  <p:childTnLst>
                                    <p:set>
                                      <p:cBhvr>
                                        <p:cTn id="141" dur="1" fill="hold">
                                          <p:stCondLst>
                                            <p:cond delay="0"/>
                                          </p:stCondLst>
                                        </p:cTn>
                                        <p:tgtEl>
                                          <p:spTgt spid="103"/>
                                        </p:tgtEl>
                                        <p:attrNameLst>
                                          <p:attrName>style.visibility</p:attrName>
                                        </p:attrNameLst>
                                      </p:cBhvr>
                                      <p:to>
                                        <p:strVal val="visible"/>
                                      </p:to>
                                    </p:set>
                                    <p:animEffect transition="in" filter="wipe(up)">
                                      <p:cBhvr>
                                        <p:cTn id="142" dur="500"/>
                                        <p:tgtEl>
                                          <p:spTgt spid="103"/>
                                        </p:tgtEl>
                                      </p:cBhvr>
                                    </p:animEffect>
                                  </p:childTnLst>
                                </p:cTn>
                              </p:par>
                            </p:childTnLst>
                          </p:cTn>
                        </p:par>
                        <p:par>
                          <p:cTn id="143" fill="hold">
                            <p:stCondLst>
                              <p:cond delay="1500"/>
                            </p:stCondLst>
                            <p:childTnLst>
                              <p:par>
                                <p:cTn id="144" presetID="22" presetClass="entr" presetSubtype="1" fill="hold" nodeType="afterEffect">
                                  <p:stCondLst>
                                    <p:cond delay="0"/>
                                  </p:stCondLst>
                                  <p:childTnLst>
                                    <p:set>
                                      <p:cBhvr>
                                        <p:cTn id="145" dur="1" fill="hold">
                                          <p:stCondLst>
                                            <p:cond delay="0"/>
                                          </p:stCondLst>
                                        </p:cTn>
                                        <p:tgtEl>
                                          <p:spTgt spid="104"/>
                                        </p:tgtEl>
                                        <p:attrNameLst>
                                          <p:attrName>style.visibility</p:attrName>
                                        </p:attrNameLst>
                                      </p:cBhvr>
                                      <p:to>
                                        <p:strVal val="visible"/>
                                      </p:to>
                                    </p:set>
                                    <p:animEffect transition="in" filter="wipe(up)">
                                      <p:cBhvr>
                                        <p:cTn id="146" dur="500"/>
                                        <p:tgtEl>
                                          <p:spTgt spid="104"/>
                                        </p:tgtEl>
                                      </p:cBhvr>
                                    </p:animEffect>
                                  </p:childTnLst>
                                </p:cTn>
                              </p:par>
                            </p:childTnLst>
                          </p:cTn>
                        </p:par>
                        <p:par>
                          <p:cTn id="147" fill="hold">
                            <p:stCondLst>
                              <p:cond delay="2000"/>
                            </p:stCondLst>
                            <p:childTnLst>
                              <p:par>
                                <p:cTn id="148" presetID="22" presetClass="entr" presetSubtype="2" fill="hold" nodeType="afterEffect">
                                  <p:stCondLst>
                                    <p:cond delay="0"/>
                                  </p:stCondLst>
                                  <p:childTnLst>
                                    <p:set>
                                      <p:cBhvr>
                                        <p:cTn id="149" dur="1" fill="hold">
                                          <p:stCondLst>
                                            <p:cond delay="0"/>
                                          </p:stCondLst>
                                        </p:cTn>
                                        <p:tgtEl>
                                          <p:spTgt spid="108"/>
                                        </p:tgtEl>
                                        <p:attrNameLst>
                                          <p:attrName>style.visibility</p:attrName>
                                        </p:attrNameLst>
                                      </p:cBhvr>
                                      <p:to>
                                        <p:strVal val="visible"/>
                                      </p:to>
                                    </p:set>
                                    <p:animEffect transition="in" filter="wipe(right)">
                                      <p:cBhvr>
                                        <p:cTn id="150" dur="500"/>
                                        <p:tgtEl>
                                          <p:spTgt spid="108"/>
                                        </p:tgtEl>
                                      </p:cBhvr>
                                    </p:animEffect>
                                  </p:childTnLst>
                                </p:cTn>
                              </p:par>
                            </p:childTnLst>
                          </p:cTn>
                        </p:par>
                        <p:par>
                          <p:cTn id="151" fill="hold">
                            <p:stCondLst>
                              <p:cond delay="2500"/>
                            </p:stCondLst>
                            <p:childTnLst>
                              <p:par>
                                <p:cTn id="152" presetID="22" presetClass="entr" presetSubtype="2" fill="hold" nodeType="after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wipe(right)">
                                      <p:cBhvr>
                                        <p:cTn id="154" dur="500"/>
                                        <p:tgtEl>
                                          <p:spTgt spid="31"/>
                                        </p:tgtEl>
                                      </p:cBhvr>
                                    </p:animEffect>
                                  </p:childTnLst>
                                </p:cTn>
                              </p:par>
                            </p:childTnLst>
                          </p:cTn>
                        </p:par>
                        <p:par>
                          <p:cTn id="155" fill="hold">
                            <p:stCondLst>
                              <p:cond delay="3000"/>
                            </p:stCondLst>
                            <p:childTnLst>
                              <p:par>
                                <p:cTn id="156" presetID="22" presetClass="entr" presetSubtype="2" fill="hold" nodeType="afterEffect">
                                  <p:stCondLst>
                                    <p:cond delay="0"/>
                                  </p:stCondLst>
                                  <p:childTnLst>
                                    <p:set>
                                      <p:cBhvr>
                                        <p:cTn id="157" dur="1" fill="hold">
                                          <p:stCondLst>
                                            <p:cond delay="0"/>
                                          </p:stCondLst>
                                        </p:cTn>
                                        <p:tgtEl>
                                          <p:spTgt spid="93"/>
                                        </p:tgtEl>
                                        <p:attrNameLst>
                                          <p:attrName>style.visibility</p:attrName>
                                        </p:attrNameLst>
                                      </p:cBhvr>
                                      <p:to>
                                        <p:strVal val="visible"/>
                                      </p:to>
                                    </p:set>
                                    <p:animEffect transition="in" filter="wipe(right)">
                                      <p:cBhvr>
                                        <p:cTn id="158" dur="500"/>
                                        <p:tgtEl>
                                          <p:spTgt spid="93"/>
                                        </p:tgtEl>
                                      </p:cBhvr>
                                    </p:animEffect>
                                  </p:childTnLst>
                                </p:cTn>
                              </p:par>
                            </p:childTnLst>
                          </p:cTn>
                        </p:par>
                        <p:par>
                          <p:cTn id="159" fill="hold">
                            <p:stCondLst>
                              <p:cond delay="3500"/>
                            </p:stCondLst>
                            <p:childTnLst>
                              <p:par>
                                <p:cTn id="160" presetID="22" presetClass="entr" presetSubtype="4" fill="hold" nodeType="afterEffect">
                                  <p:stCondLst>
                                    <p:cond delay="0"/>
                                  </p:stCondLst>
                                  <p:childTnLst>
                                    <p:set>
                                      <p:cBhvr>
                                        <p:cTn id="161" dur="1" fill="hold">
                                          <p:stCondLst>
                                            <p:cond delay="0"/>
                                          </p:stCondLst>
                                        </p:cTn>
                                        <p:tgtEl>
                                          <p:spTgt spid="92"/>
                                        </p:tgtEl>
                                        <p:attrNameLst>
                                          <p:attrName>style.visibility</p:attrName>
                                        </p:attrNameLst>
                                      </p:cBhvr>
                                      <p:to>
                                        <p:strVal val="visible"/>
                                      </p:to>
                                    </p:set>
                                    <p:animEffect transition="in" filter="wipe(down)">
                                      <p:cBhvr>
                                        <p:cTn id="162" dur="500"/>
                                        <p:tgtEl>
                                          <p:spTgt spid="92"/>
                                        </p:tgtEl>
                                      </p:cBhvr>
                                    </p:animEffect>
                                  </p:childTnLst>
                                </p:cTn>
                              </p:par>
                            </p:childTnLst>
                          </p:cTn>
                        </p:par>
                        <p:par>
                          <p:cTn id="163" fill="hold">
                            <p:stCondLst>
                              <p:cond delay="4000"/>
                            </p:stCondLst>
                            <p:childTnLst>
                              <p:par>
                                <p:cTn id="164" presetID="22" presetClass="entr" presetSubtype="2" fill="hold" nodeType="afterEffect">
                                  <p:stCondLst>
                                    <p:cond delay="0"/>
                                  </p:stCondLst>
                                  <p:childTnLst>
                                    <p:set>
                                      <p:cBhvr>
                                        <p:cTn id="165" dur="1" fill="hold">
                                          <p:stCondLst>
                                            <p:cond delay="0"/>
                                          </p:stCondLst>
                                        </p:cTn>
                                        <p:tgtEl>
                                          <p:spTgt spid="88"/>
                                        </p:tgtEl>
                                        <p:attrNameLst>
                                          <p:attrName>style.visibility</p:attrName>
                                        </p:attrNameLst>
                                      </p:cBhvr>
                                      <p:to>
                                        <p:strVal val="visible"/>
                                      </p:to>
                                    </p:set>
                                    <p:animEffect transition="in" filter="wipe(right)">
                                      <p:cBhvr>
                                        <p:cTn id="166" dur="500"/>
                                        <p:tgtEl>
                                          <p:spTgt spid="88"/>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221"/>
                                        </p:tgtEl>
                                        <p:attrNameLst>
                                          <p:attrName>style.visibility</p:attrName>
                                        </p:attrNameLst>
                                      </p:cBhvr>
                                      <p:to>
                                        <p:strVal val="visible"/>
                                      </p:to>
                                    </p:set>
                                    <p:animEffect transition="in" filter="wipe(left)">
                                      <p:cBhvr>
                                        <p:cTn id="171"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1" grpId="0"/>
      <p:bldP spid="152" grpId="0"/>
      <p:bldP spid="153" grpId="0"/>
      <p:bldP spid="158" grpId="0" animBg="1"/>
      <p:bldP spid="166" grpId="0" animBg="1"/>
      <p:bldP spid="174" grpId="0" animBg="1"/>
      <p:bldP spid="175" grpId="0" animBg="1"/>
      <p:bldP spid="176"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3" grpId="0"/>
      <p:bldP spid="203" grpId="1"/>
      <p:bldP spid="220" grpId="0"/>
      <p:bldP spid="221" grpId="0" animBg="1"/>
    </p:bldLst>
  </p:timing>
  <p:extLst mod="1"/>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直接连接符 232"/>
          <p:cNvCxnSpPr/>
          <p:nvPr/>
        </p:nvCxnSpPr>
        <p:spPr>
          <a:xfrm>
            <a:off x="10323587" y="4503833"/>
            <a:ext cx="0" cy="1282911"/>
          </a:xfrm>
          <a:prstGeom prst="line">
            <a:avLst/>
          </a:prstGeom>
          <a:noFill/>
          <a:ln w="25400" cap="sq" cmpd="sng" algn="ctr">
            <a:solidFill>
              <a:srgbClr val="333333">
                <a:shade val="95000"/>
                <a:satMod val="105000"/>
              </a:srgbClr>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全相联映射逻辑实现 </a:t>
            </a:r>
            <a:r>
              <a:rPr lang="en-US" altLang="zh-CN" dirty="0"/>
              <a:t>(</a:t>
            </a:r>
            <a:r>
              <a:rPr lang="zh-CN" altLang="en-US" dirty="0"/>
              <a:t>工程观</a:t>
            </a:r>
            <a:r>
              <a:rPr lang="en-US" altLang="zh-CN" dirty="0"/>
              <a:t>)</a:t>
            </a:r>
            <a:endParaRPr lang="zh-CN" altLang="en-US" dirty="0"/>
          </a:p>
        </p:txBody>
      </p:sp>
      <p:cxnSp>
        <p:nvCxnSpPr>
          <p:cNvPr id="262" name="直接连接符 261"/>
          <p:cNvCxnSpPr/>
          <p:nvPr/>
        </p:nvCxnSpPr>
        <p:spPr>
          <a:xfrm>
            <a:off x="4363899" y="5786744"/>
            <a:ext cx="5951676" cy="0"/>
          </a:xfrm>
          <a:prstGeom prst="line">
            <a:avLst/>
          </a:prstGeom>
          <a:noFill/>
          <a:ln w="28575" cap="sq" cmpd="sng" algn="ctr">
            <a:solidFill>
              <a:srgbClr val="333333">
                <a:shade val="95000"/>
                <a:satMod val="105000"/>
              </a:srgbClr>
            </a:solidFill>
            <a:prstDash val="solid"/>
            <a:miter lim="800000"/>
          </a:ln>
          <a:effectLst/>
        </p:spPr>
      </p:cxnSp>
      <p:cxnSp>
        <p:nvCxnSpPr>
          <p:cNvPr id="275" name="直接连接符 274"/>
          <p:cNvCxnSpPr>
            <a:stCxn id="269" idx="3"/>
          </p:cNvCxnSpPr>
          <p:nvPr/>
        </p:nvCxnSpPr>
        <p:spPr>
          <a:xfrm>
            <a:off x="6013709" y="1320639"/>
            <a:ext cx="4300353" cy="0"/>
          </a:xfrm>
          <a:prstGeom prst="line">
            <a:avLst/>
          </a:prstGeom>
          <a:noFill/>
          <a:ln w="25400" cap="sq" cmpd="sng" algn="ctr">
            <a:solidFill>
              <a:srgbClr val="FFC000"/>
            </a:solidFill>
            <a:prstDash val="solid"/>
            <a:miter lim="800000"/>
          </a:ln>
          <a:effectLst/>
        </p:spPr>
      </p:cxnSp>
      <p:cxnSp>
        <p:nvCxnSpPr>
          <p:cNvPr id="276" name="直接连接符 275"/>
          <p:cNvCxnSpPr/>
          <p:nvPr/>
        </p:nvCxnSpPr>
        <p:spPr>
          <a:xfrm>
            <a:off x="10333112" y="1320640"/>
            <a:ext cx="0" cy="2778738"/>
          </a:xfrm>
          <a:prstGeom prst="line">
            <a:avLst/>
          </a:prstGeom>
          <a:noFill/>
          <a:ln w="25400" cap="sq" cmpd="sng" algn="ctr">
            <a:solidFill>
              <a:srgbClr val="FFC000"/>
            </a:solidFill>
            <a:prstDash val="solid"/>
            <a:miter lim="800000"/>
          </a:ln>
          <a:effectLst/>
        </p:spPr>
      </p:cxnSp>
      <p:grpSp>
        <p:nvGrpSpPr>
          <p:cNvPr id="4" name="组合 3"/>
          <p:cNvGrpSpPr/>
          <p:nvPr/>
        </p:nvGrpSpPr>
        <p:grpSpPr>
          <a:xfrm>
            <a:off x="3619283" y="899610"/>
            <a:ext cx="2394426" cy="546453"/>
            <a:chOff x="3619283" y="899610"/>
            <a:chExt cx="2394426" cy="546453"/>
          </a:xfrm>
        </p:grpSpPr>
        <p:grpSp>
          <p:nvGrpSpPr>
            <p:cNvPr id="267" name="组合 266"/>
            <p:cNvGrpSpPr/>
            <p:nvPr/>
          </p:nvGrpSpPr>
          <p:grpSpPr>
            <a:xfrm>
              <a:off x="3619283" y="1195215"/>
              <a:ext cx="2394426" cy="250848"/>
              <a:chOff x="2861077" y="969828"/>
              <a:chExt cx="2182065" cy="228600"/>
            </a:xfrm>
          </p:grpSpPr>
          <p:sp>
            <p:nvSpPr>
              <p:cNvPr id="268" name="矩形 267"/>
              <p:cNvSpPr/>
              <p:nvPr/>
            </p:nvSpPr>
            <p:spPr>
              <a:xfrm>
                <a:off x="2861077" y="969828"/>
                <a:ext cx="1451394"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   (</a:t>
                </a:r>
                <a:r>
                  <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块地址</a:t>
                </a: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9" name="矩形 26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280" name="矩形 279"/>
            <p:cNvSpPr/>
            <p:nvPr/>
          </p:nvSpPr>
          <p:spPr>
            <a:xfrm>
              <a:off x="4523111" y="899610"/>
              <a:ext cx="1174534"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grpSp>
        <p:nvGrpSpPr>
          <p:cNvPr id="5" name="组合 4"/>
          <p:cNvGrpSpPr/>
          <p:nvPr/>
        </p:nvGrpSpPr>
        <p:grpSpPr>
          <a:xfrm>
            <a:off x="5450933" y="1756884"/>
            <a:ext cx="3476700" cy="3672579"/>
            <a:chOff x="5450933" y="1756884"/>
            <a:chExt cx="3476700" cy="3672579"/>
          </a:xfrm>
        </p:grpSpPr>
        <p:sp>
          <p:nvSpPr>
            <p:cNvPr id="266" name="矩形 265"/>
            <p:cNvSpPr/>
            <p:nvPr/>
          </p:nvSpPr>
          <p:spPr>
            <a:xfrm>
              <a:off x="6226570" y="1756884"/>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2" name="组合 281"/>
            <p:cNvGrpSpPr/>
            <p:nvPr/>
          </p:nvGrpSpPr>
          <p:grpSpPr>
            <a:xfrm>
              <a:off x="5450933" y="2031782"/>
              <a:ext cx="3476700" cy="371346"/>
              <a:chOff x="4355976" y="2130352"/>
              <a:chExt cx="3168352" cy="338412"/>
            </a:xfrm>
          </p:grpSpPr>
          <p:sp>
            <p:nvSpPr>
              <p:cNvPr id="283" name="矩形 28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2</a:t>
                </a:r>
                <a:endParaRPr lang="zh-CN" altLang="en-US" sz="1600" kern="0" dirty="0">
                  <a:solidFill>
                    <a:srgbClr val="000000"/>
                  </a:solidFill>
                  <a:latin typeface="Arial" pitchFamily="34" charset="0"/>
                  <a:ea typeface="微软雅黑"/>
                  <a:cs typeface="Arial" pitchFamily="34" charset="0"/>
                </a:endParaRPr>
              </a:p>
            </p:txBody>
          </p:sp>
          <p:sp>
            <p:nvSpPr>
              <p:cNvPr id="287" name="矩形 28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3" name="组合 292"/>
            <p:cNvGrpSpPr/>
            <p:nvPr/>
          </p:nvGrpSpPr>
          <p:grpSpPr>
            <a:xfrm>
              <a:off x="5450933" y="2456835"/>
              <a:ext cx="3476700" cy="371346"/>
              <a:chOff x="4355976" y="2130352"/>
              <a:chExt cx="3168352" cy="338412"/>
            </a:xfrm>
          </p:grpSpPr>
          <p:sp>
            <p:nvSpPr>
              <p:cNvPr id="294" name="矩形 29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5" name="矩形 294"/>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6" name="矩形 295"/>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7" name="矩形 29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8" name="矩形 297"/>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2" name="组合 301"/>
            <p:cNvGrpSpPr/>
            <p:nvPr/>
          </p:nvGrpSpPr>
          <p:grpSpPr>
            <a:xfrm>
              <a:off x="5450933" y="2881889"/>
              <a:ext cx="3476700" cy="371346"/>
              <a:chOff x="4355976" y="2130352"/>
              <a:chExt cx="3168352" cy="338412"/>
            </a:xfrm>
          </p:grpSpPr>
          <p:sp>
            <p:nvSpPr>
              <p:cNvPr id="303" name="矩形 30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11" name="组合 310"/>
            <p:cNvGrpSpPr/>
            <p:nvPr/>
          </p:nvGrpSpPr>
          <p:grpSpPr>
            <a:xfrm>
              <a:off x="5450933" y="3306943"/>
              <a:ext cx="3476700" cy="371346"/>
              <a:chOff x="4355976" y="2130352"/>
              <a:chExt cx="3168352" cy="338412"/>
            </a:xfrm>
          </p:grpSpPr>
          <p:sp>
            <p:nvSpPr>
              <p:cNvPr id="312" name="矩形 311"/>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3" name="矩形 312"/>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4" name="矩形 313"/>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5" name="矩形 314"/>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6" name="矩形 315"/>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0" name="组合 319"/>
            <p:cNvGrpSpPr/>
            <p:nvPr/>
          </p:nvGrpSpPr>
          <p:grpSpPr>
            <a:xfrm>
              <a:off x="5450933" y="3782956"/>
              <a:ext cx="3476700" cy="371346"/>
              <a:chOff x="4355976" y="2130352"/>
              <a:chExt cx="3168352" cy="338412"/>
            </a:xfrm>
          </p:grpSpPr>
          <p:sp>
            <p:nvSpPr>
              <p:cNvPr id="321" name="矩形 32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29" name="组合 328"/>
            <p:cNvGrpSpPr/>
            <p:nvPr/>
          </p:nvGrpSpPr>
          <p:grpSpPr>
            <a:xfrm>
              <a:off x="5450933" y="4208010"/>
              <a:ext cx="3476700" cy="371346"/>
              <a:chOff x="4355976" y="2130352"/>
              <a:chExt cx="3168352" cy="338412"/>
            </a:xfrm>
          </p:grpSpPr>
          <p:sp>
            <p:nvSpPr>
              <p:cNvPr id="330" name="矩形 32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1" name="矩形 33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2" name="矩形 331"/>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8" name="组合 337"/>
            <p:cNvGrpSpPr/>
            <p:nvPr/>
          </p:nvGrpSpPr>
          <p:grpSpPr>
            <a:xfrm>
              <a:off x="5450933" y="4633064"/>
              <a:ext cx="3476700" cy="371346"/>
              <a:chOff x="4355976" y="2130352"/>
              <a:chExt cx="3168352" cy="338412"/>
            </a:xfrm>
          </p:grpSpPr>
          <p:sp>
            <p:nvSpPr>
              <p:cNvPr id="339" name="矩形 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0" name="矩形 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1" name="矩形 340"/>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2" name="矩形 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7" name="组合 346"/>
            <p:cNvGrpSpPr/>
            <p:nvPr/>
          </p:nvGrpSpPr>
          <p:grpSpPr>
            <a:xfrm>
              <a:off x="5450933" y="5058117"/>
              <a:ext cx="3476700" cy="371346"/>
              <a:chOff x="4355976" y="2130352"/>
              <a:chExt cx="3168352" cy="338412"/>
            </a:xfrm>
          </p:grpSpPr>
          <p:sp>
            <p:nvSpPr>
              <p:cNvPr id="348" name="矩形 347"/>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9" name="矩形 348"/>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0" name="矩形 349"/>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1" name="矩形 350"/>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2" name="矩形 351"/>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65578" y="2232827"/>
            <a:ext cx="1117900" cy="3018061"/>
            <a:chOff x="4465578" y="2232827"/>
            <a:chExt cx="1117900" cy="3018061"/>
          </a:xfrm>
        </p:grpSpPr>
        <p:grpSp>
          <p:nvGrpSpPr>
            <p:cNvPr id="355" name="组合 354"/>
            <p:cNvGrpSpPr/>
            <p:nvPr/>
          </p:nvGrpSpPr>
          <p:grpSpPr>
            <a:xfrm>
              <a:off x="4465578" y="2232827"/>
              <a:ext cx="1117900" cy="3018061"/>
              <a:chOff x="3580155" y="2316072"/>
              <a:chExt cx="875589" cy="2750391"/>
            </a:xfrm>
          </p:grpSpPr>
          <p:cxnSp>
            <p:nvCxnSpPr>
              <p:cNvPr id="356" name="直接连接符 355"/>
              <p:cNvCxnSpPr/>
              <p:nvPr/>
            </p:nvCxnSpPr>
            <p:spPr>
              <a:xfrm>
                <a:off x="3585946" y="2316072"/>
                <a:ext cx="862337" cy="0"/>
              </a:xfrm>
              <a:prstGeom prst="line">
                <a:avLst/>
              </a:prstGeom>
              <a:noFill/>
              <a:ln w="12700" cap="flat" cmpd="sng" algn="ctr">
                <a:solidFill>
                  <a:schemeClr val="tx1"/>
                </a:solidFill>
                <a:prstDash val="solid"/>
              </a:ln>
              <a:effectLst/>
            </p:spPr>
          </p:cxnSp>
          <p:cxnSp>
            <p:nvCxnSpPr>
              <p:cNvPr id="357" name="直接连接符 356"/>
              <p:cNvCxnSpPr/>
              <p:nvPr/>
            </p:nvCxnSpPr>
            <p:spPr>
              <a:xfrm>
                <a:off x="3584567" y="2695966"/>
                <a:ext cx="862337" cy="0"/>
              </a:xfrm>
              <a:prstGeom prst="line">
                <a:avLst/>
              </a:prstGeom>
              <a:noFill/>
              <a:ln w="9525" cap="flat" cmpd="sng" algn="ctr">
                <a:solidFill>
                  <a:srgbClr val="333333">
                    <a:shade val="95000"/>
                    <a:satMod val="105000"/>
                  </a:srgbClr>
                </a:solidFill>
                <a:prstDash val="solid"/>
              </a:ln>
              <a:effectLst/>
            </p:spPr>
          </p:cxnSp>
          <p:cxnSp>
            <p:nvCxnSpPr>
              <p:cNvPr id="358" name="直接连接符 357"/>
              <p:cNvCxnSpPr/>
              <p:nvPr/>
            </p:nvCxnSpPr>
            <p:spPr>
              <a:xfrm>
                <a:off x="3593407" y="3084537"/>
                <a:ext cx="862337" cy="0"/>
              </a:xfrm>
              <a:prstGeom prst="line">
                <a:avLst/>
              </a:prstGeom>
              <a:noFill/>
              <a:ln w="9525" cap="flat" cmpd="sng" algn="ctr">
                <a:solidFill>
                  <a:srgbClr val="333333">
                    <a:shade val="95000"/>
                    <a:satMod val="105000"/>
                  </a:srgbClr>
                </a:solidFill>
                <a:prstDash val="solid"/>
              </a:ln>
              <a:effectLst/>
            </p:spPr>
          </p:cxnSp>
          <p:cxnSp>
            <p:nvCxnSpPr>
              <p:cNvPr id="359" name="直接连接符 358"/>
              <p:cNvCxnSpPr/>
              <p:nvPr/>
            </p:nvCxnSpPr>
            <p:spPr>
              <a:xfrm>
                <a:off x="3593407" y="3473111"/>
                <a:ext cx="862337" cy="0"/>
              </a:xfrm>
              <a:prstGeom prst="line">
                <a:avLst/>
              </a:prstGeom>
              <a:noFill/>
              <a:ln w="9525" cap="flat" cmpd="sng" algn="ctr">
                <a:solidFill>
                  <a:srgbClr val="333333">
                    <a:shade val="95000"/>
                    <a:satMod val="105000"/>
                  </a:srgbClr>
                </a:solidFill>
                <a:prstDash val="solid"/>
              </a:ln>
              <a:effectLst/>
            </p:spPr>
          </p:cxnSp>
          <p:cxnSp>
            <p:nvCxnSpPr>
              <p:cNvPr id="360" name="直接连接符 359"/>
              <p:cNvCxnSpPr/>
              <p:nvPr/>
            </p:nvCxnSpPr>
            <p:spPr>
              <a:xfrm>
                <a:off x="3580155" y="3905088"/>
                <a:ext cx="862337" cy="0"/>
              </a:xfrm>
              <a:prstGeom prst="line">
                <a:avLst/>
              </a:prstGeom>
              <a:noFill/>
              <a:ln w="9525" cap="flat" cmpd="sng" algn="ctr">
                <a:solidFill>
                  <a:srgbClr val="333333">
                    <a:shade val="95000"/>
                    <a:satMod val="105000"/>
                  </a:srgbClr>
                </a:solidFill>
                <a:prstDash val="solid"/>
              </a:ln>
              <a:effectLst/>
            </p:spPr>
          </p:cxnSp>
          <p:cxnSp>
            <p:nvCxnSpPr>
              <p:cNvPr id="361" name="直接连接符 360"/>
              <p:cNvCxnSpPr/>
              <p:nvPr/>
            </p:nvCxnSpPr>
            <p:spPr>
              <a:xfrm>
                <a:off x="3580155" y="4302342"/>
                <a:ext cx="862337" cy="0"/>
              </a:xfrm>
              <a:prstGeom prst="line">
                <a:avLst/>
              </a:prstGeom>
              <a:noFill/>
              <a:ln w="9525" cap="flat" cmpd="sng" algn="ctr">
                <a:solidFill>
                  <a:srgbClr val="333333">
                    <a:shade val="95000"/>
                    <a:satMod val="105000"/>
                  </a:srgbClr>
                </a:solidFill>
                <a:prstDash val="solid"/>
              </a:ln>
              <a:effectLst/>
            </p:spPr>
          </p:cxnSp>
          <p:cxnSp>
            <p:nvCxnSpPr>
              <p:cNvPr id="362" name="直接连接符 361"/>
              <p:cNvCxnSpPr/>
              <p:nvPr/>
            </p:nvCxnSpPr>
            <p:spPr>
              <a:xfrm>
                <a:off x="3585945" y="4690914"/>
                <a:ext cx="862337" cy="0"/>
              </a:xfrm>
              <a:prstGeom prst="line">
                <a:avLst/>
              </a:prstGeom>
              <a:noFill/>
              <a:ln w="9525" cap="flat" cmpd="sng" algn="ctr">
                <a:solidFill>
                  <a:srgbClr val="333333">
                    <a:shade val="95000"/>
                    <a:satMod val="105000"/>
                  </a:srgbClr>
                </a:solidFill>
                <a:prstDash val="solid"/>
              </a:ln>
              <a:effectLst/>
            </p:spPr>
          </p:cxnSp>
          <p:cxnSp>
            <p:nvCxnSpPr>
              <p:cNvPr id="363" name="直接连接符 362"/>
              <p:cNvCxnSpPr/>
              <p:nvPr/>
            </p:nvCxnSpPr>
            <p:spPr>
              <a:xfrm>
                <a:off x="3580155" y="5066463"/>
                <a:ext cx="862337" cy="0"/>
              </a:xfrm>
              <a:prstGeom prst="line">
                <a:avLst/>
              </a:prstGeom>
              <a:noFill/>
              <a:ln w="9525" cap="flat" cmpd="sng" algn="ctr">
                <a:solidFill>
                  <a:srgbClr val="333333">
                    <a:shade val="95000"/>
                    <a:satMod val="105000"/>
                  </a:srgbClr>
                </a:solidFill>
                <a:prstDash val="solid"/>
              </a:ln>
              <a:effectLst/>
            </p:spPr>
          </p:cxnSp>
        </p:grpSp>
        <p:sp>
          <p:nvSpPr>
            <p:cNvPr id="367" name="矩形 366"/>
            <p:cNvSpPr/>
            <p:nvPr/>
          </p:nvSpPr>
          <p:spPr>
            <a:xfrm>
              <a:off x="4623121" y="2396562"/>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a:ea typeface="微软雅黑"/>
                  <a:cs typeface="+mn-cs"/>
                </a:rPr>
                <a:t>比较结果</a:t>
              </a:r>
              <a:endParaRPr kumimoji="0" lang="en-US" altLang="zh-CN" sz="1200" b="0" i="0" u="none" strike="noStrike" kern="0" cap="none" spc="0" normalizeH="0" baseline="0" noProof="0" dirty="0">
                <a:ln>
                  <a:noFill/>
                </a:ln>
                <a:solidFill>
                  <a:srgbClr val="000000"/>
                </a:solidFill>
                <a:effectLst/>
                <a:uLnTx/>
                <a:uFillTx/>
                <a:latin typeface="微软雅黑"/>
                <a:ea typeface="微软雅黑"/>
                <a:cs typeface="+mn-cs"/>
              </a:endParaRPr>
            </a:p>
          </p:txBody>
        </p:sp>
      </p:grpSp>
      <p:grpSp>
        <p:nvGrpSpPr>
          <p:cNvPr id="8" name="组合 7"/>
          <p:cNvGrpSpPr/>
          <p:nvPr/>
        </p:nvGrpSpPr>
        <p:grpSpPr>
          <a:xfrm>
            <a:off x="3766648" y="2189814"/>
            <a:ext cx="452357" cy="3097077"/>
            <a:chOff x="3766648" y="2189814"/>
            <a:chExt cx="452357" cy="3097077"/>
          </a:xfrm>
        </p:grpSpPr>
        <p:grpSp>
          <p:nvGrpSpPr>
            <p:cNvPr id="377" name="组合 376"/>
            <p:cNvGrpSpPr/>
            <p:nvPr/>
          </p:nvGrpSpPr>
          <p:grpSpPr>
            <a:xfrm>
              <a:off x="3781914" y="2189814"/>
              <a:ext cx="413397" cy="3018061"/>
              <a:chOff x="2064779" y="2334793"/>
              <a:chExt cx="280781" cy="2750391"/>
            </a:xfrm>
          </p:grpSpPr>
          <p:cxnSp>
            <p:nvCxnSpPr>
              <p:cNvPr id="378" name="直接连接符 377"/>
              <p:cNvCxnSpPr/>
              <p:nvPr/>
            </p:nvCxnSpPr>
            <p:spPr>
              <a:xfrm>
                <a:off x="2064779" y="2334793"/>
                <a:ext cx="274311" cy="0"/>
              </a:xfrm>
              <a:prstGeom prst="line">
                <a:avLst/>
              </a:prstGeom>
              <a:noFill/>
              <a:ln w="9525" cap="flat" cmpd="sng" algn="ctr">
                <a:solidFill>
                  <a:srgbClr val="FF6600"/>
                </a:solidFill>
                <a:prstDash val="solid"/>
              </a:ln>
              <a:effectLst/>
            </p:spPr>
          </p:cxnSp>
          <p:cxnSp>
            <p:nvCxnSpPr>
              <p:cNvPr id="379" name="直接连接符 378"/>
              <p:cNvCxnSpPr/>
              <p:nvPr/>
            </p:nvCxnSpPr>
            <p:spPr>
              <a:xfrm>
                <a:off x="2071130" y="2727706"/>
                <a:ext cx="274311" cy="0"/>
              </a:xfrm>
              <a:prstGeom prst="line">
                <a:avLst/>
              </a:prstGeom>
              <a:noFill/>
              <a:ln w="9525" cap="flat" cmpd="sng" algn="ctr">
                <a:solidFill>
                  <a:srgbClr val="FF6600"/>
                </a:solidFill>
                <a:prstDash val="solid"/>
              </a:ln>
              <a:effectLst/>
            </p:spPr>
          </p:cxnSp>
          <p:cxnSp>
            <p:nvCxnSpPr>
              <p:cNvPr id="380" name="直接连接符 379"/>
              <p:cNvCxnSpPr/>
              <p:nvPr/>
            </p:nvCxnSpPr>
            <p:spPr>
              <a:xfrm>
                <a:off x="2068014" y="3120619"/>
                <a:ext cx="274311" cy="0"/>
              </a:xfrm>
              <a:prstGeom prst="line">
                <a:avLst/>
              </a:prstGeom>
              <a:noFill/>
              <a:ln w="9525" cap="flat" cmpd="sng" algn="ctr">
                <a:solidFill>
                  <a:srgbClr val="FF6600"/>
                </a:solidFill>
                <a:prstDash val="solid"/>
              </a:ln>
              <a:effectLst/>
            </p:spPr>
          </p:cxnSp>
          <p:cxnSp>
            <p:nvCxnSpPr>
              <p:cNvPr id="381" name="直接连接符 380"/>
              <p:cNvCxnSpPr/>
              <p:nvPr/>
            </p:nvCxnSpPr>
            <p:spPr>
              <a:xfrm>
                <a:off x="2071249" y="3513532"/>
                <a:ext cx="274311" cy="0"/>
              </a:xfrm>
              <a:prstGeom prst="line">
                <a:avLst/>
              </a:prstGeom>
              <a:noFill/>
              <a:ln w="9525" cap="flat" cmpd="sng" algn="ctr">
                <a:solidFill>
                  <a:srgbClr val="FF6600"/>
                </a:solidFill>
                <a:prstDash val="solid"/>
              </a:ln>
              <a:effectLst/>
            </p:spPr>
          </p:cxnSp>
          <p:cxnSp>
            <p:nvCxnSpPr>
              <p:cNvPr id="382" name="直接连接符 381"/>
              <p:cNvCxnSpPr/>
              <p:nvPr/>
            </p:nvCxnSpPr>
            <p:spPr>
              <a:xfrm>
                <a:off x="2071249" y="3906445"/>
                <a:ext cx="274311" cy="0"/>
              </a:xfrm>
              <a:prstGeom prst="line">
                <a:avLst/>
              </a:prstGeom>
              <a:noFill/>
              <a:ln w="9525" cap="flat" cmpd="sng" algn="ctr">
                <a:solidFill>
                  <a:srgbClr val="FF6600"/>
                </a:solidFill>
                <a:prstDash val="solid"/>
              </a:ln>
              <a:effectLst/>
            </p:spPr>
          </p:cxnSp>
          <p:cxnSp>
            <p:nvCxnSpPr>
              <p:cNvPr id="383" name="直接连接符 382"/>
              <p:cNvCxnSpPr/>
              <p:nvPr/>
            </p:nvCxnSpPr>
            <p:spPr>
              <a:xfrm>
                <a:off x="2067895" y="4299358"/>
                <a:ext cx="274311" cy="0"/>
              </a:xfrm>
              <a:prstGeom prst="line">
                <a:avLst/>
              </a:prstGeom>
              <a:noFill/>
              <a:ln w="9525" cap="flat" cmpd="sng" algn="ctr">
                <a:solidFill>
                  <a:srgbClr val="FF6600"/>
                </a:solidFill>
                <a:prstDash val="solid"/>
              </a:ln>
              <a:effectLst/>
            </p:spPr>
          </p:cxnSp>
          <p:cxnSp>
            <p:nvCxnSpPr>
              <p:cNvPr id="384" name="直接连接符 383"/>
              <p:cNvCxnSpPr/>
              <p:nvPr/>
            </p:nvCxnSpPr>
            <p:spPr>
              <a:xfrm>
                <a:off x="2068014" y="4692271"/>
                <a:ext cx="274311" cy="0"/>
              </a:xfrm>
              <a:prstGeom prst="line">
                <a:avLst/>
              </a:prstGeom>
              <a:noFill/>
              <a:ln w="9525" cap="flat" cmpd="sng" algn="ctr">
                <a:solidFill>
                  <a:srgbClr val="FF6600"/>
                </a:solidFill>
                <a:prstDash val="solid"/>
              </a:ln>
              <a:effectLst/>
            </p:spPr>
          </p:cxnSp>
          <p:cxnSp>
            <p:nvCxnSpPr>
              <p:cNvPr id="385" name="直接连接符 384"/>
              <p:cNvCxnSpPr/>
              <p:nvPr/>
            </p:nvCxnSpPr>
            <p:spPr>
              <a:xfrm>
                <a:off x="2067895" y="5085184"/>
                <a:ext cx="274311" cy="0"/>
              </a:xfrm>
              <a:prstGeom prst="line">
                <a:avLst/>
              </a:prstGeom>
              <a:noFill/>
              <a:ln w="9525" cap="flat" cmpd="sng" algn="ctr">
                <a:solidFill>
                  <a:srgbClr val="FF6600"/>
                </a:solidFill>
                <a:prstDash val="solid"/>
              </a:ln>
              <a:effectLst/>
            </p:spPr>
          </p:cxnSp>
        </p:grpSp>
        <p:grpSp>
          <p:nvGrpSpPr>
            <p:cNvPr id="368" name="组合 367"/>
            <p:cNvGrpSpPr/>
            <p:nvPr/>
          </p:nvGrpSpPr>
          <p:grpSpPr>
            <a:xfrm>
              <a:off x="3766648" y="2268830"/>
              <a:ext cx="452357" cy="3018061"/>
              <a:chOff x="3572693" y="2333436"/>
              <a:chExt cx="883051" cy="2750391"/>
            </a:xfrm>
          </p:grpSpPr>
          <p:cxnSp>
            <p:nvCxnSpPr>
              <p:cNvPr id="369" name="直接连接符 368"/>
              <p:cNvCxnSpPr/>
              <p:nvPr/>
            </p:nvCxnSpPr>
            <p:spPr>
              <a:xfrm>
                <a:off x="3593407" y="2333436"/>
                <a:ext cx="862337" cy="0"/>
              </a:xfrm>
              <a:prstGeom prst="line">
                <a:avLst/>
              </a:prstGeom>
              <a:noFill/>
              <a:ln w="25400" cap="flat" cmpd="sng" algn="ctr">
                <a:solidFill>
                  <a:srgbClr val="00B0F0"/>
                </a:solidFill>
                <a:prstDash val="solid"/>
              </a:ln>
              <a:effectLst/>
            </p:spPr>
          </p:cxnSp>
          <p:cxnSp>
            <p:nvCxnSpPr>
              <p:cNvPr id="370" name="直接连接符 369"/>
              <p:cNvCxnSpPr/>
              <p:nvPr/>
            </p:nvCxnSpPr>
            <p:spPr>
              <a:xfrm>
                <a:off x="3584567" y="2726349"/>
                <a:ext cx="862337" cy="0"/>
              </a:xfrm>
              <a:prstGeom prst="line">
                <a:avLst/>
              </a:prstGeom>
              <a:noFill/>
              <a:ln w="25400" cap="flat" cmpd="sng" algn="ctr">
                <a:solidFill>
                  <a:srgbClr val="00B0F0"/>
                </a:solidFill>
                <a:prstDash val="solid"/>
              </a:ln>
              <a:effectLst/>
            </p:spPr>
          </p:cxnSp>
          <p:cxnSp>
            <p:nvCxnSpPr>
              <p:cNvPr id="371" name="直接连接符 370"/>
              <p:cNvCxnSpPr/>
              <p:nvPr/>
            </p:nvCxnSpPr>
            <p:spPr>
              <a:xfrm>
                <a:off x="3593407" y="3119262"/>
                <a:ext cx="862337" cy="0"/>
              </a:xfrm>
              <a:prstGeom prst="line">
                <a:avLst/>
              </a:prstGeom>
              <a:noFill/>
              <a:ln w="25400" cap="flat" cmpd="sng" algn="ctr">
                <a:solidFill>
                  <a:srgbClr val="00B0F0"/>
                </a:solidFill>
                <a:prstDash val="solid"/>
              </a:ln>
              <a:effectLst/>
            </p:spPr>
          </p:cxnSp>
          <p:cxnSp>
            <p:nvCxnSpPr>
              <p:cNvPr id="372" name="直接连接符 371"/>
              <p:cNvCxnSpPr/>
              <p:nvPr/>
            </p:nvCxnSpPr>
            <p:spPr>
              <a:xfrm>
                <a:off x="3593407" y="3512175"/>
                <a:ext cx="862337" cy="0"/>
              </a:xfrm>
              <a:prstGeom prst="line">
                <a:avLst/>
              </a:prstGeom>
              <a:noFill/>
              <a:ln w="25400" cap="flat" cmpd="sng" algn="ctr">
                <a:solidFill>
                  <a:srgbClr val="00B0F0"/>
                </a:solidFill>
                <a:prstDash val="solid"/>
              </a:ln>
              <a:effectLst/>
            </p:spPr>
          </p:cxnSp>
          <p:cxnSp>
            <p:nvCxnSpPr>
              <p:cNvPr id="373" name="直接连接符 372"/>
              <p:cNvCxnSpPr/>
              <p:nvPr/>
            </p:nvCxnSpPr>
            <p:spPr>
              <a:xfrm>
                <a:off x="3572693" y="3905088"/>
                <a:ext cx="862337" cy="0"/>
              </a:xfrm>
              <a:prstGeom prst="line">
                <a:avLst/>
              </a:prstGeom>
              <a:noFill/>
              <a:ln w="25400" cap="flat" cmpd="sng" algn="ctr">
                <a:solidFill>
                  <a:srgbClr val="00B0F0"/>
                </a:solidFill>
                <a:prstDash val="solid"/>
              </a:ln>
              <a:effectLst/>
            </p:spPr>
          </p:cxnSp>
          <p:cxnSp>
            <p:nvCxnSpPr>
              <p:cNvPr id="374" name="直接连接符 373"/>
              <p:cNvCxnSpPr/>
              <p:nvPr/>
            </p:nvCxnSpPr>
            <p:spPr>
              <a:xfrm>
                <a:off x="3572693" y="4298001"/>
                <a:ext cx="862337" cy="0"/>
              </a:xfrm>
              <a:prstGeom prst="line">
                <a:avLst/>
              </a:prstGeom>
              <a:noFill/>
              <a:ln w="25400" cap="flat" cmpd="sng" algn="ctr">
                <a:solidFill>
                  <a:srgbClr val="00B0F0"/>
                </a:solidFill>
                <a:prstDash val="solid"/>
              </a:ln>
              <a:effectLst/>
            </p:spPr>
          </p:cxnSp>
          <p:cxnSp>
            <p:nvCxnSpPr>
              <p:cNvPr id="375" name="直接连接符 374"/>
              <p:cNvCxnSpPr/>
              <p:nvPr/>
            </p:nvCxnSpPr>
            <p:spPr>
              <a:xfrm>
                <a:off x="3593407" y="4690914"/>
                <a:ext cx="862337" cy="0"/>
              </a:xfrm>
              <a:prstGeom prst="line">
                <a:avLst/>
              </a:prstGeom>
              <a:noFill/>
              <a:ln w="25400" cap="flat" cmpd="sng" algn="ctr">
                <a:solidFill>
                  <a:srgbClr val="00B0F0"/>
                </a:solidFill>
                <a:prstDash val="solid"/>
              </a:ln>
              <a:effectLst/>
            </p:spPr>
          </p:cxnSp>
          <p:cxnSp>
            <p:nvCxnSpPr>
              <p:cNvPr id="376" name="直接连接符 375"/>
              <p:cNvCxnSpPr/>
              <p:nvPr/>
            </p:nvCxnSpPr>
            <p:spPr>
              <a:xfrm>
                <a:off x="3572693" y="5083827"/>
                <a:ext cx="862337" cy="0"/>
              </a:xfrm>
              <a:prstGeom prst="line">
                <a:avLst/>
              </a:prstGeom>
              <a:noFill/>
              <a:ln w="25400" cap="flat" cmpd="sng" algn="ctr">
                <a:solidFill>
                  <a:srgbClr val="00B0F0"/>
                </a:solidFill>
                <a:prstDash val="solid"/>
              </a:ln>
              <a:effectLst/>
            </p:spPr>
          </p:cxnSp>
        </p:grpSp>
      </p:grpSp>
      <p:grpSp>
        <p:nvGrpSpPr>
          <p:cNvPr id="6" name="组合 5"/>
          <p:cNvGrpSpPr/>
          <p:nvPr/>
        </p:nvGrpSpPr>
        <p:grpSpPr>
          <a:xfrm>
            <a:off x="4058507" y="1455174"/>
            <a:ext cx="350760" cy="573861"/>
            <a:chOff x="4058507" y="1455174"/>
            <a:chExt cx="350760" cy="573861"/>
          </a:xfrm>
        </p:grpSpPr>
        <p:sp>
          <p:nvSpPr>
            <p:cNvPr id="273" name="文本框 272"/>
            <p:cNvSpPr txBox="1"/>
            <p:nvPr/>
          </p:nvSpPr>
          <p:spPr>
            <a:xfrm>
              <a:off x="4058507" y="1646044"/>
              <a:ext cx="284053"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1</a:t>
              </a:r>
              <a:endParaRPr lang="zh-CN" altLang="en-US" sz="1400" i="1" dirty="0">
                <a:solidFill>
                  <a:srgbClr val="000000"/>
                </a:solidFill>
                <a:latin typeface="Arial" charset="0"/>
                <a:ea typeface="华文细黑" pitchFamily="2" charset="-122"/>
              </a:endParaRPr>
            </a:p>
          </p:txBody>
        </p:sp>
        <p:cxnSp>
          <p:nvCxnSpPr>
            <p:cNvPr id="386" name="直接连接符 385"/>
            <p:cNvCxnSpPr/>
            <p:nvPr/>
          </p:nvCxnSpPr>
          <p:spPr>
            <a:xfrm>
              <a:off x="4275358" y="1756885"/>
              <a:ext cx="0" cy="27215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50817"/>
            </a:xfrm>
            <a:prstGeom prst="line">
              <a:avLst/>
            </a:prstGeom>
            <a:noFill/>
            <a:ln w="25400" cap="flat" cmpd="sng" algn="ctr">
              <a:solidFill>
                <a:srgbClr val="00B0F0"/>
              </a:solidFill>
              <a:prstDash val="solid"/>
            </a:ln>
            <a:effectLst/>
          </p:spPr>
        </p:cxnSp>
      </p:grpSp>
      <p:sp>
        <p:nvSpPr>
          <p:cNvPr id="388" name="矩形 387"/>
          <p:cNvSpPr/>
          <p:nvPr/>
        </p:nvSpPr>
        <p:spPr>
          <a:xfrm>
            <a:off x="4196342" y="2015100"/>
            <a:ext cx="303763" cy="3411617"/>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多路并发比较电路</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14" name="组合 13"/>
          <p:cNvGrpSpPr/>
          <p:nvPr/>
        </p:nvGrpSpPr>
        <p:grpSpPr>
          <a:xfrm>
            <a:off x="8851993" y="1928019"/>
            <a:ext cx="1488472" cy="3418732"/>
            <a:chOff x="8840270" y="1928019"/>
            <a:chExt cx="1488472" cy="3418732"/>
          </a:xfrm>
        </p:grpSpPr>
        <p:cxnSp>
          <p:nvCxnSpPr>
            <p:cNvPr id="145" name="直接连接符 144"/>
            <p:cNvCxnSpPr/>
            <p:nvPr/>
          </p:nvCxnSpPr>
          <p:spPr>
            <a:xfrm flipH="1">
              <a:off x="9486440" y="3760694"/>
              <a:ext cx="316538" cy="0"/>
            </a:xfrm>
            <a:prstGeom prst="line">
              <a:avLst/>
            </a:prstGeom>
            <a:solidFill>
              <a:schemeClr val="bg1"/>
            </a:solidFill>
            <a:ln w="19050" cap="sq">
              <a:solidFill>
                <a:schemeClr val="accent1"/>
              </a:solidFill>
              <a:miter lim="800000"/>
              <a:headEnd/>
              <a:tailEnd type="none" w="lg" len="lg"/>
            </a:ln>
          </p:spPr>
        </p:cxnSp>
        <p:grpSp>
          <p:nvGrpSpPr>
            <p:cNvPr id="12" name="组合 11"/>
            <p:cNvGrpSpPr/>
            <p:nvPr/>
          </p:nvGrpSpPr>
          <p:grpSpPr>
            <a:xfrm>
              <a:off x="8840270" y="1928019"/>
              <a:ext cx="1488472" cy="3418732"/>
              <a:chOff x="8840270" y="1928019"/>
              <a:chExt cx="1488472" cy="3418732"/>
            </a:xfrm>
          </p:grpSpPr>
          <p:sp>
            <p:nvSpPr>
              <p:cNvPr id="152" name="矩形 151"/>
              <p:cNvSpPr/>
              <p:nvPr/>
            </p:nvSpPr>
            <p:spPr>
              <a:xfrm>
                <a:off x="9241319" y="4610726"/>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nvGrpSpPr>
              <p:cNvPr id="10" name="组合 9"/>
              <p:cNvGrpSpPr/>
              <p:nvPr/>
            </p:nvGrpSpPr>
            <p:grpSpPr>
              <a:xfrm>
                <a:off x="8840270" y="1928019"/>
                <a:ext cx="669619" cy="3418732"/>
                <a:chOff x="8840270" y="1928019"/>
                <a:chExt cx="669619" cy="3418732"/>
              </a:xfrm>
            </p:grpSpPr>
            <p:grpSp>
              <p:nvGrpSpPr>
                <p:cNvPr id="134" name="组合 133"/>
                <p:cNvGrpSpPr/>
                <p:nvPr/>
              </p:nvGrpSpPr>
              <p:grpSpPr>
                <a:xfrm>
                  <a:off x="8840270" y="1928019"/>
                  <a:ext cx="669619" cy="417176"/>
                  <a:chOff x="6944101" y="2283225"/>
                  <a:chExt cx="607552" cy="378508"/>
                </a:xfrm>
              </p:grpSpPr>
              <p:sp>
                <p:nvSpPr>
                  <p:cNvPr id="225" name="等腰三角形 22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26" name="直接连接符 225"/>
                  <p:cNvCxnSpPr>
                    <a:endCxn id="22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7" name="直接连接符 226"/>
                  <p:cNvCxnSpPr>
                    <a:stCxn id="22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8" name="直接连接符 22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9" name="文本框 22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137" name="组合 136"/>
                <p:cNvGrpSpPr/>
                <p:nvPr/>
              </p:nvGrpSpPr>
              <p:grpSpPr>
                <a:xfrm>
                  <a:off x="8840270" y="2343840"/>
                  <a:ext cx="669619" cy="417176"/>
                  <a:chOff x="6944101" y="2283225"/>
                  <a:chExt cx="607552" cy="378508"/>
                </a:xfrm>
              </p:grpSpPr>
              <p:sp>
                <p:nvSpPr>
                  <p:cNvPr id="220" name="等腰三角形 21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21" name="直接连接符 220"/>
                  <p:cNvCxnSpPr>
                    <a:endCxn id="22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22" name="直接连接符 221"/>
                  <p:cNvCxnSpPr>
                    <a:stCxn id="22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23" name="直接连接符 22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24" name="文本框 22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38" name="组合 137"/>
                <p:cNvGrpSpPr/>
                <p:nvPr/>
              </p:nvGrpSpPr>
              <p:grpSpPr>
                <a:xfrm>
                  <a:off x="8840270" y="2774665"/>
                  <a:ext cx="669619" cy="417176"/>
                  <a:chOff x="6944101" y="2283225"/>
                  <a:chExt cx="607552" cy="378508"/>
                </a:xfrm>
              </p:grpSpPr>
              <p:sp>
                <p:nvSpPr>
                  <p:cNvPr id="215" name="等腰三角形 21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16" name="直接连接符 215"/>
                  <p:cNvCxnSpPr>
                    <a:endCxn id="21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7" name="直接连接符 216"/>
                  <p:cNvCxnSpPr>
                    <a:stCxn id="21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8" name="直接连接符 21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9" name="文本框 21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39" name="组合 138"/>
                <p:cNvGrpSpPr/>
                <p:nvPr/>
              </p:nvGrpSpPr>
              <p:grpSpPr>
                <a:xfrm>
                  <a:off x="8840270" y="3210824"/>
                  <a:ext cx="669619" cy="417176"/>
                  <a:chOff x="6944101" y="2283225"/>
                  <a:chExt cx="607552" cy="378508"/>
                </a:xfrm>
              </p:grpSpPr>
              <p:sp>
                <p:nvSpPr>
                  <p:cNvPr id="210" name="等腰三角形 20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11" name="直接连接符 210"/>
                  <p:cNvCxnSpPr>
                    <a:endCxn id="21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12" name="直接连接符 211"/>
                  <p:cNvCxnSpPr>
                    <a:stCxn id="21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13" name="直接连接符 21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14" name="文本框 21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40" name="组合 139"/>
                <p:cNvGrpSpPr/>
                <p:nvPr/>
              </p:nvGrpSpPr>
              <p:grpSpPr>
                <a:xfrm>
                  <a:off x="8840270" y="3642688"/>
                  <a:ext cx="669619" cy="417176"/>
                  <a:chOff x="6944101" y="2283225"/>
                  <a:chExt cx="607552" cy="378508"/>
                </a:xfrm>
              </p:grpSpPr>
              <p:sp>
                <p:nvSpPr>
                  <p:cNvPr id="205" name="等腰三角形 20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06" name="直接连接符 205"/>
                  <p:cNvCxnSpPr>
                    <a:endCxn id="20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7" name="直接连接符 206"/>
                  <p:cNvCxnSpPr>
                    <a:stCxn id="20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8" name="直接连接符 20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9" name="文本框 20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41" name="组合 140"/>
                <p:cNvGrpSpPr/>
                <p:nvPr/>
              </p:nvGrpSpPr>
              <p:grpSpPr>
                <a:xfrm>
                  <a:off x="8840270" y="4057482"/>
                  <a:ext cx="669619" cy="417176"/>
                  <a:chOff x="6944101" y="2283225"/>
                  <a:chExt cx="607552" cy="378508"/>
                </a:xfrm>
              </p:grpSpPr>
              <p:sp>
                <p:nvSpPr>
                  <p:cNvPr id="200" name="等腰三角形 19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01" name="直接连接符 200"/>
                  <p:cNvCxnSpPr>
                    <a:endCxn id="20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02" name="直接连接符 201"/>
                  <p:cNvCxnSpPr>
                    <a:stCxn id="20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03" name="直接连接符 20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04" name="文本框 20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42" name="组合 141"/>
                <p:cNvGrpSpPr/>
                <p:nvPr/>
              </p:nvGrpSpPr>
              <p:grpSpPr>
                <a:xfrm>
                  <a:off x="8840270" y="4503833"/>
                  <a:ext cx="669619" cy="417176"/>
                  <a:chOff x="6944101" y="2283225"/>
                  <a:chExt cx="607552" cy="378508"/>
                </a:xfrm>
              </p:grpSpPr>
              <p:sp>
                <p:nvSpPr>
                  <p:cNvPr id="195" name="等腰三角形 19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96" name="直接连接符 195"/>
                  <p:cNvCxnSpPr>
                    <a:endCxn id="19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7" name="直接连接符 196"/>
                  <p:cNvCxnSpPr>
                    <a:stCxn id="19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8" name="直接连接符 19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9" name="文本框 19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43" name="组合 142"/>
                <p:cNvGrpSpPr/>
                <p:nvPr/>
              </p:nvGrpSpPr>
              <p:grpSpPr>
                <a:xfrm>
                  <a:off x="8840270" y="4929575"/>
                  <a:ext cx="669619" cy="417176"/>
                  <a:chOff x="6944101" y="2283225"/>
                  <a:chExt cx="607552" cy="378508"/>
                </a:xfrm>
              </p:grpSpPr>
              <p:sp>
                <p:nvSpPr>
                  <p:cNvPr id="190" name="等腰三角形 1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91" name="直接连接符 190"/>
                  <p:cNvCxnSpPr>
                    <a:endCxn id="1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92" name="直接连接符 191"/>
                  <p:cNvCxnSpPr>
                    <a:stCxn id="1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93" name="直接连接符 1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94" name="文本框 1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44" name="直接连接符 143"/>
                <p:cNvCxnSpPr/>
                <p:nvPr/>
              </p:nvCxnSpPr>
              <p:spPr>
                <a:xfrm>
                  <a:off x="9488974" y="2259917"/>
                  <a:ext cx="0" cy="3001557"/>
                </a:xfrm>
                <a:prstGeom prst="line">
                  <a:avLst/>
                </a:prstGeom>
                <a:solidFill>
                  <a:schemeClr val="bg1"/>
                </a:solidFill>
                <a:ln w="19050" cap="sq">
                  <a:solidFill>
                    <a:schemeClr val="accent1"/>
                  </a:solidFill>
                  <a:miter lim="800000"/>
                  <a:headEnd/>
                  <a:tailEnd type="none" w="lg" len="lg"/>
                </a:ln>
              </p:spPr>
            </p:cxnSp>
          </p:grpSp>
        </p:grpSp>
      </p:grpSp>
      <p:grpSp>
        <p:nvGrpSpPr>
          <p:cNvPr id="11" name="组合 10"/>
          <p:cNvGrpSpPr/>
          <p:nvPr/>
        </p:nvGrpSpPr>
        <p:grpSpPr>
          <a:xfrm>
            <a:off x="9732392" y="2868869"/>
            <a:ext cx="1271031" cy="1748398"/>
            <a:chOff x="9732392" y="2868869"/>
            <a:chExt cx="1271031" cy="1748398"/>
          </a:xfrm>
        </p:grpSpPr>
        <p:cxnSp>
          <p:nvCxnSpPr>
            <p:cNvPr id="135" name="直接连接符 134"/>
            <p:cNvCxnSpPr/>
            <p:nvPr/>
          </p:nvCxnSpPr>
          <p:spPr>
            <a:xfrm rot="16200000">
              <a:off x="10569332" y="3616415"/>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9814701" y="3248737"/>
              <a:ext cx="330665" cy="995546"/>
              <a:chOff x="7766536" y="3451012"/>
              <a:chExt cx="300016" cy="903269"/>
            </a:xfrm>
          </p:grpSpPr>
          <p:cxnSp>
            <p:nvCxnSpPr>
              <p:cNvPr id="185" name="直接连接符 184"/>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86" name="直接连接符 185"/>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88" name="直接连接符 187"/>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89" name="直接连接符 188"/>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151" name="文本框 150"/>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153" name="矩形 152"/>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154" name="矩形 153"/>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155" name="矩形 154"/>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156" name="矩形 155"/>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61" name="组合 160"/>
            <p:cNvGrpSpPr/>
            <p:nvPr/>
          </p:nvGrpSpPr>
          <p:grpSpPr>
            <a:xfrm>
              <a:off x="10143408" y="2868869"/>
              <a:ext cx="407560" cy="1748398"/>
              <a:chOff x="8088601" y="3262692"/>
              <a:chExt cx="324657" cy="1288723"/>
            </a:xfrm>
          </p:grpSpPr>
          <p:sp>
            <p:nvSpPr>
              <p:cNvPr id="163" name="梯形 162"/>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164" name="文本框 163"/>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162" name="矩形 161"/>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9" name="组合 8"/>
          <p:cNvGrpSpPr/>
          <p:nvPr/>
        </p:nvGrpSpPr>
        <p:grpSpPr>
          <a:xfrm>
            <a:off x="4431437" y="2015376"/>
            <a:ext cx="963027" cy="3518120"/>
            <a:chOff x="4431437" y="2015376"/>
            <a:chExt cx="963027" cy="3518120"/>
          </a:xfrm>
        </p:grpSpPr>
        <p:sp>
          <p:nvSpPr>
            <p:cNvPr id="390" name="矩形 389"/>
            <p:cNvSpPr/>
            <p:nvPr/>
          </p:nvSpPr>
          <p:spPr>
            <a:xfrm>
              <a:off x="4536642" y="525989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7030A0"/>
                  </a:solidFill>
                  <a:effectLst/>
                  <a:uLnTx/>
                  <a:uFillTx/>
                  <a:latin typeface="微软雅黑"/>
                  <a:ea typeface="微软雅黑"/>
                  <a:cs typeface="+mn-cs"/>
                </a:rPr>
                <a:t>译码信号</a:t>
              </a:r>
              <a:endParaRPr kumimoji="0" lang="en-US" altLang="zh-CN" sz="12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237" name="矩形 236"/>
            <p:cNvSpPr/>
            <p:nvPr/>
          </p:nvSpPr>
          <p:spPr>
            <a:xfrm>
              <a:off x="4433297" y="201537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238" name="矩形 237"/>
            <p:cNvSpPr/>
            <p:nvPr/>
          </p:nvSpPr>
          <p:spPr>
            <a:xfrm>
              <a:off x="4432627" y="24246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239" name="矩形 238"/>
            <p:cNvSpPr/>
            <p:nvPr/>
          </p:nvSpPr>
          <p:spPr>
            <a:xfrm>
              <a:off x="4434071" y="28600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240" name="矩形 239"/>
            <p:cNvSpPr/>
            <p:nvPr/>
          </p:nvSpPr>
          <p:spPr>
            <a:xfrm>
              <a:off x="4433297" y="32750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241" name="矩形 240"/>
            <p:cNvSpPr/>
            <p:nvPr/>
          </p:nvSpPr>
          <p:spPr>
            <a:xfrm>
              <a:off x="4433297" y="374661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242" name="矩形 241"/>
            <p:cNvSpPr/>
            <p:nvPr/>
          </p:nvSpPr>
          <p:spPr>
            <a:xfrm>
              <a:off x="4433297" y="417890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243" name="矩形 242"/>
            <p:cNvSpPr/>
            <p:nvPr/>
          </p:nvSpPr>
          <p:spPr>
            <a:xfrm>
              <a:off x="4431437" y="460594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244" name="矩形 243"/>
            <p:cNvSpPr/>
            <p:nvPr/>
          </p:nvSpPr>
          <p:spPr>
            <a:xfrm>
              <a:off x="4434071" y="50207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245" name="组合 244"/>
          <p:cNvGrpSpPr/>
          <p:nvPr/>
        </p:nvGrpSpPr>
        <p:grpSpPr>
          <a:xfrm>
            <a:off x="4288594" y="2168453"/>
            <a:ext cx="128522" cy="3157949"/>
            <a:chOff x="3491880" y="2228006"/>
            <a:chExt cx="144016" cy="2930726"/>
          </a:xfrm>
        </p:grpSpPr>
        <p:sp>
          <p:nvSpPr>
            <p:cNvPr id="246" name="矩形 245"/>
            <p:cNvSpPr/>
            <p:nvPr/>
          </p:nvSpPr>
          <p:spPr>
            <a:xfrm>
              <a:off x="3491880" y="22280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7" name="矩形 246"/>
            <p:cNvSpPr/>
            <p:nvPr/>
          </p:nvSpPr>
          <p:spPr>
            <a:xfrm>
              <a:off x="3491880" y="2625771"/>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8" name="矩形 247"/>
            <p:cNvSpPr/>
            <p:nvPr/>
          </p:nvSpPr>
          <p:spPr>
            <a:xfrm>
              <a:off x="3491880" y="3011138"/>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9" name="矩形 248"/>
            <p:cNvSpPr/>
            <p:nvPr/>
          </p:nvSpPr>
          <p:spPr>
            <a:xfrm>
              <a:off x="3491880" y="3396505"/>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0" name="矩形 249"/>
            <p:cNvSpPr/>
            <p:nvPr/>
          </p:nvSpPr>
          <p:spPr>
            <a:xfrm>
              <a:off x="3491880" y="3781872"/>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1" name="矩形 250"/>
            <p:cNvSpPr/>
            <p:nvPr/>
          </p:nvSpPr>
          <p:spPr>
            <a:xfrm>
              <a:off x="3491880" y="4167239"/>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2" name="矩形 251"/>
            <p:cNvSpPr/>
            <p:nvPr/>
          </p:nvSpPr>
          <p:spPr>
            <a:xfrm>
              <a:off x="3491880" y="45526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3" name="矩形 252"/>
            <p:cNvSpPr/>
            <p:nvPr/>
          </p:nvSpPr>
          <p:spPr>
            <a:xfrm>
              <a:off x="3491880" y="4937973"/>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1755257" y="1760912"/>
            <a:ext cx="2328227" cy="3980704"/>
            <a:chOff x="1755257" y="1760912"/>
            <a:chExt cx="2328227" cy="3980704"/>
          </a:xfrm>
        </p:grpSpPr>
        <p:sp>
          <p:nvSpPr>
            <p:cNvPr id="264" name="矩形 263"/>
            <p:cNvSpPr/>
            <p:nvPr/>
          </p:nvSpPr>
          <p:spPr>
            <a:xfrm>
              <a:off x="1755257" y="1760912"/>
              <a:ext cx="868386"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accent2">
                      <a:lumMod val="75000"/>
                    </a:schemeClr>
                  </a:solidFill>
                  <a:effectLst/>
                  <a:uLnTx/>
                  <a:uFillTx/>
                  <a:latin typeface="Arial" pitchFamily="34" charset="0"/>
                  <a:ea typeface="微软雅黑"/>
                  <a:cs typeface="Arial" pitchFamily="34" charset="0"/>
                </a:rPr>
                <a:t>有效位</a:t>
              </a:r>
            </a:p>
          </p:txBody>
        </p:sp>
        <p:sp>
          <p:nvSpPr>
            <p:cNvPr id="265" name="矩形 264"/>
            <p:cNvSpPr/>
            <p:nvPr/>
          </p:nvSpPr>
          <p:spPr>
            <a:xfrm>
              <a:off x="2375043" y="1765994"/>
              <a:ext cx="1708441" cy="24358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TAG</a:t>
              </a:r>
              <a:r>
                <a:rPr kumimoji="0" lang="zh-CN" altLang="en-US" sz="1600" b="0" i="0" u="none" strike="noStrike" kern="0" cap="none" spc="0" normalizeH="0" baseline="0" noProof="0" dirty="0">
                  <a:ln>
                    <a:noFill/>
                  </a:ln>
                  <a:solidFill>
                    <a:srgbClr val="005D9C"/>
                  </a:solidFill>
                  <a:effectLst/>
                  <a:uLnTx/>
                  <a:uFillTx/>
                  <a:latin typeface="Arial" pitchFamily="34" charset="0"/>
                  <a:ea typeface="微软雅黑"/>
                  <a:cs typeface="Arial" pitchFamily="34" charset="0"/>
                </a:rPr>
                <a:t>主存块地址</a:t>
              </a:r>
            </a:p>
          </p:txBody>
        </p:sp>
        <p:sp>
          <p:nvSpPr>
            <p:cNvPr id="281" name="矩形 280"/>
            <p:cNvSpPr/>
            <p:nvPr/>
          </p:nvSpPr>
          <p:spPr>
            <a:xfrm>
              <a:off x="2084016" y="2029034"/>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491242" y="2097354"/>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9" name="矩形 288"/>
            <p:cNvSpPr/>
            <p:nvPr/>
          </p:nvSpPr>
          <p:spPr>
            <a:xfrm>
              <a:off x="2163032" y="2099476"/>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2" name="矩形 291"/>
            <p:cNvSpPr/>
            <p:nvPr/>
          </p:nvSpPr>
          <p:spPr>
            <a:xfrm>
              <a:off x="2084016" y="2454088"/>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99" name="矩形 298"/>
            <p:cNvSpPr/>
            <p:nvPr/>
          </p:nvSpPr>
          <p:spPr>
            <a:xfrm>
              <a:off x="2491242" y="2522408"/>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0" name="矩形 299"/>
            <p:cNvSpPr/>
            <p:nvPr/>
          </p:nvSpPr>
          <p:spPr>
            <a:xfrm>
              <a:off x="2163032" y="2524530"/>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1" name="矩形 300"/>
            <p:cNvSpPr/>
            <p:nvPr/>
          </p:nvSpPr>
          <p:spPr>
            <a:xfrm>
              <a:off x="2084016" y="2879141"/>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8" name="矩形 307"/>
            <p:cNvSpPr/>
            <p:nvPr/>
          </p:nvSpPr>
          <p:spPr>
            <a:xfrm>
              <a:off x="2491242" y="2947462"/>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9" name="矩形 308"/>
            <p:cNvSpPr/>
            <p:nvPr/>
          </p:nvSpPr>
          <p:spPr>
            <a:xfrm>
              <a:off x="2163032" y="2949584"/>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0" name="矩形 309"/>
            <p:cNvSpPr/>
            <p:nvPr/>
          </p:nvSpPr>
          <p:spPr>
            <a:xfrm>
              <a:off x="2084016" y="3304195"/>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7" name="矩形 316"/>
            <p:cNvSpPr/>
            <p:nvPr/>
          </p:nvSpPr>
          <p:spPr>
            <a:xfrm>
              <a:off x="2491242" y="3372515"/>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8" name="矩形 317"/>
            <p:cNvSpPr/>
            <p:nvPr/>
          </p:nvSpPr>
          <p:spPr>
            <a:xfrm>
              <a:off x="2163032" y="3374638"/>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9" name="矩形 318"/>
            <p:cNvSpPr/>
            <p:nvPr/>
          </p:nvSpPr>
          <p:spPr>
            <a:xfrm>
              <a:off x="2084017" y="3780209"/>
              <a:ext cx="1756777"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2491242" y="3848529"/>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163032" y="3850651"/>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8" name="矩形 327"/>
            <p:cNvSpPr/>
            <p:nvPr/>
          </p:nvSpPr>
          <p:spPr>
            <a:xfrm>
              <a:off x="2084017" y="4205262"/>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2491242" y="4273583"/>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2163032" y="4275705"/>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2084017" y="4630316"/>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2491242" y="4698636"/>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2163032" y="4700759"/>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2084017" y="5055370"/>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2491242" y="5123690"/>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2163032" y="5125812"/>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54" name="矩形 253"/>
            <p:cNvSpPr/>
            <p:nvPr/>
          </p:nvSpPr>
          <p:spPr>
            <a:xfrm>
              <a:off x="2014365" y="5492511"/>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grpSp>
      <p:cxnSp>
        <p:nvCxnSpPr>
          <p:cNvPr id="270" name="直接连接符 269"/>
          <p:cNvCxnSpPr/>
          <p:nvPr/>
        </p:nvCxnSpPr>
        <p:spPr>
          <a:xfrm flipH="1">
            <a:off x="9508962" y="3755608"/>
            <a:ext cx="294939" cy="0"/>
          </a:xfrm>
          <a:prstGeom prst="line">
            <a:avLst/>
          </a:prstGeom>
          <a:solidFill>
            <a:schemeClr val="bg1"/>
          </a:solidFill>
          <a:ln w="38100" cap="sq">
            <a:solidFill>
              <a:srgbClr val="1FB965"/>
            </a:solidFill>
            <a:miter lim="800000"/>
            <a:headEnd/>
            <a:tailEnd type="none" w="lg" len="lg"/>
          </a:ln>
        </p:spPr>
      </p:cxnSp>
      <p:grpSp>
        <p:nvGrpSpPr>
          <p:cNvPr id="277" name="组合 276"/>
          <p:cNvGrpSpPr/>
          <p:nvPr/>
        </p:nvGrpSpPr>
        <p:grpSpPr>
          <a:xfrm>
            <a:off x="8850991" y="1922933"/>
            <a:ext cx="639505" cy="417176"/>
            <a:chOff x="6944101" y="2283225"/>
            <a:chExt cx="580229" cy="378508"/>
          </a:xfrm>
        </p:grpSpPr>
        <p:sp>
          <p:nvSpPr>
            <p:cNvPr id="430" name="等腰三角形 429"/>
            <p:cNvSpPr/>
            <p:nvPr/>
          </p:nvSpPr>
          <p:spPr>
            <a:xfrm rot="5400000" flipH="1">
              <a:off x="7160855" y="2515786"/>
              <a:ext cx="150880" cy="141013"/>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31" name="直接连接符 430"/>
            <p:cNvCxnSpPr>
              <a:endCxn id="430" idx="3"/>
            </p:cNvCxnSpPr>
            <p:nvPr/>
          </p:nvCxnSpPr>
          <p:spPr>
            <a:xfrm>
              <a:off x="6944101" y="2584359"/>
              <a:ext cx="221688" cy="1934"/>
            </a:xfrm>
            <a:prstGeom prst="line">
              <a:avLst/>
            </a:prstGeom>
            <a:solidFill>
              <a:schemeClr val="bg1"/>
            </a:solidFill>
            <a:ln w="38100">
              <a:solidFill>
                <a:srgbClr val="1FB965"/>
              </a:solidFill>
              <a:round/>
              <a:headEnd/>
              <a:tailEnd type="none" w="lg" len="lg"/>
            </a:ln>
          </p:spPr>
        </p:cxnSp>
        <p:cxnSp>
          <p:nvCxnSpPr>
            <p:cNvPr id="432" name="直接连接符 431"/>
            <p:cNvCxnSpPr>
              <a:stCxn id="430" idx="5"/>
            </p:cNvCxnSpPr>
            <p:nvPr/>
          </p:nvCxnSpPr>
          <p:spPr>
            <a:xfrm flipV="1">
              <a:off x="7236295" y="2386797"/>
              <a:ext cx="0" cy="161776"/>
            </a:xfrm>
            <a:prstGeom prst="line">
              <a:avLst/>
            </a:prstGeom>
            <a:solidFill>
              <a:schemeClr val="bg1"/>
            </a:solidFill>
            <a:ln w="38100">
              <a:solidFill>
                <a:srgbClr val="1FB965"/>
              </a:solidFill>
              <a:round/>
              <a:headEnd/>
              <a:tailEnd type="none" w="lg" len="lg"/>
            </a:ln>
          </p:spPr>
        </p:cxnSp>
        <p:cxnSp>
          <p:nvCxnSpPr>
            <p:cNvPr id="433" name="直接连接符 432"/>
            <p:cNvCxnSpPr/>
            <p:nvPr/>
          </p:nvCxnSpPr>
          <p:spPr>
            <a:xfrm>
              <a:off x="7302642" y="2584359"/>
              <a:ext cx="221688" cy="1934"/>
            </a:xfrm>
            <a:prstGeom prst="line">
              <a:avLst/>
            </a:prstGeom>
            <a:solidFill>
              <a:schemeClr val="bg1"/>
            </a:solidFill>
            <a:ln w="38100" cap="sq">
              <a:solidFill>
                <a:srgbClr val="1FB965"/>
              </a:solidFill>
              <a:miter lim="800000"/>
              <a:headEnd/>
              <a:tailEnd type="none" w="lg" len="lg"/>
            </a:ln>
          </p:spPr>
        </p:cxnSp>
        <p:sp>
          <p:nvSpPr>
            <p:cNvPr id="434" name="文本框 433"/>
            <p:cNvSpPr txBox="1"/>
            <p:nvPr/>
          </p:nvSpPr>
          <p:spPr>
            <a:xfrm>
              <a:off x="7211495" y="2283225"/>
              <a:ext cx="308629" cy="237361"/>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a:ea typeface="微软雅黑"/>
                </a:rPr>
                <a:t>L0</a:t>
              </a:r>
              <a:endParaRPr lang="zh-CN" altLang="en-US" sz="1100" dirty="0">
                <a:solidFill>
                  <a:srgbClr val="1FB965"/>
                </a:solidFill>
                <a:latin typeface="微软雅黑"/>
                <a:ea typeface="微软雅黑"/>
              </a:endParaRPr>
            </a:p>
          </p:txBody>
        </p:sp>
      </p:grpSp>
      <p:cxnSp>
        <p:nvCxnSpPr>
          <p:cNvPr id="394" name="直接连接符 393"/>
          <p:cNvCxnSpPr/>
          <p:nvPr/>
        </p:nvCxnSpPr>
        <p:spPr>
          <a:xfrm>
            <a:off x="9499691" y="2254831"/>
            <a:ext cx="0" cy="1500777"/>
          </a:xfrm>
          <a:prstGeom prst="line">
            <a:avLst/>
          </a:prstGeom>
          <a:solidFill>
            <a:schemeClr val="bg1"/>
          </a:solidFill>
          <a:ln w="38100" cap="sq">
            <a:solidFill>
              <a:srgbClr val="1FB965"/>
            </a:solidFill>
            <a:miter lim="800000"/>
            <a:headEnd/>
            <a:tailEnd type="none" w="lg" len="lg"/>
          </a:ln>
        </p:spPr>
      </p:cxnSp>
      <p:grpSp>
        <p:nvGrpSpPr>
          <p:cNvPr id="26" name="组合 25"/>
          <p:cNvGrpSpPr/>
          <p:nvPr/>
        </p:nvGrpSpPr>
        <p:grpSpPr>
          <a:xfrm>
            <a:off x="4435789" y="2015708"/>
            <a:ext cx="1141896" cy="249332"/>
            <a:chOff x="4426674" y="2039432"/>
            <a:chExt cx="1141896" cy="249332"/>
          </a:xfrm>
        </p:grpSpPr>
        <p:cxnSp>
          <p:nvCxnSpPr>
            <p:cNvPr id="256" name="直接连接符 255"/>
            <p:cNvCxnSpPr/>
            <p:nvPr/>
          </p:nvCxnSpPr>
          <p:spPr>
            <a:xfrm>
              <a:off x="4500105" y="2248332"/>
              <a:ext cx="1068465" cy="0"/>
            </a:xfrm>
            <a:prstGeom prst="line">
              <a:avLst/>
            </a:prstGeom>
            <a:noFill/>
            <a:ln w="38100" cap="flat" cmpd="sng" algn="ctr">
              <a:solidFill>
                <a:srgbClr val="1FB965"/>
              </a:solidFill>
              <a:prstDash val="solid"/>
            </a:ln>
            <a:effectLst/>
          </p:spPr>
        </p:cxnSp>
        <p:sp>
          <p:nvSpPr>
            <p:cNvPr id="436" name="矩形 435"/>
            <p:cNvSpPr/>
            <p:nvPr/>
          </p:nvSpPr>
          <p:spPr>
            <a:xfrm>
              <a:off x="4426674" y="20394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1FB965"/>
                  </a:solidFill>
                  <a:effectLst/>
                  <a:uLnTx/>
                  <a:uFillTx/>
                  <a:latin typeface="微软雅黑"/>
                  <a:ea typeface="微软雅黑"/>
                  <a:cs typeface="+mn-cs"/>
                </a:rPr>
                <a:t>L0</a:t>
              </a:r>
            </a:p>
          </p:txBody>
        </p:sp>
      </p:grpSp>
      <p:grpSp>
        <p:nvGrpSpPr>
          <p:cNvPr id="15" name="组合 14"/>
          <p:cNvGrpSpPr/>
          <p:nvPr/>
        </p:nvGrpSpPr>
        <p:grpSpPr>
          <a:xfrm>
            <a:off x="1840727" y="1603140"/>
            <a:ext cx="7179181" cy="4379652"/>
            <a:chOff x="1840727" y="1603140"/>
            <a:chExt cx="7179181" cy="4379652"/>
          </a:xfrm>
        </p:grpSpPr>
        <p:sp>
          <p:nvSpPr>
            <p:cNvPr id="366" name="矩形 365"/>
            <p:cNvSpPr/>
            <p:nvPr/>
          </p:nvSpPr>
          <p:spPr>
            <a:xfrm>
              <a:off x="5261691" y="1612794"/>
              <a:ext cx="3758217" cy="4369998"/>
            </a:xfrm>
            <a:prstGeom prst="rect">
              <a:avLst/>
            </a:prstGeom>
            <a:solidFill>
              <a:srgbClr val="7030A0">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rPr>
                <a:t>SRAM</a:t>
              </a:r>
              <a:endParaRPr kumimoji="0" lang="zh-CN" altLang="en-US" sz="48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389" name="矩形 388"/>
            <p:cNvSpPr/>
            <p:nvPr/>
          </p:nvSpPr>
          <p:spPr>
            <a:xfrm>
              <a:off x="1840727" y="1603140"/>
              <a:ext cx="3219224" cy="4367431"/>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rPr>
                <a:t>CAM</a:t>
              </a:r>
              <a:endParaRPr kumimoji="0" lang="zh-CN" altLang="en-US" sz="4800" b="1" i="0" u="none" strike="noStrike" kern="0" cap="none" spc="0" normalizeH="0" baseline="0" noProof="0" dirty="0">
                <a:ln>
                  <a:noFill/>
                </a:ln>
                <a:solidFill>
                  <a:srgbClr val="7030A0"/>
                </a:solidFill>
                <a:effectLst/>
                <a:uLnTx/>
                <a:uFillTx/>
                <a:latin typeface="微软雅黑"/>
                <a:ea typeface="微软雅黑"/>
                <a:cs typeface="+mn-cs"/>
              </a:endParaRPr>
            </a:p>
          </p:txBody>
        </p:sp>
      </p:grpSp>
      <p:sp>
        <p:nvSpPr>
          <p:cNvPr id="257" name="矩形 256"/>
          <p:cNvSpPr/>
          <p:nvPr/>
        </p:nvSpPr>
        <p:spPr>
          <a:xfrm>
            <a:off x="7233909" y="2104943"/>
            <a:ext cx="790867" cy="250847"/>
          </a:xfrm>
          <a:prstGeom prst="rect">
            <a:avLst/>
          </a:prstGeom>
          <a:solidFill>
            <a:srgbClr val="1FB965"/>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2</a:t>
            </a:r>
            <a:endParaRPr lang="zh-CN" altLang="en-US" sz="1600" kern="0" dirty="0">
              <a:solidFill>
                <a:schemeClr val="bg1"/>
              </a:solidFill>
              <a:latin typeface="Arial" pitchFamily="34" charset="0"/>
              <a:ea typeface="微软雅黑"/>
              <a:cs typeface="Arial" pitchFamily="34" charset="0"/>
            </a:endParaRPr>
          </a:p>
        </p:txBody>
      </p:sp>
      <p:grpSp>
        <p:nvGrpSpPr>
          <p:cNvPr id="13" name="组合 12"/>
          <p:cNvGrpSpPr/>
          <p:nvPr/>
        </p:nvGrpSpPr>
        <p:grpSpPr>
          <a:xfrm>
            <a:off x="3615216" y="1195215"/>
            <a:ext cx="2400227" cy="250903"/>
            <a:chOff x="3615216" y="1195215"/>
            <a:chExt cx="2400227" cy="250903"/>
          </a:xfrm>
        </p:grpSpPr>
        <p:sp>
          <p:nvSpPr>
            <p:cNvPr id="258" name="矩形 257"/>
            <p:cNvSpPr/>
            <p:nvPr/>
          </p:nvSpPr>
          <p:spPr>
            <a:xfrm>
              <a:off x="5213663" y="1195270"/>
              <a:ext cx="801780" cy="250848"/>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60" name="矩形 259"/>
            <p:cNvSpPr/>
            <p:nvPr/>
          </p:nvSpPr>
          <p:spPr>
            <a:xfrm>
              <a:off x="3615216" y="1195215"/>
              <a:ext cx="1592645" cy="250848"/>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b="1" kern="0" dirty="0">
                  <a:solidFill>
                    <a:schemeClr val="bg1"/>
                  </a:solidFill>
                  <a:latin typeface="Arial" pitchFamily="34" charset="0"/>
                  <a:ea typeface="微软雅黑"/>
                  <a:cs typeface="Arial" pitchFamily="34" charset="0"/>
                </a:rPr>
                <a:t>666</a:t>
              </a:r>
              <a:endParaRPr kumimoji="0" lang="zh-CN" altLang="en-US" sz="1600" b="1"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16" name="组合 15"/>
          <p:cNvGrpSpPr/>
          <p:nvPr/>
        </p:nvGrpSpPr>
        <p:grpSpPr>
          <a:xfrm>
            <a:off x="4354374" y="5429465"/>
            <a:ext cx="948650" cy="1041195"/>
            <a:chOff x="4354374" y="5429465"/>
            <a:chExt cx="948650" cy="1041195"/>
          </a:xfrm>
        </p:grpSpPr>
        <p:sp>
          <p:nvSpPr>
            <p:cNvPr id="290" name="文本框 289"/>
            <p:cNvSpPr txBox="1"/>
            <p:nvPr/>
          </p:nvSpPr>
          <p:spPr>
            <a:xfrm>
              <a:off x="4421051" y="6162883"/>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255" name="直接连接符 254"/>
            <p:cNvCxnSpPr/>
            <p:nvPr/>
          </p:nvCxnSpPr>
          <p:spPr>
            <a:xfrm>
              <a:off x="4354374" y="5429465"/>
              <a:ext cx="0" cy="947009"/>
            </a:xfrm>
            <a:prstGeom prst="line">
              <a:avLst/>
            </a:prstGeom>
            <a:noFill/>
            <a:ln w="12700" cap="flat" cmpd="sng" algn="ctr">
              <a:solidFill>
                <a:srgbClr val="333333">
                  <a:shade val="95000"/>
                  <a:satMod val="105000"/>
                </a:srgbClr>
              </a:solidFill>
              <a:prstDash val="solid"/>
              <a:tailEnd type="triangle"/>
            </a:ln>
            <a:effectLst/>
          </p:spPr>
        </p:cxnSp>
      </p:grpSp>
      <p:grpSp>
        <p:nvGrpSpPr>
          <p:cNvPr id="437" name="组合 436"/>
          <p:cNvGrpSpPr/>
          <p:nvPr/>
        </p:nvGrpSpPr>
        <p:grpSpPr>
          <a:xfrm>
            <a:off x="9732392" y="2868869"/>
            <a:ext cx="1271031" cy="1748398"/>
            <a:chOff x="9732392" y="2868869"/>
            <a:chExt cx="1271031" cy="1748398"/>
          </a:xfrm>
        </p:grpSpPr>
        <p:cxnSp>
          <p:nvCxnSpPr>
            <p:cNvPr id="438" name="直接连接符 437"/>
            <p:cNvCxnSpPr/>
            <p:nvPr/>
          </p:nvCxnSpPr>
          <p:spPr>
            <a:xfrm rot="16200000">
              <a:off x="10569332" y="3616415"/>
              <a:ext cx="0" cy="292376"/>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39" name="组合 438"/>
            <p:cNvGrpSpPr/>
            <p:nvPr/>
          </p:nvGrpSpPr>
          <p:grpSpPr>
            <a:xfrm>
              <a:off x="9814701" y="3248737"/>
              <a:ext cx="330665" cy="995546"/>
              <a:chOff x="7766536" y="3451012"/>
              <a:chExt cx="300016" cy="903269"/>
            </a:xfrm>
          </p:grpSpPr>
          <p:cxnSp>
            <p:nvCxnSpPr>
              <p:cNvPr id="449" name="直接连接符 448"/>
              <p:cNvCxnSpPr/>
              <p:nvPr/>
            </p:nvCxnSpPr>
            <p:spPr>
              <a:xfrm>
                <a:off x="7766536" y="3451012"/>
                <a:ext cx="0" cy="903269"/>
              </a:xfrm>
              <a:prstGeom prst="line">
                <a:avLst/>
              </a:prstGeom>
              <a:solidFill>
                <a:schemeClr val="bg1"/>
              </a:solidFill>
              <a:ln w="38100" cap="sq">
                <a:solidFill>
                  <a:srgbClr val="1FB965"/>
                </a:solidFill>
                <a:miter lim="800000"/>
                <a:headEnd/>
                <a:tailEnd type="none" w="lg" len="lg"/>
              </a:ln>
            </p:spPr>
          </p:cxnSp>
          <p:cxnSp>
            <p:nvCxnSpPr>
              <p:cNvPr id="450" name="直接连接符 449"/>
              <p:cNvCxnSpPr/>
              <p:nvPr/>
            </p:nvCxnSpPr>
            <p:spPr>
              <a:xfrm flipH="1">
                <a:off x="7774273" y="3451012"/>
                <a:ext cx="287198" cy="0"/>
              </a:xfrm>
              <a:prstGeom prst="line">
                <a:avLst/>
              </a:prstGeom>
              <a:solidFill>
                <a:schemeClr val="bg1"/>
              </a:solidFill>
              <a:ln w="38100" cap="sq">
                <a:solidFill>
                  <a:srgbClr val="1FB965"/>
                </a:solidFill>
                <a:miter lim="800000"/>
                <a:headEnd/>
                <a:tailEnd type="none" w="lg" len="lg"/>
              </a:ln>
            </p:spPr>
          </p:cxnSp>
          <p:cxnSp>
            <p:nvCxnSpPr>
              <p:cNvPr id="451" name="直接连接符 450"/>
              <p:cNvCxnSpPr/>
              <p:nvPr/>
            </p:nvCxnSpPr>
            <p:spPr>
              <a:xfrm flipH="1">
                <a:off x="7779354" y="3752884"/>
                <a:ext cx="287198" cy="0"/>
              </a:xfrm>
              <a:prstGeom prst="line">
                <a:avLst/>
              </a:prstGeom>
              <a:solidFill>
                <a:schemeClr val="bg1"/>
              </a:solidFill>
              <a:ln w="38100" cap="sq">
                <a:solidFill>
                  <a:srgbClr val="1FB965"/>
                </a:solidFill>
                <a:miter lim="800000"/>
                <a:headEnd/>
                <a:tailEnd type="none" w="lg" len="lg"/>
              </a:ln>
            </p:spPr>
          </p:cxnSp>
          <p:cxnSp>
            <p:nvCxnSpPr>
              <p:cNvPr id="452" name="直接连接符 451"/>
              <p:cNvCxnSpPr/>
              <p:nvPr/>
            </p:nvCxnSpPr>
            <p:spPr>
              <a:xfrm flipH="1">
                <a:off x="7766536" y="4052868"/>
                <a:ext cx="287198" cy="0"/>
              </a:xfrm>
              <a:prstGeom prst="line">
                <a:avLst/>
              </a:prstGeom>
              <a:solidFill>
                <a:schemeClr val="bg1"/>
              </a:solidFill>
              <a:ln w="38100" cap="sq">
                <a:solidFill>
                  <a:srgbClr val="1FB965"/>
                </a:solidFill>
                <a:miter lim="800000"/>
                <a:headEnd/>
                <a:tailEnd type="none" w="lg" len="lg"/>
              </a:ln>
            </p:spPr>
          </p:cxnSp>
          <p:cxnSp>
            <p:nvCxnSpPr>
              <p:cNvPr id="453" name="直接连接符 452"/>
              <p:cNvCxnSpPr/>
              <p:nvPr/>
            </p:nvCxnSpPr>
            <p:spPr>
              <a:xfrm flipH="1">
                <a:off x="7766536" y="4354281"/>
                <a:ext cx="287198" cy="0"/>
              </a:xfrm>
              <a:prstGeom prst="line">
                <a:avLst/>
              </a:prstGeom>
              <a:solidFill>
                <a:schemeClr val="bg1"/>
              </a:solidFill>
              <a:ln w="38100" cap="sq">
                <a:solidFill>
                  <a:srgbClr val="1FB965"/>
                </a:solidFill>
                <a:miter lim="800000"/>
                <a:headEnd/>
                <a:tailEnd type="none" w="lg" len="lg"/>
              </a:ln>
            </p:spPr>
          </p:cxnSp>
        </p:grpSp>
        <p:sp>
          <p:nvSpPr>
            <p:cNvPr id="440" name="文本框 439"/>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441" name="矩形 440"/>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42" name="矩形 441"/>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43" name="矩形 442"/>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444" name="矩形 443"/>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445" name="组合 444"/>
            <p:cNvGrpSpPr/>
            <p:nvPr/>
          </p:nvGrpSpPr>
          <p:grpSpPr>
            <a:xfrm>
              <a:off x="10143408" y="2868869"/>
              <a:ext cx="407560" cy="1748398"/>
              <a:chOff x="8088601" y="3262692"/>
              <a:chExt cx="324657" cy="1288723"/>
            </a:xfrm>
          </p:grpSpPr>
          <p:sp>
            <p:nvSpPr>
              <p:cNvPr id="447" name="梯形 4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48" name="文本框 4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46" name="矩形 445"/>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259" name="组合 258">
            <a:extLst>
              <a:ext uri="{FF2B5EF4-FFF2-40B4-BE49-F238E27FC236}">
                <a16:creationId xmlns:a16="http://schemas.microsoft.com/office/drawing/2014/main" id="{8290AFFA-5954-43B2-9E25-77DB5E178460}"/>
              </a:ext>
            </a:extLst>
          </p:cNvPr>
          <p:cNvGrpSpPr/>
          <p:nvPr/>
        </p:nvGrpSpPr>
        <p:grpSpPr>
          <a:xfrm>
            <a:off x="6565312" y="494812"/>
            <a:ext cx="2803016" cy="451006"/>
            <a:chOff x="747312" y="4732302"/>
            <a:chExt cx="1413294" cy="451006"/>
          </a:xfrm>
        </p:grpSpPr>
        <p:sp>
          <p:nvSpPr>
            <p:cNvPr id="261" name="矩形 260">
              <a:extLst>
                <a:ext uri="{FF2B5EF4-FFF2-40B4-BE49-F238E27FC236}">
                  <a16:creationId xmlns:a16="http://schemas.microsoft.com/office/drawing/2014/main" id="{D2EA2FE2-746F-4AAB-85CE-AB44F64ED41A}"/>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BAC7BD4A-A4F1-46FD-B146-38590863C8B2}"/>
                </a:ext>
              </a:extLst>
            </p:cNvPr>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查找表包括什么？</a:t>
              </a:r>
              <a:endParaRPr lang="en-US" altLang="zh-CN" sz="2000" b="1" dirty="0">
                <a:solidFill>
                  <a:srgbClr val="FF0000"/>
                </a:solidFill>
                <a:latin typeface="+mn-ea"/>
              </a:endParaRPr>
            </a:p>
          </p:txBody>
        </p:sp>
      </p:grpSp>
    </p:spTree>
    <p:custDataLst>
      <p:tags r:id="rId1"/>
    </p:custDataLst>
    <p:extLst>
      <p:ext uri="{BB962C8B-B14F-4D97-AF65-F5344CB8AC3E}">
        <p14:creationId xmlns:p14="http://schemas.microsoft.com/office/powerpoint/2010/main" val="754689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8"/>
                                        </p:tgtEl>
                                        <p:attrNameLst>
                                          <p:attrName>style.visibility</p:attrName>
                                        </p:attrNameLst>
                                      </p:cBhvr>
                                      <p:to>
                                        <p:strVal val="visible"/>
                                      </p:to>
                                    </p:set>
                                    <p:animEffect transition="in" filter="wipe(up)">
                                      <p:cBhvr>
                                        <p:cTn id="22" dur="500"/>
                                        <p:tgtEl>
                                          <p:spTgt spid="3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45"/>
                                        </p:tgtEl>
                                        <p:attrNameLst>
                                          <p:attrName>style.visibility</p:attrName>
                                        </p:attrNameLst>
                                      </p:cBhvr>
                                      <p:to>
                                        <p:strVal val="visible"/>
                                      </p:to>
                                    </p:set>
                                    <p:animEffect transition="in" filter="wipe(down)">
                                      <p:cBhvr>
                                        <p:cTn id="37" dur="500"/>
                                        <p:tgtEl>
                                          <p:spTgt spid="2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75"/>
                                        </p:tgtEl>
                                        <p:attrNameLst>
                                          <p:attrName>style.visibility</p:attrName>
                                        </p:attrNameLst>
                                      </p:cBhvr>
                                      <p:to>
                                        <p:strVal val="visible"/>
                                      </p:to>
                                    </p:set>
                                    <p:animEffect transition="in" filter="wipe(left)">
                                      <p:cBhvr>
                                        <p:cTn id="69" dur="500"/>
                                        <p:tgtEl>
                                          <p:spTgt spid="27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76"/>
                                        </p:tgtEl>
                                        <p:attrNameLst>
                                          <p:attrName>style.visibility</p:attrName>
                                        </p:attrNameLst>
                                      </p:cBhvr>
                                      <p:to>
                                        <p:strVal val="visible"/>
                                      </p:to>
                                    </p:set>
                                    <p:animEffect transition="in" filter="wipe(up)">
                                      <p:cBhvr>
                                        <p:cTn id="73" dur="500"/>
                                        <p:tgtEl>
                                          <p:spTgt spid="27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wipe(left)">
                                      <p:cBhvr>
                                        <p:cTn id="78" dur="500"/>
                                        <p:tgtEl>
                                          <p:spTgt spid="26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wipe(down)">
                                      <p:cBhvr>
                                        <p:cTn id="82" dur="500"/>
                                        <p:tgtEl>
                                          <p:spTgt spid="2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left)">
                                      <p:cBhvr>
                                        <p:cTn id="87" dur="500"/>
                                        <p:tgtEl>
                                          <p:spTgt spid="1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xit" presetSubtype="2" fill="hold" nodeType="clickEffect">
                                  <p:stCondLst>
                                    <p:cond delay="0"/>
                                  </p:stCondLst>
                                  <p:childTnLst>
                                    <p:animEffect transition="out" filter="wipe(right)">
                                      <p:cBhvr>
                                        <p:cTn id="91" dur="500"/>
                                        <p:tgtEl>
                                          <p:spTgt spid="15"/>
                                        </p:tgtEl>
                                      </p:cBhvr>
                                    </p:animEffect>
                                    <p:set>
                                      <p:cBhvr>
                                        <p:cTn id="92" dur="1" fill="hold">
                                          <p:stCondLst>
                                            <p:cond delay="499"/>
                                          </p:stCondLst>
                                        </p:cTn>
                                        <p:tgtEl>
                                          <p:spTgt spid="1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ipe(left)">
                                      <p:cBhvr>
                                        <p:cTn id="97" dur="500"/>
                                        <p:tgtEl>
                                          <p:spTgt spid="1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57"/>
                                        </p:tgtEl>
                                        <p:attrNameLst>
                                          <p:attrName>style.visibility</p:attrName>
                                        </p:attrNameLst>
                                      </p:cBhvr>
                                      <p:to>
                                        <p:strVal val="visible"/>
                                      </p:to>
                                    </p:set>
                                    <p:animEffect transition="in" filter="wipe(left)">
                                      <p:cBhvr>
                                        <p:cTn id="107" dur="500"/>
                                        <p:tgtEl>
                                          <p:spTgt spid="25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77"/>
                                        </p:tgtEl>
                                        <p:attrNameLst>
                                          <p:attrName>style.visibility</p:attrName>
                                        </p:attrNameLst>
                                      </p:cBhvr>
                                      <p:to>
                                        <p:strVal val="visible"/>
                                      </p:to>
                                    </p:set>
                                    <p:animEffect transition="in" filter="wipe(left)">
                                      <p:cBhvr>
                                        <p:cTn id="112" dur="500"/>
                                        <p:tgtEl>
                                          <p:spTgt spid="277"/>
                                        </p:tgtEl>
                                      </p:cBhvr>
                                    </p:animEffect>
                                  </p:childTnLst>
                                </p:cTn>
                              </p:par>
                            </p:childTnLst>
                          </p:cTn>
                        </p:par>
                        <p:par>
                          <p:cTn id="113" fill="hold">
                            <p:stCondLst>
                              <p:cond delay="500"/>
                            </p:stCondLst>
                            <p:childTnLst>
                              <p:par>
                                <p:cTn id="114" presetID="22" presetClass="entr" presetSubtype="1" fill="hold" nodeType="afterEffect">
                                  <p:stCondLst>
                                    <p:cond delay="0"/>
                                  </p:stCondLst>
                                  <p:childTnLst>
                                    <p:set>
                                      <p:cBhvr>
                                        <p:cTn id="115" dur="1" fill="hold">
                                          <p:stCondLst>
                                            <p:cond delay="0"/>
                                          </p:stCondLst>
                                        </p:cTn>
                                        <p:tgtEl>
                                          <p:spTgt spid="394"/>
                                        </p:tgtEl>
                                        <p:attrNameLst>
                                          <p:attrName>style.visibility</p:attrName>
                                        </p:attrNameLst>
                                      </p:cBhvr>
                                      <p:to>
                                        <p:strVal val="visible"/>
                                      </p:to>
                                    </p:set>
                                    <p:animEffect transition="in" filter="wipe(up)">
                                      <p:cBhvr>
                                        <p:cTn id="116" dur="500"/>
                                        <p:tgtEl>
                                          <p:spTgt spid="394"/>
                                        </p:tgtEl>
                                      </p:cBhvr>
                                    </p:animEffect>
                                  </p:childTnLst>
                                </p:cTn>
                              </p:par>
                            </p:childTnLst>
                          </p:cTn>
                        </p:par>
                        <p:par>
                          <p:cTn id="117" fill="hold">
                            <p:stCondLst>
                              <p:cond delay="1000"/>
                            </p:stCondLst>
                            <p:childTnLst>
                              <p:par>
                                <p:cTn id="118" presetID="22" presetClass="entr" presetSubtype="8" fill="hold" nodeType="afterEffect">
                                  <p:stCondLst>
                                    <p:cond delay="0"/>
                                  </p:stCondLst>
                                  <p:childTnLst>
                                    <p:set>
                                      <p:cBhvr>
                                        <p:cTn id="119" dur="1" fill="hold">
                                          <p:stCondLst>
                                            <p:cond delay="0"/>
                                          </p:stCondLst>
                                        </p:cTn>
                                        <p:tgtEl>
                                          <p:spTgt spid="270"/>
                                        </p:tgtEl>
                                        <p:attrNameLst>
                                          <p:attrName>style.visibility</p:attrName>
                                        </p:attrNameLst>
                                      </p:cBhvr>
                                      <p:to>
                                        <p:strVal val="visible"/>
                                      </p:to>
                                    </p:set>
                                    <p:animEffect transition="in" filter="wipe(left)">
                                      <p:cBhvr>
                                        <p:cTn id="120" dur="500"/>
                                        <p:tgtEl>
                                          <p:spTgt spid="27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437"/>
                                        </p:tgtEl>
                                        <p:attrNameLst>
                                          <p:attrName>style.visibility</p:attrName>
                                        </p:attrNameLst>
                                      </p:cBhvr>
                                      <p:to>
                                        <p:strVal val="visible"/>
                                      </p:to>
                                    </p:set>
                                    <p:animEffect transition="in" filter="wipe(left)">
                                      <p:cBhvr>
                                        <p:cTn id="125" dur="500"/>
                                        <p:tgtEl>
                                          <p:spTgt spid="43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259"/>
                                        </p:tgtEl>
                                        <p:attrNameLst>
                                          <p:attrName>style.visibility</p:attrName>
                                        </p:attrNameLst>
                                      </p:cBhvr>
                                      <p:to>
                                        <p:strVal val="visible"/>
                                      </p:to>
                                    </p:set>
                                    <p:animEffect transition="in" filter="wipe(left)">
                                      <p:cBhvr>
                                        <p:cTn id="130"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257" grpId="0" animBg="1"/>
    </p:bldLst>
  </p:timing>
  <p:extLst mod="1"/>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全相联存储器硬件开销</a:t>
            </a:r>
          </a:p>
        </p:txBody>
      </p:sp>
      <p:sp>
        <p:nvSpPr>
          <p:cNvPr id="3" name="内容占位符 2"/>
          <p:cNvSpPr>
            <a:spLocks noGrp="1"/>
          </p:cNvSpPr>
          <p:nvPr>
            <p:ph idx="1"/>
          </p:nvPr>
        </p:nvSpPr>
        <p:spPr>
          <a:xfrm>
            <a:off x="487822" y="942764"/>
            <a:ext cx="12175992" cy="5637024"/>
          </a:xfrm>
          <a:ln>
            <a:noFill/>
          </a:ln>
        </p:spPr>
        <p:txBody>
          <a:bodyPr>
            <a:normAutofit/>
          </a:bodyPr>
          <a:lstStyle/>
          <a:p>
            <a:r>
              <a:rPr lang="en-US" altLang="zh-CN" sz="2800" dirty="0"/>
              <a:t>SRAM</a:t>
            </a:r>
          </a:p>
          <a:p>
            <a:pPr lvl="1"/>
            <a:r>
              <a:rPr lang="zh-CN" altLang="en-US" sz="2400" dirty="0"/>
              <a:t>存放数据块副本</a:t>
            </a:r>
            <a:endParaRPr lang="en-US" altLang="zh-CN" sz="2400" dirty="0"/>
          </a:p>
          <a:p>
            <a:r>
              <a:rPr lang="zh-CN" altLang="en-US" sz="2800" dirty="0"/>
              <a:t>相联存储器 </a:t>
            </a:r>
            <a:r>
              <a:rPr lang="en-US" altLang="zh-CN" sz="2800" dirty="0"/>
              <a:t>CAM </a:t>
            </a:r>
            <a:r>
              <a:rPr lang="zh-CN" altLang="en-US" sz="2800" dirty="0"/>
              <a:t>，</a:t>
            </a:r>
            <a:r>
              <a:rPr lang="en-US" altLang="zh-CN" sz="1900" b="1" dirty="0"/>
              <a:t>Content Addressed Memory</a:t>
            </a:r>
          </a:p>
          <a:p>
            <a:pPr lvl="1"/>
            <a:r>
              <a:rPr lang="zh-CN" altLang="en-US" sz="2400" dirty="0"/>
              <a:t>存放查找表，按内容进行访问（</a:t>
            </a:r>
            <a:r>
              <a:rPr lang="en-US" altLang="zh-CN" sz="2400" dirty="0"/>
              <a:t>Key</a:t>
            </a:r>
            <a:r>
              <a:rPr lang="zh-CN" altLang="en-US" sz="2400" dirty="0"/>
              <a:t>，</a:t>
            </a:r>
            <a:r>
              <a:rPr lang="en-US" altLang="zh-CN" sz="2400" dirty="0"/>
              <a:t>Value</a:t>
            </a:r>
            <a:r>
              <a:rPr lang="zh-CN" altLang="en-US" sz="2400" dirty="0"/>
              <a:t>）</a:t>
            </a:r>
            <a:endParaRPr lang="en-US" altLang="zh-CN" sz="2400" dirty="0"/>
          </a:p>
          <a:p>
            <a:pPr lvl="1"/>
            <a:r>
              <a:rPr lang="zh-CN" altLang="en-US" sz="2400" dirty="0"/>
              <a:t>有效位，</a:t>
            </a:r>
            <a:r>
              <a:rPr lang="en-US" altLang="zh-CN" sz="2400" dirty="0"/>
              <a:t>key</a:t>
            </a:r>
            <a:r>
              <a:rPr lang="zh-CN" altLang="en-US" sz="2400" dirty="0"/>
              <a:t>，</a:t>
            </a:r>
            <a:r>
              <a:rPr lang="en-US" altLang="zh-CN" sz="2400" dirty="0"/>
              <a:t>value</a:t>
            </a:r>
            <a:r>
              <a:rPr lang="zh-CN" altLang="en-US" sz="2400" dirty="0"/>
              <a:t>，标志位（</a:t>
            </a:r>
            <a:r>
              <a:rPr lang="en-US" altLang="zh-CN" sz="2400" dirty="0"/>
              <a:t>Dirty bit</a:t>
            </a:r>
            <a:r>
              <a:rPr lang="zh-CN" altLang="en-US" sz="2400" dirty="0"/>
              <a:t>），置换标记（访问频率等）</a:t>
            </a:r>
            <a:endParaRPr lang="en-US" altLang="zh-CN" sz="2400" dirty="0"/>
          </a:p>
          <a:p>
            <a:pPr lvl="1"/>
            <a:r>
              <a:rPr lang="zh-CN" altLang="en-US" sz="2400" dirty="0">
                <a:latin typeface="微软雅黑" charset="-122"/>
                <a:ea typeface="微软雅黑" charset="-122"/>
              </a:rPr>
              <a:t>查找表总容量</a:t>
            </a:r>
            <a:endParaRPr lang="en-US" altLang="zh-CN" sz="2400" dirty="0">
              <a:latin typeface="微软雅黑" charset="-122"/>
              <a:ea typeface="微软雅黑" charset="-122"/>
            </a:endParaRPr>
          </a:p>
          <a:p>
            <a:pPr lvl="2"/>
            <a:r>
              <a:rPr lang="en-US" altLang="zh-CN" sz="2400" dirty="0">
                <a:latin typeface="微软雅黑" charset="-122"/>
                <a:ea typeface="微软雅黑" charset="-122"/>
              </a:rPr>
              <a:t>cache</a:t>
            </a:r>
            <a:r>
              <a:rPr lang="zh-CN" altLang="en-US" sz="2400" dirty="0">
                <a:latin typeface="微软雅黑" charset="-122"/>
                <a:ea typeface="微软雅黑" charset="-122"/>
              </a:rPr>
              <a:t>行数 *（</a:t>
            </a:r>
            <a:r>
              <a:rPr lang="en-US" altLang="zh-CN" sz="2400" dirty="0">
                <a:latin typeface="微软雅黑" charset="-122"/>
                <a:ea typeface="微软雅黑" charset="-122"/>
              </a:rPr>
              <a:t>1+</a:t>
            </a:r>
            <a:r>
              <a:rPr lang="zh-CN" altLang="en-US" sz="2400" dirty="0">
                <a:latin typeface="微软雅黑" charset="-122"/>
                <a:ea typeface="微软雅黑" charset="-122"/>
              </a:rPr>
              <a:t>主存块地址位宽</a:t>
            </a:r>
            <a:r>
              <a:rPr lang="en-US" altLang="zh-CN" sz="2400" dirty="0">
                <a:latin typeface="微软雅黑" charset="-122"/>
                <a:ea typeface="微软雅黑" charset="-122"/>
              </a:rPr>
              <a:t>+</a:t>
            </a:r>
            <a:r>
              <a:rPr lang="en-US" altLang="zh-CN" sz="2400" dirty="0">
                <a:solidFill>
                  <a:srgbClr val="00B050"/>
                </a:solidFill>
                <a:latin typeface="微软雅黑" charset="-122"/>
                <a:ea typeface="微软雅黑" charset="-122"/>
              </a:rPr>
              <a:t>cache</a:t>
            </a:r>
            <a:r>
              <a:rPr lang="zh-CN" altLang="en-US" sz="2400" dirty="0">
                <a:solidFill>
                  <a:srgbClr val="00B050"/>
                </a:solidFill>
                <a:latin typeface="微软雅黑" charset="-122"/>
                <a:ea typeface="微软雅黑" charset="-122"/>
              </a:rPr>
              <a:t>地址位宽</a:t>
            </a:r>
            <a:r>
              <a:rPr lang="en-US" altLang="zh-CN" sz="2400" dirty="0">
                <a:latin typeface="微软雅黑" charset="-122"/>
                <a:ea typeface="微软雅黑" charset="-122"/>
              </a:rPr>
              <a:t>+1+</a:t>
            </a:r>
            <a:r>
              <a:rPr lang="zh-CN" altLang="en-US" sz="2400" dirty="0">
                <a:latin typeface="微软雅黑" charset="-122"/>
                <a:ea typeface="微软雅黑" charset="-122"/>
              </a:rPr>
              <a:t>置换标记长度）</a:t>
            </a:r>
            <a:endParaRPr lang="en-US" altLang="zh-CN" sz="2400" dirty="0">
              <a:latin typeface="微软雅黑" charset="-122"/>
              <a:ea typeface="微软雅黑" charset="-122"/>
            </a:endParaRPr>
          </a:p>
          <a:p>
            <a:pPr lvl="2"/>
            <a:r>
              <a:rPr lang="zh-CN" altLang="en-US" sz="2400" dirty="0">
                <a:latin typeface="微软雅黑" charset="-122"/>
                <a:ea typeface="微软雅黑" charset="-122"/>
              </a:rPr>
              <a:t>如果查找表和缓存都在</a:t>
            </a:r>
            <a:r>
              <a:rPr lang="en-US" altLang="zh-CN" sz="2400" dirty="0">
                <a:latin typeface="微软雅黑" charset="-122"/>
                <a:ea typeface="微软雅黑" charset="-122"/>
              </a:rPr>
              <a:t>CPU</a:t>
            </a:r>
            <a:r>
              <a:rPr lang="zh-CN" altLang="en-US" sz="2400" dirty="0">
                <a:latin typeface="微软雅黑" charset="-122"/>
                <a:ea typeface="微软雅黑" charset="-122"/>
              </a:rPr>
              <a:t>内部，可以不需要</a:t>
            </a:r>
            <a:r>
              <a:rPr lang="en-US" altLang="zh-CN" sz="2400" dirty="0">
                <a:solidFill>
                  <a:srgbClr val="00B050"/>
                </a:solidFill>
                <a:latin typeface="微软雅黑" charset="-122"/>
                <a:ea typeface="微软雅黑" charset="-122"/>
              </a:rPr>
              <a:t>cache</a:t>
            </a:r>
            <a:r>
              <a:rPr lang="zh-CN" altLang="en-US" sz="2400" dirty="0">
                <a:solidFill>
                  <a:srgbClr val="00B050"/>
                </a:solidFill>
                <a:latin typeface="微软雅黑" charset="-122"/>
                <a:ea typeface="微软雅黑" charset="-122"/>
              </a:rPr>
              <a:t>块地址</a:t>
            </a:r>
            <a:endParaRPr lang="en-US" altLang="zh-CN" sz="2400" dirty="0">
              <a:solidFill>
                <a:srgbClr val="00B050"/>
              </a:solidFill>
              <a:latin typeface="微软雅黑" charset="-122"/>
              <a:ea typeface="微软雅黑" charset="-122"/>
            </a:endParaRPr>
          </a:p>
          <a:p>
            <a:pPr lvl="2"/>
            <a:endParaRPr lang="en-US" altLang="zh-CN" dirty="0">
              <a:latin typeface="微软雅黑" charset="-122"/>
              <a:ea typeface="微软雅黑" charset="-122"/>
            </a:endParaRPr>
          </a:p>
          <a:p>
            <a:pPr lvl="2"/>
            <a:endParaRPr lang="zh-CN" altLang="en-US" baseline="30000" dirty="0">
              <a:latin typeface="微软雅黑" charset="-122"/>
              <a:ea typeface="微软雅黑" charset="-122"/>
            </a:endParaRP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01026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p>
        </p:txBody>
      </p:sp>
      <p:sp>
        <p:nvSpPr>
          <p:cNvPr id="3" name="内容占位符 2"/>
          <p:cNvSpPr>
            <a:spLocks noGrp="1"/>
          </p:cNvSpPr>
          <p:nvPr>
            <p:ph idx="1"/>
          </p:nvPr>
        </p:nvSpPr>
        <p:spPr/>
        <p:txBody>
          <a:bodyPr/>
          <a:lstStyle/>
          <a:p>
            <a:r>
              <a:rPr lang="zh-CN" altLang="en-US" b="1" dirty="0">
                <a:solidFill>
                  <a:srgbClr val="C00000"/>
                </a:solidFill>
              </a:rPr>
              <a:t>基本概念</a:t>
            </a:r>
          </a:p>
          <a:p>
            <a:r>
              <a:rPr lang="zh-CN" altLang="en-US" dirty="0"/>
              <a:t>随机存储器</a:t>
            </a:r>
          </a:p>
          <a:p>
            <a:r>
              <a:rPr lang="zh-CN" altLang="en-US" dirty="0"/>
              <a:t>只读存储器</a:t>
            </a:r>
          </a:p>
          <a:p>
            <a:r>
              <a:rPr lang="zh-CN" altLang="en-US" dirty="0"/>
              <a:t>主存储器与</a:t>
            </a:r>
            <a:r>
              <a:rPr lang="en-US" altLang="zh-CN" dirty="0"/>
              <a:t>CPU</a:t>
            </a:r>
            <a:r>
              <a:rPr lang="zh-CN" altLang="en-US" dirty="0"/>
              <a:t>的连接</a:t>
            </a:r>
          </a:p>
          <a:p>
            <a:r>
              <a:rPr lang="zh-CN" altLang="en-US" dirty="0"/>
              <a:t>新型存储器</a:t>
            </a:r>
          </a:p>
          <a:p>
            <a:endParaRPr lang="zh-CN" altLang="en-US" dirty="0"/>
          </a:p>
        </p:txBody>
      </p:sp>
    </p:spTree>
    <p:extLst>
      <p:ext uri="{BB962C8B-B14F-4D97-AF65-F5344CB8AC3E}">
        <p14:creationId xmlns:p14="http://schemas.microsoft.com/office/powerpoint/2010/main" val="28939554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矩形 321"/>
          <p:cNvSpPr/>
          <p:nvPr/>
        </p:nvSpPr>
        <p:spPr>
          <a:xfrm>
            <a:off x="2385366" y="2462631"/>
            <a:ext cx="1881557" cy="3295758"/>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83" name="矩形 82"/>
          <p:cNvSpPr/>
          <p:nvPr/>
        </p:nvSpPr>
        <p:spPr>
          <a:xfrm>
            <a:off x="4543" y="6484748"/>
            <a:ext cx="12192000" cy="401219"/>
          </a:xfrm>
          <a:prstGeom prst="rect">
            <a:avLst/>
          </a:prstGeom>
          <a:solidFill>
            <a:srgbClr val="38A5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dirty="0">
              <a:solidFill>
                <a:srgbClr val="000000"/>
              </a:solidFill>
              <a:latin typeface="微软雅黑"/>
              <a:ea typeface="微软雅黑"/>
            </a:endParaRPr>
          </a:p>
        </p:txBody>
      </p:sp>
      <p:grpSp>
        <p:nvGrpSpPr>
          <p:cNvPr id="37" name="组合 36"/>
          <p:cNvGrpSpPr/>
          <p:nvPr/>
        </p:nvGrpSpPr>
        <p:grpSpPr>
          <a:xfrm>
            <a:off x="8485545" y="2434862"/>
            <a:ext cx="607552" cy="378508"/>
            <a:chOff x="6944101" y="2283225"/>
            <a:chExt cx="607552" cy="378508"/>
          </a:xfrm>
        </p:grpSpPr>
        <p:sp>
          <p:nvSpPr>
            <p:cNvPr id="263" name="等腰三角形 2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4" name="直接连接符 23"/>
            <p:cNvCxnSpPr>
              <a:endCxn id="2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 name="直接连接符 33"/>
            <p:cNvCxnSpPr>
              <a:stCxn id="2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66" name="直接连接符 2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6" name="文本框 3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sp>
        <p:nvSpPr>
          <p:cNvPr id="2" name="标题 1"/>
          <p:cNvSpPr>
            <a:spLocks noGrp="1"/>
          </p:cNvSpPr>
          <p:nvPr>
            <p:ph type="title"/>
          </p:nvPr>
        </p:nvSpPr>
        <p:spPr/>
        <p:txBody>
          <a:bodyPr/>
          <a:lstStyle/>
          <a:p>
            <a:r>
              <a:rPr lang="zh-CN" altLang="en-US" dirty="0"/>
              <a:t>全相联映射动态载入过程</a:t>
            </a:r>
          </a:p>
        </p:txBody>
      </p:sp>
      <p:sp>
        <p:nvSpPr>
          <p:cNvPr id="35" name="矩形 34"/>
          <p:cNvSpPr/>
          <p:nvPr/>
        </p:nvSpPr>
        <p:spPr>
          <a:xfrm>
            <a:off x="2327997" y="2317549"/>
            <a:ext cx="791369"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itchFamily="34" charset="0"/>
                <a:ea typeface="微软雅黑"/>
                <a:cs typeface="Arial" pitchFamily="34" charset="0"/>
              </a:rPr>
              <a:t>有效位</a:t>
            </a:r>
          </a:p>
        </p:txBody>
      </p:sp>
      <p:sp>
        <p:nvSpPr>
          <p:cNvPr id="41" name="矩形 40"/>
          <p:cNvSpPr/>
          <p:nvPr/>
        </p:nvSpPr>
        <p:spPr>
          <a:xfrm>
            <a:off x="3120084" y="2313500"/>
            <a:ext cx="55891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400" dirty="0">
                <a:solidFill>
                  <a:srgbClr val="000000">
                    <a:lumMod val="95000"/>
                    <a:lumOff val="5000"/>
                  </a:srgbClr>
                </a:solidFill>
                <a:latin typeface="Arial" pitchFamily="34" charset="0"/>
                <a:ea typeface="微软雅黑"/>
                <a:cs typeface="Arial" pitchFamily="34" charset="0"/>
              </a:rPr>
              <a:t>TAG</a:t>
            </a:r>
            <a:endParaRPr lang="zh-CN" altLang="en-US" sz="1400" dirty="0">
              <a:solidFill>
                <a:srgbClr val="000000">
                  <a:lumMod val="95000"/>
                  <a:lumOff val="5000"/>
                </a:srgbClr>
              </a:solidFill>
              <a:latin typeface="Arial" pitchFamily="34" charset="0"/>
              <a:ea typeface="微软雅黑"/>
              <a:cs typeface="Arial" pitchFamily="34" charset="0"/>
            </a:endParaRPr>
          </a:p>
        </p:txBody>
      </p:sp>
      <p:sp>
        <p:nvSpPr>
          <p:cNvPr id="99" name="矩形 98"/>
          <p:cNvSpPr/>
          <p:nvPr/>
        </p:nvSpPr>
        <p:spPr>
          <a:xfrm>
            <a:off x="6025768" y="2305198"/>
            <a:ext cx="1678225"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zh-CN" altLang="en-US" sz="1400" b="1" dirty="0">
                <a:solidFill>
                  <a:srgbClr val="000000">
                    <a:lumMod val="95000"/>
                    <a:lumOff val="5000"/>
                  </a:srgbClr>
                </a:solidFill>
                <a:latin typeface="Arial" pitchFamily="34" charset="0"/>
                <a:ea typeface="微软雅黑"/>
                <a:cs typeface="Arial" pitchFamily="34" charset="0"/>
              </a:rPr>
              <a:t>数据块副本缓冲区</a:t>
            </a:r>
          </a:p>
        </p:txBody>
      </p:sp>
      <p:grpSp>
        <p:nvGrpSpPr>
          <p:cNvPr id="21" name="组合 20"/>
          <p:cNvGrpSpPr/>
          <p:nvPr/>
        </p:nvGrpSpPr>
        <p:grpSpPr>
          <a:xfrm>
            <a:off x="5831784" y="1900505"/>
            <a:ext cx="3975080" cy="1635644"/>
            <a:chOff x="5508104" y="1477646"/>
            <a:chExt cx="2952328" cy="1564138"/>
          </a:xfrm>
        </p:grpSpPr>
        <p:cxnSp>
          <p:nvCxnSpPr>
            <p:cNvPr id="330" name="直接连接符 329"/>
            <p:cNvCxnSpPr/>
            <p:nvPr/>
          </p:nvCxnSpPr>
          <p:spPr>
            <a:xfrm>
              <a:off x="5508104" y="1477646"/>
              <a:ext cx="29523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155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2491244" y="2553211"/>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5" name="组合 4"/>
          <p:cNvGrpSpPr/>
          <p:nvPr/>
        </p:nvGrpSpPr>
        <p:grpSpPr>
          <a:xfrm>
            <a:off x="5318922" y="2555715"/>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02" name="矩形 101"/>
          <p:cNvSpPr/>
          <p:nvPr/>
        </p:nvSpPr>
        <p:spPr>
          <a:xfrm>
            <a:off x="2862353" y="261547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03" name="矩形 102"/>
          <p:cNvSpPr/>
          <p:nvPr/>
        </p:nvSpPr>
        <p:spPr>
          <a:xfrm>
            <a:off x="2563252" y="261740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46" name="矩形 145"/>
          <p:cNvSpPr/>
          <p:nvPr/>
        </p:nvSpPr>
        <p:spPr>
          <a:xfrm>
            <a:off x="2491244" y="294056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47" name="组合 146"/>
          <p:cNvGrpSpPr/>
          <p:nvPr/>
        </p:nvGrpSpPr>
        <p:grpSpPr>
          <a:xfrm>
            <a:off x="5318922" y="2943071"/>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48" name="矩形 147"/>
          <p:cNvSpPr/>
          <p:nvPr/>
        </p:nvSpPr>
        <p:spPr>
          <a:xfrm>
            <a:off x="2862353" y="300282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49" name="矩形 148"/>
          <p:cNvSpPr/>
          <p:nvPr/>
        </p:nvSpPr>
        <p:spPr>
          <a:xfrm>
            <a:off x="2563252" y="300476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70" name="矩形 169"/>
          <p:cNvSpPr/>
          <p:nvPr/>
        </p:nvSpPr>
        <p:spPr>
          <a:xfrm>
            <a:off x="2491244" y="3339026"/>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71" name="组合 170"/>
          <p:cNvGrpSpPr/>
          <p:nvPr/>
        </p:nvGrpSpPr>
        <p:grpSpPr>
          <a:xfrm>
            <a:off x="5318922" y="3330427"/>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72" name="矩形 171"/>
          <p:cNvSpPr/>
          <p:nvPr/>
        </p:nvSpPr>
        <p:spPr>
          <a:xfrm>
            <a:off x="2862353" y="3401287"/>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73" name="矩形 172"/>
          <p:cNvSpPr/>
          <p:nvPr/>
        </p:nvSpPr>
        <p:spPr>
          <a:xfrm>
            <a:off x="2563252" y="3403221"/>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81" name="矩形 180"/>
          <p:cNvSpPr/>
          <p:nvPr/>
        </p:nvSpPr>
        <p:spPr>
          <a:xfrm>
            <a:off x="2498989" y="374305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82" name="组合 181"/>
          <p:cNvGrpSpPr/>
          <p:nvPr/>
        </p:nvGrpSpPr>
        <p:grpSpPr>
          <a:xfrm>
            <a:off x="5318922" y="3717783"/>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83" name="矩形 182"/>
          <p:cNvSpPr/>
          <p:nvPr/>
        </p:nvSpPr>
        <p:spPr>
          <a:xfrm>
            <a:off x="2870098" y="380531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84" name="矩形 183"/>
          <p:cNvSpPr/>
          <p:nvPr/>
        </p:nvSpPr>
        <p:spPr>
          <a:xfrm>
            <a:off x="2570997" y="380724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192" name="矩形 191"/>
          <p:cNvSpPr/>
          <p:nvPr/>
        </p:nvSpPr>
        <p:spPr>
          <a:xfrm>
            <a:off x="2491245" y="4149075"/>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193" name="组合 192"/>
          <p:cNvGrpSpPr/>
          <p:nvPr/>
        </p:nvGrpSpPr>
        <p:grpSpPr>
          <a:xfrm>
            <a:off x="5318922" y="411421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194" name="矩形 193"/>
          <p:cNvSpPr/>
          <p:nvPr/>
        </p:nvSpPr>
        <p:spPr>
          <a:xfrm>
            <a:off x="2862353" y="4211336"/>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195" name="矩形 194"/>
          <p:cNvSpPr/>
          <p:nvPr/>
        </p:nvSpPr>
        <p:spPr>
          <a:xfrm>
            <a:off x="2563252" y="4213270"/>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03" name="矩形 202"/>
          <p:cNvSpPr/>
          <p:nvPr/>
        </p:nvSpPr>
        <p:spPr>
          <a:xfrm>
            <a:off x="2491245" y="4536431"/>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04" name="组合 203"/>
          <p:cNvGrpSpPr/>
          <p:nvPr/>
        </p:nvGrpSpPr>
        <p:grpSpPr>
          <a:xfrm>
            <a:off x="5318922" y="450157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205" name="矩形 204"/>
          <p:cNvSpPr/>
          <p:nvPr/>
        </p:nvSpPr>
        <p:spPr>
          <a:xfrm>
            <a:off x="2862353" y="459869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06" name="矩形 205"/>
          <p:cNvSpPr/>
          <p:nvPr/>
        </p:nvSpPr>
        <p:spPr>
          <a:xfrm>
            <a:off x="2563252" y="460062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14" name="矩形 213"/>
          <p:cNvSpPr/>
          <p:nvPr/>
        </p:nvSpPr>
        <p:spPr>
          <a:xfrm>
            <a:off x="2491245" y="492378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15" name="组合 214"/>
          <p:cNvGrpSpPr/>
          <p:nvPr/>
        </p:nvGrpSpPr>
        <p:grpSpPr>
          <a:xfrm>
            <a:off x="5318922" y="488892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sp>
        <p:nvSpPr>
          <p:cNvPr id="216" name="矩形 215"/>
          <p:cNvSpPr/>
          <p:nvPr/>
        </p:nvSpPr>
        <p:spPr>
          <a:xfrm>
            <a:off x="2862353" y="498604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17" name="矩形 216"/>
          <p:cNvSpPr/>
          <p:nvPr/>
        </p:nvSpPr>
        <p:spPr>
          <a:xfrm>
            <a:off x="2563252" y="498798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sp>
        <p:nvSpPr>
          <p:cNvPr id="225" name="矩形 224"/>
          <p:cNvSpPr/>
          <p:nvPr/>
        </p:nvSpPr>
        <p:spPr>
          <a:xfrm>
            <a:off x="2491245" y="531114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grpSp>
        <p:nvGrpSpPr>
          <p:cNvPr id="226" name="组合 225"/>
          <p:cNvGrpSpPr/>
          <p:nvPr/>
        </p:nvGrpSpPr>
        <p:grpSpPr>
          <a:xfrm>
            <a:off x="5318922" y="527628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0</a:t>
              </a:r>
              <a:endParaRPr lang="zh-CN" altLang="en-US" sz="1400" baseline="-25000" dirty="0">
                <a:solidFill>
                  <a:srgbClr val="000000"/>
                </a:solidFill>
                <a:latin typeface="Arial" pitchFamily="34" charset="0"/>
                <a:ea typeface="微软雅黑"/>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1</a:t>
              </a:r>
              <a:endParaRPr lang="zh-CN" altLang="en-US" sz="1400" baseline="-25000" dirty="0">
                <a:solidFill>
                  <a:srgbClr val="000000"/>
                </a:solidFill>
                <a:latin typeface="Arial" pitchFamily="34" charset="0"/>
                <a:ea typeface="微软雅黑"/>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2</a:t>
              </a:r>
              <a:endParaRPr lang="zh-CN" altLang="en-US" sz="1400" baseline="-25000" dirty="0">
                <a:solidFill>
                  <a:srgbClr val="000000"/>
                </a:solidFill>
                <a:latin typeface="Arial" pitchFamily="34" charset="0"/>
                <a:ea typeface="微软雅黑"/>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W</a:t>
              </a:r>
              <a:r>
                <a:rPr lang="en-US" altLang="zh-CN" sz="1400" baseline="-25000" dirty="0">
                  <a:solidFill>
                    <a:srgbClr val="000000"/>
                  </a:solidFill>
                  <a:latin typeface="Arial" pitchFamily="34" charset="0"/>
                  <a:ea typeface="微软雅黑"/>
                  <a:cs typeface="Arial" pitchFamily="34" charset="0"/>
                </a:rPr>
                <a:t>3</a:t>
              </a:r>
              <a:endParaRPr lang="zh-CN" altLang="en-US" sz="1400" baseline="-25000" dirty="0">
                <a:solidFill>
                  <a:srgbClr val="000000"/>
                </a:solidFill>
                <a:latin typeface="Arial" pitchFamily="34" charset="0"/>
                <a:ea typeface="微软雅黑"/>
                <a:cs typeface="Arial" pitchFamily="34" charset="0"/>
              </a:endParaRPr>
            </a:p>
          </p:txBody>
        </p:sp>
      </p:grpSp>
      <p:sp>
        <p:nvSpPr>
          <p:cNvPr id="227" name="矩形 226"/>
          <p:cNvSpPr/>
          <p:nvPr/>
        </p:nvSpPr>
        <p:spPr>
          <a:xfrm>
            <a:off x="2862353" y="537340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itchFamily="34" charset="0"/>
              <a:ea typeface="微软雅黑"/>
              <a:cs typeface="Arial" pitchFamily="34" charset="0"/>
            </a:endParaRPr>
          </a:p>
        </p:txBody>
      </p:sp>
      <p:sp>
        <p:nvSpPr>
          <p:cNvPr id="228" name="矩形 227"/>
          <p:cNvSpPr/>
          <p:nvPr/>
        </p:nvSpPr>
        <p:spPr>
          <a:xfrm>
            <a:off x="2563252" y="537533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a:t>
            </a:r>
            <a:endParaRPr lang="zh-CN" altLang="en-US" sz="1400" dirty="0">
              <a:solidFill>
                <a:srgbClr val="000000"/>
              </a:solidFill>
              <a:latin typeface="Arial" pitchFamily="34" charset="0"/>
              <a:ea typeface="微软雅黑"/>
              <a:cs typeface="Arial" pitchFamily="34" charset="0"/>
            </a:endParaRPr>
          </a:p>
        </p:txBody>
      </p:sp>
      <p:grpSp>
        <p:nvGrpSpPr>
          <p:cNvPr id="12" name="组合 11"/>
          <p:cNvGrpSpPr/>
          <p:nvPr/>
        </p:nvGrpSpPr>
        <p:grpSpPr>
          <a:xfrm>
            <a:off x="4680628" y="2756295"/>
            <a:ext cx="747230" cy="2703044"/>
            <a:chOff x="3582256" y="2333436"/>
            <a:chExt cx="873488" cy="2703044"/>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8647" y="26904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8647" y="30837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8647" y="348377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82256" y="386887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88647" y="4241437"/>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88647" y="465020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82256" y="5036480"/>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021038" y="2699732"/>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0619" y="2030245"/>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pPr fontAlgn="base">
                  <a:spcBef>
                    <a:spcPct val="0"/>
                  </a:spcBef>
                  <a:spcAft>
                    <a:spcPct val="0"/>
                  </a:spcAft>
                  <a:defRPr/>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0" name="矩形 139"/>
          <p:cNvSpPr/>
          <p:nvPr/>
        </p:nvSpPr>
        <p:spPr>
          <a:xfrm>
            <a:off x="413200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1F</a:t>
            </a:r>
            <a:endParaRPr lang="zh-CN" altLang="en-US" sz="1400" dirty="0">
              <a:solidFill>
                <a:srgbClr val="000000"/>
              </a:solidFill>
              <a:latin typeface="Arial" pitchFamily="34" charset="0"/>
              <a:ea typeface="微软雅黑"/>
              <a:cs typeface="Arial" pitchFamily="34" charset="0"/>
            </a:endParaRPr>
          </a:p>
        </p:txBody>
      </p:sp>
      <p:sp>
        <p:nvSpPr>
          <p:cNvPr id="141" name="矩形 140"/>
          <p:cNvSpPr/>
          <p:nvPr/>
        </p:nvSpPr>
        <p:spPr>
          <a:xfrm>
            <a:off x="480773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20</a:t>
            </a:r>
            <a:endParaRPr lang="zh-CN" altLang="en-US" sz="1400" dirty="0">
              <a:solidFill>
                <a:srgbClr val="000000"/>
              </a:solidFill>
              <a:latin typeface="Arial" pitchFamily="34" charset="0"/>
              <a:ea typeface="微软雅黑"/>
              <a:cs typeface="Arial" pitchFamily="34" charset="0"/>
            </a:endParaRPr>
          </a:p>
        </p:txBody>
      </p:sp>
      <p:sp>
        <p:nvSpPr>
          <p:cNvPr id="185" name="矩形 184"/>
          <p:cNvSpPr/>
          <p:nvPr/>
        </p:nvSpPr>
        <p:spPr>
          <a:xfrm>
            <a:off x="548346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24</a:t>
            </a:r>
            <a:endParaRPr lang="zh-CN" altLang="en-US" sz="1400" dirty="0">
              <a:solidFill>
                <a:srgbClr val="000000"/>
              </a:solidFill>
              <a:latin typeface="Arial" pitchFamily="34" charset="0"/>
              <a:ea typeface="微软雅黑"/>
              <a:cs typeface="Arial" pitchFamily="34" charset="0"/>
            </a:endParaRPr>
          </a:p>
        </p:txBody>
      </p:sp>
      <p:sp>
        <p:nvSpPr>
          <p:cNvPr id="239" name="矩形 238"/>
          <p:cNvSpPr/>
          <p:nvPr/>
        </p:nvSpPr>
        <p:spPr>
          <a:xfrm>
            <a:off x="615919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1E</a:t>
            </a:r>
            <a:endParaRPr lang="zh-CN" altLang="en-US" sz="1400" dirty="0">
              <a:solidFill>
                <a:srgbClr val="000000"/>
              </a:solidFill>
              <a:latin typeface="Arial" pitchFamily="34" charset="0"/>
              <a:ea typeface="微软雅黑"/>
              <a:cs typeface="Arial" pitchFamily="34" charset="0"/>
            </a:endParaRPr>
          </a:p>
        </p:txBody>
      </p:sp>
      <p:sp>
        <p:nvSpPr>
          <p:cNvPr id="244" name="矩形 243"/>
          <p:cNvSpPr/>
          <p:nvPr/>
        </p:nvSpPr>
        <p:spPr>
          <a:xfrm>
            <a:off x="683492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48</a:t>
            </a:r>
            <a:endParaRPr lang="zh-CN" altLang="en-US" sz="1400" dirty="0">
              <a:solidFill>
                <a:srgbClr val="000000"/>
              </a:solidFill>
              <a:latin typeface="Arial" pitchFamily="34" charset="0"/>
              <a:ea typeface="微软雅黑"/>
              <a:cs typeface="Arial" pitchFamily="34" charset="0"/>
            </a:endParaRPr>
          </a:p>
        </p:txBody>
      </p:sp>
      <p:sp>
        <p:nvSpPr>
          <p:cNvPr id="247" name="矩形 246"/>
          <p:cNvSpPr/>
          <p:nvPr/>
        </p:nvSpPr>
        <p:spPr>
          <a:xfrm>
            <a:off x="751065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54</a:t>
            </a:r>
            <a:endParaRPr lang="zh-CN" altLang="en-US" sz="1400" dirty="0">
              <a:solidFill>
                <a:srgbClr val="000000"/>
              </a:solidFill>
              <a:latin typeface="Arial" pitchFamily="34" charset="0"/>
              <a:ea typeface="微软雅黑"/>
              <a:cs typeface="Arial" pitchFamily="34" charset="0"/>
            </a:endParaRPr>
          </a:p>
        </p:txBody>
      </p:sp>
      <p:sp>
        <p:nvSpPr>
          <p:cNvPr id="248" name="矩形 247"/>
          <p:cNvSpPr/>
          <p:nvPr/>
        </p:nvSpPr>
        <p:spPr>
          <a:xfrm>
            <a:off x="818638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107</a:t>
            </a:r>
            <a:endParaRPr lang="zh-CN" altLang="en-US" sz="1400" dirty="0">
              <a:solidFill>
                <a:srgbClr val="000000"/>
              </a:solidFill>
              <a:latin typeface="Arial" pitchFamily="34" charset="0"/>
              <a:ea typeface="微软雅黑"/>
              <a:cs typeface="Arial" pitchFamily="34" charset="0"/>
            </a:endParaRPr>
          </a:p>
        </p:txBody>
      </p:sp>
      <p:sp>
        <p:nvSpPr>
          <p:cNvPr id="249" name="矩形 248"/>
          <p:cNvSpPr/>
          <p:nvPr/>
        </p:nvSpPr>
        <p:spPr>
          <a:xfrm>
            <a:off x="3118266" y="6560899"/>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b="1" dirty="0">
                <a:solidFill>
                  <a:srgbClr val="000000">
                    <a:lumMod val="95000"/>
                    <a:lumOff val="5000"/>
                  </a:srgbClr>
                </a:solidFill>
                <a:latin typeface="Arial" pitchFamily="34" charset="0"/>
                <a:ea typeface="微软雅黑"/>
                <a:cs typeface="Arial" pitchFamily="34" charset="0"/>
              </a:rPr>
              <a:t>访问序列</a:t>
            </a:r>
          </a:p>
        </p:txBody>
      </p:sp>
      <p:grpSp>
        <p:nvGrpSpPr>
          <p:cNvPr id="253" name="组合 252"/>
          <p:cNvGrpSpPr/>
          <p:nvPr/>
        </p:nvGrpSpPr>
        <p:grpSpPr>
          <a:xfrm>
            <a:off x="4249906" y="1501615"/>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tag</a:t>
              </a:r>
              <a:endParaRPr lang="zh-CN" altLang="en-US" sz="1400" dirty="0">
                <a:solidFill>
                  <a:srgbClr val="000000"/>
                </a:solidFill>
                <a:latin typeface="Arial" pitchFamily="34" charset="0"/>
                <a:ea typeface="微软雅黑"/>
                <a:cs typeface="Arial" pitchFamily="34" charset="0"/>
              </a:endParaRPr>
            </a:p>
          </p:txBody>
        </p:sp>
        <p:sp>
          <p:nvSpPr>
            <p:cNvPr id="256" name="矩形 255"/>
            <p:cNvSpPr/>
            <p:nvPr/>
          </p:nvSpPr>
          <p:spPr>
            <a:xfrm>
              <a:off x="4140856" y="986744"/>
              <a:ext cx="730670"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offset</a:t>
              </a:r>
              <a:endParaRPr lang="zh-CN" altLang="en-US" sz="1400" dirty="0">
                <a:solidFill>
                  <a:srgbClr val="000000"/>
                </a:solidFill>
                <a:latin typeface="Arial" pitchFamily="34" charset="0"/>
                <a:ea typeface="微软雅黑"/>
                <a:cs typeface="Arial" pitchFamily="34" charset="0"/>
              </a:endParaRPr>
            </a:p>
          </p:txBody>
        </p:sp>
      </p:grpSp>
      <p:grpSp>
        <p:nvGrpSpPr>
          <p:cNvPr id="6" name="组合 5"/>
          <p:cNvGrpSpPr/>
          <p:nvPr/>
        </p:nvGrpSpPr>
        <p:grpSpPr>
          <a:xfrm>
            <a:off x="2560640" y="2611673"/>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 name="组合 2"/>
          <p:cNvGrpSpPr/>
          <p:nvPr/>
        </p:nvGrpSpPr>
        <p:grpSpPr>
          <a:xfrm>
            <a:off x="2560640" y="2999029"/>
            <a:ext cx="5858333" cy="235080"/>
            <a:chOff x="2560640" y="2999029"/>
            <a:chExt cx="5858333" cy="235080"/>
          </a:xfrm>
        </p:grpSpPr>
        <p:grpSp>
          <p:nvGrpSpPr>
            <p:cNvPr id="7" name="组合 6"/>
            <p:cNvGrpSpPr/>
            <p:nvPr/>
          </p:nvGrpSpPr>
          <p:grpSpPr>
            <a:xfrm>
              <a:off x="2560640" y="2999029"/>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0001000</a:t>
                </a:r>
                <a:endParaRPr lang="zh-CN" altLang="en-US" sz="1400" dirty="0">
                  <a:solidFill>
                    <a:schemeClr val="bg1"/>
                  </a:solidFill>
                  <a:latin typeface="Arial" pitchFamily="34" charset="0"/>
                  <a:ea typeface="微软雅黑"/>
                  <a:cs typeface="Arial"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47" name="组合 346"/>
            <p:cNvGrpSpPr/>
            <p:nvPr/>
          </p:nvGrpSpPr>
          <p:grpSpPr>
            <a:xfrm>
              <a:off x="5434268" y="3005509"/>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20</a:t>
                </a:r>
                <a:endParaRPr lang="zh-CN" altLang="en-US" sz="1400" dirty="0">
                  <a:solidFill>
                    <a:srgbClr val="000000"/>
                  </a:solidFill>
                  <a:latin typeface="Arial" pitchFamily="34" charset="0"/>
                  <a:ea typeface="微软雅黑"/>
                  <a:cs typeface="Arial"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21</a:t>
                </a:r>
                <a:endParaRPr lang="zh-CN" altLang="en-US" sz="1400" dirty="0">
                  <a:solidFill>
                    <a:srgbClr val="000000"/>
                  </a:solidFill>
                  <a:latin typeface="Arial" pitchFamily="34" charset="0"/>
                  <a:ea typeface="微软雅黑"/>
                  <a:cs typeface="Arial"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22</a:t>
                </a:r>
                <a:endParaRPr lang="zh-CN" altLang="en-US" sz="1400" dirty="0">
                  <a:solidFill>
                    <a:srgbClr val="000000"/>
                  </a:solidFill>
                  <a:latin typeface="Arial" pitchFamily="34" charset="0"/>
                  <a:ea typeface="微软雅黑"/>
                  <a:cs typeface="Arial"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23</a:t>
                </a:r>
                <a:endParaRPr lang="zh-CN" altLang="en-US" sz="1400" dirty="0">
                  <a:solidFill>
                    <a:srgbClr val="000000"/>
                  </a:solidFill>
                  <a:latin typeface="Arial" pitchFamily="34" charset="0"/>
                  <a:ea typeface="微软雅黑"/>
                  <a:cs typeface="Arial" pitchFamily="34" charset="0"/>
                </a:endParaRPr>
              </a:p>
            </p:txBody>
          </p:sp>
        </p:grpSp>
      </p:grpSp>
      <p:grpSp>
        <p:nvGrpSpPr>
          <p:cNvPr id="4" name="组合 3"/>
          <p:cNvGrpSpPr/>
          <p:nvPr/>
        </p:nvGrpSpPr>
        <p:grpSpPr>
          <a:xfrm>
            <a:off x="2560640" y="3390490"/>
            <a:ext cx="5851018" cy="237532"/>
            <a:chOff x="2560640" y="3390490"/>
            <a:chExt cx="5851018" cy="237532"/>
          </a:xfrm>
        </p:grpSpPr>
        <p:grpSp>
          <p:nvGrpSpPr>
            <p:cNvPr id="14" name="组合 13"/>
            <p:cNvGrpSpPr/>
            <p:nvPr/>
          </p:nvGrpSpPr>
          <p:grpSpPr>
            <a:xfrm>
              <a:off x="2560640" y="3397488"/>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0001001</a:t>
                </a:r>
                <a:endParaRPr lang="zh-CN" altLang="en-US" sz="1400" dirty="0">
                  <a:solidFill>
                    <a:schemeClr val="bg1"/>
                  </a:solidFill>
                  <a:latin typeface="Arial" pitchFamily="34" charset="0"/>
                  <a:ea typeface="微软雅黑"/>
                  <a:cs typeface="Arial"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53" name="组合 352"/>
            <p:cNvGrpSpPr/>
            <p:nvPr/>
          </p:nvGrpSpPr>
          <p:grpSpPr>
            <a:xfrm>
              <a:off x="5426953" y="3390490"/>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24</a:t>
                </a:r>
                <a:endParaRPr lang="zh-CN" altLang="en-US" sz="1400" dirty="0">
                  <a:solidFill>
                    <a:srgbClr val="000000"/>
                  </a:solidFill>
                  <a:latin typeface="Arial" pitchFamily="34" charset="0"/>
                  <a:ea typeface="微软雅黑"/>
                  <a:cs typeface="Arial"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25</a:t>
                </a:r>
                <a:endParaRPr lang="zh-CN" altLang="en-US" sz="1400" dirty="0">
                  <a:solidFill>
                    <a:srgbClr val="000000"/>
                  </a:solidFill>
                  <a:latin typeface="Arial" pitchFamily="34" charset="0"/>
                  <a:ea typeface="微软雅黑"/>
                  <a:cs typeface="Arial"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26</a:t>
                </a:r>
                <a:endParaRPr lang="zh-CN" altLang="en-US" sz="1400" dirty="0">
                  <a:solidFill>
                    <a:srgbClr val="000000"/>
                  </a:solidFill>
                  <a:latin typeface="Arial" pitchFamily="34" charset="0"/>
                  <a:ea typeface="微软雅黑"/>
                  <a:cs typeface="Arial"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27</a:t>
                </a:r>
                <a:endParaRPr lang="zh-CN" altLang="en-US" sz="1400" dirty="0">
                  <a:solidFill>
                    <a:srgbClr val="000000"/>
                  </a:solidFill>
                  <a:latin typeface="Arial" pitchFamily="34" charset="0"/>
                  <a:ea typeface="微软雅黑"/>
                  <a:cs typeface="Arial" pitchFamily="34" charset="0"/>
                </a:endParaRPr>
              </a:p>
            </p:txBody>
          </p:sp>
        </p:grpSp>
      </p:grpSp>
      <p:grpSp>
        <p:nvGrpSpPr>
          <p:cNvPr id="13" name="组合 12"/>
          <p:cNvGrpSpPr/>
          <p:nvPr/>
        </p:nvGrpSpPr>
        <p:grpSpPr>
          <a:xfrm>
            <a:off x="2568385" y="3785981"/>
            <a:ext cx="5843273" cy="246068"/>
            <a:chOff x="2568385" y="3785981"/>
            <a:chExt cx="5843273" cy="246068"/>
          </a:xfrm>
        </p:grpSpPr>
        <p:grpSp>
          <p:nvGrpSpPr>
            <p:cNvPr id="8" name="组合 7"/>
            <p:cNvGrpSpPr/>
            <p:nvPr/>
          </p:nvGrpSpPr>
          <p:grpSpPr>
            <a:xfrm>
              <a:off x="2568385" y="3801515"/>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0010010</a:t>
                </a:r>
                <a:endParaRPr lang="zh-CN" altLang="en-US" sz="1400" dirty="0">
                  <a:solidFill>
                    <a:schemeClr val="bg1"/>
                  </a:solidFill>
                  <a:latin typeface="Arial" pitchFamily="34" charset="0"/>
                  <a:ea typeface="微软雅黑"/>
                  <a:cs typeface="Arial"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58" name="组合 357"/>
            <p:cNvGrpSpPr/>
            <p:nvPr/>
          </p:nvGrpSpPr>
          <p:grpSpPr>
            <a:xfrm>
              <a:off x="5426953" y="3785981"/>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48</a:t>
                </a:r>
                <a:endParaRPr lang="zh-CN" altLang="en-US" sz="1400" dirty="0">
                  <a:solidFill>
                    <a:srgbClr val="000000"/>
                  </a:solidFill>
                  <a:latin typeface="Arial" pitchFamily="34" charset="0"/>
                  <a:ea typeface="微软雅黑"/>
                  <a:cs typeface="Arial"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49</a:t>
                </a:r>
                <a:endParaRPr lang="zh-CN" altLang="en-US" sz="1400" dirty="0">
                  <a:solidFill>
                    <a:srgbClr val="000000"/>
                  </a:solidFill>
                  <a:latin typeface="Arial" pitchFamily="34" charset="0"/>
                  <a:ea typeface="微软雅黑"/>
                  <a:cs typeface="Arial"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4A</a:t>
                </a:r>
                <a:endParaRPr lang="zh-CN" altLang="en-US" sz="1400" dirty="0">
                  <a:solidFill>
                    <a:srgbClr val="000000"/>
                  </a:solidFill>
                  <a:latin typeface="Arial" pitchFamily="34" charset="0"/>
                  <a:ea typeface="微软雅黑"/>
                  <a:cs typeface="Arial"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4B</a:t>
                </a:r>
                <a:endParaRPr lang="zh-CN" altLang="en-US" sz="1400" dirty="0">
                  <a:solidFill>
                    <a:srgbClr val="000000"/>
                  </a:solidFill>
                  <a:latin typeface="Arial" pitchFamily="34" charset="0"/>
                  <a:ea typeface="微软雅黑"/>
                  <a:cs typeface="Arial" pitchFamily="34" charset="0"/>
                </a:endParaRPr>
              </a:p>
            </p:txBody>
          </p:sp>
        </p:grpSp>
      </p:grpSp>
      <p:grpSp>
        <p:nvGrpSpPr>
          <p:cNvPr id="18" name="组合 17"/>
          <p:cNvGrpSpPr/>
          <p:nvPr/>
        </p:nvGrpSpPr>
        <p:grpSpPr>
          <a:xfrm>
            <a:off x="2560640" y="4563035"/>
            <a:ext cx="5851018" cy="262392"/>
            <a:chOff x="2560640" y="4563035"/>
            <a:chExt cx="5851018" cy="262392"/>
          </a:xfrm>
        </p:grpSpPr>
        <p:grpSp>
          <p:nvGrpSpPr>
            <p:cNvPr id="10" name="组合 9"/>
            <p:cNvGrpSpPr/>
            <p:nvPr/>
          </p:nvGrpSpPr>
          <p:grpSpPr>
            <a:xfrm>
              <a:off x="2560640" y="4594893"/>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1000001</a:t>
                </a:r>
                <a:endParaRPr lang="zh-CN" altLang="en-US" sz="1400" dirty="0">
                  <a:solidFill>
                    <a:schemeClr val="bg1"/>
                  </a:solidFill>
                  <a:latin typeface="Arial" pitchFamily="34" charset="0"/>
                  <a:ea typeface="微软雅黑"/>
                  <a:cs typeface="Arial"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63" name="组合 362"/>
            <p:cNvGrpSpPr/>
            <p:nvPr/>
          </p:nvGrpSpPr>
          <p:grpSpPr>
            <a:xfrm>
              <a:off x="5426953" y="4563035"/>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104</a:t>
                </a:r>
                <a:endParaRPr lang="zh-CN" altLang="en-US" sz="1400" dirty="0">
                  <a:solidFill>
                    <a:srgbClr val="000000"/>
                  </a:solidFill>
                  <a:latin typeface="Arial" pitchFamily="34" charset="0"/>
                  <a:ea typeface="微软雅黑"/>
                  <a:cs typeface="Arial"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105</a:t>
                </a:r>
                <a:endParaRPr lang="zh-CN" altLang="en-US" sz="1400" dirty="0">
                  <a:solidFill>
                    <a:srgbClr val="000000"/>
                  </a:solidFill>
                  <a:latin typeface="Arial" pitchFamily="34" charset="0"/>
                  <a:ea typeface="微软雅黑"/>
                  <a:cs typeface="Arial"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106</a:t>
                </a:r>
                <a:endParaRPr lang="zh-CN" altLang="en-US" sz="1400" dirty="0">
                  <a:solidFill>
                    <a:srgbClr val="000000"/>
                  </a:solidFill>
                  <a:latin typeface="Arial" pitchFamily="34" charset="0"/>
                  <a:ea typeface="微软雅黑"/>
                  <a:cs typeface="Arial"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107</a:t>
                </a:r>
                <a:endParaRPr lang="zh-CN" altLang="en-US" sz="1400" dirty="0">
                  <a:solidFill>
                    <a:srgbClr val="000000"/>
                  </a:solidFill>
                  <a:latin typeface="Arial" pitchFamily="34" charset="0"/>
                  <a:ea typeface="微软雅黑"/>
                  <a:cs typeface="Arial" pitchFamily="34" charset="0"/>
                </a:endParaRPr>
              </a:p>
            </p:txBody>
          </p:sp>
        </p:grpSp>
      </p:grpSp>
      <p:grpSp>
        <p:nvGrpSpPr>
          <p:cNvPr id="22" name="组合 21"/>
          <p:cNvGrpSpPr/>
          <p:nvPr/>
        </p:nvGrpSpPr>
        <p:grpSpPr>
          <a:xfrm>
            <a:off x="2560640" y="4169571"/>
            <a:ext cx="5851018" cy="268500"/>
            <a:chOff x="2560640" y="4169571"/>
            <a:chExt cx="5851018" cy="268500"/>
          </a:xfrm>
        </p:grpSpPr>
        <p:grpSp>
          <p:nvGrpSpPr>
            <p:cNvPr id="9" name="组合 8"/>
            <p:cNvGrpSpPr/>
            <p:nvPr/>
          </p:nvGrpSpPr>
          <p:grpSpPr>
            <a:xfrm>
              <a:off x="2560640" y="4207537"/>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0010101</a:t>
                </a:r>
                <a:endParaRPr lang="zh-CN" altLang="en-US" sz="1400" dirty="0">
                  <a:solidFill>
                    <a:schemeClr val="bg1"/>
                  </a:solidFill>
                  <a:latin typeface="Arial" pitchFamily="34" charset="0"/>
                  <a:ea typeface="微软雅黑"/>
                  <a:cs typeface="Arial"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a:t>
                </a:r>
                <a:endParaRPr lang="zh-CN" altLang="en-US" sz="1400" dirty="0">
                  <a:solidFill>
                    <a:srgbClr val="000000"/>
                  </a:solidFill>
                  <a:latin typeface="Arial" pitchFamily="34" charset="0"/>
                  <a:ea typeface="微软雅黑"/>
                  <a:cs typeface="Arial" pitchFamily="34" charset="0"/>
                </a:endParaRPr>
              </a:p>
            </p:txBody>
          </p:sp>
        </p:grpSp>
        <p:grpSp>
          <p:nvGrpSpPr>
            <p:cNvPr id="368" name="组合 367"/>
            <p:cNvGrpSpPr/>
            <p:nvPr/>
          </p:nvGrpSpPr>
          <p:grpSpPr>
            <a:xfrm>
              <a:off x="5426953" y="4169571"/>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54</a:t>
                </a:r>
                <a:endParaRPr lang="zh-CN" altLang="en-US" sz="1400" dirty="0">
                  <a:solidFill>
                    <a:srgbClr val="000000"/>
                  </a:solidFill>
                  <a:latin typeface="Arial" pitchFamily="34" charset="0"/>
                  <a:ea typeface="微软雅黑"/>
                  <a:cs typeface="Arial"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55</a:t>
                </a:r>
                <a:endParaRPr lang="zh-CN" altLang="en-US" sz="1400" dirty="0">
                  <a:solidFill>
                    <a:srgbClr val="000000"/>
                  </a:solidFill>
                  <a:latin typeface="Arial" pitchFamily="34" charset="0"/>
                  <a:ea typeface="微软雅黑"/>
                  <a:cs typeface="Arial"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56</a:t>
                </a:r>
                <a:endParaRPr lang="zh-CN" altLang="en-US" sz="1400" dirty="0">
                  <a:solidFill>
                    <a:srgbClr val="000000"/>
                  </a:solidFill>
                  <a:latin typeface="Arial" pitchFamily="34" charset="0"/>
                  <a:ea typeface="微软雅黑"/>
                  <a:cs typeface="Arial"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57</a:t>
                </a:r>
                <a:endParaRPr lang="zh-CN" altLang="en-US" sz="1400" dirty="0">
                  <a:solidFill>
                    <a:srgbClr val="000000"/>
                  </a:solidFill>
                  <a:latin typeface="Arial" pitchFamily="34" charset="0"/>
                  <a:ea typeface="微软雅黑"/>
                  <a:cs typeface="Arial" pitchFamily="34" charset="0"/>
                </a:endParaRPr>
              </a:p>
            </p:txBody>
          </p:sp>
        </p:grpSp>
      </p:grpSp>
      <p:grpSp>
        <p:nvGrpSpPr>
          <p:cNvPr id="378" name="组合 377"/>
          <p:cNvGrpSpPr/>
          <p:nvPr/>
        </p:nvGrpSpPr>
        <p:grpSpPr>
          <a:xfrm>
            <a:off x="5426953" y="2612411"/>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1C</a:t>
              </a:r>
              <a:endParaRPr lang="zh-CN" altLang="en-US" sz="1400" dirty="0">
                <a:solidFill>
                  <a:srgbClr val="000000"/>
                </a:solidFill>
                <a:latin typeface="Arial" pitchFamily="34" charset="0"/>
                <a:ea typeface="微软雅黑"/>
                <a:cs typeface="Arial"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1D</a:t>
              </a:r>
              <a:endParaRPr lang="zh-CN" altLang="en-US" sz="1400" dirty="0">
                <a:solidFill>
                  <a:srgbClr val="000000"/>
                </a:solidFill>
                <a:latin typeface="Arial" pitchFamily="34" charset="0"/>
                <a:ea typeface="微软雅黑"/>
                <a:cs typeface="Arial"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1E</a:t>
              </a:r>
              <a:endParaRPr lang="zh-CN" altLang="en-US" sz="1400" dirty="0">
                <a:solidFill>
                  <a:srgbClr val="000000"/>
                </a:solidFill>
                <a:latin typeface="Arial" pitchFamily="34" charset="0"/>
                <a:ea typeface="微软雅黑"/>
                <a:cs typeface="Arial"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1F</a:t>
              </a:r>
              <a:endParaRPr lang="zh-CN" altLang="en-US" sz="1400" dirty="0">
                <a:solidFill>
                  <a:srgbClr val="000000"/>
                </a:solidFill>
                <a:latin typeface="Arial" pitchFamily="34" charset="0"/>
                <a:ea typeface="微软雅黑"/>
                <a:cs typeface="Arial" pitchFamily="34" charset="0"/>
              </a:endParaRPr>
            </a:p>
          </p:txBody>
        </p:sp>
      </p:grpSp>
      <p:sp>
        <p:nvSpPr>
          <p:cNvPr id="384" name="文本框 383"/>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grpSp>
        <p:nvGrpSpPr>
          <p:cNvPr id="20" name="组合 19"/>
          <p:cNvGrpSpPr/>
          <p:nvPr/>
        </p:nvGrpSpPr>
        <p:grpSpPr>
          <a:xfrm>
            <a:off x="4560245" y="4605449"/>
            <a:ext cx="5246620" cy="1639485"/>
            <a:chOff x="3995936" y="4182589"/>
            <a:chExt cx="1274467" cy="1639485"/>
          </a:xfrm>
        </p:grpSpPr>
        <p:cxnSp>
          <p:nvCxnSpPr>
            <p:cNvPr id="143" name="直接连接符 142"/>
            <p:cNvCxnSpPr/>
            <p:nvPr/>
          </p:nvCxnSpPr>
          <p:spPr>
            <a:xfrm>
              <a:off x="3995936" y="5229200"/>
              <a:ext cx="0" cy="592874"/>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7359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5270403" y="4182589"/>
              <a:ext cx="0" cy="1437550"/>
            </a:xfrm>
            <a:prstGeom prst="line">
              <a:avLst/>
            </a:prstGeom>
            <a:ln w="28575" cap="sq"/>
          </p:spPr>
          <p:style>
            <a:lnRef idx="1">
              <a:schemeClr val="accent1"/>
            </a:lnRef>
            <a:fillRef idx="0">
              <a:schemeClr val="accent1"/>
            </a:fillRef>
            <a:effectRef idx="0">
              <a:schemeClr val="accent1"/>
            </a:effectRef>
            <a:fontRef idx="minor">
              <a:schemeClr val="tx1"/>
            </a:fontRef>
          </p:style>
        </p:cxnSp>
      </p:grpSp>
      <p:sp>
        <p:nvSpPr>
          <p:cNvPr id="252" name="Text Box 51"/>
          <p:cNvSpPr txBox="1">
            <a:spLocks noChangeArrowheads="1"/>
          </p:cNvSpPr>
          <p:nvPr/>
        </p:nvSpPr>
        <p:spPr bwMode="auto">
          <a:xfrm>
            <a:off x="0" y="892457"/>
            <a:ext cx="12192000" cy="409728"/>
          </a:xfrm>
          <a:prstGeom prst="rect">
            <a:avLst/>
          </a:prstGeom>
          <a:solidFill>
            <a:schemeClr val="bg1">
              <a:lumMod val="85000"/>
            </a:schemeClr>
          </a:solidFill>
          <a:ln w="9525">
            <a:noFill/>
            <a:miter lim="800000"/>
            <a:headEnd/>
            <a:tailEnd/>
          </a:ln>
        </p:spPr>
        <p:txBody>
          <a:bodyPr wrap="square" anchor="ctr" anchorCtr="1">
            <a:spAutoFit/>
          </a:bodyPr>
          <a:lstStyle/>
          <a:p>
            <a:pPr algn="ctr" fontAlgn="base">
              <a:lnSpc>
                <a:spcPct val="170000"/>
              </a:lnSpc>
              <a:spcBef>
                <a:spcPct val="0"/>
              </a:spcBef>
              <a:spcAft>
                <a:spcPct val="0"/>
              </a:spcAft>
              <a:defRPr/>
            </a:pPr>
            <a:r>
              <a:rPr lang="en-US" altLang="zh-CN" sz="1400" b="1" dirty="0">
                <a:solidFill>
                  <a:srgbClr val="000000"/>
                </a:solidFill>
                <a:latin typeface="微软雅黑"/>
                <a:ea typeface="微软雅黑"/>
              </a:rPr>
              <a:t>Cache 8</a:t>
            </a:r>
            <a:r>
              <a:rPr lang="zh-CN" altLang="en-US" sz="1400" b="1" dirty="0">
                <a:solidFill>
                  <a:srgbClr val="000000"/>
                </a:solidFill>
                <a:latin typeface="微软雅黑"/>
                <a:ea typeface="微软雅黑"/>
              </a:rPr>
              <a:t>行，块大小</a:t>
            </a:r>
            <a:r>
              <a:rPr lang="en-US" altLang="zh-CN" sz="1400" b="1" dirty="0">
                <a:solidFill>
                  <a:srgbClr val="000000"/>
                </a:solidFill>
                <a:latin typeface="微软雅黑"/>
                <a:ea typeface="微软雅黑"/>
              </a:rPr>
              <a:t>4W</a:t>
            </a:r>
            <a:r>
              <a:rPr lang="zh-CN" altLang="en-US" sz="1400" b="1" dirty="0">
                <a:solidFill>
                  <a:srgbClr val="000000"/>
                </a:solidFill>
                <a:latin typeface="微软雅黑"/>
                <a:ea typeface="微软雅黑"/>
              </a:rPr>
              <a:t>，主存</a:t>
            </a:r>
            <a:r>
              <a:rPr lang="en-US" altLang="zh-CN" sz="1400" b="1" dirty="0">
                <a:solidFill>
                  <a:srgbClr val="000000"/>
                </a:solidFill>
                <a:latin typeface="微软雅黑"/>
                <a:ea typeface="微软雅黑"/>
              </a:rPr>
              <a:t>2</a:t>
            </a:r>
            <a:r>
              <a:rPr lang="en-US" altLang="zh-CN" sz="1400" b="1" baseline="30000" dirty="0">
                <a:solidFill>
                  <a:srgbClr val="000000"/>
                </a:solidFill>
                <a:latin typeface="微软雅黑"/>
                <a:ea typeface="微软雅黑"/>
              </a:rPr>
              <a:t>9  </a:t>
            </a:r>
            <a:r>
              <a:rPr lang="en-US" altLang="zh-CN" sz="1400" b="1" dirty="0">
                <a:solidFill>
                  <a:srgbClr val="000000"/>
                </a:solidFill>
                <a:latin typeface="微软雅黑"/>
                <a:ea typeface="微软雅黑"/>
              </a:rPr>
              <a:t>W    Cache</a:t>
            </a:r>
            <a:r>
              <a:rPr lang="zh-CN" altLang="en-US" sz="1400" b="1" dirty="0">
                <a:solidFill>
                  <a:srgbClr val="000000"/>
                </a:solidFill>
                <a:latin typeface="微软雅黑"/>
                <a:ea typeface="微软雅黑"/>
              </a:rPr>
              <a:t>总容量</a:t>
            </a:r>
            <a:r>
              <a:rPr lang="en-US" altLang="zh-CN" sz="1400" b="1" dirty="0">
                <a:solidFill>
                  <a:srgbClr val="000000"/>
                </a:solidFill>
                <a:latin typeface="微软雅黑"/>
                <a:ea typeface="微软雅黑"/>
              </a:rPr>
              <a:t>=</a:t>
            </a:r>
            <a:r>
              <a:rPr lang="zh-CN" altLang="en-US" sz="1400" b="1" dirty="0">
                <a:solidFill>
                  <a:srgbClr val="FF0000"/>
                </a:solidFill>
                <a:latin typeface="微软雅黑"/>
                <a:ea typeface="微软雅黑"/>
              </a:rPr>
              <a:t>（</a:t>
            </a:r>
            <a:r>
              <a:rPr lang="en-US" altLang="zh-CN" sz="1400" b="1" dirty="0">
                <a:solidFill>
                  <a:srgbClr val="000000"/>
                </a:solidFill>
                <a:latin typeface="微软雅黑"/>
                <a:ea typeface="微软雅黑"/>
              </a:rPr>
              <a:t>valid</a:t>
            </a:r>
            <a:r>
              <a:rPr lang="en-US" altLang="zh-CN" sz="1400" b="1" dirty="0">
                <a:solidFill>
                  <a:srgbClr val="FF0000"/>
                </a:solidFill>
                <a:latin typeface="微软雅黑"/>
                <a:ea typeface="微软雅黑"/>
              </a:rPr>
              <a:t>+</a:t>
            </a:r>
            <a:r>
              <a:rPr lang="zh-CN" altLang="en-US" sz="1400" b="1" dirty="0">
                <a:solidFill>
                  <a:srgbClr val="0070C0"/>
                </a:solidFill>
                <a:latin typeface="微软雅黑"/>
                <a:ea typeface="微软雅黑"/>
              </a:rPr>
              <a:t>标记位</a:t>
            </a:r>
            <a:r>
              <a:rPr lang="en-US" altLang="zh-CN" sz="1400" b="1" dirty="0">
                <a:solidFill>
                  <a:srgbClr val="FF0000"/>
                </a:solidFill>
                <a:latin typeface="微软雅黑"/>
                <a:ea typeface="微软雅黑"/>
              </a:rPr>
              <a:t>+</a:t>
            </a:r>
            <a:r>
              <a:rPr lang="zh-CN" altLang="en-US" sz="1400" b="1" dirty="0">
                <a:solidFill>
                  <a:srgbClr val="000000"/>
                </a:solidFill>
                <a:latin typeface="微软雅黑"/>
                <a:ea typeface="微软雅黑"/>
              </a:rPr>
              <a:t>标志位</a:t>
            </a:r>
            <a:r>
              <a:rPr lang="en-US" altLang="zh-CN" sz="1400" b="1" dirty="0">
                <a:solidFill>
                  <a:srgbClr val="FF0000"/>
                </a:solidFill>
                <a:latin typeface="微软雅黑"/>
                <a:ea typeface="微软雅黑"/>
              </a:rPr>
              <a:t>+</a:t>
            </a:r>
            <a:r>
              <a:rPr lang="zh-CN" altLang="en-US" sz="1400" b="1" dirty="0">
                <a:solidFill>
                  <a:srgbClr val="339933"/>
                </a:solidFill>
                <a:latin typeface="微软雅黑"/>
                <a:ea typeface="微软雅黑"/>
              </a:rPr>
              <a:t>副本容量</a:t>
            </a:r>
            <a:r>
              <a:rPr lang="zh-CN" altLang="en-US" sz="1400" b="1" dirty="0">
                <a:solidFill>
                  <a:srgbClr val="FF0000"/>
                </a:solidFill>
                <a:latin typeface="微软雅黑"/>
                <a:ea typeface="微软雅黑"/>
              </a:rPr>
              <a:t>）*</a:t>
            </a:r>
            <a:r>
              <a:rPr lang="zh-CN" altLang="en-US" sz="1400" b="1" dirty="0">
                <a:solidFill>
                  <a:srgbClr val="000000"/>
                </a:solidFill>
                <a:latin typeface="微软雅黑"/>
                <a:ea typeface="微软雅黑"/>
              </a:rPr>
              <a:t>总行数</a:t>
            </a:r>
            <a:endParaRPr lang="en-US" altLang="zh-CN" sz="1400" b="1" dirty="0">
              <a:solidFill>
                <a:srgbClr val="000000"/>
              </a:solidFill>
              <a:latin typeface="微软雅黑"/>
              <a:ea typeface="微软雅黑"/>
            </a:endParaRPr>
          </a:p>
        </p:txBody>
      </p:sp>
      <p:sp>
        <p:nvSpPr>
          <p:cNvPr id="255" name="矩形 254"/>
          <p:cNvSpPr/>
          <p:nvPr/>
        </p:nvSpPr>
        <p:spPr>
          <a:xfrm>
            <a:off x="4612926" y="5475583"/>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zh-CN" altLang="en-US" sz="1100" dirty="0">
                <a:solidFill>
                  <a:srgbClr val="000000"/>
                </a:solidFill>
                <a:latin typeface="微软雅黑"/>
                <a:ea typeface="微软雅黑"/>
              </a:rPr>
              <a:t>比较结果</a:t>
            </a:r>
            <a:endParaRPr lang="en-US" altLang="zh-CN" sz="1100" dirty="0">
              <a:solidFill>
                <a:srgbClr val="000000"/>
              </a:solidFill>
              <a:latin typeface="微软雅黑"/>
              <a:ea typeface="微软雅黑"/>
            </a:endParaRPr>
          </a:p>
        </p:txBody>
      </p:sp>
      <p:cxnSp>
        <p:nvCxnSpPr>
          <p:cNvPr id="224" name="直接连接符 223"/>
          <p:cNvCxnSpPr/>
          <p:nvPr/>
        </p:nvCxnSpPr>
        <p:spPr>
          <a:xfrm>
            <a:off x="4680629"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sp>
        <p:nvSpPr>
          <p:cNvPr id="235" name="矩形 234"/>
          <p:cNvSpPr/>
          <p:nvPr/>
        </p:nvSpPr>
        <p:spPr>
          <a:xfrm>
            <a:off x="7697547" y="2609463"/>
            <a:ext cx="720725" cy="228600"/>
          </a:xfrm>
          <a:prstGeom prst="rect">
            <a:avLst/>
          </a:prstGeom>
          <a:solidFill>
            <a:srgbClr val="00B050"/>
          </a:solidFill>
          <a:ln w="3175">
            <a:solidFill>
              <a:srgbClr val="339933"/>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1F</a:t>
            </a:r>
            <a:endParaRPr lang="zh-CN" altLang="en-US" sz="1400" dirty="0">
              <a:solidFill>
                <a:schemeClr val="bg1"/>
              </a:solidFill>
              <a:latin typeface="Arial" pitchFamily="34" charset="0"/>
              <a:ea typeface="微软雅黑"/>
              <a:cs typeface="Arial" pitchFamily="34" charset="0"/>
            </a:endParaRPr>
          </a:p>
        </p:txBody>
      </p:sp>
      <p:grpSp>
        <p:nvGrpSpPr>
          <p:cNvPr id="242" name="组合 241"/>
          <p:cNvGrpSpPr/>
          <p:nvPr/>
        </p:nvGrpSpPr>
        <p:grpSpPr>
          <a:xfrm>
            <a:off x="5853525" y="1887600"/>
            <a:ext cx="3953338" cy="1642544"/>
            <a:chOff x="5512474" y="1477646"/>
            <a:chExt cx="2952328" cy="1642544"/>
          </a:xfrm>
        </p:grpSpPr>
        <p:cxnSp>
          <p:nvCxnSpPr>
            <p:cNvPr id="258" name="直接连接符 257"/>
            <p:cNvCxnSpPr/>
            <p:nvPr/>
          </p:nvCxnSpPr>
          <p:spPr>
            <a:xfrm>
              <a:off x="5512474" y="1490551"/>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8464802" y="1477646"/>
              <a:ext cx="0" cy="1642544"/>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cxnSp>
        <p:nvCxnSpPr>
          <p:cNvPr id="262" name="直接连接符 261"/>
          <p:cNvCxnSpPr/>
          <p:nvPr/>
        </p:nvCxnSpPr>
        <p:spPr>
          <a:xfrm>
            <a:off x="9917465" y="4114216"/>
            <a:ext cx="302870"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组合 266"/>
          <p:cNvGrpSpPr/>
          <p:nvPr/>
        </p:nvGrpSpPr>
        <p:grpSpPr>
          <a:xfrm>
            <a:off x="8485545" y="2812141"/>
            <a:ext cx="607552" cy="378508"/>
            <a:chOff x="6944101" y="2283225"/>
            <a:chExt cx="607552" cy="378508"/>
          </a:xfrm>
        </p:grpSpPr>
        <p:sp>
          <p:nvSpPr>
            <p:cNvPr id="268" name="等腰三角形 267"/>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69" name="直接连接符 268"/>
            <p:cNvCxnSpPr>
              <a:endCxn id="268"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270" name="直接连接符 269"/>
            <p:cNvCxnSpPr>
              <a:stCxn id="268"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271" name="直接连接符 270"/>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272" name="文本框 271"/>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335" name="组合 334"/>
          <p:cNvGrpSpPr/>
          <p:nvPr/>
        </p:nvGrpSpPr>
        <p:grpSpPr>
          <a:xfrm>
            <a:off x="8485545" y="3203033"/>
            <a:ext cx="607552" cy="378508"/>
            <a:chOff x="6944101" y="2283225"/>
            <a:chExt cx="607552" cy="378508"/>
          </a:xfrm>
        </p:grpSpPr>
        <p:sp>
          <p:nvSpPr>
            <p:cNvPr id="336" name="等腰三角形 3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38" name="直接连接符 337"/>
            <p:cNvCxnSpPr>
              <a:endCxn id="3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39" name="直接连接符 338"/>
            <p:cNvCxnSpPr>
              <a:stCxn id="3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0" name="直接连接符 3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41" name="文本框 3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342" name="组合 341"/>
          <p:cNvGrpSpPr/>
          <p:nvPr/>
        </p:nvGrpSpPr>
        <p:grpSpPr>
          <a:xfrm>
            <a:off x="8485545" y="3598765"/>
            <a:ext cx="607552" cy="378508"/>
            <a:chOff x="6944101" y="2283225"/>
            <a:chExt cx="607552" cy="378508"/>
          </a:xfrm>
        </p:grpSpPr>
        <p:sp>
          <p:nvSpPr>
            <p:cNvPr id="343" name="等腰三角形 34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44" name="直接连接符 343"/>
            <p:cNvCxnSpPr>
              <a:endCxn id="34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45" name="直接连接符 344"/>
            <p:cNvCxnSpPr>
              <a:stCxn id="34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46" name="直接连接符 34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73" name="文本框 3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374" name="组合 373"/>
          <p:cNvGrpSpPr/>
          <p:nvPr/>
        </p:nvGrpSpPr>
        <p:grpSpPr>
          <a:xfrm>
            <a:off x="8485545" y="3990599"/>
            <a:ext cx="607552" cy="378508"/>
            <a:chOff x="6944101" y="2283225"/>
            <a:chExt cx="607552" cy="378508"/>
          </a:xfrm>
        </p:grpSpPr>
        <p:sp>
          <p:nvSpPr>
            <p:cNvPr id="375" name="等腰三角形 3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76" name="直接连接符 375"/>
            <p:cNvCxnSpPr>
              <a:endCxn id="3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77" name="直接连接符 376"/>
            <p:cNvCxnSpPr>
              <a:stCxn id="3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83" name="直接连接符 38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86" name="文本框 38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388" name="组合 387"/>
          <p:cNvGrpSpPr/>
          <p:nvPr/>
        </p:nvGrpSpPr>
        <p:grpSpPr>
          <a:xfrm>
            <a:off x="8485545" y="4366946"/>
            <a:ext cx="607552" cy="378508"/>
            <a:chOff x="6944101" y="2283225"/>
            <a:chExt cx="607552" cy="378508"/>
          </a:xfrm>
        </p:grpSpPr>
        <p:sp>
          <p:nvSpPr>
            <p:cNvPr id="390" name="等腰三角形 389"/>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91" name="直接连接符 390"/>
            <p:cNvCxnSpPr>
              <a:endCxn id="390"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2" name="直接连接符 391"/>
            <p:cNvCxnSpPr>
              <a:stCxn id="390"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3" name="直接连接符 392"/>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394" name="文本框 3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395" name="组合 394"/>
          <p:cNvGrpSpPr/>
          <p:nvPr/>
        </p:nvGrpSpPr>
        <p:grpSpPr>
          <a:xfrm>
            <a:off x="8485545" y="4771925"/>
            <a:ext cx="607552" cy="378508"/>
            <a:chOff x="6944101" y="2283225"/>
            <a:chExt cx="607552" cy="378508"/>
          </a:xfrm>
        </p:grpSpPr>
        <p:sp>
          <p:nvSpPr>
            <p:cNvPr id="396" name="等腰三角形 39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97" name="直接连接符 396"/>
            <p:cNvCxnSpPr>
              <a:endCxn id="39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398" name="直接连接符 397"/>
            <p:cNvCxnSpPr>
              <a:stCxn id="39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399" name="直接连接符 39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0" name="文本框 39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401" name="组合 400"/>
          <p:cNvGrpSpPr/>
          <p:nvPr/>
        </p:nvGrpSpPr>
        <p:grpSpPr>
          <a:xfrm>
            <a:off x="8485545" y="5158205"/>
            <a:ext cx="607552" cy="378508"/>
            <a:chOff x="6944101" y="2283225"/>
            <a:chExt cx="607552" cy="378508"/>
          </a:xfrm>
        </p:grpSpPr>
        <p:sp>
          <p:nvSpPr>
            <p:cNvPr id="402" name="等腰三角形 401"/>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3" name="直接连接符 402"/>
            <p:cNvCxnSpPr>
              <a:endCxn id="402"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04" name="直接连接符 403"/>
            <p:cNvCxnSpPr>
              <a:stCxn id="402"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05" name="直接连接符 404"/>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06" name="文本框 40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39" name="直接连接符 38"/>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49" name="直接连接符 4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70" name="组合 69"/>
          <p:cNvGrpSpPr/>
          <p:nvPr/>
        </p:nvGrpSpPr>
        <p:grpSpPr>
          <a:xfrm>
            <a:off x="9369656" y="3633163"/>
            <a:ext cx="300016" cy="903269"/>
            <a:chOff x="7766536" y="3451012"/>
            <a:chExt cx="300016" cy="903269"/>
          </a:xfrm>
        </p:grpSpPr>
        <p:cxnSp>
          <p:nvCxnSpPr>
            <p:cNvPr id="409" name="直接连接符 40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0" name="直接连接符 40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1" name="直接连接符 41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2" name="直接连接符 41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13" name="直接连接符 41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16" name="矩形 415"/>
          <p:cNvSpPr/>
          <p:nvPr/>
        </p:nvSpPr>
        <p:spPr>
          <a:xfrm>
            <a:off x="4609938" y="25247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L0</a:t>
            </a:r>
          </a:p>
        </p:txBody>
      </p:sp>
      <p:sp>
        <p:nvSpPr>
          <p:cNvPr id="417" name="矩形 416"/>
          <p:cNvSpPr/>
          <p:nvPr/>
        </p:nvSpPr>
        <p:spPr>
          <a:xfrm>
            <a:off x="4609268" y="2907017"/>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L1</a:t>
            </a:r>
          </a:p>
        </p:txBody>
      </p:sp>
      <p:sp>
        <p:nvSpPr>
          <p:cNvPr id="418" name="矩形 417"/>
          <p:cNvSpPr/>
          <p:nvPr/>
        </p:nvSpPr>
        <p:spPr>
          <a:xfrm>
            <a:off x="4610712" y="329150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L2</a:t>
            </a:r>
          </a:p>
        </p:txBody>
      </p:sp>
      <p:sp>
        <p:nvSpPr>
          <p:cNvPr id="419" name="矩形 418"/>
          <p:cNvSpPr/>
          <p:nvPr/>
        </p:nvSpPr>
        <p:spPr>
          <a:xfrm>
            <a:off x="4609938" y="370172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L3</a:t>
            </a:r>
          </a:p>
        </p:txBody>
      </p:sp>
      <p:sp>
        <p:nvSpPr>
          <p:cNvPr id="420" name="矩形 419"/>
          <p:cNvSpPr/>
          <p:nvPr/>
        </p:nvSpPr>
        <p:spPr>
          <a:xfrm>
            <a:off x="4609938" y="408226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L4</a:t>
            </a:r>
          </a:p>
        </p:txBody>
      </p:sp>
      <p:sp>
        <p:nvSpPr>
          <p:cNvPr id="421" name="矩形 420"/>
          <p:cNvSpPr/>
          <p:nvPr/>
        </p:nvSpPr>
        <p:spPr>
          <a:xfrm>
            <a:off x="4609938" y="446312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L5</a:t>
            </a:r>
          </a:p>
        </p:txBody>
      </p:sp>
      <p:sp>
        <p:nvSpPr>
          <p:cNvPr id="422" name="矩形 421"/>
          <p:cNvSpPr/>
          <p:nvPr/>
        </p:nvSpPr>
        <p:spPr>
          <a:xfrm>
            <a:off x="4608078" y="487054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L6</a:t>
            </a:r>
          </a:p>
        </p:txBody>
      </p:sp>
      <p:sp>
        <p:nvSpPr>
          <p:cNvPr id="423" name="矩形 422"/>
          <p:cNvSpPr/>
          <p:nvPr/>
        </p:nvSpPr>
        <p:spPr>
          <a:xfrm>
            <a:off x="4609938" y="525719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L7</a:t>
            </a:r>
          </a:p>
        </p:txBody>
      </p:sp>
      <p:grpSp>
        <p:nvGrpSpPr>
          <p:cNvPr id="424" name="组合 423"/>
          <p:cNvGrpSpPr/>
          <p:nvPr/>
        </p:nvGrpSpPr>
        <p:grpSpPr>
          <a:xfrm>
            <a:off x="8481894" y="2432893"/>
            <a:ext cx="615566" cy="378508"/>
            <a:chOff x="6944101" y="2283225"/>
            <a:chExt cx="615566" cy="378508"/>
          </a:xfrm>
        </p:grpSpPr>
        <p:sp>
          <p:nvSpPr>
            <p:cNvPr id="425" name="等腰三角形 424"/>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26" name="直接连接符 425"/>
            <p:cNvCxnSpPr>
              <a:endCxn id="425" idx="3"/>
            </p:cNvCxnSpPr>
            <p:nvPr/>
          </p:nvCxnSpPr>
          <p:spPr>
            <a:xfrm>
              <a:off x="6944101" y="2584359"/>
              <a:ext cx="221688" cy="1934"/>
            </a:xfrm>
            <a:prstGeom prst="line">
              <a:avLst/>
            </a:prstGeom>
            <a:solidFill>
              <a:schemeClr val="bg1"/>
            </a:solidFill>
            <a:ln w="28575">
              <a:solidFill>
                <a:srgbClr val="00B050"/>
              </a:solidFill>
              <a:round/>
              <a:headEnd/>
              <a:tailEnd type="none" w="lg" len="lg"/>
            </a:ln>
          </p:spPr>
        </p:cxnSp>
        <p:cxnSp>
          <p:nvCxnSpPr>
            <p:cNvPr id="427" name="直接连接符 426"/>
            <p:cNvCxnSpPr>
              <a:stCxn id="425" idx="5"/>
            </p:cNvCxnSpPr>
            <p:nvPr/>
          </p:nvCxnSpPr>
          <p:spPr>
            <a:xfrm flipV="1">
              <a:off x="7236295" y="2386797"/>
              <a:ext cx="0" cy="161776"/>
            </a:xfrm>
            <a:prstGeom prst="line">
              <a:avLst/>
            </a:prstGeom>
            <a:solidFill>
              <a:schemeClr val="bg1"/>
            </a:solidFill>
            <a:ln w="28575">
              <a:solidFill>
                <a:srgbClr val="00B050"/>
              </a:solidFill>
              <a:round/>
              <a:headEnd/>
              <a:tailEnd type="none" w="lg" len="lg"/>
            </a:ln>
          </p:spPr>
        </p:cxnSp>
        <p:cxnSp>
          <p:nvCxnSpPr>
            <p:cNvPr id="428" name="直接连接符 427"/>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429" name="文本框 428"/>
            <p:cNvSpPr txBox="1"/>
            <p:nvPr/>
          </p:nvSpPr>
          <p:spPr>
            <a:xfrm>
              <a:off x="7211495" y="2283225"/>
              <a:ext cx="348172" cy="261610"/>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a:ea typeface="微软雅黑"/>
                </a:rPr>
                <a:t>L0</a:t>
              </a:r>
              <a:endParaRPr lang="zh-CN" altLang="en-US" sz="1100" b="1" dirty="0">
                <a:solidFill>
                  <a:srgbClr val="00B050"/>
                </a:solidFill>
                <a:latin typeface="微软雅黑"/>
                <a:ea typeface="微软雅黑"/>
              </a:endParaRPr>
            </a:p>
          </p:txBody>
        </p:sp>
      </p:grpSp>
      <p:cxnSp>
        <p:nvCxnSpPr>
          <p:cNvPr id="430" name="直接连接符 429"/>
          <p:cNvCxnSpPr/>
          <p:nvPr/>
        </p:nvCxnSpPr>
        <p:spPr>
          <a:xfrm>
            <a:off x="9074121" y="2736115"/>
            <a:ext cx="0" cy="2723343"/>
          </a:xfrm>
          <a:prstGeom prst="line">
            <a:avLst/>
          </a:prstGeom>
          <a:solidFill>
            <a:schemeClr val="bg1"/>
          </a:solidFill>
          <a:ln w="28575" cap="sq">
            <a:solidFill>
              <a:srgbClr val="00B050"/>
            </a:solidFill>
            <a:miter lim="800000"/>
            <a:headEnd/>
            <a:tailEnd type="none" w="lg" len="lg"/>
          </a:ln>
        </p:spPr>
      </p:cxnSp>
      <p:cxnSp>
        <p:nvCxnSpPr>
          <p:cNvPr id="431" name="直接连接符 430"/>
          <p:cNvCxnSpPr/>
          <p:nvPr/>
        </p:nvCxnSpPr>
        <p:spPr>
          <a:xfrm flipH="1">
            <a:off x="9090196" y="4097667"/>
            <a:ext cx="279461" cy="0"/>
          </a:xfrm>
          <a:prstGeom prst="line">
            <a:avLst/>
          </a:prstGeom>
          <a:solidFill>
            <a:schemeClr val="bg1"/>
          </a:solidFill>
          <a:ln w="28575" cap="sq">
            <a:solidFill>
              <a:srgbClr val="00B050"/>
            </a:solidFill>
            <a:miter lim="800000"/>
            <a:headEnd/>
            <a:tailEnd type="none" w="lg" len="lg"/>
          </a:ln>
        </p:spPr>
      </p:cxnSp>
      <p:grpSp>
        <p:nvGrpSpPr>
          <p:cNvPr id="432" name="组合 431"/>
          <p:cNvGrpSpPr/>
          <p:nvPr/>
        </p:nvGrpSpPr>
        <p:grpSpPr>
          <a:xfrm>
            <a:off x="9376065" y="3633163"/>
            <a:ext cx="300016" cy="903269"/>
            <a:chOff x="7766536" y="3451012"/>
            <a:chExt cx="300016" cy="903269"/>
          </a:xfrm>
        </p:grpSpPr>
        <p:cxnSp>
          <p:nvCxnSpPr>
            <p:cNvPr id="433" name="直接连接符 432"/>
            <p:cNvCxnSpPr/>
            <p:nvPr/>
          </p:nvCxnSpPr>
          <p:spPr>
            <a:xfrm>
              <a:off x="7766536" y="3451012"/>
              <a:ext cx="0" cy="903269"/>
            </a:xfrm>
            <a:prstGeom prst="line">
              <a:avLst/>
            </a:prstGeom>
            <a:solidFill>
              <a:schemeClr val="bg1"/>
            </a:solidFill>
            <a:ln w="19050" cap="sq">
              <a:solidFill>
                <a:srgbClr val="00B050"/>
              </a:solidFill>
              <a:miter lim="800000"/>
              <a:headEnd/>
              <a:tailEnd type="none" w="lg" len="lg"/>
            </a:ln>
          </p:spPr>
        </p:cxnSp>
        <p:cxnSp>
          <p:nvCxnSpPr>
            <p:cNvPr id="434" name="直接连接符 433"/>
            <p:cNvCxnSpPr/>
            <p:nvPr/>
          </p:nvCxnSpPr>
          <p:spPr>
            <a:xfrm flipH="1">
              <a:off x="7774273" y="3451012"/>
              <a:ext cx="287198" cy="0"/>
            </a:xfrm>
            <a:prstGeom prst="line">
              <a:avLst/>
            </a:prstGeom>
            <a:solidFill>
              <a:schemeClr val="bg1"/>
            </a:solidFill>
            <a:ln w="19050" cap="sq">
              <a:solidFill>
                <a:srgbClr val="00B050"/>
              </a:solidFill>
              <a:miter lim="800000"/>
              <a:headEnd/>
              <a:tailEnd type="none" w="lg" len="lg"/>
            </a:ln>
          </p:spPr>
        </p:cxnSp>
        <p:cxnSp>
          <p:nvCxnSpPr>
            <p:cNvPr id="435" name="直接连接符 434"/>
            <p:cNvCxnSpPr/>
            <p:nvPr/>
          </p:nvCxnSpPr>
          <p:spPr>
            <a:xfrm flipH="1">
              <a:off x="7779354" y="3752884"/>
              <a:ext cx="287198" cy="0"/>
            </a:xfrm>
            <a:prstGeom prst="line">
              <a:avLst/>
            </a:prstGeom>
            <a:solidFill>
              <a:schemeClr val="bg1"/>
            </a:solidFill>
            <a:ln w="19050" cap="sq">
              <a:solidFill>
                <a:srgbClr val="00B050"/>
              </a:solidFill>
              <a:miter lim="800000"/>
              <a:headEnd/>
              <a:tailEnd type="none" w="lg" len="lg"/>
            </a:ln>
          </p:spPr>
        </p:cxnSp>
        <p:cxnSp>
          <p:nvCxnSpPr>
            <p:cNvPr id="436" name="直接连接符 435"/>
            <p:cNvCxnSpPr/>
            <p:nvPr/>
          </p:nvCxnSpPr>
          <p:spPr>
            <a:xfrm flipH="1">
              <a:off x="7766536" y="4052868"/>
              <a:ext cx="287198" cy="0"/>
            </a:xfrm>
            <a:prstGeom prst="line">
              <a:avLst/>
            </a:prstGeom>
            <a:solidFill>
              <a:schemeClr val="bg1"/>
            </a:solidFill>
            <a:ln w="19050" cap="sq">
              <a:solidFill>
                <a:srgbClr val="00B050"/>
              </a:solidFill>
              <a:miter lim="800000"/>
              <a:headEnd/>
              <a:tailEnd type="none" w="lg" len="lg"/>
            </a:ln>
          </p:spPr>
        </p:cxnSp>
        <p:cxnSp>
          <p:nvCxnSpPr>
            <p:cNvPr id="437" name="直接连接符 436"/>
            <p:cNvCxnSpPr/>
            <p:nvPr/>
          </p:nvCxnSpPr>
          <p:spPr>
            <a:xfrm flipH="1">
              <a:off x="7766536" y="4354281"/>
              <a:ext cx="287198" cy="0"/>
            </a:xfrm>
            <a:prstGeom prst="line">
              <a:avLst/>
            </a:prstGeom>
            <a:solidFill>
              <a:schemeClr val="bg1"/>
            </a:solidFill>
            <a:ln w="19050" cap="sq">
              <a:solidFill>
                <a:srgbClr val="00B050"/>
              </a:solidFill>
              <a:miter lim="800000"/>
              <a:headEnd/>
              <a:tailEnd type="none" w="lg" len="lg"/>
            </a:ln>
          </p:spPr>
        </p:cxnSp>
      </p:grpSp>
      <p:sp>
        <p:nvSpPr>
          <p:cNvPr id="438" name="文本框 437"/>
          <p:cNvSpPr txBox="1"/>
          <p:nvPr/>
        </p:nvSpPr>
        <p:spPr>
          <a:xfrm rot="16200000">
            <a:off x="9929784" y="3994220"/>
            <a:ext cx="830997" cy="201627"/>
          </a:xfrm>
          <a:prstGeom prst="rect">
            <a:avLst/>
          </a:prstGeom>
          <a:noFill/>
        </p:spPr>
        <p:txBody>
          <a:bodyPr vert="eaVert" wrap="square" rtlCol="0">
            <a:spAutoFit/>
          </a:bodyPr>
          <a:lstStyle/>
          <a:p>
            <a:pPr fontAlgn="base">
              <a:spcBef>
                <a:spcPct val="0"/>
              </a:spcBef>
              <a:spcAft>
                <a:spcPct val="0"/>
              </a:spcAft>
              <a:defRPr/>
            </a:pPr>
            <a:r>
              <a:rPr lang="zh-CN" altLang="en-US" sz="1400" b="1" dirty="0">
                <a:solidFill>
                  <a:srgbClr val="000000"/>
                </a:solidFill>
                <a:latin typeface="微软雅黑" panose="020B0503020204020204" pitchFamily="34" charset="-122"/>
                <a:ea typeface="微软雅黑" panose="020B0503020204020204" pitchFamily="34" charset="-122"/>
              </a:rPr>
              <a:t>字输出</a:t>
            </a:r>
          </a:p>
        </p:txBody>
      </p:sp>
      <p:sp>
        <p:nvSpPr>
          <p:cNvPr id="441" name="矩形 440"/>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nvGrpSpPr>
          <p:cNvPr id="301" name="组合 300"/>
          <p:cNvGrpSpPr/>
          <p:nvPr/>
        </p:nvGrpSpPr>
        <p:grpSpPr>
          <a:xfrm>
            <a:off x="3890348" y="1793343"/>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Tag</a:t>
              </a:r>
              <a:endParaRPr lang="zh-CN" altLang="en-US" sz="1400" dirty="0">
                <a:solidFill>
                  <a:schemeClr val="bg1"/>
                </a:solidFill>
                <a:latin typeface="Arial" pitchFamily="34" charset="0"/>
                <a:ea typeface="微软雅黑"/>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offset</a:t>
              </a:r>
              <a:endParaRPr lang="zh-CN" altLang="en-US" sz="1400" dirty="0">
                <a:solidFill>
                  <a:srgbClr val="000000"/>
                </a:solidFill>
                <a:latin typeface="Arial" pitchFamily="34" charset="0"/>
                <a:ea typeface="微软雅黑"/>
                <a:cs typeface="Arial" pitchFamily="34" charset="0"/>
              </a:endParaRPr>
            </a:p>
          </p:txBody>
        </p:sp>
      </p:grpSp>
      <p:sp>
        <p:nvSpPr>
          <p:cNvPr id="349" name="矩形 348"/>
          <p:cNvSpPr/>
          <p:nvPr/>
        </p:nvSpPr>
        <p:spPr>
          <a:xfrm>
            <a:off x="2738024" y="1781296"/>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itchFamily="34" charset="0"/>
                <a:ea typeface="微软雅黑"/>
                <a:cs typeface="Arial" pitchFamily="34" charset="0"/>
              </a:rPr>
              <a:t>主存地址</a:t>
            </a:r>
          </a:p>
        </p:txBody>
      </p:sp>
      <p:grpSp>
        <p:nvGrpSpPr>
          <p:cNvPr id="240" name="组合 239"/>
          <p:cNvGrpSpPr/>
          <p:nvPr/>
        </p:nvGrpSpPr>
        <p:grpSpPr>
          <a:xfrm>
            <a:off x="3890348" y="1793343"/>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11</a:t>
              </a:r>
              <a:endParaRPr lang="zh-CN" altLang="en-US" sz="1400" dirty="0">
                <a:solidFill>
                  <a:srgbClr val="000000"/>
                </a:solidFill>
                <a:latin typeface="Arial" pitchFamily="34" charset="0"/>
                <a:ea typeface="微软雅黑"/>
                <a:cs typeface="Arial" pitchFamily="34" charset="0"/>
              </a:endParaRPr>
            </a:p>
          </p:txBody>
        </p:sp>
      </p:grpSp>
      <p:grpSp>
        <p:nvGrpSpPr>
          <p:cNvPr id="290" name="组合 289"/>
          <p:cNvGrpSpPr/>
          <p:nvPr/>
        </p:nvGrpSpPr>
        <p:grpSpPr>
          <a:xfrm>
            <a:off x="3890348" y="1793343"/>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0001000</a:t>
              </a:r>
              <a:endParaRPr lang="zh-CN" altLang="en-US" sz="1400" dirty="0">
                <a:solidFill>
                  <a:schemeClr val="bg1"/>
                </a:solidFill>
                <a:latin typeface="Arial" pitchFamily="34" charset="0"/>
                <a:ea typeface="微软雅黑"/>
                <a:cs typeface="Arial"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296" name="组合 295"/>
          <p:cNvGrpSpPr/>
          <p:nvPr/>
        </p:nvGrpSpPr>
        <p:grpSpPr>
          <a:xfrm>
            <a:off x="3890348" y="1793343"/>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0001001</a:t>
              </a:r>
              <a:endParaRPr lang="zh-CN" altLang="en-US" sz="1400" dirty="0">
                <a:solidFill>
                  <a:schemeClr val="bg1"/>
                </a:solidFill>
                <a:latin typeface="Arial" pitchFamily="34" charset="0"/>
                <a:ea typeface="微软雅黑"/>
                <a:cs typeface="Arial"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299" name="组合 298"/>
          <p:cNvGrpSpPr/>
          <p:nvPr/>
        </p:nvGrpSpPr>
        <p:grpSpPr>
          <a:xfrm>
            <a:off x="3890348" y="1793343"/>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0000111</a:t>
              </a:r>
              <a:endParaRPr lang="zh-CN" altLang="en-US" sz="1400" dirty="0">
                <a:solidFill>
                  <a:schemeClr val="bg1"/>
                </a:solidFill>
                <a:latin typeface="Arial" pitchFamily="34" charset="0"/>
                <a:ea typeface="微软雅黑"/>
                <a:cs typeface="Arial"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10</a:t>
              </a:r>
              <a:endParaRPr lang="zh-CN" altLang="en-US" sz="1400" dirty="0">
                <a:solidFill>
                  <a:srgbClr val="000000"/>
                </a:solidFill>
                <a:latin typeface="Arial" pitchFamily="34" charset="0"/>
                <a:ea typeface="微软雅黑"/>
                <a:cs typeface="Arial" pitchFamily="34" charset="0"/>
              </a:endParaRPr>
            </a:p>
          </p:txBody>
        </p:sp>
      </p:grpSp>
      <p:grpSp>
        <p:nvGrpSpPr>
          <p:cNvPr id="303" name="组合 302"/>
          <p:cNvGrpSpPr/>
          <p:nvPr/>
        </p:nvGrpSpPr>
        <p:grpSpPr>
          <a:xfrm>
            <a:off x="3890348" y="1793343"/>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0010010</a:t>
              </a:r>
              <a:endParaRPr lang="zh-CN" altLang="en-US" sz="1400" dirty="0">
                <a:solidFill>
                  <a:schemeClr val="bg1"/>
                </a:solidFill>
                <a:latin typeface="Arial" pitchFamily="34" charset="0"/>
                <a:ea typeface="微软雅黑"/>
                <a:cs typeface="Arial"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306" name="组合 305"/>
          <p:cNvGrpSpPr/>
          <p:nvPr/>
        </p:nvGrpSpPr>
        <p:grpSpPr>
          <a:xfrm>
            <a:off x="3890348" y="1793343"/>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0010101</a:t>
              </a:r>
              <a:endParaRPr lang="zh-CN" altLang="en-US" sz="1400" dirty="0">
                <a:solidFill>
                  <a:schemeClr val="bg1"/>
                </a:solidFill>
                <a:latin typeface="Arial" pitchFamily="34" charset="0"/>
                <a:ea typeface="微软雅黑"/>
                <a:cs typeface="Arial"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00</a:t>
              </a:r>
              <a:endParaRPr lang="zh-CN" altLang="en-US" sz="1400" dirty="0">
                <a:solidFill>
                  <a:srgbClr val="000000"/>
                </a:solidFill>
                <a:latin typeface="Arial" pitchFamily="34" charset="0"/>
                <a:ea typeface="微软雅黑"/>
                <a:cs typeface="Arial" pitchFamily="34" charset="0"/>
              </a:endParaRPr>
            </a:p>
          </p:txBody>
        </p:sp>
      </p:grpSp>
      <p:grpSp>
        <p:nvGrpSpPr>
          <p:cNvPr id="309" name="组合 308"/>
          <p:cNvGrpSpPr/>
          <p:nvPr/>
        </p:nvGrpSpPr>
        <p:grpSpPr>
          <a:xfrm>
            <a:off x="3890348" y="1793343"/>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itchFamily="34" charset="0"/>
                  <a:ea typeface="微软雅黑"/>
                  <a:cs typeface="Arial" pitchFamily="34" charset="0"/>
                </a:rPr>
                <a:t>1000001</a:t>
              </a:r>
              <a:endParaRPr lang="zh-CN" altLang="en-US" sz="1400" dirty="0">
                <a:solidFill>
                  <a:schemeClr val="bg1"/>
                </a:solidFill>
                <a:latin typeface="Arial" pitchFamily="34" charset="0"/>
                <a:ea typeface="微软雅黑"/>
                <a:cs typeface="Arial"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itchFamily="34" charset="0"/>
                  <a:ea typeface="微软雅黑"/>
                  <a:cs typeface="Arial" pitchFamily="34" charset="0"/>
                </a:rPr>
                <a:t>11</a:t>
              </a:r>
              <a:endParaRPr lang="zh-CN" altLang="en-US" sz="1400" dirty="0">
                <a:solidFill>
                  <a:srgbClr val="000000"/>
                </a:solidFill>
                <a:latin typeface="Arial" pitchFamily="34" charset="0"/>
                <a:ea typeface="微软雅黑"/>
                <a:cs typeface="Arial" pitchFamily="34" charset="0"/>
              </a:endParaRPr>
            </a:p>
          </p:txBody>
        </p:sp>
      </p:grpSp>
      <p:sp>
        <p:nvSpPr>
          <p:cNvPr id="442" name="矩形 441"/>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43" name="矩形 442"/>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44" name="矩形 443"/>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445" name="矩形 444"/>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cxnSp>
        <p:nvCxnSpPr>
          <p:cNvPr id="446" name="直接连接符 445"/>
          <p:cNvCxnSpPr/>
          <p:nvPr/>
        </p:nvCxnSpPr>
        <p:spPr>
          <a:xfrm>
            <a:off x="4673314"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416228" y="2540513"/>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en-US" altLang="zh-CN" sz="1200" dirty="0">
              <a:solidFill>
                <a:srgbClr val="FFFFFF"/>
              </a:solidFill>
              <a:latin typeface="微软雅黑"/>
              <a:ea typeface="微软雅黑"/>
            </a:endParaRPr>
          </a:p>
          <a:p>
            <a:pPr algn="ctr" fontAlgn="base">
              <a:spcBef>
                <a:spcPct val="0"/>
              </a:spcBef>
              <a:spcAft>
                <a:spcPct val="0"/>
              </a:spcAft>
              <a:defRPr/>
            </a:pPr>
            <a:r>
              <a:rPr lang="zh-CN" altLang="en-US" sz="1200" dirty="0">
                <a:solidFill>
                  <a:srgbClr val="FFFFFF"/>
                </a:solidFill>
                <a:latin typeface="微软雅黑"/>
                <a:ea typeface="微软雅黑"/>
              </a:rPr>
              <a:t>八路并发比较电路</a:t>
            </a:r>
            <a:endParaRPr lang="en-US" altLang="zh-CN" sz="1200" dirty="0">
              <a:solidFill>
                <a:srgbClr val="FFFFFF"/>
              </a:solidFill>
              <a:latin typeface="微软雅黑"/>
              <a:ea typeface="微软雅黑"/>
            </a:endParaRPr>
          </a:p>
          <a:p>
            <a:pPr algn="ctr" fontAlgn="base">
              <a:spcBef>
                <a:spcPct val="0"/>
              </a:spcBef>
              <a:spcAft>
                <a:spcPct val="0"/>
              </a:spcAft>
              <a:defRPr/>
            </a:pPr>
            <a:endParaRPr lang="en-US" altLang="zh-CN" sz="1200" dirty="0">
              <a:solidFill>
                <a:srgbClr val="FFFFFF"/>
              </a:solidFill>
              <a:latin typeface="微软雅黑"/>
              <a:ea typeface="微软雅黑"/>
            </a:endParaRPr>
          </a:p>
          <a:p>
            <a:pPr algn="ctr" fontAlgn="base">
              <a:spcBef>
                <a:spcPct val="0"/>
              </a:spcBef>
              <a:spcAft>
                <a:spcPct val="0"/>
              </a:spcAft>
              <a:defRPr/>
            </a:pPr>
            <a:endParaRPr lang="zh-CN" altLang="en-US" sz="1200" dirty="0">
              <a:solidFill>
                <a:srgbClr val="FFFFFF"/>
              </a:solidFill>
              <a:latin typeface="微软雅黑"/>
              <a:ea typeface="微软雅黑"/>
            </a:endParaRPr>
          </a:p>
        </p:txBody>
      </p:sp>
      <p:sp>
        <p:nvSpPr>
          <p:cNvPr id="462" name="文本框 461"/>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sp>
        <p:nvSpPr>
          <p:cNvPr id="385" name="文本框 384"/>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sp>
        <p:nvSpPr>
          <p:cNvPr id="389" name="文本框 388"/>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grpSp>
        <p:nvGrpSpPr>
          <p:cNvPr id="71" name="组合 70"/>
          <p:cNvGrpSpPr/>
          <p:nvPr/>
        </p:nvGrpSpPr>
        <p:grpSpPr>
          <a:xfrm>
            <a:off x="9667895" y="3288505"/>
            <a:ext cx="369783" cy="1586339"/>
            <a:chOff x="8088601" y="3262692"/>
            <a:chExt cx="324657" cy="1288723"/>
          </a:xfrm>
        </p:grpSpPr>
        <p:sp>
          <p:nvSpPr>
            <p:cNvPr id="52" name="梯形 51"/>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15" name="文本框 41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40" name="矩形 439"/>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spTree>
    <p:custDataLst>
      <p:tags r:id="rId1"/>
    </p:custDataLst>
    <p:extLst>
      <p:ext uri="{BB962C8B-B14F-4D97-AF65-F5344CB8AC3E}">
        <p14:creationId xmlns:p14="http://schemas.microsoft.com/office/powerpoint/2010/main" val="4047534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40"/>
                                        </p:tgtEl>
                                        <p:attrNameLst>
                                          <p:attrName>fillcolor</p:attrName>
                                        </p:attrNameLst>
                                      </p:cBhvr>
                                      <p:to>
                                        <a:srgbClr val="00CC00"/>
                                      </p:to>
                                    </p:animClr>
                                    <p:set>
                                      <p:cBhvr>
                                        <p:cTn id="7" dur="500" fill="hold"/>
                                        <p:tgtEl>
                                          <p:spTgt spid="140"/>
                                        </p:tgtEl>
                                        <p:attrNameLst>
                                          <p:attrName>fill.type</p:attrName>
                                        </p:attrNameLst>
                                      </p:cBhvr>
                                      <p:to>
                                        <p:strVal val="solid"/>
                                      </p:to>
                                    </p:set>
                                    <p:set>
                                      <p:cBhvr>
                                        <p:cTn id="8" dur="500" fill="hold"/>
                                        <p:tgtEl>
                                          <p:spTgt spid="14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left)">
                                      <p:cBhvr>
                                        <p:cTn id="13" dur="500"/>
                                        <p:tgtEl>
                                          <p:spTgt spid="25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nodeType="clickEffect">
                                  <p:stCondLst>
                                    <p:cond delay="0"/>
                                  </p:stCondLst>
                                  <p:childTnLst>
                                    <p:anim calcmode="discrete" valueType="str">
                                      <p:cBhvr>
                                        <p:cTn id="17"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nodeType="clickEffect">
                                  <p:stCondLst>
                                    <p:cond delay="0"/>
                                  </p:stCondLst>
                                  <p:childTnLst>
                                    <p:anim calcmode="discrete" valueType="str">
                                      <p:cBhvr>
                                        <p:cTn id="2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2" fill="hold">
                            <p:stCondLst>
                              <p:cond delay="3000"/>
                            </p:stCondLst>
                            <p:childTnLst>
                              <p:par>
                                <p:cTn id="23" presetID="35" presetClass="emph" presetSubtype="0" repeatCount="3000" fill="hold" grpId="0" nodeType="afterEffect">
                                  <p:stCondLst>
                                    <p:cond delay="0"/>
                                  </p:stCondLst>
                                  <p:childTnLst>
                                    <p:anim calcmode="discrete" valueType="str">
                                      <p:cBhvr>
                                        <p:cTn id="24"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25" fill="hold">
                            <p:stCondLst>
                              <p:cond delay="6000"/>
                            </p:stCondLst>
                            <p:childTnLst>
                              <p:par>
                                <p:cTn id="26" presetID="35" presetClass="emph" presetSubtype="0" repeatCount="2000" fill="hold" nodeType="afterEffect">
                                  <p:stCondLst>
                                    <p:cond delay="0"/>
                                  </p:stCondLst>
                                  <p:childTnLst>
                                    <p:anim calcmode="discrete" valueType="str">
                                      <p:cBhvr>
                                        <p:cTn id="2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28" fill="hold">
                            <p:stCondLst>
                              <p:cond delay="8000"/>
                            </p:stCondLst>
                            <p:childTnLst>
                              <p:par>
                                <p:cTn id="29" presetID="22" presetClass="entr" presetSubtype="8" fill="hold" grpId="0" nodeType="afterEffect">
                                  <p:stCondLst>
                                    <p:cond delay="0"/>
                                  </p:stCondLst>
                                  <p:childTnLst>
                                    <p:set>
                                      <p:cBhvr>
                                        <p:cTn id="30" dur="1" fill="hold">
                                          <p:stCondLst>
                                            <p:cond delay="0"/>
                                          </p:stCondLst>
                                        </p:cTn>
                                        <p:tgtEl>
                                          <p:spTgt spid="384"/>
                                        </p:tgtEl>
                                        <p:attrNameLst>
                                          <p:attrName>style.visibility</p:attrName>
                                        </p:attrNameLst>
                                      </p:cBhvr>
                                      <p:to>
                                        <p:strVal val="visible"/>
                                      </p:to>
                                    </p:set>
                                    <p:animEffect transition="in" filter="wipe(left)">
                                      <p:cBhvr>
                                        <p:cTn id="31" dur="500"/>
                                        <p:tgtEl>
                                          <p:spTgt spid="38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repeatCount="3000" fill="hold" nodeType="clickEffect">
                                  <p:stCondLst>
                                    <p:cond delay="0"/>
                                  </p:stCondLst>
                                  <p:childTnLst>
                                    <p:set>
                                      <p:cBhvr>
                                        <p:cTn id="35" dur="1" fill="hold">
                                          <p:stCondLst>
                                            <p:cond delay="0"/>
                                          </p:stCondLst>
                                        </p:cTn>
                                        <p:tgtEl>
                                          <p:spTgt spid="378"/>
                                        </p:tgtEl>
                                        <p:attrNameLst>
                                          <p:attrName>style.visibility</p:attrName>
                                        </p:attrNameLst>
                                      </p:cBhvr>
                                      <p:to>
                                        <p:strVal val="visible"/>
                                      </p:to>
                                    </p:set>
                                    <p:anim calcmode="lin" valueType="num">
                                      <p:cBhvr additive="base">
                                        <p:cTn id="36" dur="500" fill="hold"/>
                                        <p:tgtEl>
                                          <p:spTgt spid="378"/>
                                        </p:tgtEl>
                                        <p:attrNameLst>
                                          <p:attrName>ppt_x</p:attrName>
                                        </p:attrNameLst>
                                      </p:cBhvr>
                                      <p:tavLst>
                                        <p:tav tm="0">
                                          <p:val>
                                            <p:strVal val="1+#ppt_w/2"/>
                                          </p:val>
                                        </p:tav>
                                        <p:tav tm="100000">
                                          <p:val>
                                            <p:strVal val="#ppt_x"/>
                                          </p:val>
                                        </p:tav>
                                      </p:tavLst>
                                    </p:anim>
                                    <p:anim calcmode="lin" valueType="num">
                                      <p:cBhvr additive="base">
                                        <p:cTn id="37"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repeatCount="200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3000" fill="hold" grpId="1" nodeType="clickEffect">
                                  <p:stCondLst>
                                    <p:cond delay="0"/>
                                  </p:stCondLst>
                                  <p:childTnLst>
                                    <p:anim calcmode="discrete" valueType="str">
                                      <p:cBhvr>
                                        <p:cTn id="47"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48" fill="hold">
                            <p:stCondLst>
                              <p:cond delay="3000"/>
                            </p:stCondLst>
                            <p:childTnLst>
                              <p:par>
                                <p:cTn id="49" presetID="22" presetClass="entr" presetSubtype="8" repeatCount="3000" fill="hold" nodeType="afterEffect">
                                  <p:stCondLst>
                                    <p:cond delay="0"/>
                                  </p:stCondLst>
                                  <p:childTnLst>
                                    <p:set>
                                      <p:cBhvr>
                                        <p:cTn id="50" dur="1" fill="hold">
                                          <p:stCondLst>
                                            <p:cond delay="0"/>
                                          </p:stCondLst>
                                        </p:cTn>
                                        <p:tgtEl>
                                          <p:spTgt spid="224"/>
                                        </p:tgtEl>
                                        <p:attrNameLst>
                                          <p:attrName>style.visibility</p:attrName>
                                        </p:attrNameLst>
                                      </p:cBhvr>
                                      <p:to>
                                        <p:strVal val="visible"/>
                                      </p:to>
                                    </p:set>
                                    <p:animEffect transition="in" filter="wipe(left)">
                                      <p:cBhvr>
                                        <p:cTn id="51" dur="500"/>
                                        <p:tgtEl>
                                          <p:spTgt spid="224"/>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384"/>
                                        </p:tgtEl>
                                        <p:attrNameLst>
                                          <p:attrName>style.visibility</p:attrName>
                                        </p:attrNameLst>
                                      </p:cBhvr>
                                      <p:to>
                                        <p:strVal val="hidden"/>
                                      </p:to>
                                    </p:set>
                                  </p:childTnLst>
                                </p:cTn>
                              </p:par>
                              <p:par>
                                <p:cTn id="54" presetID="22" presetClass="entr" presetSubtype="8" fill="hold" grpId="0" nodeType="withEffect">
                                  <p:stCondLst>
                                    <p:cond delay="0"/>
                                  </p:stCondLst>
                                  <p:childTnLst>
                                    <p:set>
                                      <p:cBhvr>
                                        <p:cTn id="55" dur="1" fill="hold">
                                          <p:stCondLst>
                                            <p:cond delay="0"/>
                                          </p:stCondLst>
                                        </p:cTn>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4"/>
                                        </p:tgtEl>
                                        <p:attrNameLst>
                                          <p:attrName>style.visibility</p:attrName>
                                        </p:attrNameLst>
                                      </p:cBhvr>
                                      <p:to>
                                        <p:strVal val="visible"/>
                                      </p:to>
                                    </p:set>
                                    <p:animEffect transition="in" filter="wipe(left)">
                                      <p:cBhvr>
                                        <p:cTn id="61" dur="500"/>
                                        <p:tgtEl>
                                          <p:spTgt spid="424"/>
                                        </p:tgtEl>
                                      </p:cBhvr>
                                    </p:animEffect>
                                  </p:childTnLst>
                                </p:cTn>
                              </p:par>
                            </p:childTnLst>
                          </p:cTn>
                        </p:par>
                        <p:par>
                          <p:cTn id="62" fill="hold">
                            <p:stCondLst>
                              <p:cond delay="500"/>
                            </p:stCondLst>
                            <p:childTnLst>
                              <p:par>
                                <p:cTn id="63" presetID="22" presetClass="entr" presetSubtype="1" repeatCount="2000" fill="hold" nodeType="after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wipe(up)">
                                      <p:cBhvr>
                                        <p:cTn id="65" dur="500"/>
                                        <p:tgtEl>
                                          <p:spTgt spid="430"/>
                                        </p:tgtEl>
                                      </p:cBhvr>
                                    </p:animEffect>
                                  </p:childTnLst>
                                </p:cTn>
                              </p:par>
                            </p:childTnLst>
                          </p:cTn>
                        </p:par>
                        <p:par>
                          <p:cTn id="66" fill="hold">
                            <p:stCondLst>
                              <p:cond delay="1500"/>
                            </p:stCondLst>
                            <p:childTnLst>
                              <p:par>
                                <p:cTn id="67" presetID="22" presetClass="entr" presetSubtype="8" fill="hold" nodeType="afterEffect">
                                  <p:stCondLst>
                                    <p:cond delay="0"/>
                                  </p:stCondLst>
                                  <p:childTnLst>
                                    <p:set>
                                      <p:cBhvr>
                                        <p:cTn id="68" dur="1" fill="hold">
                                          <p:stCondLst>
                                            <p:cond delay="0"/>
                                          </p:stCondLst>
                                        </p:cTn>
                                        <p:tgtEl>
                                          <p:spTgt spid="431"/>
                                        </p:tgtEl>
                                        <p:attrNameLst>
                                          <p:attrName>style.visibility</p:attrName>
                                        </p:attrNameLst>
                                      </p:cBhvr>
                                      <p:to>
                                        <p:strVal val="visible"/>
                                      </p:to>
                                    </p:set>
                                    <p:animEffect transition="in" filter="wipe(left)">
                                      <p:cBhvr>
                                        <p:cTn id="69" dur="500"/>
                                        <p:tgtEl>
                                          <p:spTgt spid="431"/>
                                        </p:tgtEl>
                                      </p:cBhvr>
                                    </p:animEffect>
                                  </p:childTnLst>
                                </p:cTn>
                              </p:par>
                            </p:childTnLst>
                          </p:cTn>
                        </p:par>
                        <p:par>
                          <p:cTn id="70" fill="hold">
                            <p:stCondLst>
                              <p:cond delay="2000"/>
                            </p:stCondLst>
                            <p:childTnLst>
                              <p:par>
                                <p:cTn id="71" presetID="22" presetClass="entr" presetSubtype="8" fill="hold" nodeType="afterEffect">
                                  <p:stCondLst>
                                    <p:cond delay="0"/>
                                  </p:stCondLst>
                                  <p:childTnLst>
                                    <p:set>
                                      <p:cBhvr>
                                        <p:cTn id="72" dur="1" fill="hold">
                                          <p:stCondLst>
                                            <p:cond delay="0"/>
                                          </p:stCondLst>
                                        </p:cTn>
                                        <p:tgtEl>
                                          <p:spTgt spid="432"/>
                                        </p:tgtEl>
                                        <p:attrNameLst>
                                          <p:attrName>style.visibility</p:attrName>
                                        </p:attrNameLst>
                                      </p:cBhvr>
                                      <p:to>
                                        <p:strVal val="visible"/>
                                      </p:to>
                                    </p:set>
                                    <p:animEffect transition="in" filter="wipe(left)">
                                      <p:cBhvr>
                                        <p:cTn id="73" dur="500"/>
                                        <p:tgtEl>
                                          <p:spTgt spid="4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wipe(up)">
                                      <p:cBhvr>
                                        <p:cTn id="78" dur="500"/>
                                        <p:tgtEl>
                                          <p:spTgt spid="242"/>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35"/>
                                        </p:tgtEl>
                                        <p:attrNameLst>
                                          <p:attrName>style.visibility</p:attrName>
                                        </p:attrNameLst>
                                      </p:cBhvr>
                                      <p:to>
                                        <p:strVal val="visible"/>
                                      </p:to>
                                    </p:set>
                                    <p:animEffect transition="in" filter="wipe(left)">
                                      <p:cBhvr>
                                        <p:cTn id="82" dur="500"/>
                                        <p:tgtEl>
                                          <p:spTgt spid="235"/>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262"/>
                                        </p:tgtEl>
                                        <p:attrNameLst>
                                          <p:attrName>style.visibility</p:attrName>
                                        </p:attrNameLst>
                                      </p:cBhvr>
                                      <p:to>
                                        <p:strVal val="visible"/>
                                      </p:to>
                                    </p:set>
                                    <p:animEffect transition="in" filter="wipe(left)">
                                      <p:cBhvr>
                                        <p:cTn id="86" dur="500"/>
                                        <p:tgtEl>
                                          <p:spTgt spid="26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2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3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3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3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32"/>
                                        </p:tgtEl>
                                        <p:attrNameLst>
                                          <p:attrName>style.visibility</p:attrName>
                                        </p:attrNameLst>
                                      </p:cBhvr>
                                      <p:to>
                                        <p:strVal val="hidden"/>
                                      </p:to>
                                    </p:set>
                                  </p:childTnLst>
                                </p:cTn>
                              </p:par>
                            </p:childTnLst>
                          </p:cTn>
                        </p:par>
                        <p:par>
                          <p:cTn id="103" fill="hold">
                            <p:stCondLst>
                              <p:cond delay="0"/>
                            </p:stCondLst>
                            <p:childTnLst>
                              <p:par>
                                <p:cTn id="104" presetID="1" presetClass="exit" presetSubtype="0" fill="hold" nodeType="afterEffect">
                                  <p:stCondLst>
                                    <p:cond delay="0"/>
                                  </p:stCondLst>
                                  <p:childTnLst>
                                    <p:set>
                                      <p:cBhvr>
                                        <p:cTn id="105" dur="1" fill="hold">
                                          <p:stCondLst>
                                            <p:cond delay="0"/>
                                          </p:stCondLst>
                                        </p:cTn>
                                        <p:tgtEl>
                                          <p:spTgt spid="262"/>
                                        </p:tgtEl>
                                        <p:attrNameLst>
                                          <p:attrName>style.visibility</p:attrName>
                                        </p:attrNameLst>
                                      </p:cBhvr>
                                      <p:to>
                                        <p:strVal val="hidden"/>
                                      </p:to>
                                    </p:set>
                                  </p:childTnLst>
                                </p:cTn>
                              </p:par>
                            </p:childTnLst>
                          </p:cTn>
                        </p:par>
                        <p:par>
                          <p:cTn id="106" fill="hold">
                            <p:stCondLst>
                              <p:cond delay="0"/>
                            </p:stCondLst>
                            <p:childTnLst>
                              <p:par>
                                <p:cTn id="107" presetID="1" presetClass="emph" presetSubtype="2" fill="hold" nodeType="afterEffect">
                                  <p:stCondLst>
                                    <p:cond delay="0"/>
                                  </p:stCondLst>
                                  <p:childTnLst>
                                    <p:animClr clrSpc="rgb" dir="cw">
                                      <p:cBhvr>
                                        <p:cTn id="108" dur="500" fill="hold"/>
                                        <p:tgtEl>
                                          <p:spTgt spid="141"/>
                                        </p:tgtEl>
                                        <p:attrNameLst>
                                          <p:attrName>fillcolor</p:attrName>
                                        </p:attrNameLst>
                                      </p:cBhvr>
                                      <p:to>
                                        <a:srgbClr val="00CC00"/>
                                      </p:to>
                                    </p:animClr>
                                    <p:set>
                                      <p:cBhvr>
                                        <p:cTn id="109" dur="500" fill="hold"/>
                                        <p:tgtEl>
                                          <p:spTgt spid="141"/>
                                        </p:tgtEl>
                                        <p:attrNameLst>
                                          <p:attrName>fill.type</p:attrName>
                                        </p:attrNameLst>
                                      </p:cBhvr>
                                      <p:to>
                                        <p:strVal val="solid"/>
                                      </p:to>
                                    </p:set>
                                    <p:set>
                                      <p:cBhvr>
                                        <p:cTn id="110" dur="500" fill="hold"/>
                                        <p:tgtEl>
                                          <p:spTgt spid="141"/>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140"/>
                                        </p:tgtEl>
                                        <p:attrNameLst>
                                          <p:attrName>fillcolor</p:attrName>
                                        </p:attrNameLst>
                                      </p:cBhvr>
                                      <p:to>
                                        <a:schemeClr val="bg2"/>
                                      </p:to>
                                    </p:animClr>
                                    <p:set>
                                      <p:cBhvr>
                                        <p:cTn id="113" dur="500" fill="hold"/>
                                        <p:tgtEl>
                                          <p:spTgt spid="140"/>
                                        </p:tgtEl>
                                        <p:attrNameLst>
                                          <p:attrName>fill.type</p:attrName>
                                        </p:attrNameLst>
                                      </p:cBhvr>
                                      <p:to>
                                        <p:strVal val="solid"/>
                                      </p:to>
                                    </p:set>
                                    <p:set>
                                      <p:cBhvr>
                                        <p:cTn id="114" dur="500" fill="hold"/>
                                        <p:tgtEl>
                                          <p:spTgt spid="140"/>
                                        </p:tgtEl>
                                        <p:attrNameLst>
                                          <p:attrName>fill.on</p:attrName>
                                        </p:attrNameLst>
                                      </p:cBhvr>
                                      <p:to>
                                        <p:strVal val="true"/>
                                      </p:to>
                                    </p:set>
                                  </p:childTnLst>
                                </p:cTn>
                              </p:par>
                            </p:childTnLst>
                          </p:cTn>
                        </p:par>
                        <p:par>
                          <p:cTn id="115" fill="hold">
                            <p:stCondLst>
                              <p:cond delay="500"/>
                            </p:stCondLst>
                            <p:childTnLst>
                              <p:par>
                                <p:cTn id="116" presetID="2" presetClass="entr" presetSubtype="4" fill="hold" nodeType="afterEffect">
                                  <p:stCondLst>
                                    <p:cond delay="0"/>
                                  </p:stCondLst>
                                  <p:childTnLst>
                                    <p:set>
                                      <p:cBhvr>
                                        <p:cTn id="117" dur="1" fill="hold">
                                          <p:stCondLst>
                                            <p:cond delay="0"/>
                                          </p:stCondLst>
                                        </p:cTn>
                                        <p:tgtEl>
                                          <p:spTgt spid="290"/>
                                        </p:tgtEl>
                                        <p:attrNameLst>
                                          <p:attrName>style.visibility</p:attrName>
                                        </p:attrNameLst>
                                      </p:cBhvr>
                                      <p:to>
                                        <p:strVal val="visible"/>
                                      </p:to>
                                    </p:set>
                                    <p:anim calcmode="lin" valueType="num">
                                      <p:cBhvr additive="base">
                                        <p:cTn id="118" dur="500" fill="hold"/>
                                        <p:tgtEl>
                                          <p:spTgt spid="290"/>
                                        </p:tgtEl>
                                        <p:attrNameLst>
                                          <p:attrName>ppt_x</p:attrName>
                                        </p:attrNameLst>
                                      </p:cBhvr>
                                      <p:tavLst>
                                        <p:tav tm="0">
                                          <p:val>
                                            <p:strVal val="#ppt_x"/>
                                          </p:val>
                                        </p:tav>
                                        <p:tav tm="100000">
                                          <p:val>
                                            <p:strVal val="#ppt_x"/>
                                          </p:val>
                                        </p:tav>
                                      </p:tavLst>
                                    </p:anim>
                                    <p:anim calcmode="lin" valueType="num">
                                      <p:cBhvr additive="base">
                                        <p:cTn id="119"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2"/>
                                        </p:tgtEl>
                                        <p:attrNameLst>
                                          <p:attrName>style.visibility</p:attrName>
                                        </p:attrNameLst>
                                      </p:cBhvr>
                                      <p:to>
                                        <p:strVal val="visible"/>
                                      </p:to>
                                    </p:set>
                                    <p:animEffect transition="in" filter="wipe(left)">
                                      <p:cBhvr>
                                        <p:cTn id="124" dur="500"/>
                                        <p:tgtEl>
                                          <p:spTgt spid="46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200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animEffect transition="in" filter="wipe(left)">
                                      <p:cBhvr>
                                        <p:cTn id="129" dur="500"/>
                                        <p:tgtEl>
                                          <p:spTgt spid="3"/>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500" fill="hold"/>
                                        <p:tgtEl>
                                          <p:spTgt spid="185"/>
                                        </p:tgtEl>
                                        <p:attrNameLst>
                                          <p:attrName>fillcolor</p:attrName>
                                        </p:attrNameLst>
                                      </p:cBhvr>
                                      <p:to>
                                        <a:srgbClr val="00CC00"/>
                                      </p:to>
                                    </p:animClr>
                                    <p:set>
                                      <p:cBhvr>
                                        <p:cTn id="134" dur="500" fill="hold"/>
                                        <p:tgtEl>
                                          <p:spTgt spid="185"/>
                                        </p:tgtEl>
                                        <p:attrNameLst>
                                          <p:attrName>fill.type</p:attrName>
                                        </p:attrNameLst>
                                      </p:cBhvr>
                                      <p:to>
                                        <p:strVal val="solid"/>
                                      </p:to>
                                    </p:set>
                                    <p:set>
                                      <p:cBhvr>
                                        <p:cTn id="135" dur="500" fill="hold"/>
                                        <p:tgtEl>
                                          <p:spTgt spid="185"/>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41"/>
                                        </p:tgtEl>
                                        <p:attrNameLst>
                                          <p:attrName>fillcolor</p:attrName>
                                        </p:attrNameLst>
                                      </p:cBhvr>
                                      <p:to>
                                        <a:schemeClr val="bg2"/>
                                      </p:to>
                                    </p:animClr>
                                    <p:set>
                                      <p:cBhvr>
                                        <p:cTn id="138" dur="500" fill="hold"/>
                                        <p:tgtEl>
                                          <p:spTgt spid="141"/>
                                        </p:tgtEl>
                                        <p:attrNameLst>
                                          <p:attrName>fill.type</p:attrName>
                                        </p:attrNameLst>
                                      </p:cBhvr>
                                      <p:to>
                                        <p:strVal val="solid"/>
                                      </p:to>
                                    </p:set>
                                    <p:set>
                                      <p:cBhvr>
                                        <p:cTn id="139" dur="500" fill="hold"/>
                                        <p:tgtEl>
                                          <p:spTgt spid="141"/>
                                        </p:tgtEl>
                                        <p:attrNameLst>
                                          <p:attrName>fill.on</p:attrName>
                                        </p:attrNameLst>
                                      </p:cBhvr>
                                      <p:to>
                                        <p:strVal val="true"/>
                                      </p:to>
                                    </p:set>
                                  </p:childTnLst>
                                </p:cTn>
                              </p:par>
                            </p:childTnLst>
                          </p:cTn>
                        </p:par>
                        <p:par>
                          <p:cTn id="140" fill="hold">
                            <p:stCondLst>
                              <p:cond delay="500"/>
                            </p:stCondLst>
                            <p:childTnLst>
                              <p:par>
                                <p:cTn id="141" presetID="2" presetClass="entr" presetSubtype="4" repeatCount="2000" fill="hold" nodeType="afterEffect">
                                  <p:stCondLst>
                                    <p:cond delay="0"/>
                                  </p:stCondLst>
                                  <p:childTnLst>
                                    <p:set>
                                      <p:cBhvr>
                                        <p:cTn id="142" dur="1" fill="hold">
                                          <p:stCondLst>
                                            <p:cond delay="0"/>
                                          </p:stCondLst>
                                        </p:cTn>
                                        <p:tgtEl>
                                          <p:spTgt spid="296"/>
                                        </p:tgtEl>
                                        <p:attrNameLst>
                                          <p:attrName>style.visibility</p:attrName>
                                        </p:attrNameLst>
                                      </p:cBhvr>
                                      <p:to>
                                        <p:strVal val="visible"/>
                                      </p:to>
                                    </p:set>
                                    <p:anim calcmode="lin" valueType="num">
                                      <p:cBhvr additive="base">
                                        <p:cTn id="143" dur="500" fill="hold"/>
                                        <p:tgtEl>
                                          <p:spTgt spid="296"/>
                                        </p:tgtEl>
                                        <p:attrNameLst>
                                          <p:attrName>ppt_x</p:attrName>
                                        </p:attrNameLst>
                                      </p:cBhvr>
                                      <p:tavLst>
                                        <p:tav tm="0">
                                          <p:val>
                                            <p:strVal val="#ppt_x"/>
                                          </p:val>
                                        </p:tav>
                                        <p:tav tm="100000">
                                          <p:val>
                                            <p:strVal val="#ppt_x"/>
                                          </p:val>
                                        </p:tav>
                                      </p:tavLst>
                                    </p:anim>
                                    <p:anim calcmode="lin" valueType="num">
                                      <p:cBhvr additive="base">
                                        <p:cTn id="144"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wipe(left)">
                                      <p:cBhvr>
                                        <p:cTn id="149" dur="500"/>
                                        <p:tgtEl>
                                          <p:spTgt spid="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500" fill="hold"/>
                                        <p:tgtEl>
                                          <p:spTgt spid="185"/>
                                        </p:tgtEl>
                                        <p:attrNameLst>
                                          <p:attrName>fillcolor</p:attrName>
                                        </p:attrNameLst>
                                      </p:cBhvr>
                                      <p:to>
                                        <a:schemeClr val="bg2"/>
                                      </p:to>
                                    </p:animClr>
                                    <p:set>
                                      <p:cBhvr>
                                        <p:cTn id="154" dur="500" fill="hold"/>
                                        <p:tgtEl>
                                          <p:spTgt spid="185"/>
                                        </p:tgtEl>
                                        <p:attrNameLst>
                                          <p:attrName>fill.type</p:attrName>
                                        </p:attrNameLst>
                                      </p:cBhvr>
                                      <p:to>
                                        <p:strVal val="solid"/>
                                      </p:to>
                                    </p:set>
                                    <p:set>
                                      <p:cBhvr>
                                        <p:cTn id="155" dur="500" fill="hold"/>
                                        <p:tgtEl>
                                          <p:spTgt spid="185"/>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239"/>
                                        </p:tgtEl>
                                        <p:attrNameLst>
                                          <p:attrName>fillcolor</p:attrName>
                                        </p:attrNameLst>
                                      </p:cBhvr>
                                      <p:to>
                                        <a:srgbClr val="00CC00"/>
                                      </p:to>
                                    </p:animClr>
                                    <p:set>
                                      <p:cBhvr>
                                        <p:cTn id="158" dur="500" fill="hold"/>
                                        <p:tgtEl>
                                          <p:spTgt spid="239"/>
                                        </p:tgtEl>
                                        <p:attrNameLst>
                                          <p:attrName>fill.type</p:attrName>
                                        </p:attrNameLst>
                                      </p:cBhvr>
                                      <p:to>
                                        <p:strVal val="solid"/>
                                      </p:to>
                                    </p:set>
                                    <p:set>
                                      <p:cBhvr>
                                        <p:cTn id="159" dur="500" fill="hold"/>
                                        <p:tgtEl>
                                          <p:spTgt spid="239"/>
                                        </p:tgtEl>
                                        <p:attrNameLst>
                                          <p:attrName>fill.on</p:attrName>
                                        </p:attrNameLst>
                                      </p:cBhvr>
                                      <p:to>
                                        <p:strVal val="true"/>
                                      </p:to>
                                    </p:set>
                                  </p:childTnLst>
                                </p:cTn>
                              </p:par>
                            </p:childTnLst>
                          </p:cTn>
                        </p:par>
                        <p:par>
                          <p:cTn id="160" fill="hold">
                            <p:stCondLst>
                              <p:cond delay="500"/>
                            </p:stCondLst>
                            <p:childTnLst>
                              <p:par>
                                <p:cTn id="161" presetID="2" presetClass="entr" presetSubtype="4" fill="hold" nodeType="afterEffect">
                                  <p:stCondLst>
                                    <p:cond delay="0"/>
                                  </p:stCondLst>
                                  <p:childTnLst>
                                    <p:set>
                                      <p:cBhvr>
                                        <p:cTn id="162" dur="1" fill="hold">
                                          <p:stCondLst>
                                            <p:cond delay="0"/>
                                          </p:stCondLst>
                                        </p:cTn>
                                        <p:tgtEl>
                                          <p:spTgt spid="299"/>
                                        </p:tgtEl>
                                        <p:attrNameLst>
                                          <p:attrName>style.visibility</p:attrName>
                                        </p:attrNameLst>
                                      </p:cBhvr>
                                      <p:to>
                                        <p:strVal val="visible"/>
                                      </p:to>
                                    </p:set>
                                    <p:anim calcmode="lin" valueType="num">
                                      <p:cBhvr additive="base">
                                        <p:cTn id="163" dur="500" fill="hold"/>
                                        <p:tgtEl>
                                          <p:spTgt spid="299"/>
                                        </p:tgtEl>
                                        <p:attrNameLst>
                                          <p:attrName>ppt_x</p:attrName>
                                        </p:attrNameLst>
                                      </p:cBhvr>
                                      <p:tavLst>
                                        <p:tav tm="0">
                                          <p:val>
                                            <p:strVal val="#ppt_x"/>
                                          </p:val>
                                        </p:tav>
                                        <p:tav tm="100000">
                                          <p:val>
                                            <p:strVal val="#ppt_x"/>
                                          </p:val>
                                        </p:tav>
                                      </p:tavLst>
                                    </p:anim>
                                    <p:anim calcmode="lin" valueType="num">
                                      <p:cBhvr additive="base">
                                        <p:cTn id="164"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35" presetClass="emph" presetSubtype="0" repeatCount="2000" fill="hold" nodeType="clickEffect">
                                  <p:stCondLst>
                                    <p:cond delay="0"/>
                                  </p:stCondLst>
                                  <p:childTnLst>
                                    <p:anim calcmode="discrete" valueType="str">
                                      <p:cBhvr>
                                        <p:cTn id="168" dur="1000" fill="hold"/>
                                        <p:tgtEl>
                                          <p:spTgt spid="6"/>
                                        </p:tgtEl>
                                        <p:attrNameLst>
                                          <p:attrName>style.visibility</p:attrName>
                                        </p:attrNameLst>
                                      </p:cBhvr>
                                      <p:tavLst>
                                        <p:tav tm="0">
                                          <p:val>
                                            <p:strVal val="hidden"/>
                                          </p:val>
                                        </p:tav>
                                        <p:tav tm="50000">
                                          <p:val>
                                            <p:strVal val="visible"/>
                                          </p:val>
                                        </p:tav>
                                      </p:tavLst>
                                    </p:anim>
                                  </p:childTnLst>
                                </p:cTn>
                              </p:par>
                            </p:childTnLst>
                          </p:cTn>
                        </p:par>
                        <p:par>
                          <p:cTn id="169" fill="hold">
                            <p:stCondLst>
                              <p:cond delay="2000"/>
                            </p:stCondLst>
                            <p:childTnLst>
                              <p:par>
                                <p:cTn id="170" presetID="35" presetClass="emph" presetSubtype="0" repeatCount="3000" fill="hold" nodeType="afterEffect">
                                  <p:stCondLst>
                                    <p:cond delay="0"/>
                                  </p:stCondLst>
                                  <p:childTnLst>
                                    <p:anim calcmode="discrete" valueType="str">
                                      <p:cBhvr>
                                        <p:cTn id="171" dur="1000" fill="hold"/>
                                        <p:tgtEl>
                                          <p:spTgt spid="15"/>
                                        </p:tgtEl>
                                        <p:attrNameLst>
                                          <p:attrName>style.visibility</p:attrName>
                                        </p:attrNameLst>
                                      </p:cBhvr>
                                      <p:tavLst>
                                        <p:tav tm="0">
                                          <p:val>
                                            <p:strVal val="hidden"/>
                                          </p:val>
                                        </p:tav>
                                        <p:tav tm="50000">
                                          <p:val>
                                            <p:strVal val="visible"/>
                                          </p:val>
                                        </p:tav>
                                      </p:tavLst>
                                    </p:anim>
                                  </p:childTnLst>
                                </p:cTn>
                              </p:par>
                              <p:par>
                                <p:cTn id="172" presetID="35" presetClass="emph" presetSubtype="0" repeatCount="3000" fill="hold" grpId="2" nodeType="withEffect">
                                  <p:stCondLst>
                                    <p:cond delay="0"/>
                                  </p:stCondLst>
                                  <p:childTnLst>
                                    <p:anim calcmode="discrete" valueType="str">
                                      <p:cBhvr>
                                        <p:cTn id="173" dur="1000" fill="hold"/>
                                        <p:tgtEl>
                                          <p:spTgt spid="145"/>
                                        </p:tgtEl>
                                        <p:attrNameLst>
                                          <p:attrName>style.visibility</p:attrName>
                                        </p:attrNameLst>
                                      </p:cBhvr>
                                      <p:tavLst>
                                        <p:tav tm="0">
                                          <p:val>
                                            <p:strVal val="hidden"/>
                                          </p:val>
                                        </p:tav>
                                        <p:tav tm="50000">
                                          <p:val>
                                            <p:strVal val="visible"/>
                                          </p:val>
                                        </p:tav>
                                      </p:tavLst>
                                    </p:anim>
                                  </p:childTnLst>
                                </p:cTn>
                              </p:par>
                              <p:par>
                                <p:cTn id="174" presetID="35" presetClass="emph" presetSubtype="0" repeatCount="3000" fill="hold" nodeType="withEffect">
                                  <p:stCondLst>
                                    <p:cond delay="0"/>
                                  </p:stCondLst>
                                  <p:childTnLst>
                                    <p:anim calcmode="discrete" valueType="str">
                                      <p:cBhvr>
                                        <p:cTn id="175" dur="1000" fill="hold"/>
                                        <p:tgtEl>
                                          <p:spTgt spid="17"/>
                                        </p:tgtEl>
                                        <p:attrNameLst>
                                          <p:attrName>style.visibility</p:attrName>
                                        </p:attrNameLst>
                                      </p:cBhvr>
                                      <p:tavLst>
                                        <p:tav tm="0">
                                          <p:val>
                                            <p:strVal val="hidden"/>
                                          </p:val>
                                        </p:tav>
                                        <p:tav tm="50000">
                                          <p:val>
                                            <p:strVal val="visible"/>
                                          </p:val>
                                        </p:tav>
                                      </p:tavLst>
                                    </p:anim>
                                  </p:childTnLst>
                                </p:cTn>
                              </p:par>
                              <p:par>
                                <p:cTn id="176" presetID="35" presetClass="emph" presetSubtype="0" repeatCount="2000" fill="hold" nodeType="withEffect">
                                  <p:stCondLst>
                                    <p:cond delay="0"/>
                                  </p:stCondLst>
                                  <p:childTnLst>
                                    <p:anim calcmode="discrete" valueType="str">
                                      <p:cBhvr>
                                        <p:cTn id="17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78" fill="hold">
                            <p:stCondLst>
                              <p:cond delay="5000"/>
                            </p:stCondLst>
                            <p:childTnLst>
                              <p:par>
                                <p:cTn id="179" presetID="22" presetClass="entr" presetSubtype="8" fill="hold" grpId="0" nodeType="afterEffect">
                                  <p:stCondLst>
                                    <p:cond delay="0"/>
                                  </p:stCondLst>
                                  <p:childTnLst>
                                    <p:set>
                                      <p:cBhvr>
                                        <p:cTn id="180" dur="1" fill="hold">
                                          <p:stCondLst>
                                            <p:cond delay="0"/>
                                          </p:stCondLst>
                                        </p:cTn>
                                        <p:tgtEl>
                                          <p:spTgt spid="385"/>
                                        </p:tgtEl>
                                        <p:attrNameLst>
                                          <p:attrName>style.visibility</p:attrName>
                                        </p:attrNameLst>
                                      </p:cBhvr>
                                      <p:to>
                                        <p:strVal val="visible"/>
                                      </p:to>
                                    </p:set>
                                    <p:animEffect transition="in" filter="wipe(left)">
                                      <p:cBhvr>
                                        <p:cTn id="181" dur="500"/>
                                        <p:tgtEl>
                                          <p:spTgt spid="385"/>
                                        </p:tgtEl>
                                      </p:cBhvr>
                                    </p:animEffect>
                                  </p:childTnLst>
                                </p:cTn>
                              </p:par>
                            </p:childTnLst>
                          </p:cTn>
                        </p:par>
                        <p:par>
                          <p:cTn id="182" fill="hold">
                            <p:stCondLst>
                              <p:cond delay="5500"/>
                            </p:stCondLst>
                            <p:childTnLst>
                              <p:par>
                                <p:cTn id="183" presetID="22" presetClass="entr" presetSubtype="8" repeatCount="3000" fill="hold" nodeType="afterEffect">
                                  <p:stCondLst>
                                    <p:cond delay="0"/>
                                  </p:stCondLst>
                                  <p:childTnLst>
                                    <p:set>
                                      <p:cBhvr>
                                        <p:cTn id="184" dur="1" fill="hold">
                                          <p:stCondLst>
                                            <p:cond delay="0"/>
                                          </p:stCondLst>
                                        </p:cTn>
                                        <p:tgtEl>
                                          <p:spTgt spid="446"/>
                                        </p:tgtEl>
                                        <p:attrNameLst>
                                          <p:attrName>style.visibility</p:attrName>
                                        </p:attrNameLst>
                                      </p:cBhvr>
                                      <p:to>
                                        <p:strVal val="visible"/>
                                      </p:to>
                                    </p:set>
                                    <p:animEffect transition="in" filter="wipe(left)">
                                      <p:cBhvr>
                                        <p:cTn id="185" dur="500"/>
                                        <p:tgtEl>
                                          <p:spTgt spid="446"/>
                                        </p:tgtEl>
                                      </p:cBhvr>
                                    </p:animEffect>
                                  </p:childTnLst>
                                </p:cTn>
                              </p:par>
                            </p:childTnLst>
                          </p:cTn>
                        </p:par>
                      </p:childTnLst>
                    </p:cTn>
                  </p:par>
                  <p:par>
                    <p:cTn id="186" fill="hold">
                      <p:stCondLst>
                        <p:cond delay="indefinite"/>
                      </p:stCondLst>
                      <p:childTnLst>
                        <p:par>
                          <p:cTn id="187" fill="hold">
                            <p:stCondLst>
                              <p:cond delay="0"/>
                            </p:stCondLst>
                            <p:childTnLst>
                              <p:par>
                                <p:cTn id="188" presetID="35" presetClass="emph" presetSubtype="0" repeatCount="3000" fill="hold" nodeType="clickEffect">
                                  <p:stCondLst>
                                    <p:cond delay="0"/>
                                  </p:stCondLst>
                                  <p:childTnLst>
                                    <p:anim calcmode="discrete" valueType="str">
                                      <p:cBhvr>
                                        <p:cTn id="189" dur="1000" fill="hold"/>
                                        <p:tgtEl>
                                          <p:spTgt spid="21"/>
                                        </p:tgtEl>
                                        <p:attrNameLst>
                                          <p:attrName>style.visibility</p:attrName>
                                        </p:attrNameLst>
                                      </p:cBhvr>
                                      <p:tavLst>
                                        <p:tav tm="0">
                                          <p:val>
                                            <p:strVal val="hidden"/>
                                          </p:val>
                                        </p:tav>
                                        <p:tav tm="50000">
                                          <p:val>
                                            <p:strVal val="visible"/>
                                          </p:val>
                                        </p:tav>
                                      </p:tavLst>
                                    </p:anim>
                                  </p:childTnLst>
                                </p:cTn>
                              </p:par>
                              <p:par>
                                <p:cTn id="190" presetID="35" presetClass="emph" presetSubtype="0" repeatCount="3000" fill="hold" nodeType="withEffect">
                                  <p:stCondLst>
                                    <p:cond delay="0"/>
                                  </p:stCondLst>
                                  <p:childTnLst>
                                    <p:anim calcmode="discrete" valueType="str">
                                      <p:cBhvr>
                                        <p:cTn id="191" dur="1000" fill="hold"/>
                                        <p:tgtEl>
                                          <p:spTgt spid="378"/>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500" fill="hold"/>
                                        <p:tgtEl>
                                          <p:spTgt spid="244"/>
                                        </p:tgtEl>
                                        <p:attrNameLst>
                                          <p:attrName>fillcolor</p:attrName>
                                        </p:attrNameLst>
                                      </p:cBhvr>
                                      <p:to>
                                        <a:srgbClr val="00CC00"/>
                                      </p:to>
                                    </p:animClr>
                                    <p:set>
                                      <p:cBhvr>
                                        <p:cTn id="196" dur="500" fill="hold"/>
                                        <p:tgtEl>
                                          <p:spTgt spid="244"/>
                                        </p:tgtEl>
                                        <p:attrNameLst>
                                          <p:attrName>fill.type</p:attrName>
                                        </p:attrNameLst>
                                      </p:cBhvr>
                                      <p:to>
                                        <p:strVal val="solid"/>
                                      </p:to>
                                    </p:set>
                                    <p:set>
                                      <p:cBhvr>
                                        <p:cTn id="197" dur="500" fill="hold"/>
                                        <p:tgtEl>
                                          <p:spTgt spid="244"/>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239"/>
                                        </p:tgtEl>
                                        <p:attrNameLst>
                                          <p:attrName>fillcolor</p:attrName>
                                        </p:attrNameLst>
                                      </p:cBhvr>
                                      <p:to>
                                        <a:srgbClr val="FFFF66"/>
                                      </p:to>
                                    </p:animClr>
                                    <p:set>
                                      <p:cBhvr>
                                        <p:cTn id="200" dur="500" fill="hold"/>
                                        <p:tgtEl>
                                          <p:spTgt spid="239"/>
                                        </p:tgtEl>
                                        <p:attrNameLst>
                                          <p:attrName>fill.type</p:attrName>
                                        </p:attrNameLst>
                                      </p:cBhvr>
                                      <p:to>
                                        <p:strVal val="solid"/>
                                      </p:to>
                                    </p:set>
                                    <p:set>
                                      <p:cBhvr>
                                        <p:cTn id="201" dur="500" fill="hold"/>
                                        <p:tgtEl>
                                          <p:spTgt spid="239"/>
                                        </p:tgtEl>
                                        <p:attrNameLst>
                                          <p:attrName>fill.on</p:attrName>
                                        </p:attrNameLst>
                                      </p:cBhvr>
                                      <p:to>
                                        <p:strVal val="true"/>
                                      </p:to>
                                    </p:set>
                                  </p:childTnLst>
                                </p:cTn>
                              </p:par>
                              <p:par>
                                <p:cTn id="202" presetID="1" presetClass="exit" presetSubtype="0" fill="hold" nodeType="withEffect">
                                  <p:stCondLst>
                                    <p:cond delay="0"/>
                                  </p:stCondLst>
                                  <p:childTnLst>
                                    <p:set>
                                      <p:cBhvr>
                                        <p:cTn id="203" dur="1" fill="hold">
                                          <p:stCondLst>
                                            <p:cond delay="0"/>
                                          </p:stCondLst>
                                        </p:cTn>
                                        <p:tgtEl>
                                          <p:spTgt spid="446"/>
                                        </p:tgtEl>
                                        <p:attrNameLst>
                                          <p:attrName>style.visibility</p:attrName>
                                        </p:attrNameLst>
                                      </p:cBhvr>
                                      <p:to>
                                        <p:strVal val="hidden"/>
                                      </p:to>
                                    </p:set>
                                  </p:childTnLst>
                                </p:cTn>
                              </p:par>
                            </p:childTnLst>
                          </p:cTn>
                        </p:par>
                        <p:par>
                          <p:cTn id="204" fill="hold">
                            <p:stCondLst>
                              <p:cond delay="500"/>
                            </p:stCondLst>
                            <p:childTnLst>
                              <p:par>
                                <p:cTn id="205" presetID="2" presetClass="entr" presetSubtype="4" fill="hold" nodeType="afterEffect">
                                  <p:stCondLst>
                                    <p:cond delay="0"/>
                                  </p:stCondLst>
                                  <p:childTnLst>
                                    <p:set>
                                      <p:cBhvr>
                                        <p:cTn id="206" dur="1" fill="hold">
                                          <p:stCondLst>
                                            <p:cond delay="0"/>
                                          </p:stCondLst>
                                        </p:cTn>
                                        <p:tgtEl>
                                          <p:spTgt spid="303"/>
                                        </p:tgtEl>
                                        <p:attrNameLst>
                                          <p:attrName>style.visibility</p:attrName>
                                        </p:attrNameLst>
                                      </p:cBhvr>
                                      <p:to>
                                        <p:strVal val="visible"/>
                                      </p:to>
                                    </p:set>
                                    <p:anim calcmode="lin" valueType="num">
                                      <p:cBhvr additive="base">
                                        <p:cTn id="207" dur="500" fill="hold"/>
                                        <p:tgtEl>
                                          <p:spTgt spid="303"/>
                                        </p:tgtEl>
                                        <p:attrNameLst>
                                          <p:attrName>ppt_x</p:attrName>
                                        </p:attrNameLst>
                                      </p:cBhvr>
                                      <p:tavLst>
                                        <p:tav tm="0">
                                          <p:val>
                                            <p:strVal val="#ppt_x"/>
                                          </p:val>
                                        </p:tav>
                                        <p:tav tm="100000">
                                          <p:val>
                                            <p:strVal val="#ppt_x"/>
                                          </p:val>
                                        </p:tav>
                                      </p:tavLst>
                                    </p:anim>
                                    <p:anim calcmode="lin" valueType="num">
                                      <p:cBhvr additive="base">
                                        <p:cTn id="20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89"/>
                                        </p:tgtEl>
                                        <p:attrNameLst>
                                          <p:attrName>style.visibility</p:attrName>
                                        </p:attrNameLst>
                                      </p:cBhvr>
                                      <p:to>
                                        <p:strVal val="visible"/>
                                      </p:to>
                                    </p:set>
                                    <p:animEffect transition="in" filter="wipe(left)">
                                      <p:cBhvr>
                                        <p:cTn id="213" dur="500"/>
                                        <p:tgtEl>
                                          <p:spTgt spid="38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repeatCount="2000" fill="hold" nodeType="clickEffect">
                                  <p:stCondLst>
                                    <p:cond delay="0"/>
                                  </p:stCondLst>
                                  <p:childTnLst>
                                    <p:set>
                                      <p:cBhvr>
                                        <p:cTn id="217" dur="1" fill="hold">
                                          <p:stCondLst>
                                            <p:cond delay="0"/>
                                          </p:stCondLst>
                                        </p:cTn>
                                        <p:tgtEl>
                                          <p:spTgt spid="13"/>
                                        </p:tgtEl>
                                        <p:attrNameLst>
                                          <p:attrName>style.visibility</p:attrName>
                                        </p:attrNameLst>
                                      </p:cBhvr>
                                      <p:to>
                                        <p:strVal val="visible"/>
                                      </p:to>
                                    </p:set>
                                    <p:animEffect transition="in" filter="wipe(left)">
                                      <p:cBhvr>
                                        <p:cTn id="218" dur="500"/>
                                        <p:tgtEl>
                                          <p:spTgt spid="1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mph" presetSubtype="2" fill="hold" nodeType="clickEffect">
                                  <p:stCondLst>
                                    <p:cond delay="0"/>
                                  </p:stCondLst>
                                  <p:childTnLst>
                                    <p:animClr clrSpc="rgb" dir="cw">
                                      <p:cBhvr>
                                        <p:cTn id="222" dur="500" fill="hold"/>
                                        <p:tgtEl>
                                          <p:spTgt spid="247"/>
                                        </p:tgtEl>
                                        <p:attrNameLst>
                                          <p:attrName>fillcolor</p:attrName>
                                        </p:attrNameLst>
                                      </p:cBhvr>
                                      <p:to>
                                        <a:srgbClr val="00CC00"/>
                                      </p:to>
                                    </p:animClr>
                                    <p:set>
                                      <p:cBhvr>
                                        <p:cTn id="223" dur="500" fill="hold"/>
                                        <p:tgtEl>
                                          <p:spTgt spid="247"/>
                                        </p:tgtEl>
                                        <p:attrNameLst>
                                          <p:attrName>fill.type</p:attrName>
                                        </p:attrNameLst>
                                      </p:cBhvr>
                                      <p:to>
                                        <p:strVal val="solid"/>
                                      </p:to>
                                    </p:set>
                                    <p:set>
                                      <p:cBhvr>
                                        <p:cTn id="224" dur="500" fill="hold"/>
                                        <p:tgtEl>
                                          <p:spTgt spid="24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500" fill="hold"/>
                                        <p:tgtEl>
                                          <p:spTgt spid="244"/>
                                        </p:tgtEl>
                                        <p:attrNameLst>
                                          <p:attrName>fillcolor</p:attrName>
                                        </p:attrNameLst>
                                      </p:cBhvr>
                                      <p:to>
                                        <a:schemeClr val="bg2"/>
                                      </p:to>
                                    </p:animClr>
                                    <p:set>
                                      <p:cBhvr>
                                        <p:cTn id="227" dur="500" fill="hold"/>
                                        <p:tgtEl>
                                          <p:spTgt spid="244"/>
                                        </p:tgtEl>
                                        <p:attrNameLst>
                                          <p:attrName>fill.type</p:attrName>
                                        </p:attrNameLst>
                                      </p:cBhvr>
                                      <p:to>
                                        <p:strVal val="solid"/>
                                      </p:to>
                                    </p:set>
                                    <p:set>
                                      <p:cBhvr>
                                        <p:cTn id="228" dur="500" fill="hold"/>
                                        <p:tgtEl>
                                          <p:spTgt spid="244"/>
                                        </p:tgtEl>
                                        <p:attrNameLst>
                                          <p:attrName>fill.on</p:attrName>
                                        </p:attrNameLst>
                                      </p:cBhvr>
                                      <p:to>
                                        <p:strVal val="true"/>
                                      </p:to>
                                    </p:set>
                                  </p:childTnLst>
                                </p:cTn>
                              </p:par>
                            </p:childTnLst>
                          </p:cTn>
                        </p:par>
                        <p:par>
                          <p:cTn id="229" fill="hold">
                            <p:stCondLst>
                              <p:cond delay="500"/>
                            </p:stCondLst>
                            <p:childTnLst>
                              <p:par>
                                <p:cTn id="230" presetID="2" presetClass="entr" presetSubtype="4" fill="hold" nodeType="afterEffect">
                                  <p:stCondLst>
                                    <p:cond delay="0"/>
                                  </p:stCondLst>
                                  <p:childTnLst>
                                    <p:set>
                                      <p:cBhvr>
                                        <p:cTn id="231" dur="1" fill="hold">
                                          <p:stCondLst>
                                            <p:cond delay="0"/>
                                          </p:stCondLst>
                                        </p:cTn>
                                        <p:tgtEl>
                                          <p:spTgt spid="306"/>
                                        </p:tgtEl>
                                        <p:attrNameLst>
                                          <p:attrName>style.visibility</p:attrName>
                                        </p:attrNameLst>
                                      </p:cBhvr>
                                      <p:to>
                                        <p:strVal val="visible"/>
                                      </p:to>
                                    </p:set>
                                    <p:anim calcmode="lin" valueType="num">
                                      <p:cBhvr additive="base">
                                        <p:cTn id="232" dur="500" fill="hold"/>
                                        <p:tgtEl>
                                          <p:spTgt spid="306"/>
                                        </p:tgtEl>
                                        <p:attrNameLst>
                                          <p:attrName>ppt_x</p:attrName>
                                        </p:attrNameLst>
                                      </p:cBhvr>
                                      <p:tavLst>
                                        <p:tav tm="0">
                                          <p:val>
                                            <p:strVal val="#ppt_x"/>
                                          </p:val>
                                        </p:tav>
                                        <p:tav tm="100000">
                                          <p:val>
                                            <p:strVal val="#ppt_x"/>
                                          </p:val>
                                        </p:tav>
                                      </p:tavLst>
                                    </p:anim>
                                    <p:anim calcmode="lin" valueType="num">
                                      <p:cBhvr additive="base">
                                        <p:cTn id="23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8" repeatCount="2000" fill="hold" nodeType="clickEffect">
                                  <p:stCondLst>
                                    <p:cond delay="0"/>
                                  </p:stCondLst>
                                  <p:childTnLst>
                                    <p:set>
                                      <p:cBhvr>
                                        <p:cTn id="237" dur="1" fill="hold">
                                          <p:stCondLst>
                                            <p:cond delay="0"/>
                                          </p:stCondLst>
                                        </p:cTn>
                                        <p:tgtEl>
                                          <p:spTgt spid="22"/>
                                        </p:tgtEl>
                                        <p:attrNameLst>
                                          <p:attrName>style.visibility</p:attrName>
                                        </p:attrNameLst>
                                      </p:cBhvr>
                                      <p:to>
                                        <p:strVal val="visible"/>
                                      </p:to>
                                    </p:set>
                                    <p:animEffect transition="in" filter="wipe(left)">
                                      <p:cBhvr>
                                        <p:cTn id="238" dur="500"/>
                                        <p:tgtEl>
                                          <p:spTgt spid="22"/>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500" fill="hold"/>
                                        <p:tgtEl>
                                          <p:spTgt spid="248"/>
                                        </p:tgtEl>
                                        <p:attrNameLst>
                                          <p:attrName>fillcolor</p:attrName>
                                        </p:attrNameLst>
                                      </p:cBhvr>
                                      <p:to>
                                        <a:srgbClr val="00CC00"/>
                                      </p:to>
                                    </p:animClr>
                                    <p:set>
                                      <p:cBhvr>
                                        <p:cTn id="243" dur="500" fill="hold"/>
                                        <p:tgtEl>
                                          <p:spTgt spid="248"/>
                                        </p:tgtEl>
                                        <p:attrNameLst>
                                          <p:attrName>fill.type</p:attrName>
                                        </p:attrNameLst>
                                      </p:cBhvr>
                                      <p:to>
                                        <p:strVal val="solid"/>
                                      </p:to>
                                    </p:set>
                                    <p:set>
                                      <p:cBhvr>
                                        <p:cTn id="244" dur="500" fill="hold"/>
                                        <p:tgtEl>
                                          <p:spTgt spid="248"/>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500" fill="hold"/>
                                        <p:tgtEl>
                                          <p:spTgt spid="247"/>
                                        </p:tgtEl>
                                        <p:attrNameLst>
                                          <p:attrName>fillcolor</p:attrName>
                                        </p:attrNameLst>
                                      </p:cBhvr>
                                      <p:to>
                                        <a:schemeClr val="bg2"/>
                                      </p:to>
                                    </p:animClr>
                                    <p:set>
                                      <p:cBhvr>
                                        <p:cTn id="247" dur="500" fill="hold"/>
                                        <p:tgtEl>
                                          <p:spTgt spid="247"/>
                                        </p:tgtEl>
                                        <p:attrNameLst>
                                          <p:attrName>fill.type</p:attrName>
                                        </p:attrNameLst>
                                      </p:cBhvr>
                                      <p:to>
                                        <p:strVal val="solid"/>
                                      </p:to>
                                    </p:set>
                                    <p:set>
                                      <p:cBhvr>
                                        <p:cTn id="248" dur="500" fill="hold"/>
                                        <p:tgtEl>
                                          <p:spTgt spid="247"/>
                                        </p:tgtEl>
                                        <p:attrNameLst>
                                          <p:attrName>fill.on</p:attrName>
                                        </p:attrNameLst>
                                      </p:cBhvr>
                                      <p:to>
                                        <p:strVal val="true"/>
                                      </p:to>
                                    </p:set>
                                  </p:childTnLst>
                                </p:cTn>
                              </p:par>
                            </p:childTnLst>
                          </p:cTn>
                        </p:par>
                        <p:par>
                          <p:cTn id="249" fill="hold">
                            <p:stCondLst>
                              <p:cond delay="500"/>
                            </p:stCondLst>
                            <p:childTnLst>
                              <p:par>
                                <p:cTn id="250" presetID="2" presetClass="entr" presetSubtype="4" fill="hold" nodeType="afterEffect">
                                  <p:stCondLst>
                                    <p:cond delay="0"/>
                                  </p:stCondLst>
                                  <p:childTnLst>
                                    <p:set>
                                      <p:cBhvr>
                                        <p:cTn id="251" dur="1" fill="hold">
                                          <p:stCondLst>
                                            <p:cond delay="0"/>
                                          </p:stCondLst>
                                        </p:cTn>
                                        <p:tgtEl>
                                          <p:spTgt spid="309"/>
                                        </p:tgtEl>
                                        <p:attrNameLst>
                                          <p:attrName>style.visibility</p:attrName>
                                        </p:attrNameLst>
                                      </p:cBhvr>
                                      <p:to>
                                        <p:strVal val="visible"/>
                                      </p:to>
                                    </p:set>
                                    <p:anim calcmode="lin" valueType="num">
                                      <p:cBhvr additive="base">
                                        <p:cTn id="252" dur="500" fill="hold"/>
                                        <p:tgtEl>
                                          <p:spTgt spid="309"/>
                                        </p:tgtEl>
                                        <p:attrNameLst>
                                          <p:attrName>ppt_x</p:attrName>
                                        </p:attrNameLst>
                                      </p:cBhvr>
                                      <p:tavLst>
                                        <p:tav tm="0">
                                          <p:val>
                                            <p:strVal val="#ppt_x"/>
                                          </p:val>
                                        </p:tav>
                                        <p:tav tm="100000">
                                          <p:val>
                                            <p:strVal val="#ppt_x"/>
                                          </p:val>
                                        </p:tav>
                                      </p:tavLst>
                                    </p:anim>
                                    <p:anim calcmode="lin" valueType="num">
                                      <p:cBhvr additive="base">
                                        <p:cTn id="253"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2" presetClass="entr" presetSubtype="8" repeatCount="2000" fill="hold" nodeType="clickEffect">
                                  <p:stCondLst>
                                    <p:cond delay="0"/>
                                  </p:stCondLst>
                                  <p:childTnLst>
                                    <p:set>
                                      <p:cBhvr>
                                        <p:cTn id="257" dur="1" fill="hold">
                                          <p:stCondLst>
                                            <p:cond delay="0"/>
                                          </p:stCondLst>
                                        </p:cTn>
                                        <p:tgtEl>
                                          <p:spTgt spid="18"/>
                                        </p:tgtEl>
                                        <p:attrNameLst>
                                          <p:attrName>style.visibility</p:attrName>
                                        </p:attrNameLst>
                                      </p:cBhvr>
                                      <p:to>
                                        <p:strVal val="visible"/>
                                      </p:to>
                                    </p:set>
                                    <p:animEffect transition="in" filter="wipe(left)">
                                      <p:cBhvr>
                                        <p:cTn id="2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P spid="384" grpId="1" animBg="1"/>
      <p:bldP spid="252" grpId="0" animBg="1"/>
      <p:bldP spid="229" grpId="0" animBg="1"/>
      <p:bldP spid="229" grpId="1" animBg="1"/>
      <p:bldP spid="235" grpId="0" animBg="1"/>
      <p:bldP spid="235" grpId="1" animBg="1"/>
      <p:bldP spid="145" grpId="0" animBg="1"/>
      <p:bldP spid="145" grpId="1" animBg="1"/>
      <p:bldP spid="145" grpId="2" animBg="1"/>
      <p:bldP spid="462" grpId="0" animBg="1"/>
      <p:bldP spid="385" grpId="0" animBg="1"/>
      <p:bldP spid="389" grpId="0" animBg="1"/>
    </p:bldLst>
  </p:timing>
  <p:extLst mod="1"/>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全相联应用场合</a:t>
            </a:r>
          </a:p>
        </p:txBody>
      </p:sp>
      <p:sp>
        <p:nvSpPr>
          <p:cNvPr id="3" name="内容占位符 2"/>
          <p:cNvSpPr>
            <a:spLocks noGrp="1"/>
          </p:cNvSpPr>
          <p:nvPr>
            <p:ph idx="1"/>
          </p:nvPr>
        </p:nvSpPr>
        <p:spPr/>
        <p:txBody>
          <a:bodyPr/>
          <a:lstStyle/>
          <a:p>
            <a:r>
              <a:rPr lang="zh-CN" altLang="en-US" dirty="0"/>
              <a:t>块映射灵活，一对多映射</a:t>
            </a:r>
          </a:p>
          <a:p>
            <a:r>
              <a:rPr lang="en-US" altLang="zh-CN" dirty="0"/>
              <a:t>cache</a:t>
            </a:r>
            <a:r>
              <a:rPr lang="zh-CN" altLang="en-US" dirty="0"/>
              <a:t>全部装满后才会出现块冲突</a:t>
            </a:r>
          </a:p>
          <a:p>
            <a:r>
              <a:rPr lang="zh-CN" altLang="en-US" dirty="0"/>
              <a:t>块冲突的概率低，</a:t>
            </a:r>
            <a:r>
              <a:rPr lang="en-US" altLang="zh-CN" dirty="0"/>
              <a:t>cache</a:t>
            </a:r>
            <a:r>
              <a:rPr lang="zh-CN" altLang="en-US" dirty="0"/>
              <a:t>利用率高</a:t>
            </a:r>
          </a:p>
          <a:p>
            <a:r>
              <a:rPr lang="zh-CN" altLang="en-US" dirty="0"/>
              <a:t>淘汰算法复杂</a:t>
            </a:r>
            <a:endParaRPr lang="en-US" altLang="zh-CN" dirty="0"/>
          </a:p>
          <a:p>
            <a:r>
              <a:rPr lang="zh-CN" altLang="en-US" dirty="0"/>
              <a:t>命中率高</a:t>
            </a:r>
          </a:p>
          <a:p>
            <a:endParaRPr lang="zh-CN" altLang="en-US" dirty="0"/>
          </a:p>
        </p:txBody>
      </p:sp>
    </p:spTree>
    <p:extLst>
      <p:ext uri="{BB962C8B-B14F-4D97-AF65-F5344CB8AC3E}">
        <p14:creationId xmlns:p14="http://schemas.microsoft.com/office/powerpoint/2010/main" val="14258353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连接符 115"/>
          <p:cNvCxnSpPr/>
          <p:nvPr/>
        </p:nvCxnSpPr>
        <p:spPr>
          <a:xfrm>
            <a:off x="3452668" y="4774958"/>
            <a:ext cx="0" cy="490235"/>
          </a:xfrm>
          <a:prstGeom prst="line">
            <a:avLst/>
          </a:prstGeom>
          <a:noFill/>
          <a:ln w="38100" cap="sq" cmpd="sng" algn="ctr">
            <a:solidFill>
              <a:srgbClr val="00B0F0"/>
            </a:solidFill>
            <a:prstDash val="solid"/>
            <a:miter lim="800000"/>
            <a:headEnd type="stealth"/>
            <a:tailEnd type="none"/>
          </a:ln>
          <a:effectLst/>
        </p:spPr>
      </p:cxnSp>
      <p:sp>
        <p:nvSpPr>
          <p:cNvPr id="2" name="标题 1"/>
          <p:cNvSpPr>
            <a:spLocks noGrp="1"/>
          </p:cNvSpPr>
          <p:nvPr>
            <p:ph type="title"/>
          </p:nvPr>
        </p:nvSpPr>
        <p:spPr/>
        <p:txBody>
          <a:bodyPr/>
          <a:lstStyle/>
          <a:p>
            <a:r>
              <a:rPr lang="zh-CN" altLang="en-US" dirty="0"/>
              <a:t>直接相联映射</a:t>
            </a:r>
          </a:p>
        </p:txBody>
      </p:sp>
      <p:grpSp>
        <p:nvGrpSpPr>
          <p:cNvPr id="4" name="组合 3"/>
          <p:cNvGrpSpPr>
            <a:grpSpLocks/>
          </p:cNvGrpSpPr>
          <p:nvPr/>
        </p:nvGrpSpPr>
        <p:grpSpPr bwMode="auto">
          <a:xfrm>
            <a:off x="3206843" y="2617788"/>
            <a:ext cx="3422650" cy="455612"/>
            <a:chOff x="1869480" y="2617202"/>
            <a:chExt cx="3422600" cy="456082"/>
          </a:xfrm>
        </p:grpSpPr>
        <p:sp>
          <p:nvSpPr>
            <p:cNvPr id="5" name="矩形 4"/>
            <p:cNvSpPr/>
            <p:nvPr/>
          </p:nvSpPr>
          <p:spPr>
            <a:xfrm>
              <a:off x="1869480" y="2617202"/>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B050"/>
                </a:solidFill>
                <a:effectLst/>
                <a:uLnTx/>
                <a:uFillTx/>
                <a:latin typeface="微软雅黑"/>
                <a:ea typeface="微软雅黑"/>
                <a:cs typeface="+mn-cs"/>
              </a:endParaRPr>
            </a:p>
          </p:txBody>
        </p:sp>
        <p:sp>
          <p:nvSpPr>
            <p:cNvPr id="6" name="TextBox 120"/>
            <p:cNvSpPr txBox="1">
              <a:spLocks noChangeArrowheads="1"/>
            </p:cNvSpPr>
            <p:nvPr/>
          </p:nvSpPr>
          <p:spPr bwMode="auto">
            <a:xfrm>
              <a:off x="4839320" y="2660577"/>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B05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B050"/>
                  </a:solidFill>
                  <a:effectLst/>
                  <a:uLnTx/>
                  <a:uFillTx/>
                  <a:latin typeface="Arial" charset="0"/>
                  <a:ea typeface="华文细黑" pitchFamily="2" charset="-122"/>
                </a:rPr>
                <a:t>1</a:t>
              </a:r>
              <a:endParaRPr kumimoji="0" lang="zh-CN" altLang="en-US" sz="1600" b="0" i="1" u="none" strike="noStrike" kern="0" cap="none" spc="0" normalizeH="0" baseline="-25000" noProof="0">
                <a:ln>
                  <a:noFill/>
                </a:ln>
                <a:solidFill>
                  <a:srgbClr val="00B050"/>
                </a:solidFill>
                <a:effectLst/>
                <a:uLnTx/>
                <a:uFillTx/>
                <a:latin typeface="Arial" charset="0"/>
                <a:ea typeface="华文细黑" pitchFamily="2" charset="-122"/>
              </a:endParaRPr>
            </a:p>
          </p:txBody>
        </p:sp>
      </p:grpSp>
      <p:grpSp>
        <p:nvGrpSpPr>
          <p:cNvPr id="7" name="组合 6"/>
          <p:cNvGrpSpPr>
            <a:grpSpLocks/>
          </p:cNvGrpSpPr>
          <p:nvPr/>
        </p:nvGrpSpPr>
        <p:grpSpPr bwMode="auto">
          <a:xfrm>
            <a:off x="3206843" y="2047875"/>
            <a:ext cx="3422650" cy="455613"/>
            <a:chOff x="1869480" y="2047168"/>
            <a:chExt cx="3422600" cy="456082"/>
          </a:xfrm>
        </p:grpSpPr>
        <p:sp>
          <p:nvSpPr>
            <p:cNvPr id="8" name="矩形 7"/>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B050"/>
                </a:solidFill>
                <a:effectLst/>
                <a:uLnTx/>
                <a:uFillTx/>
                <a:latin typeface="微软雅黑"/>
                <a:ea typeface="微软雅黑"/>
                <a:cs typeface="+mn-cs"/>
              </a:endParaRPr>
            </a:p>
          </p:txBody>
        </p:sp>
        <p:sp>
          <p:nvSpPr>
            <p:cNvPr id="9"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B05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B050"/>
                  </a:solidFill>
                  <a:effectLst/>
                  <a:uLnTx/>
                  <a:uFillTx/>
                  <a:latin typeface="Arial" charset="0"/>
                  <a:ea typeface="华文细黑" pitchFamily="2" charset="-122"/>
                </a:rPr>
                <a:t>0</a:t>
              </a:r>
              <a:endParaRPr kumimoji="0" lang="zh-CN" altLang="en-US" sz="1600" b="0" i="1" u="none" strike="noStrike" kern="0" cap="none" spc="0" normalizeH="0" baseline="-25000" noProof="0">
                <a:ln>
                  <a:noFill/>
                </a:ln>
                <a:solidFill>
                  <a:srgbClr val="00B050"/>
                </a:solidFill>
                <a:effectLst/>
                <a:uLnTx/>
                <a:uFillTx/>
                <a:latin typeface="Arial" charset="0"/>
                <a:ea typeface="华文细黑" pitchFamily="2" charset="-122"/>
              </a:endParaRPr>
            </a:p>
          </p:txBody>
        </p:sp>
      </p:grpSp>
      <p:grpSp>
        <p:nvGrpSpPr>
          <p:cNvPr id="10" name="组合 9"/>
          <p:cNvGrpSpPr>
            <a:grpSpLocks/>
          </p:cNvGrpSpPr>
          <p:nvPr/>
        </p:nvGrpSpPr>
        <p:grpSpPr bwMode="auto">
          <a:xfrm>
            <a:off x="3206843" y="3751263"/>
            <a:ext cx="3494088" cy="455612"/>
            <a:chOff x="1869480" y="3751572"/>
            <a:chExt cx="3494608" cy="456082"/>
          </a:xfrm>
        </p:grpSpPr>
        <p:sp>
          <p:nvSpPr>
            <p:cNvPr id="11" name="矩形 10"/>
            <p:cNvSpPr/>
            <p:nvPr/>
          </p:nvSpPr>
          <p:spPr>
            <a:xfrm>
              <a:off x="1869480" y="3751572"/>
              <a:ext cx="3423159"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B050"/>
                </a:solidFill>
                <a:effectLst/>
                <a:uLnTx/>
                <a:uFillTx/>
                <a:latin typeface="微软雅黑"/>
                <a:ea typeface="微软雅黑"/>
                <a:cs typeface="+mn-cs"/>
              </a:endParaRPr>
            </a:p>
          </p:txBody>
        </p:sp>
        <p:sp>
          <p:nvSpPr>
            <p:cNvPr id="12" name="TextBox 132"/>
            <p:cNvSpPr txBox="1">
              <a:spLocks noChangeArrowheads="1"/>
            </p:cNvSpPr>
            <p:nvPr/>
          </p:nvSpPr>
          <p:spPr bwMode="auto">
            <a:xfrm>
              <a:off x="4812320" y="3794947"/>
              <a:ext cx="55176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B05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B050"/>
                  </a:solidFill>
                  <a:effectLst/>
                  <a:uLnTx/>
                  <a:uFillTx/>
                  <a:latin typeface="Arial" charset="0"/>
                  <a:ea typeface="华文细黑" pitchFamily="2" charset="-122"/>
                </a:rPr>
                <a:t>n-1</a:t>
              </a:r>
              <a:endParaRPr kumimoji="0" lang="zh-CN" altLang="en-US" sz="1600" b="0" i="1" u="none" strike="noStrike" kern="0" cap="none" spc="0" normalizeH="0" baseline="-25000" noProof="0">
                <a:ln>
                  <a:noFill/>
                </a:ln>
                <a:solidFill>
                  <a:srgbClr val="00B050"/>
                </a:solidFill>
                <a:effectLst/>
                <a:uLnTx/>
                <a:uFillTx/>
                <a:latin typeface="Arial" charset="0"/>
                <a:ea typeface="华文细黑" pitchFamily="2" charset="-122"/>
              </a:endParaRPr>
            </a:p>
          </p:txBody>
        </p:sp>
      </p:grpSp>
      <p:sp>
        <p:nvSpPr>
          <p:cNvPr id="33" name="矩形 32"/>
          <p:cNvSpPr/>
          <p:nvPr/>
        </p:nvSpPr>
        <p:spPr>
          <a:xfrm>
            <a:off x="4829268" y="2162175"/>
            <a:ext cx="1247775" cy="227013"/>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34" name="矩形 33"/>
          <p:cNvSpPr/>
          <p:nvPr/>
        </p:nvSpPr>
        <p:spPr>
          <a:xfrm>
            <a:off x="4829268" y="2732088"/>
            <a:ext cx="1247775"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35" name="矩形 34"/>
          <p:cNvSpPr/>
          <p:nvPr/>
        </p:nvSpPr>
        <p:spPr>
          <a:xfrm>
            <a:off x="3206843" y="3181350"/>
            <a:ext cx="3422650" cy="455613"/>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36" name="矩形 35"/>
          <p:cNvSpPr/>
          <p:nvPr/>
        </p:nvSpPr>
        <p:spPr>
          <a:xfrm>
            <a:off x="4829268" y="3295650"/>
            <a:ext cx="1247775"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grpSp>
        <p:nvGrpSpPr>
          <p:cNvPr id="37" name="组合 36"/>
          <p:cNvGrpSpPr>
            <a:grpSpLocks/>
          </p:cNvGrpSpPr>
          <p:nvPr/>
        </p:nvGrpSpPr>
        <p:grpSpPr bwMode="auto">
          <a:xfrm>
            <a:off x="4108543" y="2162175"/>
            <a:ext cx="720725" cy="1931988"/>
            <a:chOff x="2771800" y="2161394"/>
            <a:chExt cx="720080" cy="1932171"/>
          </a:xfrm>
        </p:grpSpPr>
        <p:sp>
          <p:nvSpPr>
            <p:cNvPr id="38" name="矩形 37"/>
            <p:cNvSpPr/>
            <p:nvPr/>
          </p:nvSpPr>
          <p:spPr>
            <a:xfrm>
              <a:off x="2771800" y="2161394"/>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Tag</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39" name="矩形 38"/>
            <p:cNvSpPr/>
            <p:nvPr/>
          </p:nvSpPr>
          <p:spPr>
            <a:xfrm>
              <a:off x="2771800" y="2731361"/>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Brush Script MT" pitchFamily="66" charset="0"/>
                  <a:ea typeface="微软雅黑"/>
                  <a:cs typeface="+mn-cs"/>
                </a:rPr>
                <a:t>Tag</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40" name="矩形 39"/>
            <p:cNvSpPr/>
            <p:nvPr/>
          </p:nvSpPr>
          <p:spPr>
            <a:xfrm>
              <a:off x="2771800" y="3294976"/>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区地址</a:t>
              </a:r>
            </a:p>
          </p:txBody>
        </p:sp>
        <p:sp>
          <p:nvSpPr>
            <p:cNvPr id="41" name="矩形 40"/>
            <p:cNvSpPr/>
            <p:nvPr/>
          </p:nvSpPr>
          <p:spPr>
            <a:xfrm>
              <a:off x="2771800" y="3866530"/>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区地址</a:t>
              </a:r>
            </a:p>
          </p:txBody>
        </p:sp>
      </p:grpSp>
      <p:grpSp>
        <p:nvGrpSpPr>
          <p:cNvPr id="42" name="组合 41"/>
          <p:cNvGrpSpPr>
            <a:grpSpLocks/>
          </p:cNvGrpSpPr>
          <p:nvPr/>
        </p:nvGrpSpPr>
        <p:grpSpPr bwMode="auto">
          <a:xfrm>
            <a:off x="3748181" y="2162175"/>
            <a:ext cx="360362" cy="1931988"/>
            <a:chOff x="2411760" y="2161394"/>
            <a:chExt cx="360040" cy="1932171"/>
          </a:xfrm>
        </p:grpSpPr>
        <p:sp>
          <p:nvSpPr>
            <p:cNvPr id="43" name="矩形 42"/>
            <p:cNvSpPr/>
            <p:nvPr/>
          </p:nvSpPr>
          <p:spPr>
            <a:xfrm>
              <a:off x="2411760" y="2161394"/>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44" name="矩形 43"/>
            <p:cNvSpPr/>
            <p:nvPr/>
          </p:nvSpPr>
          <p:spPr>
            <a:xfrm>
              <a:off x="2411760" y="2731361"/>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45" name="矩形 44"/>
            <p:cNvSpPr/>
            <p:nvPr/>
          </p:nvSpPr>
          <p:spPr>
            <a:xfrm>
              <a:off x="2411760" y="3294976"/>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46" name="矩形 45"/>
            <p:cNvSpPr/>
            <p:nvPr/>
          </p:nvSpPr>
          <p:spPr>
            <a:xfrm>
              <a:off x="2411760" y="3866530"/>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grpSp>
        <p:nvGrpSpPr>
          <p:cNvPr id="47" name="组合 46"/>
          <p:cNvGrpSpPr>
            <a:grpSpLocks/>
          </p:cNvGrpSpPr>
          <p:nvPr/>
        </p:nvGrpSpPr>
        <p:grpSpPr bwMode="auto">
          <a:xfrm>
            <a:off x="3387818" y="2162175"/>
            <a:ext cx="360363" cy="1931988"/>
            <a:chOff x="2051720" y="2161394"/>
            <a:chExt cx="360040" cy="1932171"/>
          </a:xfrm>
        </p:grpSpPr>
        <p:sp>
          <p:nvSpPr>
            <p:cNvPr id="48" name="矩形 47"/>
            <p:cNvSpPr/>
            <p:nvPr/>
          </p:nvSpPr>
          <p:spPr>
            <a:xfrm>
              <a:off x="2051720" y="2161394"/>
              <a:ext cx="360040" cy="227035"/>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49" name="矩形 48"/>
            <p:cNvSpPr/>
            <p:nvPr/>
          </p:nvSpPr>
          <p:spPr>
            <a:xfrm>
              <a:off x="2051720" y="2731361"/>
              <a:ext cx="360040" cy="22862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50" name="矩形 49"/>
            <p:cNvSpPr/>
            <p:nvPr/>
          </p:nvSpPr>
          <p:spPr>
            <a:xfrm>
              <a:off x="2051720" y="3294976"/>
              <a:ext cx="360040" cy="22862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51" name="矩形 50"/>
            <p:cNvSpPr/>
            <p:nvPr/>
          </p:nvSpPr>
          <p:spPr>
            <a:xfrm>
              <a:off x="2051720" y="3866530"/>
              <a:ext cx="360040" cy="227035"/>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sp>
        <p:nvSpPr>
          <p:cNvPr id="52" name="矩形 51"/>
          <p:cNvSpPr/>
          <p:nvPr/>
        </p:nvSpPr>
        <p:spPr>
          <a:xfrm>
            <a:off x="4829268" y="3865563"/>
            <a:ext cx="1247775"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53" name="Line 12"/>
          <p:cNvSpPr>
            <a:spLocks noChangeShapeType="1"/>
          </p:cNvSpPr>
          <p:nvPr/>
        </p:nvSpPr>
        <p:spPr bwMode="auto">
          <a:xfrm flipV="1">
            <a:off x="6077043" y="1590675"/>
            <a:ext cx="2205038" cy="1254125"/>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54" name="Line 14"/>
          <p:cNvSpPr>
            <a:spLocks noChangeShapeType="1"/>
          </p:cNvSpPr>
          <p:nvPr/>
        </p:nvSpPr>
        <p:spPr bwMode="auto">
          <a:xfrm flipV="1">
            <a:off x="6077043" y="1819275"/>
            <a:ext cx="2205038" cy="1597025"/>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55" name="Line 15"/>
          <p:cNvSpPr>
            <a:spLocks noChangeShapeType="1"/>
          </p:cNvSpPr>
          <p:nvPr/>
        </p:nvSpPr>
        <p:spPr bwMode="auto">
          <a:xfrm flipV="1">
            <a:off x="6077043" y="2047875"/>
            <a:ext cx="2205038" cy="1938338"/>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56" name="Line 16"/>
          <p:cNvSpPr>
            <a:spLocks noChangeShapeType="1"/>
          </p:cNvSpPr>
          <p:nvPr/>
        </p:nvSpPr>
        <p:spPr bwMode="auto">
          <a:xfrm flipV="1">
            <a:off x="6062572" y="1378981"/>
            <a:ext cx="2212353" cy="881863"/>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57" name="Line 16"/>
          <p:cNvSpPr>
            <a:spLocks noChangeShapeType="1"/>
          </p:cNvSpPr>
          <p:nvPr/>
        </p:nvSpPr>
        <p:spPr bwMode="auto">
          <a:xfrm flipV="1">
            <a:off x="6084933" y="2263071"/>
            <a:ext cx="2221273" cy="57405"/>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58" name="Line 16"/>
          <p:cNvSpPr>
            <a:spLocks noChangeShapeType="1"/>
          </p:cNvSpPr>
          <p:nvPr/>
        </p:nvSpPr>
        <p:spPr bwMode="auto">
          <a:xfrm flipV="1">
            <a:off x="6077043" y="2503488"/>
            <a:ext cx="2205038" cy="341312"/>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59" name="Line 16"/>
          <p:cNvSpPr>
            <a:spLocks noChangeShapeType="1"/>
          </p:cNvSpPr>
          <p:nvPr/>
        </p:nvSpPr>
        <p:spPr bwMode="auto">
          <a:xfrm flipV="1">
            <a:off x="6077043" y="2744788"/>
            <a:ext cx="2212975" cy="671512"/>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60" name="Line 16"/>
          <p:cNvSpPr>
            <a:spLocks noChangeShapeType="1"/>
          </p:cNvSpPr>
          <p:nvPr/>
        </p:nvSpPr>
        <p:spPr bwMode="auto">
          <a:xfrm flipV="1">
            <a:off x="6077043" y="2998788"/>
            <a:ext cx="2212975" cy="987425"/>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65" name="Line 16"/>
          <p:cNvSpPr>
            <a:spLocks noChangeShapeType="1"/>
          </p:cNvSpPr>
          <p:nvPr/>
        </p:nvSpPr>
        <p:spPr bwMode="auto">
          <a:xfrm>
            <a:off x="6077043" y="2303463"/>
            <a:ext cx="2212975" cy="2692400"/>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66" name="Line 16"/>
          <p:cNvSpPr>
            <a:spLocks noChangeShapeType="1"/>
          </p:cNvSpPr>
          <p:nvPr/>
        </p:nvSpPr>
        <p:spPr bwMode="auto">
          <a:xfrm>
            <a:off x="6148481" y="2844800"/>
            <a:ext cx="2133600" cy="2379663"/>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67" name="Line 16"/>
          <p:cNvSpPr>
            <a:spLocks noChangeShapeType="1"/>
          </p:cNvSpPr>
          <p:nvPr/>
        </p:nvSpPr>
        <p:spPr bwMode="auto">
          <a:xfrm>
            <a:off x="6077043" y="3416300"/>
            <a:ext cx="2212975" cy="2049463"/>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68" name="Line 16"/>
          <p:cNvSpPr>
            <a:spLocks noChangeShapeType="1"/>
          </p:cNvSpPr>
          <p:nvPr/>
        </p:nvSpPr>
        <p:spPr bwMode="auto">
          <a:xfrm>
            <a:off x="6077043" y="3979863"/>
            <a:ext cx="2212975" cy="1739900"/>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70" name="Text Box 51"/>
          <p:cNvSpPr txBox="1">
            <a:spLocks noChangeArrowheads="1"/>
          </p:cNvSpPr>
          <p:nvPr/>
        </p:nvSpPr>
        <p:spPr bwMode="auto">
          <a:xfrm>
            <a:off x="4410897" y="1680421"/>
            <a:ext cx="1666146" cy="369332"/>
          </a:xfrm>
          <a:prstGeom prst="rect">
            <a:avLst/>
          </a:prstGeom>
          <a:noFill/>
          <a:ln w="9525">
            <a:noFill/>
            <a:miter lim="800000"/>
            <a:headEnd/>
            <a:tailEnd/>
          </a:ln>
        </p:spPr>
        <p:txBody>
          <a:bodyPr wrap="square">
            <a:spAutoFit/>
          </a:bodyPr>
          <a:lstStyle/>
          <a:p>
            <a:pPr algn="ctr" fontAlgn="base">
              <a:spcBef>
                <a:spcPct val="0"/>
              </a:spcBef>
              <a:spcAft>
                <a:spcPct val="0"/>
              </a:spcAft>
            </a:pPr>
            <a:r>
              <a:rPr lang="en-US" altLang="zh-CN" b="1" dirty="0">
                <a:solidFill>
                  <a:srgbClr val="000000"/>
                </a:solidFill>
                <a:latin typeface="Tahoma" pitchFamily="34" charset="0"/>
                <a:ea typeface="宋体" charset="-122"/>
              </a:rPr>
              <a:t>Cache</a:t>
            </a:r>
            <a:r>
              <a:rPr lang="en-US" altLang="zh-CN" dirty="0">
                <a:solidFill>
                  <a:srgbClr val="000000"/>
                </a:solidFill>
                <a:latin typeface="Tahoma" pitchFamily="34" charset="0"/>
                <a:ea typeface="宋体" charset="-122"/>
              </a:rPr>
              <a:t> </a:t>
            </a:r>
            <a:r>
              <a:rPr lang="en-US" altLang="zh-CN" b="1" dirty="0">
                <a:solidFill>
                  <a:srgbClr val="000000"/>
                </a:solidFill>
                <a:latin typeface="Tahoma" pitchFamily="34" charset="0"/>
                <a:ea typeface="宋体" charset="-122"/>
              </a:rPr>
              <a:t>SRAM</a:t>
            </a:r>
          </a:p>
        </p:txBody>
      </p:sp>
      <p:sp>
        <p:nvSpPr>
          <p:cNvPr id="83" name="Text Box 66"/>
          <p:cNvSpPr txBox="1">
            <a:spLocks noChangeArrowheads="1"/>
          </p:cNvSpPr>
          <p:nvPr/>
        </p:nvSpPr>
        <p:spPr bwMode="auto">
          <a:xfrm>
            <a:off x="2972743" y="381329"/>
            <a:ext cx="5688012" cy="400110"/>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80808"/>
                </a:solidFill>
                <a:latin typeface="微软雅黑"/>
                <a:ea typeface="微软雅黑"/>
              </a:rPr>
              <a:t>Cache</a:t>
            </a:r>
            <a:r>
              <a:rPr kumimoji="1" lang="zh-CN" altLang="en-US" b="1" dirty="0">
                <a:solidFill>
                  <a:srgbClr val="080808"/>
                </a:solidFill>
                <a:latin typeface="微软雅黑"/>
                <a:ea typeface="微软雅黑"/>
              </a:rPr>
              <a:t>块号</a:t>
            </a:r>
            <a:r>
              <a:rPr kumimoji="1" lang="en-US" altLang="zh-CN" b="1" dirty="0" err="1">
                <a:solidFill>
                  <a:srgbClr val="080808"/>
                </a:solidFill>
                <a:latin typeface="微软雅黑"/>
                <a:ea typeface="微软雅黑"/>
              </a:rPr>
              <a:t>i</a:t>
            </a:r>
            <a:r>
              <a:rPr kumimoji="1" lang="en-US" altLang="zh-CN" b="1" dirty="0">
                <a:solidFill>
                  <a:srgbClr val="080808"/>
                </a:solidFill>
                <a:latin typeface="微软雅黑"/>
                <a:ea typeface="微软雅黑"/>
              </a:rPr>
              <a:t>,   </a:t>
            </a:r>
            <a:r>
              <a:rPr kumimoji="1" lang="zh-CN" altLang="en-US" b="1" dirty="0">
                <a:solidFill>
                  <a:srgbClr val="080808"/>
                </a:solidFill>
                <a:latin typeface="微软雅黑"/>
                <a:ea typeface="微软雅黑"/>
              </a:rPr>
              <a:t>共</a:t>
            </a:r>
            <a:r>
              <a:rPr kumimoji="1" lang="en-US" altLang="zh-CN" b="1" dirty="0">
                <a:solidFill>
                  <a:srgbClr val="080808"/>
                </a:solidFill>
                <a:latin typeface="微软雅黑"/>
                <a:ea typeface="微软雅黑"/>
              </a:rPr>
              <a:t>n</a:t>
            </a:r>
            <a:r>
              <a:rPr kumimoji="1" lang="zh-CN" altLang="en-US" b="1" dirty="0">
                <a:solidFill>
                  <a:srgbClr val="080808"/>
                </a:solidFill>
                <a:latin typeface="微软雅黑"/>
                <a:ea typeface="微软雅黑"/>
              </a:rPr>
              <a:t>块，主存块号</a:t>
            </a:r>
            <a:r>
              <a:rPr kumimoji="1" lang="en-US" altLang="zh-CN" b="1" dirty="0">
                <a:solidFill>
                  <a:srgbClr val="080808"/>
                </a:solidFill>
                <a:latin typeface="微软雅黑"/>
                <a:ea typeface="微软雅黑"/>
              </a:rPr>
              <a:t>j</a:t>
            </a:r>
            <a:r>
              <a:rPr kumimoji="1" lang="zh-CN" altLang="en-US" b="1" dirty="0">
                <a:solidFill>
                  <a:srgbClr val="080808"/>
                </a:solidFill>
                <a:latin typeface="微软雅黑"/>
                <a:ea typeface="微软雅黑"/>
              </a:rPr>
              <a:t>，</a:t>
            </a:r>
            <a:r>
              <a:rPr kumimoji="1" lang="en-US" altLang="zh-CN" b="1" dirty="0" err="1">
                <a:solidFill>
                  <a:srgbClr val="0000FF"/>
                </a:solidFill>
                <a:latin typeface="微软雅黑"/>
              </a:rPr>
              <a:t>i</a:t>
            </a:r>
            <a:r>
              <a:rPr kumimoji="1" lang="en-US" altLang="zh-CN" b="1" dirty="0">
                <a:solidFill>
                  <a:srgbClr val="0000FF"/>
                </a:solidFill>
                <a:latin typeface="微软雅黑"/>
              </a:rPr>
              <a:t>=j mod n</a:t>
            </a:r>
          </a:p>
        </p:txBody>
      </p:sp>
      <p:grpSp>
        <p:nvGrpSpPr>
          <p:cNvPr id="84" name="组合 83"/>
          <p:cNvGrpSpPr>
            <a:grpSpLocks/>
          </p:cNvGrpSpPr>
          <p:nvPr/>
        </p:nvGrpSpPr>
        <p:grpSpPr bwMode="auto">
          <a:xfrm>
            <a:off x="2965543" y="4895850"/>
            <a:ext cx="3735388" cy="1157288"/>
            <a:chOff x="1105463" y="4896241"/>
            <a:chExt cx="3735153" cy="1157253"/>
          </a:xfrm>
        </p:grpSpPr>
        <p:grpSp>
          <p:nvGrpSpPr>
            <p:cNvPr id="85" name="组合 183"/>
            <p:cNvGrpSpPr>
              <a:grpSpLocks/>
            </p:cNvGrpSpPr>
            <p:nvPr/>
          </p:nvGrpSpPr>
          <p:grpSpPr bwMode="auto">
            <a:xfrm>
              <a:off x="1105463" y="5280381"/>
              <a:ext cx="3735153" cy="773113"/>
              <a:chOff x="1447800" y="5551488"/>
              <a:chExt cx="6705601" cy="1154112"/>
            </a:xfrm>
          </p:grpSpPr>
          <p:sp>
            <p:nvSpPr>
              <p:cNvPr id="87" name="Text Box 2"/>
              <p:cNvSpPr txBox="1">
                <a:spLocks noChangeArrowheads="1"/>
              </p:cNvSpPr>
              <p:nvPr/>
            </p:nvSpPr>
            <p:spPr bwMode="auto">
              <a:xfrm>
                <a:off x="4423000" y="6390420"/>
                <a:ext cx="917638"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88" name="Text Box 3"/>
              <p:cNvSpPr txBox="1">
                <a:spLocks noChangeArrowheads="1"/>
              </p:cNvSpPr>
              <p:nvPr/>
            </p:nvSpPr>
            <p:spPr bwMode="auto">
              <a:xfrm>
                <a:off x="7093272" y="6390420"/>
                <a:ext cx="951836"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89" name="AutoShape 5"/>
              <p:cNvSpPr>
                <a:spLocks/>
              </p:cNvSpPr>
              <p:nvPr/>
            </p:nvSpPr>
            <p:spPr bwMode="auto">
              <a:xfrm rot="-5400000">
                <a:off x="4701041" y="4701040"/>
                <a:ext cx="163514" cy="3083605"/>
              </a:xfrm>
              <a:prstGeom prst="leftBrace">
                <a:avLst>
                  <a:gd name="adj1" fmla="val 46884"/>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0" name="AutoShape 6"/>
              <p:cNvSpPr>
                <a:spLocks/>
              </p:cNvSpPr>
              <p:nvPr/>
            </p:nvSpPr>
            <p:spPr bwMode="auto">
              <a:xfrm rot="-5400000">
                <a:off x="7200902" y="5360990"/>
                <a:ext cx="152401" cy="1752597"/>
              </a:xfrm>
              <a:prstGeom prst="leftBrace">
                <a:avLst>
                  <a:gd name="adj1" fmla="val 57712"/>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1" name="Rectangle 9"/>
              <p:cNvSpPr>
                <a:spLocks noChangeArrowheads="1"/>
              </p:cNvSpPr>
              <p:nvPr/>
            </p:nvSpPr>
            <p:spPr bwMode="auto">
              <a:xfrm>
                <a:off x="1447800" y="5551488"/>
                <a:ext cx="1793200" cy="533399"/>
              </a:xfrm>
              <a:prstGeom prst="rect">
                <a:avLst/>
              </a:prstGeom>
              <a:solidFill>
                <a:srgbClr val="0066FF"/>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区地址</a:t>
                </a:r>
              </a:p>
            </p:txBody>
          </p:sp>
          <p:sp>
            <p:nvSpPr>
              <p:cNvPr id="92" name="Rectangle 10"/>
              <p:cNvSpPr>
                <a:spLocks noChangeArrowheads="1"/>
              </p:cNvSpPr>
              <p:nvPr/>
            </p:nvSpPr>
            <p:spPr bwMode="auto">
              <a:xfrm>
                <a:off x="3240995" y="5551488"/>
                <a:ext cx="3231847" cy="533399"/>
              </a:xfrm>
              <a:prstGeom prst="rect">
                <a:avLst/>
              </a:prstGeom>
              <a:solidFill>
                <a:srgbClr val="00B05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行地址（索引）</a:t>
                </a:r>
              </a:p>
            </p:txBody>
          </p:sp>
          <p:sp>
            <p:nvSpPr>
              <p:cNvPr id="93" name="Rectangle 11"/>
              <p:cNvSpPr>
                <a:spLocks noChangeArrowheads="1"/>
              </p:cNvSpPr>
              <p:nvPr/>
            </p:nvSpPr>
            <p:spPr bwMode="auto">
              <a:xfrm>
                <a:off x="6400800" y="5551488"/>
                <a:ext cx="1752600" cy="533400"/>
              </a:xfrm>
              <a:prstGeom prst="rect">
                <a:avLst/>
              </a:prstGeom>
              <a:solidFill>
                <a:srgbClr val="FFFF0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字地址</a:t>
                </a:r>
              </a:p>
            </p:txBody>
          </p:sp>
          <p:sp>
            <p:nvSpPr>
              <p:cNvPr id="94" name="Text Box 13"/>
              <p:cNvSpPr txBox="1">
                <a:spLocks noChangeArrowheads="1"/>
              </p:cNvSpPr>
              <p:nvPr/>
            </p:nvSpPr>
            <p:spPr bwMode="auto">
              <a:xfrm>
                <a:off x="1903769" y="6390420"/>
                <a:ext cx="914790"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95" name="AutoShape 14"/>
              <p:cNvSpPr>
                <a:spLocks/>
              </p:cNvSpPr>
              <p:nvPr/>
            </p:nvSpPr>
            <p:spPr bwMode="auto">
              <a:xfrm rot="-5400000">
                <a:off x="2268199" y="5340689"/>
                <a:ext cx="152400" cy="1793197"/>
              </a:xfrm>
              <a:prstGeom prst="leftBrace">
                <a:avLst>
                  <a:gd name="adj1" fmla="val 47229"/>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86"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p>
          </p:txBody>
        </p:sp>
      </p:grpSp>
      <p:cxnSp>
        <p:nvCxnSpPr>
          <p:cNvPr id="98" name="直接箭头连接符 97"/>
          <p:cNvCxnSpPr>
            <a:stCxn id="86" idx="2"/>
          </p:cNvCxnSpPr>
          <p:nvPr/>
        </p:nvCxnSpPr>
        <p:spPr>
          <a:xfrm flipV="1">
            <a:off x="4911818" y="4052888"/>
            <a:ext cx="1452563" cy="1212850"/>
          </a:xfrm>
          <a:prstGeom prst="straightConnector1">
            <a:avLst/>
          </a:prstGeom>
          <a:noFill/>
          <a:ln w="57150" cap="flat" cmpd="sng" algn="ctr">
            <a:solidFill>
              <a:srgbClr val="00B050"/>
            </a:solidFill>
            <a:prstDash val="solid"/>
            <a:tailEnd type="stealth"/>
          </a:ln>
          <a:effectLst/>
        </p:spPr>
      </p:cxnSp>
      <p:grpSp>
        <p:nvGrpSpPr>
          <p:cNvPr id="101" name="组合 100"/>
          <p:cNvGrpSpPr/>
          <p:nvPr/>
        </p:nvGrpSpPr>
        <p:grpSpPr>
          <a:xfrm>
            <a:off x="1484299" y="2048161"/>
            <a:ext cx="5124481" cy="457072"/>
            <a:chOff x="487822" y="3242616"/>
            <a:chExt cx="5459966" cy="537594"/>
          </a:xfrm>
        </p:grpSpPr>
        <p:sp>
          <p:nvSpPr>
            <p:cNvPr id="102" name="矩形 101"/>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487822" y="3242616"/>
              <a:ext cx="5459966" cy="5375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526758" y="3316360"/>
              <a:ext cx="1106393"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Cache</a:t>
              </a:r>
              <a:r>
                <a:rPr lang="zh-CN" altLang="en-US" b="1" dirty="0">
                  <a:solidFill>
                    <a:schemeClr val="bg1"/>
                  </a:solidFill>
                  <a:latin typeface="微软雅黑" panose="020B0503020204020204" pitchFamily="34" charset="-122"/>
                  <a:ea typeface="微软雅黑" panose="020B0503020204020204" pitchFamily="34" charset="-122"/>
                </a:rPr>
                <a:t>槽</a:t>
              </a:r>
            </a:p>
          </p:txBody>
        </p:sp>
      </p:grpSp>
      <p:cxnSp>
        <p:nvCxnSpPr>
          <p:cNvPr id="110" name="直接连接符 109"/>
          <p:cNvCxnSpPr/>
          <p:nvPr/>
        </p:nvCxnSpPr>
        <p:spPr>
          <a:xfrm>
            <a:off x="3724138" y="4610566"/>
            <a:ext cx="760690" cy="0"/>
          </a:xfrm>
          <a:prstGeom prst="line">
            <a:avLst/>
          </a:prstGeom>
          <a:noFill/>
          <a:ln w="38100" cap="sq" cmpd="sng" algn="ctr">
            <a:solidFill>
              <a:srgbClr val="00B0F0"/>
            </a:solidFill>
            <a:prstDash val="solid"/>
            <a:miter lim="800000"/>
            <a:headEnd type="stealth"/>
            <a:tailEnd type="none"/>
          </a:ln>
          <a:effectLst/>
        </p:spPr>
      </p:cxnSp>
      <p:cxnSp>
        <p:nvCxnSpPr>
          <p:cNvPr id="111" name="直接连接符 110"/>
          <p:cNvCxnSpPr/>
          <p:nvPr/>
        </p:nvCxnSpPr>
        <p:spPr>
          <a:xfrm>
            <a:off x="4484828" y="3946410"/>
            <a:ext cx="0" cy="664156"/>
          </a:xfrm>
          <a:prstGeom prst="line">
            <a:avLst/>
          </a:prstGeom>
          <a:noFill/>
          <a:ln w="38100" cap="sq" cmpd="sng" algn="ctr">
            <a:solidFill>
              <a:srgbClr val="00B0F0"/>
            </a:solidFill>
            <a:prstDash val="solid"/>
            <a:miter lim="800000"/>
            <a:tailEnd type="none"/>
          </a:ln>
          <a:effectLst/>
        </p:spPr>
      </p:cxnSp>
      <p:grpSp>
        <p:nvGrpSpPr>
          <p:cNvPr id="112" name="组合 111"/>
          <p:cNvGrpSpPr/>
          <p:nvPr/>
        </p:nvGrpSpPr>
        <p:grpSpPr>
          <a:xfrm>
            <a:off x="1948174" y="4409114"/>
            <a:ext cx="1251257" cy="400050"/>
            <a:chOff x="1634454" y="4491289"/>
            <a:chExt cx="1251257" cy="400050"/>
          </a:xfrm>
        </p:grpSpPr>
        <p:cxnSp>
          <p:nvCxnSpPr>
            <p:cNvPr id="113" name="直接连接符 112"/>
            <p:cNvCxnSpPr/>
            <p:nvPr/>
          </p:nvCxnSpPr>
          <p:spPr>
            <a:xfrm>
              <a:off x="2332176" y="4700361"/>
              <a:ext cx="553535" cy="0"/>
            </a:xfrm>
            <a:prstGeom prst="line">
              <a:avLst/>
            </a:prstGeom>
            <a:noFill/>
            <a:ln w="25400" cap="sq" cmpd="sng" algn="ctr">
              <a:solidFill>
                <a:srgbClr val="333333">
                  <a:shade val="95000"/>
                  <a:satMod val="105000"/>
                </a:srgbClr>
              </a:solidFill>
              <a:prstDash val="solid"/>
              <a:miter lim="800000"/>
              <a:headEnd type="stealth" w="lg" len="lg"/>
              <a:tailEnd type="none"/>
            </a:ln>
            <a:effectLst/>
          </p:spPr>
        </p:cxnSp>
        <p:sp>
          <p:nvSpPr>
            <p:cNvPr id="114" name="Text Box 66"/>
            <p:cNvSpPr txBox="1">
              <a:spLocks noChangeArrowheads="1"/>
            </p:cNvSpPr>
            <p:nvPr/>
          </p:nvSpPr>
          <p:spPr bwMode="auto">
            <a:xfrm>
              <a:off x="1634454" y="4491289"/>
              <a:ext cx="920381" cy="400050"/>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latin typeface="微软雅黑" panose="020B0503020204020204" pitchFamily="34" charset="-122"/>
                  <a:ea typeface="微软雅黑" panose="020B0503020204020204" pitchFamily="34" charset="-122"/>
                </a:rPr>
                <a:t>Hit</a:t>
              </a:r>
              <a:endParaRPr kumimoji="1" lang="en-US" altLang="zh-CN" b="1" baseline="30000" dirty="0">
                <a:latin typeface="微软雅黑" panose="020B0503020204020204" pitchFamily="34" charset="-122"/>
                <a:ea typeface="微软雅黑" panose="020B0503020204020204" pitchFamily="34" charset="-122"/>
              </a:endParaRPr>
            </a:p>
          </p:txBody>
        </p:sp>
      </p:grpSp>
      <p:sp>
        <p:nvSpPr>
          <p:cNvPr id="115" name="矩形 114"/>
          <p:cNvSpPr/>
          <p:nvPr/>
        </p:nvSpPr>
        <p:spPr>
          <a:xfrm>
            <a:off x="3214117" y="4464325"/>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sp>
        <p:nvSpPr>
          <p:cNvPr id="13" name="矩形 12"/>
          <p:cNvSpPr/>
          <p:nvPr/>
        </p:nvSpPr>
        <p:spPr>
          <a:xfrm>
            <a:off x="8290018" y="2160588"/>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err="1">
                <a:ln>
                  <a:noFill/>
                </a:ln>
                <a:solidFill>
                  <a:schemeClr val="bg1"/>
                </a:solidFill>
                <a:effectLst/>
                <a:uLnTx/>
                <a:uFillTx/>
                <a:latin typeface="微软雅黑"/>
                <a:ea typeface="微软雅黑"/>
                <a:cs typeface="+mn-cs"/>
              </a:rPr>
              <a:t>n</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4" name="矩形 13"/>
          <p:cNvSpPr/>
          <p:nvPr/>
        </p:nvSpPr>
        <p:spPr>
          <a:xfrm>
            <a:off x="8290018" y="2389188"/>
            <a:ext cx="1247775"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5" name="矩形 14"/>
          <p:cNvSpPr/>
          <p:nvPr/>
        </p:nvSpPr>
        <p:spPr>
          <a:xfrm>
            <a:off x="8290018" y="2617788"/>
            <a:ext cx="1247775" cy="227012"/>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6" name="矩形 15"/>
          <p:cNvSpPr/>
          <p:nvPr/>
        </p:nvSpPr>
        <p:spPr>
          <a:xfrm>
            <a:off x="8290018" y="2844800"/>
            <a:ext cx="1247775"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7" name="矩形 16"/>
          <p:cNvSpPr/>
          <p:nvPr/>
        </p:nvSpPr>
        <p:spPr>
          <a:xfrm>
            <a:off x="8290018" y="4897438"/>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chemeClr val="bg1"/>
                </a:solidFill>
                <a:effectLst/>
                <a:uLnTx/>
                <a:uFillTx/>
                <a:latin typeface="微软雅黑"/>
                <a:ea typeface="微软雅黑"/>
                <a:cs typeface="+mn-cs"/>
              </a:rPr>
              <a:t>W</a:t>
            </a:r>
            <a:r>
              <a:rPr kumimoji="0" lang="en-US" altLang="zh-CN" sz="1400" b="0" i="1" u="none" strike="noStrike" kern="0" cap="none" spc="0" normalizeH="0" baseline="-25000" noProof="0" dirty="0" err="1">
                <a:ln>
                  <a:noFill/>
                </a:ln>
                <a:solidFill>
                  <a:schemeClr val="bg1"/>
                </a:solidFill>
                <a:effectLst/>
                <a:uLnTx/>
                <a:uFillTx/>
                <a:latin typeface="微软雅黑"/>
                <a:ea typeface="微软雅黑"/>
                <a:cs typeface="+mn-cs"/>
              </a:rPr>
              <a:t>mn</a:t>
            </a:r>
            <a:endParaRPr kumimoji="0" lang="zh-CN" altLang="en-US" sz="1400" b="0" i="1"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8" name="矩形 17"/>
          <p:cNvSpPr/>
          <p:nvPr/>
        </p:nvSpPr>
        <p:spPr>
          <a:xfrm>
            <a:off x="8290018" y="5126038"/>
            <a:ext cx="1247775"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W</a:t>
            </a:r>
            <a:r>
              <a:rPr kumimoji="0" lang="en-US" altLang="zh-CN" sz="1400" b="0" i="1" u="none" strike="noStrike" kern="0" cap="none" spc="0" normalizeH="0" baseline="-25000" noProof="0" dirty="0">
                <a:ln>
                  <a:noFill/>
                </a:ln>
                <a:solidFill>
                  <a:srgbClr val="000000"/>
                </a:solidFill>
                <a:effectLst/>
                <a:uLnTx/>
                <a:uFillTx/>
                <a:latin typeface="微软雅黑"/>
                <a:ea typeface="微软雅黑"/>
                <a:cs typeface="+mn-cs"/>
              </a:rPr>
              <a:t>mn+1</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9" name="矩形 18"/>
          <p:cNvSpPr/>
          <p:nvPr/>
        </p:nvSpPr>
        <p:spPr>
          <a:xfrm>
            <a:off x="8290018" y="5353050"/>
            <a:ext cx="1247775" cy="227013"/>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20" name="矩形 19"/>
          <p:cNvSpPr/>
          <p:nvPr/>
        </p:nvSpPr>
        <p:spPr>
          <a:xfrm>
            <a:off x="8290018" y="3073400"/>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2n</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21" name="矩形 20"/>
          <p:cNvSpPr/>
          <p:nvPr/>
        </p:nvSpPr>
        <p:spPr>
          <a:xfrm>
            <a:off x="8290018" y="3302000"/>
            <a:ext cx="1247775" cy="227013"/>
          </a:xfrm>
          <a:prstGeom prst="rect">
            <a:avLst/>
          </a:prstGeom>
          <a:solidFill>
            <a:srgbClr val="99FF66"/>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22" name="矩形 21"/>
          <p:cNvSpPr/>
          <p:nvPr/>
        </p:nvSpPr>
        <p:spPr>
          <a:xfrm>
            <a:off x="8290018" y="3529013"/>
            <a:ext cx="1247775"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23" name="矩形 22"/>
          <p:cNvSpPr/>
          <p:nvPr/>
        </p:nvSpPr>
        <p:spPr>
          <a:xfrm>
            <a:off x="8290018" y="3757613"/>
            <a:ext cx="1247775"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3n-1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24" name="矩形 23"/>
          <p:cNvSpPr/>
          <p:nvPr/>
        </p:nvSpPr>
        <p:spPr>
          <a:xfrm>
            <a:off x="8290018" y="5580063"/>
            <a:ext cx="1247775" cy="225425"/>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W</a:t>
            </a:r>
            <a:r>
              <a:rPr kumimoji="0" lang="en-US" altLang="zh-CN" sz="1400" b="0" i="1" u="none" strike="noStrike" kern="0" cap="none" spc="0" normalizeH="0" baseline="-25000" noProof="0" dirty="0">
                <a:ln>
                  <a:noFill/>
                </a:ln>
                <a:solidFill>
                  <a:srgbClr val="000000"/>
                </a:solidFill>
                <a:effectLst/>
                <a:uLnTx/>
                <a:uFillTx/>
                <a:latin typeface="微软雅黑"/>
                <a:ea typeface="微软雅黑"/>
                <a:cs typeface="+mn-cs"/>
              </a:rPr>
              <a:t>mn+n-1</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25" name="矩形 24"/>
          <p:cNvSpPr/>
          <p:nvPr/>
        </p:nvSpPr>
        <p:spPr>
          <a:xfrm>
            <a:off x="8290018" y="1268413"/>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26" name="矩形 25"/>
          <p:cNvSpPr/>
          <p:nvPr/>
        </p:nvSpPr>
        <p:spPr>
          <a:xfrm>
            <a:off x="8290018" y="1497013"/>
            <a:ext cx="1247775"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27" name="矩形 26"/>
          <p:cNvSpPr/>
          <p:nvPr/>
        </p:nvSpPr>
        <p:spPr>
          <a:xfrm>
            <a:off x="8290018" y="1725613"/>
            <a:ext cx="1247775" cy="227012"/>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28" name="矩形 27"/>
          <p:cNvSpPr/>
          <p:nvPr/>
        </p:nvSpPr>
        <p:spPr>
          <a:xfrm>
            <a:off x="8290018" y="1933575"/>
            <a:ext cx="1247775" cy="227013"/>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29" name="矩形 28"/>
          <p:cNvSpPr/>
          <p:nvPr/>
        </p:nvSpPr>
        <p:spPr>
          <a:xfrm>
            <a:off x="8290018" y="3986213"/>
            <a:ext cx="1247775" cy="227012"/>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0" name="矩形 29"/>
          <p:cNvSpPr/>
          <p:nvPr/>
        </p:nvSpPr>
        <p:spPr>
          <a:xfrm>
            <a:off x="8290018" y="4213225"/>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1" name="矩形 30"/>
          <p:cNvSpPr/>
          <p:nvPr/>
        </p:nvSpPr>
        <p:spPr>
          <a:xfrm>
            <a:off x="8290018" y="4441825"/>
            <a:ext cx="1247775" cy="227013"/>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2" name="矩形 31"/>
          <p:cNvSpPr/>
          <p:nvPr/>
        </p:nvSpPr>
        <p:spPr>
          <a:xfrm>
            <a:off x="8290018" y="4670425"/>
            <a:ext cx="1247775" cy="227013"/>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69" name="Text Box 52"/>
          <p:cNvSpPr txBox="1">
            <a:spLocks noChangeArrowheads="1"/>
          </p:cNvSpPr>
          <p:nvPr/>
        </p:nvSpPr>
        <p:spPr bwMode="auto">
          <a:xfrm>
            <a:off x="8031255" y="882650"/>
            <a:ext cx="1867229" cy="369332"/>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b="1" dirty="0">
                <a:solidFill>
                  <a:srgbClr val="000000"/>
                </a:solidFill>
                <a:latin typeface="微软雅黑" charset="-122"/>
                <a:ea typeface="微软雅黑" charset="-122"/>
              </a:rPr>
              <a:t>主存</a:t>
            </a:r>
            <a:r>
              <a:rPr lang="en-US" altLang="zh-CN" b="1" dirty="0">
                <a:solidFill>
                  <a:srgbClr val="000000"/>
                </a:solidFill>
                <a:latin typeface="微软雅黑" charset="-122"/>
                <a:ea typeface="微软雅黑" charset="-122"/>
              </a:rPr>
              <a:t>DRAM</a:t>
            </a:r>
            <a:endParaRPr lang="zh-CN" altLang="en-US" b="1" dirty="0">
              <a:solidFill>
                <a:srgbClr val="000000"/>
              </a:solidFill>
              <a:latin typeface="微软雅黑" charset="-122"/>
              <a:ea typeface="微软雅黑" charset="-122"/>
            </a:endParaRPr>
          </a:p>
        </p:txBody>
      </p:sp>
      <p:grpSp>
        <p:nvGrpSpPr>
          <p:cNvPr id="71" name="组合 154"/>
          <p:cNvGrpSpPr>
            <a:grpSpLocks/>
          </p:cNvGrpSpPr>
          <p:nvPr/>
        </p:nvGrpSpPr>
        <p:grpSpPr bwMode="auto">
          <a:xfrm>
            <a:off x="9533031" y="1249363"/>
            <a:ext cx="733425" cy="909637"/>
            <a:chOff x="8196695" y="1249092"/>
            <a:chExt cx="732519" cy="909523"/>
          </a:xfrm>
        </p:grpSpPr>
        <p:sp>
          <p:nvSpPr>
            <p:cNvPr id="72" name="右大括号 71"/>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3"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微软雅黑" charset="-122"/>
                  <a:ea typeface="微软雅黑" charset="-122"/>
                </a:rPr>
                <a:t>0</a:t>
              </a:r>
              <a:r>
                <a:rPr kumimoji="0" lang="zh-CN" altLang="en-US" sz="1600" b="1" i="0" u="none" strike="noStrike" kern="0" cap="none" spc="0" normalizeH="0" baseline="0" noProof="0">
                  <a:ln>
                    <a:noFill/>
                  </a:ln>
                  <a:solidFill>
                    <a:srgbClr val="000000"/>
                  </a:solidFill>
                  <a:effectLst/>
                  <a:uLnTx/>
                  <a:uFillTx/>
                  <a:latin typeface="微软雅黑" charset="-122"/>
                  <a:ea typeface="微软雅黑" charset="-122"/>
                </a:rPr>
                <a:t>区</a:t>
              </a:r>
            </a:p>
          </p:txBody>
        </p:sp>
      </p:grpSp>
      <p:grpSp>
        <p:nvGrpSpPr>
          <p:cNvPr id="74" name="组合 156"/>
          <p:cNvGrpSpPr>
            <a:grpSpLocks/>
          </p:cNvGrpSpPr>
          <p:nvPr/>
        </p:nvGrpSpPr>
        <p:grpSpPr bwMode="auto">
          <a:xfrm>
            <a:off x="9533031" y="2179638"/>
            <a:ext cx="733425" cy="909637"/>
            <a:chOff x="8196695" y="1249092"/>
            <a:chExt cx="732519" cy="909523"/>
          </a:xfrm>
        </p:grpSpPr>
        <p:sp>
          <p:nvSpPr>
            <p:cNvPr id="75" name="右大括号 74"/>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6"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微软雅黑" charset="-122"/>
                  <a:ea typeface="微软雅黑" charset="-122"/>
                </a:rPr>
                <a:t>1</a:t>
              </a:r>
              <a:r>
                <a:rPr kumimoji="0" lang="zh-CN" altLang="en-US" sz="1600" b="1" i="0" u="none" strike="noStrike" kern="0" cap="none" spc="0" normalizeH="0" baseline="0" noProof="0">
                  <a:ln>
                    <a:noFill/>
                  </a:ln>
                  <a:solidFill>
                    <a:srgbClr val="000000"/>
                  </a:solidFill>
                  <a:effectLst/>
                  <a:uLnTx/>
                  <a:uFillTx/>
                  <a:latin typeface="微软雅黑" charset="-122"/>
                  <a:ea typeface="微软雅黑" charset="-122"/>
                </a:rPr>
                <a:t>区</a:t>
              </a:r>
            </a:p>
          </p:txBody>
        </p:sp>
      </p:grpSp>
      <p:grpSp>
        <p:nvGrpSpPr>
          <p:cNvPr id="77" name="组合 159"/>
          <p:cNvGrpSpPr>
            <a:grpSpLocks/>
          </p:cNvGrpSpPr>
          <p:nvPr/>
        </p:nvGrpSpPr>
        <p:grpSpPr bwMode="auto">
          <a:xfrm>
            <a:off x="9533031" y="3089275"/>
            <a:ext cx="733425" cy="909638"/>
            <a:chOff x="8196695" y="1249092"/>
            <a:chExt cx="732519" cy="909523"/>
          </a:xfrm>
        </p:grpSpPr>
        <p:sp>
          <p:nvSpPr>
            <p:cNvPr id="78" name="右大括号 77"/>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9"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微软雅黑" charset="-122"/>
                  <a:ea typeface="微软雅黑" charset="-122"/>
                </a:rPr>
                <a:t>2</a:t>
              </a:r>
              <a:r>
                <a:rPr kumimoji="0" lang="zh-CN" altLang="en-US" sz="1600" b="1" i="0" u="none" strike="noStrike" kern="0" cap="none" spc="0" normalizeH="0" baseline="0" noProof="0">
                  <a:ln>
                    <a:noFill/>
                  </a:ln>
                  <a:solidFill>
                    <a:srgbClr val="000000"/>
                  </a:solidFill>
                  <a:effectLst/>
                  <a:uLnTx/>
                  <a:uFillTx/>
                  <a:latin typeface="微软雅黑" charset="-122"/>
                  <a:ea typeface="微软雅黑" charset="-122"/>
                </a:rPr>
                <a:t>区</a:t>
              </a:r>
            </a:p>
          </p:txBody>
        </p:sp>
      </p:grpSp>
      <p:grpSp>
        <p:nvGrpSpPr>
          <p:cNvPr id="80" name="组合 163"/>
          <p:cNvGrpSpPr>
            <a:grpSpLocks/>
          </p:cNvGrpSpPr>
          <p:nvPr/>
        </p:nvGrpSpPr>
        <p:grpSpPr bwMode="auto">
          <a:xfrm>
            <a:off x="9533031" y="4899025"/>
            <a:ext cx="839787" cy="909638"/>
            <a:chOff x="8196695" y="1249092"/>
            <a:chExt cx="839801" cy="909523"/>
          </a:xfrm>
        </p:grpSpPr>
        <p:sp>
          <p:nvSpPr>
            <p:cNvPr id="81" name="右大括号 80"/>
            <p:cNvSpPr/>
            <p:nvPr/>
          </p:nvSpPr>
          <p:spPr>
            <a:xfrm>
              <a:off x="8196695" y="1249092"/>
              <a:ext cx="149227"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82" name="Text Box 39"/>
            <p:cNvSpPr txBox="1">
              <a:spLocks noChangeArrowheads="1"/>
            </p:cNvSpPr>
            <p:nvPr/>
          </p:nvSpPr>
          <p:spPr bwMode="auto">
            <a:xfrm>
              <a:off x="8316416" y="1537736"/>
              <a:ext cx="720080"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微软雅黑" charset="-122"/>
                  <a:ea typeface="微软雅黑" charset="-122"/>
                </a:rPr>
                <a:t>m</a:t>
              </a:r>
              <a:r>
                <a:rPr kumimoji="0" lang="zh-CN" altLang="en-US" sz="1600" b="1" i="0" u="none" strike="noStrike" kern="0" cap="none" spc="0" normalizeH="0" baseline="0" noProof="0">
                  <a:ln>
                    <a:noFill/>
                  </a:ln>
                  <a:solidFill>
                    <a:srgbClr val="000000"/>
                  </a:solidFill>
                  <a:effectLst/>
                  <a:uLnTx/>
                  <a:uFillTx/>
                  <a:latin typeface="微软雅黑" charset="-122"/>
                  <a:ea typeface="微软雅黑" charset="-122"/>
                </a:rPr>
                <a:t>区</a:t>
              </a:r>
            </a:p>
          </p:txBody>
        </p:sp>
      </p:grpSp>
      <p:sp>
        <p:nvSpPr>
          <p:cNvPr id="99" name="Text Box 66"/>
          <p:cNvSpPr txBox="1">
            <a:spLocks noChangeArrowheads="1"/>
          </p:cNvSpPr>
          <p:nvPr/>
        </p:nvSpPr>
        <p:spPr bwMode="auto">
          <a:xfrm>
            <a:off x="7870547" y="5838802"/>
            <a:ext cx="21209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000FF"/>
                </a:solidFill>
                <a:latin typeface="微软雅黑" panose="020B0503020204020204" pitchFamily="34" charset="-122"/>
                <a:ea typeface="微软雅黑" panose="020B0503020204020204" pitchFamily="34" charset="-122"/>
              </a:rPr>
              <a:t>n=2</a:t>
            </a:r>
            <a:r>
              <a:rPr kumimoji="1" lang="en-US" altLang="zh-CN" b="1" baseline="30000" dirty="0">
                <a:solidFill>
                  <a:srgbClr val="0000FF"/>
                </a:solidFill>
                <a:latin typeface="微软雅黑" panose="020B0503020204020204" pitchFamily="34" charset="-122"/>
                <a:ea typeface="微软雅黑" panose="020B0503020204020204" pitchFamily="34" charset="-122"/>
              </a:rPr>
              <a:t>s</a:t>
            </a:r>
            <a:r>
              <a:rPr kumimoji="1" lang="zh-CN" altLang="en-US" b="1" dirty="0">
                <a:solidFill>
                  <a:srgbClr val="0000FF"/>
                </a:solidFill>
                <a:latin typeface="微软雅黑" panose="020B0503020204020204" pitchFamily="34" charset="-122"/>
                <a:ea typeface="微软雅黑" panose="020B0503020204020204" pitchFamily="34" charset="-122"/>
              </a:rPr>
              <a:t>，</a:t>
            </a:r>
            <a:r>
              <a:rPr kumimoji="1" lang="en-US" altLang="zh-CN" b="1" dirty="0">
                <a:solidFill>
                  <a:srgbClr val="0000FF"/>
                </a:solidFill>
                <a:latin typeface="微软雅黑" panose="020B0503020204020204" pitchFamily="34" charset="-122"/>
                <a:ea typeface="微软雅黑" panose="020B0503020204020204" pitchFamily="34" charset="-122"/>
              </a:rPr>
              <a:t>m=2</a:t>
            </a:r>
            <a:r>
              <a:rPr kumimoji="1" lang="en-US" altLang="zh-CN" b="1" baseline="30000" dirty="0">
                <a:solidFill>
                  <a:srgbClr val="0000FF"/>
                </a:solidFill>
                <a:latin typeface="微软雅黑" panose="020B0503020204020204" pitchFamily="34" charset="-122"/>
                <a:ea typeface="微软雅黑" panose="020B0503020204020204" pitchFamily="34" charset="-122"/>
              </a:rPr>
              <a:t>t</a:t>
            </a:r>
          </a:p>
        </p:txBody>
      </p:sp>
    </p:spTree>
    <p:custDataLst>
      <p:tags r:id="rId1"/>
    </p:custDataLst>
    <p:extLst>
      <p:ext uri="{BB962C8B-B14F-4D97-AF65-F5344CB8AC3E}">
        <p14:creationId xmlns:p14="http://schemas.microsoft.com/office/powerpoint/2010/main" val="3546556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250" autoRev="1" fill="remove"/>
                                        <p:tgtEl>
                                          <p:spTgt spid="25"/>
                                        </p:tgtEl>
                                        <p:attrNameLst>
                                          <p:attrName>style.color</p:attrName>
                                        </p:attrNameLst>
                                      </p:cBhvr>
                                      <p:to>
                                        <a:schemeClr val="bg1"/>
                                      </p:to>
                                    </p:animClr>
                                    <p:animClr clrSpc="rgb" dir="cw">
                                      <p:cBhvr>
                                        <p:cTn id="7" dur="250" autoRev="1" fill="remove"/>
                                        <p:tgtEl>
                                          <p:spTgt spid="25"/>
                                        </p:tgtEl>
                                        <p:attrNameLst>
                                          <p:attrName>fillcolor</p:attrName>
                                        </p:attrNameLst>
                                      </p:cBhvr>
                                      <p:to>
                                        <a:schemeClr val="bg1"/>
                                      </p:to>
                                    </p:animClr>
                                    <p:set>
                                      <p:cBhvr>
                                        <p:cTn id="8" dur="250" autoRev="1" fill="remove"/>
                                        <p:tgtEl>
                                          <p:spTgt spid="25"/>
                                        </p:tgtEl>
                                        <p:attrNameLst>
                                          <p:attrName>fill.type</p:attrName>
                                        </p:attrNameLst>
                                      </p:cBhvr>
                                      <p:to>
                                        <p:strVal val="solid"/>
                                      </p:to>
                                    </p:set>
                                    <p:set>
                                      <p:cBhvr>
                                        <p:cTn id="9" dur="250" autoRev="1" fill="remove"/>
                                        <p:tgtEl>
                                          <p:spTgt spid="25"/>
                                        </p:tgtEl>
                                        <p:attrNameLst>
                                          <p:attrName>fill.on</p:attrName>
                                        </p:attrNameLst>
                                      </p:cBhvr>
                                      <p:to>
                                        <p:strVal val="true"/>
                                      </p:to>
                                    </p:set>
                                  </p:childTnLst>
                                </p:cTn>
                              </p:par>
                              <p:par>
                                <p:cTn id="10" presetID="27" presetClass="emph" presetSubtype="0" repeatCount="3000" fill="remove" grpId="0" nodeType="withEffect">
                                  <p:stCondLst>
                                    <p:cond delay="0"/>
                                  </p:stCondLst>
                                  <p:childTnLst>
                                    <p:animClr clrSpc="rgb" dir="cw">
                                      <p:cBhvr override="childStyle">
                                        <p:cTn id="11" dur="250" autoRev="1" fill="remove"/>
                                        <p:tgtEl>
                                          <p:spTgt spid="33"/>
                                        </p:tgtEl>
                                        <p:attrNameLst>
                                          <p:attrName>style.color</p:attrName>
                                        </p:attrNameLst>
                                      </p:cBhvr>
                                      <p:to>
                                        <a:schemeClr val="bg1"/>
                                      </p:to>
                                    </p:animClr>
                                    <p:animClr clrSpc="rgb" dir="cw">
                                      <p:cBhvr>
                                        <p:cTn id="12" dur="250" autoRev="1" fill="remove"/>
                                        <p:tgtEl>
                                          <p:spTgt spid="33"/>
                                        </p:tgtEl>
                                        <p:attrNameLst>
                                          <p:attrName>fillcolor</p:attrName>
                                        </p:attrNameLst>
                                      </p:cBhvr>
                                      <p:to>
                                        <a:schemeClr val="bg1"/>
                                      </p:to>
                                    </p:animClr>
                                    <p:set>
                                      <p:cBhvr>
                                        <p:cTn id="13" dur="250" autoRev="1" fill="remove"/>
                                        <p:tgtEl>
                                          <p:spTgt spid="33"/>
                                        </p:tgtEl>
                                        <p:attrNameLst>
                                          <p:attrName>fill.type</p:attrName>
                                        </p:attrNameLst>
                                      </p:cBhvr>
                                      <p:to>
                                        <p:strVal val="solid"/>
                                      </p:to>
                                    </p:set>
                                    <p:set>
                                      <p:cBhvr>
                                        <p:cTn id="14" dur="250" autoRev="1" fill="remove"/>
                                        <p:tgtEl>
                                          <p:spTgt spid="33"/>
                                        </p:tgtEl>
                                        <p:attrNameLst>
                                          <p:attrName>fill.on</p:attrName>
                                        </p:attrNameLst>
                                      </p:cBhvr>
                                      <p:to>
                                        <p:strVal val="true"/>
                                      </p:to>
                                    </p:set>
                                  </p:childTnLst>
                                </p:cTn>
                              </p:par>
                              <p:par>
                                <p:cTn id="15" presetID="22" presetClass="entr" presetSubtype="1" repeatCount="300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3000" fill="remove" grpId="0" nodeType="clickEffect">
                                  <p:stCondLst>
                                    <p:cond delay="0"/>
                                  </p:stCondLst>
                                  <p:childTnLst>
                                    <p:animClr clrSpc="rgb" dir="cw">
                                      <p:cBhvr override="childStyle">
                                        <p:cTn id="21" dur="250" autoRev="1" fill="remove"/>
                                        <p:tgtEl>
                                          <p:spTgt spid="26"/>
                                        </p:tgtEl>
                                        <p:attrNameLst>
                                          <p:attrName>style.color</p:attrName>
                                        </p:attrNameLst>
                                      </p:cBhvr>
                                      <p:to>
                                        <a:schemeClr val="bg1"/>
                                      </p:to>
                                    </p:animClr>
                                    <p:animClr clrSpc="rgb" dir="cw">
                                      <p:cBhvr>
                                        <p:cTn id="22" dur="250" autoRev="1" fill="remove"/>
                                        <p:tgtEl>
                                          <p:spTgt spid="26"/>
                                        </p:tgtEl>
                                        <p:attrNameLst>
                                          <p:attrName>fillcolor</p:attrName>
                                        </p:attrNameLst>
                                      </p:cBhvr>
                                      <p:to>
                                        <a:schemeClr val="bg1"/>
                                      </p:to>
                                    </p:animClr>
                                    <p:set>
                                      <p:cBhvr>
                                        <p:cTn id="23" dur="250" autoRev="1" fill="remove"/>
                                        <p:tgtEl>
                                          <p:spTgt spid="26"/>
                                        </p:tgtEl>
                                        <p:attrNameLst>
                                          <p:attrName>fill.type</p:attrName>
                                        </p:attrNameLst>
                                      </p:cBhvr>
                                      <p:to>
                                        <p:strVal val="solid"/>
                                      </p:to>
                                    </p:set>
                                    <p:set>
                                      <p:cBhvr>
                                        <p:cTn id="24" dur="250" autoRev="1" fill="remove"/>
                                        <p:tgtEl>
                                          <p:spTgt spid="26"/>
                                        </p:tgtEl>
                                        <p:attrNameLst>
                                          <p:attrName>fill.on</p:attrName>
                                        </p:attrNameLst>
                                      </p:cBhvr>
                                      <p:to>
                                        <p:strVal val="true"/>
                                      </p:to>
                                    </p:set>
                                  </p:childTnLst>
                                </p:cTn>
                              </p:par>
                              <p:par>
                                <p:cTn id="25" presetID="27" presetClass="emph" presetSubtype="0" repeatCount="3000" fill="remove" grpId="0" nodeType="withEffect">
                                  <p:stCondLst>
                                    <p:cond delay="0"/>
                                  </p:stCondLst>
                                  <p:childTnLst>
                                    <p:animClr clrSpc="rgb" dir="cw">
                                      <p:cBhvr override="childStyle">
                                        <p:cTn id="26" dur="250" autoRev="1" fill="remove"/>
                                        <p:tgtEl>
                                          <p:spTgt spid="34"/>
                                        </p:tgtEl>
                                        <p:attrNameLst>
                                          <p:attrName>style.color</p:attrName>
                                        </p:attrNameLst>
                                      </p:cBhvr>
                                      <p:to>
                                        <a:schemeClr val="bg1"/>
                                      </p:to>
                                    </p:animClr>
                                    <p:animClr clrSpc="rgb" dir="cw">
                                      <p:cBhvr>
                                        <p:cTn id="27" dur="250" autoRev="1" fill="remove"/>
                                        <p:tgtEl>
                                          <p:spTgt spid="34"/>
                                        </p:tgtEl>
                                        <p:attrNameLst>
                                          <p:attrName>fillcolor</p:attrName>
                                        </p:attrNameLst>
                                      </p:cBhvr>
                                      <p:to>
                                        <a:schemeClr val="bg1"/>
                                      </p:to>
                                    </p:animClr>
                                    <p:set>
                                      <p:cBhvr>
                                        <p:cTn id="28" dur="250" autoRev="1" fill="remove"/>
                                        <p:tgtEl>
                                          <p:spTgt spid="34"/>
                                        </p:tgtEl>
                                        <p:attrNameLst>
                                          <p:attrName>fill.type</p:attrName>
                                        </p:attrNameLst>
                                      </p:cBhvr>
                                      <p:to>
                                        <p:strVal val="solid"/>
                                      </p:to>
                                    </p:set>
                                    <p:set>
                                      <p:cBhvr>
                                        <p:cTn id="29" dur="250" autoRev="1" fill="remove"/>
                                        <p:tgtEl>
                                          <p:spTgt spid="34"/>
                                        </p:tgtEl>
                                        <p:attrNameLst>
                                          <p:attrName>fill.on</p:attrName>
                                        </p:attrNameLst>
                                      </p:cBhvr>
                                      <p:to>
                                        <p:strVal val="true"/>
                                      </p:to>
                                    </p:set>
                                  </p:childTnLst>
                                </p:cTn>
                              </p:par>
                              <p:par>
                                <p:cTn id="30" presetID="22" presetClass="entr" presetSubtype="1" repeatCount="300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up)">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mph" presetSubtype="0" repeatCount="3000" fill="remove" grpId="0" nodeType="clickEffect">
                                  <p:stCondLst>
                                    <p:cond delay="0"/>
                                  </p:stCondLst>
                                  <p:childTnLst>
                                    <p:animClr clrSpc="rgb" dir="cw">
                                      <p:cBhvr override="childStyle">
                                        <p:cTn id="36" dur="250" autoRev="1" fill="remove"/>
                                        <p:tgtEl>
                                          <p:spTgt spid="27"/>
                                        </p:tgtEl>
                                        <p:attrNameLst>
                                          <p:attrName>style.color</p:attrName>
                                        </p:attrNameLst>
                                      </p:cBhvr>
                                      <p:to>
                                        <a:schemeClr val="bg1"/>
                                      </p:to>
                                    </p:animClr>
                                    <p:animClr clrSpc="rgb" dir="cw">
                                      <p:cBhvr>
                                        <p:cTn id="37" dur="250" autoRev="1" fill="remove"/>
                                        <p:tgtEl>
                                          <p:spTgt spid="27"/>
                                        </p:tgtEl>
                                        <p:attrNameLst>
                                          <p:attrName>fillcolor</p:attrName>
                                        </p:attrNameLst>
                                      </p:cBhvr>
                                      <p:to>
                                        <a:schemeClr val="bg1"/>
                                      </p:to>
                                    </p:animClr>
                                    <p:set>
                                      <p:cBhvr>
                                        <p:cTn id="38" dur="250" autoRev="1" fill="remove"/>
                                        <p:tgtEl>
                                          <p:spTgt spid="27"/>
                                        </p:tgtEl>
                                        <p:attrNameLst>
                                          <p:attrName>fill.type</p:attrName>
                                        </p:attrNameLst>
                                      </p:cBhvr>
                                      <p:to>
                                        <p:strVal val="solid"/>
                                      </p:to>
                                    </p:set>
                                    <p:set>
                                      <p:cBhvr>
                                        <p:cTn id="39" dur="250" autoRev="1" fill="remove"/>
                                        <p:tgtEl>
                                          <p:spTgt spid="27"/>
                                        </p:tgtEl>
                                        <p:attrNameLst>
                                          <p:attrName>fill.on</p:attrName>
                                        </p:attrNameLst>
                                      </p:cBhvr>
                                      <p:to>
                                        <p:strVal val="true"/>
                                      </p:to>
                                    </p:set>
                                  </p:childTnLst>
                                </p:cTn>
                              </p:par>
                              <p:par>
                                <p:cTn id="40" presetID="27" presetClass="emph" presetSubtype="0" repeatCount="3000" fill="remove" grpId="0" nodeType="withEffect">
                                  <p:stCondLst>
                                    <p:cond delay="0"/>
                                  </p:stCondLst>
                                  <p:childTnLst>
                                    <p:animClr clrSpc="rgb" dir="cw">
                                      <p:cBhvr override="childStyle">
                                        <p:cTn id="41" dur="250" autoRev="1" fill="remove"/>
                                        <p:tgtEl>
                                          <p:spTgt spid="36"/>
                                        </p:tgtEl>
                                        <p:attrNameLst>
                                          <p:attrName>style.color</p:attrName>
                                        </p:attrNameLst>
                                      </p:cBhvr>
                                      <p:to>
                                        <a:schemeClr val="bg1"/>
                                      </p:to>
                                    </p:animClr>
                                    <p:animClr clrSpc="rgb" dir="cw">
                                      <p:cBhvr>
                                        <p:cTn id="42" dur="250" autoRev="1" fill="remove"/>
                                        <p:tgtEl>
                                          <p:spTgt spid="36"/>
                                        </p:tgtEl>
                                        <p:attrNameLst>
                                          <p:attrName>fillcolor</p:attrName>
                                        </p:attrNameLst>
                                      </p:cBhvr>
                                      <p:to>
                                        <a:schemeClr val="bg1"/>
                                      </p:to>
                                    </p:animClr>
                                    <p:set>
                                      <p:cBhvr>
                                        <p:cTn id="43" dur="250" autoRev="1" fill="remove"/>
                                        <p:tgtEl>
                                          <p:spTgt spid="36"/>
                                        </p:tgtEl>
                                        <p:attrNameLst>
                                          <p:attrName>fill.type</p:attrName>
                                        </p:attrNameLst>
                                      </p:cBhvr>
                                      <p:to>
                                        <p:strVal val="solid"/>
                                      </p:to>
                                    </p:set>
                                    <p:set>
                                      <p:cBhvr>
                                        <p:cTn id="44" dur="250" autoRev="1" fill="remove"/>
                                        <p:tgtEl>
                                          <p:spTgt spid="36"/>
                                        </p:tgtEl>
                                        <p:attrNameLst>
                                          <p:attrName>fill.on</p:attrName>
                                        </p:attrNameLst>
                                      </p:cBhvr>
                                      <p:to>
                                        <p:strVal val="true"/>
                                      </p:to>
                                    </p:set>
                                  </p:childTnLst>
                                </p:cTn>
                              </p:par>
                              <p:par>
                                <p:cTn id="45" presetID="22" presetClass="entr" presetSubtype="2" repeatCount="300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righ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7" presetClass="emph" presetSubtype="0" repeatCount="3000" fill="remove" grpId="0" nodeType="clickEffect">
                                  <p:stCondLst>
                                    <p:cond delay="0"/>
                                  </p:stCondLst>
                                  <p:childTnLst>
                                    <p:animClr clrSpc="rgb" dir="cw">
                                      <p:cBhvr override="childStyle">
                                        <p:cTn id="51" dur="250" autoRev="1" fill="remove"/>
                                        <p:tgtEl>
                                          <p:spTgt spid="28"/>
                                        </p:tgtEl>
                                        <p:attrNameLst>
                                          <p:attrName>style.color</p:attrName>
                                        </p:attrNameLst>
                                      </p:cBhvr>
                                      <p:to>
                                        <a:schemeClr val="bg1"/>
                                      </p:to>
                                    </p:animClr>
                                    <p:animClr clrSpc="rgb" dir="cw">
                                      <p:cBhvr>
                                        <p:cTn id="52" dur="250" autoRev="1" fill="remove"/>
                                        <p:tgtEl>
                                          <p:spTgt spid="28"/>
                                        </p:tgtEl>
                                        <p:attrNameLst>
                                          <p:attrName>fillcolor</p:attrName>
                                        </p:attrNameLst>
                                      </p:cBhvr>
                                      <p:to>
                                        <a:schemeClr val="bg1"/>
                                      </p:to>
                                    </p:animClr>
                                    <p:set>
                                      <p:cBhvr>
                                        <p:cTn id="53" dur="250" autoRev="1" fill="remove"/>
                                        <p:tgtEl>
                                          <p:spTgt spid="28"/>
                                        </p:tgtEl>
                                        <p:attrNameLst>
                                          <p:attrName>fill.type</p:attrName>
                                        </p:attrNameLst>
                                      </p:cBhvr>
                                      <p:to>
                                        <p:strVal val="solid"/>
                                      </p:to>
                                    </p:set>
                                    <p:set>
                                      <p:cBhvr>
                                        <p:cTn id="54" dur="250" autoRev="1" fill="remove"/>
                                        <p:tgtEl>
                                          <p:spTgt spid="28"/>
                                        </p:tgtEl>
                                        <p:attrNameLst>
                                          <p:attrName>fill.on</p:attrName>
                                        </p:attrNameLst>
                                      </p:cBhvr>
                                      <p:to>
                                        <p:strVal val="true"/>
                                      </p:to>
                                    </p:set>
                                  </p:childTnLst>
                                </p:cTn>
                              </p:par>
                              <p:par>
                                <p:cTn id="55" presetID="27" presetClass="emph" presetSubtype="0" repeatCount="3000" fill="remove" grpId="0" nodeType="withEffect">
                                  <p:stCondLst>
                                    <p:cond delay="0"/>
                                  </p:stCondLst>
                                  <p:childTnLst>
                                    <p:animClr clrSpc="rgb" dir="cw">
                                      <p:cBhvr override="childStyle">
                                        <p:cTn id="56" dur="250" autoRev="1" fill="remove"/>
                                        <p:tgtEl>
                                          <p:spTgt spid="52"/>
                                        </p:tgtEl>
                                        <p:attrNameLst>
                                          <p:attrName>style.color</p:attrName>
                                        </p:attrNameLst>
                                      </p:cBhvr>
                                      <p:to>
                                        <a:schemeClr val="bg1"/>
                                      </p:to>
                                    </p:animClr>
                                    <p:animClr clrSpc="rgb" dir="cw">
                                      <p:cBhvr>
                                        <p:cTn id="57" dur="250" autoRev="1" fill="remove"/>
                                        <p:tgtEl>
                                          <p:spTgt spid="52"/>
                                        </p:tgtEl>
                                        <p:attrNameLst>
                                          <p:attrName>fillcolor</p:attrName>
                                        </p:attrNameLst>
                                      </p:cBhvr>
                                      <p:to>
                                        <a:schemeClr val="bg1"/>
                                      </p:to>
                                    </p:animClr>
                                    <p:set>
                                      <p:cBhvr>
                                        <p:cTn id="58" dur="250" autoRev="1" fill="remove"/>
                                        <p:tgtEl>
                                          <p:spTgt spid="52"/>
                                        </p:tgtEl>
                                        <p:attrNameLst>
                                          <p:attrName>fill.type</p:attrName>
                                        </p:attrNameLst>
                                      </p:cBhvr>
                                      <p:to>
                                        <p:strVal val="solid"/>
                                      </p:to>
                                    </p:set>
                                    <p:set>
                                      <p:cBhvr>
                                        <p:cTn id="59" dur="250" autoRev="1" fill="remove"/>
                                        <p:tgtEl>
                                          <p:spTgt spid="52"/>
                                        </p:tgtEl>
                                        <p:attrNameLst>
                                          <p:attrName>fill.on</p:attrName>
                                        </p:attrNameLst>
                                      </p:cBhvr>
                                      <p:to>
                                        <p:strVal val="true"/>
                                      </p:to>
                                    </p:set>
                                  </p:childTnLst>
                                </p:cTn>
                              </p:par>
                              <p:par>
                                <p:cTn id="60" presetID="22" presetClass="entr" presetSubtype="2" repeatCount="300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right)">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7" presetClass="emph" presetSubtype="0" repeatCount="3000" fill="remove" grpId="0" nodeType="clickEffect">
                                  <p:stCondLst>
                                    <p:cond delay="0"/>
                                  </p:stCondLst>
                                  <p:childTnLst>
                                    <p:animClr clrSpc="rgb" dir="cw">
                                      <p:cBhvr override="childStyle">
                                        <p:cTn id="66" dur="250" autoRev="1" fill="remove"/>
                                        <p:tgtEl>
                                          <p:spTgt spid="13"/>
                                        </p:tgtEl>
                                        <p:attrNameLst>
                                          <p:attrName>style.color</p:attrName>
                                        </p:attrNameLst>
                                      </p:cBhvr>
                                      <p:to>
                                        <a:schemeClr val="bg1"/>
                                      </p:to>
                                    </p:animClr>
                                    <p:animClr clrSpc="rgb" dir="cw">
                                      <p:cBhvr>
                                        <p:cTn id="67" dur="250" autoRev="1" fill="remove"/>
                                        <p:tgtEl>
                                          <p:spTgt spid="13"/>
                                        </p:tgtEl>
                                        <p:attrNameLst>
                                          <p:attrName>fillcolor</p:attrName>
                                        </p:attrNameLst>
                                      </p:cBhvr>
                                      <p:to>
                                        <a:schemeClr val="bg1"/>
                                      </p:to>
                                    </p:animClr>
                                    <p:set>
                                      <p:cBhvr>
                                        <p:cTn id="68" dur="250" autoRev="1" fill="remove"/>
                                        <p:tgtEl>
                                          <p:spTgt spid="13"/>
                                        </p:tgtEl>
                                        <p:attrNameLst>
                                          <p:attrName>fill.type</p:attrName>
                                        </p:attrNameLst>
                                      </p:cBhvr>
                                      <p:to>
                                        <p:strVal val="solid"/>
                                      </p:to>
                                    </p:set>
                                    <p:set>
                                      <p:cBhvr>
                                        <p:cTn id="69" dur="250" autoRev="1" fill="remove"/>
                                        <p:tgtEl>
                                          <p:spTgt spid="13"/>
                                        </p:tgtEl>
                                        <p:attrNameLst>
                                          <p:attrName>fill.on</p:attrName>
                                        </p:attrNameLst>
                                      </p:cBhvr>
                                      <p:to>
                                        <p:strVal val="true"/>
                                      </p:to>
                                    </p:set>
                                  </p:childTnLst>
                                </p:cTn>
                              </p:par>
                            </p:childTnLst>
                          </p:cTn>
                        </p:par>
                        <p:par>
                          <p:cTn id="70" fill="hold">
                            <p:stCondLst>
                              <p:cond delay="1500"/>
                            </p:stCondLst>
                            <p:childTnLst>
                              <p:par>
                                <p:cTn id="71" presetID="22" presetClass="entr" presetSubtype="2" repeatCount="3000" fill="hold" grpId="0" nodeType="after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ipe(right)">
                                      <p:cBhvr>
                                        <p:cTn id="73" dur="500"/>
                                        <p:tgtEl>
                                          <p:spTgt spid="5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grpId="0"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up)">
                                      <p:cBhvr>
                                        <p:cTn id="78" dur="500"/>
                                        <p:tgtEl>
                                          <p:spTgt spid="58"/>
                                        </p:tgtEl>
                                      </p:cBhvr>
                                    </p:animEffect>
                                  </p:childTnLst>
                                </p:cTn>
                              </p:par>
                              <p:par>
                                <p:cTn id="79" presetID="22" presetClass="entr" presetSubtype="1" repeatCount="3000"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wipe(up)">
                                      <p:cBhvr>
                                        <p:cTn id="81" dur="500"/>
                                        <p:tgtEl>
                                          <p:spTgt spid="59"/>
                                        </p:tgtEl>
                                      </p:cBhvr>
                                    </p:animEffect>
                                  </p:childTnLst>
                                </p:cTn>
                              </p:par>
                              <p:par>
                                <p:cTn id="82" presetID="22" presetClass="entr" presetSubtype="1" repeatCount="300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wipe(up)">
                                      <p:cBhvr>
                                        <p:cTn id="84" dur="500"/>
                                        <p:tgtEl>
                                          <p:spTgt spid="60"/>
                                        </p:tgtEl>
                                      </p:cBhvr>
                                    </p:animEffect>
                                  </p:childTnLst>
                                </p:cTn>
                              </p:par>
                              <p:par>
                                <p:cTn id="85" presetID="22" presetClass="entr" presetSubtype="2" repeatCount="3000"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right)">
                                      <p:cBhvr>
                                        <p:cTn id="87" dur="500"/>
                                        <p:tgtEl>
                                          <p:spTgt spid="65"/>
                                        </p:tgtEl>
                                      </p:cBhvr>
                                    </p:animEffect>
                                  </p:childTnLst>
                                </p:cTn>
                              </p:par>
                              <p:par>
                                <p:cTn id="88" presetID="22" presetClass="entr" presetSubtype="2" repeatCount="3000" fill="hold" grpId="0" nodeType="with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wipe(right)">
                                      <p:cBhvr>
                                        <p:cTn id="90" dur="500"/>
                                        <p:tgtEl>
                                          <p:spTgt spid="66"/>
                                        </p:tgtEl>
                                      </p:cBhvr>
                                    </p:animEffect>
                                  </p:childTnLst>
                                </p:cTn>
                              </p:par>
                              <p:par>
                                <p:cTn id="91" presetID="22" presetClass="entr" presetSubtype="2" repeatCount="300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right)">
                                      <p:cBhvr>
                                        <p:cTn id="93" dur="500"/>
                                        <p:tgtEl>
                                          <p:spTgt spid="67"/>
                                        </p:tgtEl>
                                      </p:cBhvr>
                                    </p:animEffect>
                                  </p:childTnLst>
                                </p:cTn>
                              </p:par>
                              <p:par>
                                <p:cTn id="94" presetID="22" presetClass="entr" presetSubtype="2" repeatCount="3000"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right)">
                                      <p:cBhvr>
                                        <p:cTn id="96" dur="500"/>
                                        <p:tgtEl>
                                          <p:spTgt spid="6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left)">
                                      <p:cBhvr>
                                        <p:cTn id="101" dur="500"/>
                                        <p:tgtEl>
                                          <p:spTgt spid="83"/>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grpId="1" nodeType="clickEffect">
                                  <p:stCondLst>
                                    <p:cond delay="0"/>
                                  </p:stCondLst>
                                  <p:childTnLst>
                                    <p:set>
                                      <p:cBhvr>
                                        <p:cTn id="105" dur="1" fill="hold">
                                          <p:stCondLst>
                                            <p:cond delay="0"/>
                                          </p:stCondLst>
                                        </p:cTn>
                                        <p:tgtEl>
                                          <p:spTgt spid="83"/>
                                        </p:tgtEl>
                                        <p:attrNameLst>
                                          <p:attrName>style.visibility</p:attrName>
                                        </p:attrNameLst>
                                      </p:cBhvr>
                                      <p:to>
                                        <p:strVal val="hidden"/>
                                      </p:to>
                                    </p:set>
                                  </p:childTnLst>
                                </p:cTn>
                              </p:par>
                              <p:par>
                                <p:cTn id="106" presetID="22" presetClass="entr" presetSubtype="8" fill="hold" nodeType="with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wipe(left)">
                                      <p:cBhvr>
                                        <p:cTn id="108" dur="500"/>
                                        <p:tgtEl>
                                          <p:spTgt spid="8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wipe(up)">
                                      <p:cBhvr>
                                        <p:cTn id="113" dur="500"/>
                                        <p:tgtEl>
                                          <p:spTgt spid="37"/>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wipe(up)">
                                      <p:cBhvr>
                                        <p:cTn id="118" dur="500"/>
                                        <p:tgtEl>
                                          <p:spTgt spid="4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wipe(up)">
                                      <p:cBhvr>
                                        <p:cTn id="123" dur="500"/>
                                        <p:tgtEl>
                                          <p:spTgt spid="47"/>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wipe(left)">
                                      <p:cBhvr>
                                        <p:cTn id="128" dur="500"/>
                                        <p:tgtEl>
                                          <p:spTgt spid="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01"/>
                                        </p:tgtEl>
                                        <p:attrNameLst>
                                          <p:attrName>style.visibility</p:attrName>
                                        </p:attrNameLst>
                                      </p:cBhvr>
                                      <p:to>
                                        <p:strVal val="visible"/>
                                      </p:to>
                                    </p:set>
                                    <p:animEffect transition="in" filter="wipe(left)">
                                      <p:cBhvr>
                                        <p:cTn id="133" dur="500"/>
                                        <p:tgtEl>
                                          <p:spTgt spid="101"/>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4"/>
                                        </p:tgtEl>
                                        <p:attrNameLst>
                                          <p:attrName>style.visibility</p:attrName>
                                        </p:attrNameLst>
                                      </p:cBhvr>
                                      <p:to>
                                        <p:strVal val="visible"/>
                                      </p:to>
                                    </p:set>
                                    <p:animEffect transition="in" filter="wipe(left)">
                                      <p:cBhvr>
                                        <p:cTn id="138" dur="500"/>
                                        <p:tgtEl>
                                          <p:spTgt spid="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ipe(left)">
                                      <p:cBhvr>
                                        <p:cTn id="143" dur="500"/>
                                        <p:tgtEl>
                                          <p:spTgt spid="3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0"/>
                                        </p:tgtEl>
                                        <p:attrNameLst>
                                          <p:attrName>style.visibility</p:attrName>
                                        </p:attrNameLst>
                                      </p:cBhvr>
                                      <p:to>
                                        <p:strVal val="visible"/>
                                      </p:to>
                                    </p:set>
                                    <p:animEffect transition="in" filter="wipe(left)">
                                      <p:cBhvr>
                                        <p:cTn id="148" dur="500"/>
                                        <p:tgtEl>
                                          <p:spTgt spid="10"/>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98"/>
                                        </p:tgtEl>
                                        <p:attrNameLst>
                                          <p:attrName>style.visibility</p:attrName>
                                        </p:attrNameLst>
                                      </p:cBhvr>
                                      <p:to>
                                        <p:strVal val="visible"/>
                                      </p:to>
                                    </p:set>
                                    <p:animEffect transition="in" filter="wipe(down)">
                                      <p:cBhvr>
                                        <p:cTn id="153" dur="500"/>
                                        <p:tgtEl>
                                          <p:spTgt spid="9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nodeType="click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wipe(up)">
                                      <p:cBhvr>
                                        <p:cTn id="158" dur="500"/>
                                        <p:tgtEl>
                                          <p:spTgt spid="111"/>
                                        </p:tgtEl>
                                      </p:cBhvr>
                                    </p:animEffect>
                                  </p:childTnLst>
                                </p:cTn>
                              </p:par>
                            </p:childTnLst>
                          </p:cTn>
                        </p:par>
                        <p:par>
                          <p:cTn id="159" fill="hold">
                            <p:stCondLst>
                              <p:cond delay="500"/>
                            </p:stCondLst>
                            <p:childTnLst>
                              <p:par>
                                <p:cTn id="160" presetID="22" presetClass="entr" presetSubtype="2" fill="hold" nodeType="afterEffect">
                                  <p:stCondLst>
                                    <p:cond delay="0"/>
                                  </p:stCondLst>
                                  <p:childTnLst>
                                    <p:set>
                                      <p:cBhvr>
                                        <p:cTn id="161" dur="1" fill="hold">
                                          <p:stCondLst>
                                            <p:cond delay="0"/>
                                          </p:stCondLst>
                                        </p:cTn>
                                        <p:tgtEl>
                                          <p:spTgt spid="110"/>
                                        </p:tgtEl>
                                        <p:attrNameLst>
                                          <p:attrName>style.visibility</p:attrName>
                                        </p:attrNameLst>
                                      </p:cBhvr>
                                      <p:to>
                                        <p:strVal val="visible"/>
                                      </p:to>
                                    </p:set>
                                    <p:animEffect transition="in" filter="wipe(right)">
                                      <p:cBhvr>
                                        <p:cTn id="162" dur="500"/>
                                        <p:tgtEl>
                                          <p:spTgt spid="110"/>
                                        </p:tgtEl>
                                      </p:cBhvr>
                                    </p:animEffect>
                                  </p:childTnLst>
                                </p:cTn>
                              </p:par>
                            </p:childTnLst>
                          </p:cTn>
                        </p:par>
                        <p:par>
                          <p:cTn id="163" fill="hold">
                            <p:stCondLst>
                              <p:cond delay="1000"/>
                            </p:stCondLst>
                            <p:childTnLst>
                              <p:par>
                                <p:cTn id="164" presetID="22" presetClass="entr" presetSubtype="2" fill="hold" grpId="0" nodeType="afterEffect">
                                  <p:stCondLst>
                                    <p:cond delay="0"/>
                                  </p:stCondLst>
                                  <p:childTnLst>
                                    <p:set>
                                      <p:cBhvr>
                                        <p:cTn id="165" dur="1" fill="hold">
                                          <p:stCondLst>
                                            <p:cond delay="0"/>
                                          </p:stCondLst>
                                        </p:cTn>
                                        <p:tgtEl>
                                          <p:spTgt spid="115"/>
                                        </p:tgtEl>
                                        <p:attrNameLst>
                                          <p:attrName>style.visibility</p:attrName>
                                        </p:attrNameLst>
                                      </p:cBhvr>
                                      <p:to>
                                        <p:strVal val="visible"/>
                                      </p:to>
                                    </p:set>
                                    <p:animEffect transition="in" filter="wipe(right)">
                                      <p:cBhvr>
                                        <p:cTn id="166" dur="500"/>
                                        <p:tgtEl>
                                          <p:spTgt spid="115"/>
                                        </p:tgtEl>
                                      </p:cBhvr>
                                    </p:animEffect>
                                  </p:childTnLst>
                                </p:cTn>
                              </p:par>
                            </p:childTnLst>
                          </p:cTn>
                        </p:par>
                        <p:par>
                          <p:cTn id="167" fill="hold">
                            <p:stCondLst>
                              <p:cond delay="1500"/>
                            </p:stCondLst>
                            <p:childTnLst>
                              <p:par>
                                <p:cTn id="168" presetID="22" presetClass="entr" presetSubtype="4" fill="hold" nodeType="afterEffect">
                                  <p:stCondLst>
                                    <p:cond delay="0"/>
                                  </p:stCondLst>
                                  <p:childTnLst>
                                    <p:set>
                                      <p:cBhvr>
                                        <p:cTn id="169" dur="1" fill="hold">
                                          <p:stCondLst>
                                            <p:cond delay="0"/>
                                          </p:stCondLst>
                                        </p:cTn>
                                        <p:tgtEl>
                                          <p:spTgt spid="116"/>
                                        </p:tgtEl>
                                        <p:attrNameLst>
                                          <p:attrName>style.visibility</p:attrName>
                                        </p:attrNameLst>
                                      </p:cBhvr>
                                      <p:to>
                                        <p:strVal val="visible"/>
                                      </p:to>
                                    </p:set>
                                    <p:animEffect transition="in" filter="wipe(down)">
                                      <p:cBhvr>
                                        <p:cTn id="170" dur="500"/>
                                        <p:tgtEl>
                                          <p:spTgt spid="116"/>
                                        </p:tgtEl>
                                      </p:cBhvr>
                                    </p:animEffect>
                                  </p:childTnLst>
                                </p:cTn>
                              </p:par>
                            </p:childTnLst>
                          </p:cTn>
                        </p:par>
                        <p:par>
                          <p:cTn id="171" fill="hold">
                            <p:stCondLst>
                              <p:cond delay="2000"/>
                            </p:stCondLst>
                            <p:childTnLst>
                              <p:par>
                                <p:cTn id="172" presetID="22" presetClass="entr" presetSubtype="2" fill="hold" nodeType="afterEffect">
                                  <p:stCondLst>
                                    <p:cond delay="0"/>
                                  </p:stCondLst>
                                  <p:childTnLst>
                                    <p:set>
                                      <p:cBhvr>
                                        <p:cTn id="173" dur="1" fill="hold">
                                          <p:stCondLst>
                                            <p:cond delay="0"/>
                                          </p:stCondLst>
                                        </p:cTn>
                                        <p:tgtEl>
                                          <p:spTgt spid="112"/>
                                        </p:tgtEl>
                                        <p:attrNameLst>
                                          <p:attrName>style.visibility</p:attrName>
                                        </p:attrNameLst>
                                      </p:cBhvr>
                                      <p:to>
                                        <p:strVal val="visible"/>
                                      </p:to>
                                    </p:set>
                                    <p:animEffect transition="in" filter="wipe(right)">
                                      <p:cBhvr>
                                        <p:cTn id="174"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52" grpId="0" animBg="1"/>
      <p:bldP spid="53" grpId="0" animBg="1"/>
      <p:bldP spid="54" grpId="0" animBg="1"/>
      <p:bldP spid="55" grpId="0" animBg="1"/>
      <p:bldP spid="56" grpId="0" animBg="1"/>
      <p:bldP spid="57" grpId="0" animBg="1"/>
      <p:bldP spid="58" grpId="0" animBg="1"/>
      <p:bldP spid="59" grpId="0" animBg="1"/>
      <p:bldP spid="60" grpId="0" animBg="1"/>
      <p:bldP spid="65" grpId="0" animBg="1"/>
      <p:bldP spid="66" grpId="0" animBg="1"/>
      <p:bldP spid="67" grpId="0" animBg="1"/>
      <p:bldP spid="68" grpId="0" animBg="1"/>
      <p:bldP spid="83" grpId="0"/>
      <p:bldP spid="83" grpId="1"/>
      <p:bldP spid="115" grpId="0" animBg="1"/>
      <p:bldP spid="13" grpId="0" animBg="1"/>
      <p:bldP spid="25" grpId="0" animBg="1"/>
      <p:bldP spid="26" grpId="0" animBg="1"/>
      <p:bldP spid="27" grpId="0" animBg="1"/>
      <p:bldP spid="28" grpId="0" animBg="1"/>
    </p:bldLst>
  </p:timing>
  <p:extLst mod="1"/>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直接相联映射逻辑实现 </a:t>
            </a:r>
            <a:r>
              <a:rPr lang="en-US" altLang="zh-CN" dirty="0"/>
              <a:t>(</a:t>
            </a:r>
            <a:r>
              <a:rPr lang="zh-CN" altLang="en-US" dirty="0"/>
              <a:t>工程观</a:t>
            </a:r>
            <a:r>
              <a:rPr lang="en-US" altLang="zh-CN" dirty="0"/>
              <a:t>)</a:t>
            </a:r>
            <a:endParaRPr lang="zh-CN" altLang="en-US" dirty="0"/>
          </a:p>
        </p:txBody>
      </p:sp>
      <p:cxnSp>
        <p:nvCxnSpPr>
          <p:cNvPr id="289" name="直接连接符 288"/>
          <p:cNvCxnSpPr/>
          <p:nvPr/>
        </p:nvCxnSpPr>
        <p:spPr>
          <a:xfrm>
            <a:off x="3145766" y="148993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48993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5973947"/>
            <a:ext cx="2428615" cy="0"/>
          </a:xfrm>
          <a:prstGeom prst="line">
            <a:avLst/>
          </a:prstGeom>
          <a:noFill/>
          <a:ln w="25400" cap="flat" cmpd="sng" algn="ctr">
            <a:solidFill>
              <a:srgbClr val="00B0F0"/>
            </a:solidFill>
            <a:prstDash val="solid"/>
          </a:ln>
          <a:effectLst/>
        </p:spPr>
      </p:cxnSp>
      <p:sp>
        <p:nvSpPr>
          <p:cNvPr id="279" name="矩形 278"/>
          <p:cNvSpPr/>
          <p:nvPr/>
        </p:nvSpPr>
        <p:spPr>
          <a:xfrm>
            <a:off x="4118075" y="1813249"/>
            <a:ext cx="619784"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5795583" y="1804043"/>
            <a:ext cx="1852018"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37279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07906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777</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51637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666</a:t>
              </a:r>
              <a:endParaRPr lang="zh-CN" altLang="en-US" sz="1600" kern="0" dirty="0">
                <a:solidFill>
                  <a:srgbClr val="000000"/>
                </a:solidFill>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grpSp>
      <p:grpSp>
        <p:nvGrpSpPr>
          <p:cNvPr id="319" name="组合 318"/>
          <p:cNvGrpSpPr/>
          <p:nvPr/>
        </p:nvGrpSpPr>
        <p:grpSpPr>
          <a:xfrm>
            <a:off x="3640107" y="294458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380100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22921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65743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08563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181773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36318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36318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591105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54053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38542" y="93771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382" name="组合 381"/>
            <p:cNvGrpSpPr/>
            <p:nvPr/>
          </p:nvGrpSpPr>
          <p:grpSpPr>
            <a:xfrm>
              <a:off x="2043018" y="1236439"/>
              <a:ext cx="2419727" cy="253498"/>
              <a:chOff x="2861078" y="969828"/>
              <a:chExt cx="2182065" cy="228600"/>
            </a:xfrm>
          </p:grpSpPr>
          <p:sp>
            <p:nvSpPr>
              <p:cNvPr id="383" name="矩形 382"/>
              <p:cNvSpPr/>
              <p:nvPr/>
            </p:nvSpPr>
            <p:spPr>
              <a:xfrm>
                <a:off x="2861078"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3"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61182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84052"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1</a:t>
              </a:r>
              <a:endParaRPr lang="zh-CN" altLang="en-US" sz="1400" i="1" dirty="0">
                <a:solidFill>
                  <a:srgbClr val="000000"/>
                </a:solidFill>
                <a:latin typeface="Arial" charset="0"/>
                <a:ea typeface="华文细黑"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6" y="2045982"/>
            <a:ext cx="398239" cy="3245779"/>
            <a:chOff x="3426636" y="2045982"/>
            <a:chExt cx="398239" cy="3245779"/>
          </a:xfrm>
        </p:grpSpPr>
        <p:grpSp>
          <p:nvGrpSpPr>
            <p:cNvPr id="268" name="组合 267"/>
            <p:cNvGrpSpPr/>
            <p:nvPr/>
          </p:nvGrpSpPr>
          <p:grpSpPr>
            <a:xfrm>
              <a:off x="3426636" y="2045982"/>
              <a:ext cx="398239" cy="3245779"/>
              <a:chOff x="990407" y="2223239"/>
              <a:chExt cx="359125" cy="2926984"/>
            </a:xfrm>
          </p:grpSpPr>
          <p:sp>
            <p:nvSpPr>
              <p:cNvPr id="269" name="文本框 268"/>
              <p:cNvSpPr txBox="1"/>
              <p:nvPr/>
            </p:nvSpPr>
            <p:spPr>
              <a:xfrm>
                <a:off x="992525" y="2223239"/>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L0</a:t>
                </a:r>
                <a:endParaRPr lang="zh-CN" altLang="en-US" sz="1400" i="1" dirty="0">
                  <a:solidFill>
                    <a:srgbClr val="000000"/>
                  </a:solidFill>
                  <a:latin typeface="Arial" charset="0"/>
                  <a:ea typeface="华文细黑"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L1</a:t>
                </a:r>
                <a:endParaRPr lang="zh-CN" altLang="en-US" sz="1400" i="1" dirty="0">
                  <a:solidFill>
                    <a:srgbClr val="000000"/>
                  </a:solidFill>
                  <a:latin typeface="Arial" charset="0"/>
                  <a:ea typeface="华文细黑" pitchFamily="2" charset="-122"/>
                </a:endParaRPr>
              </a:p>
            </p:txBody>
          </p:sp>
          <p:sp>
            <p:nvSpPr>
              <p:cNvPr id="271" name="文本框 270"/>
              <p:cNvSpPr txBox="1"/>
              <p:nvPr/>
            </p:nvSpPr>
            <p:spPr>
              <a:xfrm>
                <a:off x="990407" y="2945817"/>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L2</a:t>
                </a:r>
                <a:endParaRPr lang="zh-CN" altLang="en-US" sz="1400" i="1" dirty="0">
                  <a:solidFill>
                    <a:srgbClr val="000000"/>
                  </a:solidFill>
                  <a:latin typeface="Arial" charset="0"/>
                  <a:ea typeface="华文细黑" pitchFamily="2" charset="-122"/>
                </a:endParaRPr>
              </a:p>
            </p:txBody>
          </p:sp>
          <p:sp>
            <p:nvSpPr>
              <p:cNvPr id="272" name="文本框 271"/>
              <p:cNvSpPr txBox="1"/>
              <p:nvPr/>
            </p:nvSpPr>
            <p:spPr>
              <a:xfrm>
                <a:off x="994689" y="335658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L3</a:t>
                </a:r>
                <a:endParaRPr lang="zh-CN" altLang="en-US" sz="1400" i="1" dirty="0">
                  <a:solidFill>
                    <a:srgbClr val="000000"/>
                  </a:solidFill>
                  <a:latin typeface="Arial" charset="0"/>
                  <a:ea typeface="华文细黑" pitchFamily="2" charset="-122"/>
                </a:endParaRPr>
              </a:p>
            </p:txBody>
          </p:sp>
          <p:sp>
            <p:nvSpPr>
              <p:cNvPr id="273" name="文本框 272"/>
              <p:cNvSpPr txBox="1"/>
              <p:nvPr/>
            </p:nvSpPr>
            <p:spPr>
              <a:xfrm>
                <a:off x="998881" y="3740967"/>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L4</a:t>
                </a:r>
                <a:endParaRPr lang="zh-CN" altLang="en-US" sz="1400" i="1" dirty="0">
                  <a:solidFill>
                    <a:srgbClr val="000000"/>
                  </a:solidFill>
                  <a:latin typeface="Arial" charset="0"/>
                  <a:ea typeface="华文细黑" pitchFamily="2" charset="-122"/>
                </a:endParaRPr>
              </a:p>
            </p:txBody>
          </p:sp>
          <p:sp>
            <p:nvSpPr>
              <p:cNvPr id="274" name="文本框 273"/>
              <p:cNvSpPr txBox="1"/>
              <p:nvPr/>
            </p:nvSpPr>
            <p:spPr>
              <a:xfrm>
                <a:off x="1003755" y="4104745"/>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L5</a:t>
                </a:r>
                <a:endParaRPr lang="zh-CN" altLang="en-US" sz="1400" i="1" dirty="0">
                  <a:solidFill>
                    <a:srgbClr val="000000"/>
                  </a:solidFill>
                  <a:latin typeface="Arial" charset="0"/>
                  <a:ea typeface="华文细黑" pitchFamily="2" charset="-122"/>
                </a:endParaRPr>
              </a:p>
            </p:txBody>
          </p:sp>
          <p:sp>
            <p:nvSpPr>
              <p:cNvPr id="275" name="文本框 274"/>
              <p:cNvSpPr txBox="1"/>
              <p:nvPr/>
            </p:nvSpPr>
            <p:spPr>
              <a:xfrm>
                <a:off x="998881" y="4498741"/>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L6</a:t>
                </a:r>
                <a:endParaRPr lang="zh-CN" altLang="en-US" sz="1400" i="1" dirty="0">
                  <a:solidFill>
                    <a:srgbClr val="000000"/>
                  </a:solidFill>
                  <a:latin typeface="Arial" charset="0"/>
                  <a:ea typeface="华文细黑" pitchFamily="2" charset="-122"/>
                </a:endParaRPr>
              </a:p>
            </p:txBody>
          </p:sp>
          <p:sp>
            <p:nvSpPr>
              <p:cNvPr id="276" name="文本框 275"/>
              <p:cNvSpPr txBox="1"/>
              <p:nvPr/>
            </p:nvSpPr>
            <p:spPr>
              <a:xfrm>
                <a:off x="993227" y="487267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L7</a:t>
                </a:r>
                <a:endParaRPr lang="zh-CN" altLang="en-US" sz="1400" i="1" dirty="0">
                  <a:solidFill>
                    <a:srgbClr val="000000"/>
                  </a:solidFill>
                  <a:latin typeface="Arial" charset="0"/>
                  <a:ea typeface="华文细黑"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50702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19" name="组合 18"/>
          <p:cNvGrpSpPr/>
          <p:nvPr/>
        </p:nvGrpSpPr>
        <p:grpSpPr>
          <a:xfrm>
            <a:off x="9027707" y="1965334"/>
            <a:ext cx="1488472" cy="3418733"/>
            <a:chOff x="8453032" y="1965334"/>
            <a:chExt cx="1488472"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144" name="组合 143"/>
              <p:cNvGrpSpPr/>
              <p:nvPr/>
            </p:nvGrpSpPr>
            <p:grpSpPr>
              <a:xfrm>
                <a:off x="8453032" y="2384493"/>
                <a:ext cx="646725" cy="413839"/>
                <a:chOff x="6944101" y="2286253"/>
                <a:chExt cx="586780"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54081" y="4648042"/>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15" name="组合 14"/>
          <p:cNvGrpSpPr/>
          <p:nvPr/>
        </p:nvGrpSpPr>
        <p:grpSpPr>
          <a:xfrm>
            <a:off x="5671735" y="5913988"/>
            <a:ext cx="881973" cy="594715"/>
            <a:chOff x="4617197" y="5911056"/>
            <a:chExt cx="881973" cy="594715"/>
          </a:xfrm>
        </p:grpSpPr>
        <p:sp>
          <p:nvSpPr>
            <p:cNvPr id="296" name="文本框 295"/>
            <p:cNvSpPr txBox="1"/>
            <p:nvPr/>
          </p:nvSpPr>
          <p:spPr>
            <a:xfrm>
              <a:off x="4617197" y="6197994"/>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381" name="直接连接符 380"/>
            <p:cNvCxnSpPr/>
            <p:nvPr/>
          </p:nvCxnSpPr>
          <p:spPr>
            <a:xfrm>
              <a:off x="4991651" y="5911056"/>
              <a:ext cx="0" cy="294169"/>
            </a:xfrm>
            <a:prstGeom prst="line">
              <a:avLst/>
            </a:prstGeom>
            <a:noFill/>
            <a:ln w="28575" cap="flat" cmpd="sng" algn="ctr">
              <a:solidFill>
                <a:srgbClr val="333333">
                  <a:shade val="95000"/>
                  <a:satMod val="105000"/>
                </a:srgbClr>
              </a:solidFill>
              <a:prstDash val="solid"/>
              <a:tailEnd type="triangle"/>
            </a:ln>
            <a:effectLst/>
          </p:spPr>
        </p:cxnSp>
      </p:grpSp>
      <p:cxnSp>
        <p:nvCxnSpPr>
          <p:cNvPr id="240" name="直接连接符 239"/>
          <p:cNvCxnSpPr/>
          <p:nvPr/>
        </p:nvCxnSpPr>
        <p:spPr>
          <a:xfrm>
            <a:off x="3145766" y="1489938"/>
            <a:ext cx="0" cy="754006"/>
          </a:xfrm>
          <a:prstGeom prst="line">
            <a:avLst/>
          </a:prstGeom>
          <a:noFill/>
          <a:ln w="38100" cap="flat" cmpd="sng" algn="ctr">
            <a:solidFill>
              <a:srgbClr val="1FB965"/>
            </a:solidFill>
            <a:prstDash val="solid"/>
          </a:ln>
          <a:effectLst/>
        </p:spPr>
      </p:cxnSp>
      <p:cxnSp>
        <p:nvCxnSpPr>
          <p:cNvPr id="241" name="直接连接符 240"/>
          <p:cNvCxnSpPr/>
          <p:nvPr/>
        </p:nvCxnSpPr>
        <p:spPr>
          <a:xfrm>
            <a:off x="2341263" y="1489937"/>
            <a:ext cx="0" cy="4484010"/>
          </a:xfrm>
          <a:prstGeom prst="line">
            <a:avLst/>
          </a:prstGeom>
          <a:noFill/>
          <a:ln w="38100" cap="sq" cmpd="sng" algn="ctr">
            <a:solidFill>
              <a:srgbClr val="1FB965"/>
            </a:solidFill>
            <a:prstDash val="solid"/>
            <a:miter lim="800000"/>
          </a:ln>
          <a:effectLst/>
        </p:spPr>
      </p:cxnSp>
      <p:cxnSp>
        <p:nvCxnSpPr>
          <p:cNvPr id="242" name="直接连接符 241"/>
          <p:cNvCxnSpPr/>
          <p:nvPr/>
        </p:nvCxnSpPr>
        <p:spPr>
          <a:xfrm>
            <a:off x="2341028" y="5973947"/>
            <a:ext cx="2396831" cy="0"/>
          </a:xfrm>
          <a:prstGeom prst="line">
            <a:avLst/>
          </a:prstGeom>
          <a:noFill/>
          <a:ln w="38100" cap="sq" cmpd="sng" algn="ctr">
            <a:solidFill>
              <a:srgbClr val="1FB965"/>
            </a:solidFill>
            <a:prstDash val="solid"/>
            <a:miter lim="800000"/>
          </a:ln>
          <a:effectLst/>
        </p:spPr>
      </p:cxnSp>
      <p:sp>
        <p:nvSpPr>
          <p:cNvPr id="243" name="矩形 242"/>
          <p:cNvSpPr/>
          <p:nvPr/>
        </p:nvSpPr>
        <p:spPr>
          <a:xfrm>
            <a:off x="7299748" y="2587559"/>
            <a:ext cx="799223" cy="253499"/>
          </a:xfrm>
          <a:prstGeom prst="rect">
            <a:avLst/>
          </a:prstGeom>
          <a:solidFill>
            <a:schemeClr val="accent4">
              <a:lumMod val="60000"/>
              <a:lumOff val="40000"/>
            </a:schemeClr>
          </a:solidFill>
          <a:ln w="38100"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cxnSp>
        <p:nvCxnSpPr>
          <p:cNvPr id="244" name="直接连接符 243"/>
          <p:cNvCxnSpPr/>
          <p:nvPr/>
        </p:nvCxnSpPr>
        <p:spPr>
          <a:xfrm>
            <a:off x="4358269" y="1363188"/>
            <a:ext cx="6130641" cy="0"/>
          </a:xfrm>
          <a:prstGeom prst="line">
            <a:avLst/>
          </a:prstGeom>
          <a:noFill/>
          <a:ln w="38100" cap="flat" cmpd="sng" algn="ctr">
            <a:solidFill>
              <a:srgbClr val="1FB965"/>
            </a:solidFill>
            <a:prstDash val="solid"/>
          </a:ln>
          <a:effectLst/>
        </p:spPr>
      </p:cxnSp>
      <p:cxnSp>
        <p:nvCxnSpPr>
          <p:cNvPr id="245" name="直接连接符 244"/>
          <p:cNvCxnSpPr/>
          <p:nvPr/>
        </p:nvCxnSpPr>
        <p:spPr>
          <a:xfrm>
            <a:off x="10488910" y="1363188"/>
            <a:ext cx="0" cy="1646764"/>
          </a:xfrm>
          <a:prstGeom prst="line">
            <a:avLst/>
          </a:prstGeom>
          <a:noFill/>
          <a:ln w="38100" cap="sq" cmpd="sng" algn="ctr">
            <a:solidFill>
              <a:srgbClr val="1FB965"/>
            </a:solidFill>
            <a:prstDash val="solid"/>
            <a:miter lim="800000"/>
          </a:ln>
          <a:effectLst/>
        </p:spPr>
      </p:cxnSp>
      <p:cxnSp>
        <p:nvCxnSpPr>
          <p:cNvPr id="246" name="直接连接符 245"/>
          <p:cNvCxnSpPr>
            <a:stCxn id="404" idx="3"/>
          </p:cNvCxnSpPr>
          <p:nvPr/>
        </p:nvCxnSpPr>
        <p:spPr>
          <a:xfrm>
            <a:off x="10488910" y="4540537"/>
            <a:ext cx="0" cy="1354542"/>
          </a:xfrm>
          <a:prstGeom prst="line">
            <a:avLst/>
          </a:prstGeom>
          <a:noFill/>
          <a:ln w="38100" cap="sq" cmpd="sng" algn="ctr">
            <a:solidFill>
              <a:srgbClr val="1FB965"/>
            </a:solidFill>
            <a:prstDash val="solid"/>
            <a:miter lim="800000"/>
            <a:tailEnd type="none"/>
          </a:ln>
          <a:effectLst/>
        </p:spPr>
      </p:cxnSp>
      <p:cxnSp>
        <p:nvCxnSpPr>
          <p:cNvPr id="247" name="直接连接符 246"/>
          <p:cNvCxnSpPr/>
          <p:nvPr/>
        </p:nvCxnSpPr>
        <p:spPr>
          <a:xfrm>
            <a:off x="5539602" y="5902699"/>
            <a:ext cx="4949308" cy="0"/>
          </a:xfrm>
          <a:prstGeom prst="line">
            <a:avLst/>
          </a:prstGeom>
          <a:noFill/>
          <a:ln w="38100" cap="sq" cmpd="sng" algn="ctr">
            <a:solidFill>
              <a:srgbClr val="1FB965"/>
            </a:solidFill>
            <a:prstDash val="solid"/>
            <a:miter lim="800000"/>
          </a:ln>
          <a:effectLst/>
        </p:spPr>
      </p:cxnSp>
      <p:grpSp>
        <p:nvGrpSpPr>
          <p:cNvPr id="248" name="组合 247"/>
          <p:cNvGrpSpPr/>
          <p:nvPr/>
        </p:nvGrpSpPr>
        <p:grpSpPr>
          <a:xfrm>
            <a:off x="5671734" y="5918891"/>
            <a:ext cx="800881" cy="594715"/>
            <a:chOff x="4617196" y="5911056"/>
            <a:chExt cx="800881" cy="594715"/>
          </a:xfrm>
        </p:grpSpPr>
        <p:sp>
          <p:nvSpPr>
            <p:cNvPr id="249" name="文本框 248"/>
            <p:cNvSpPr txBox="1"/>
            <p:nvPr/>
          </p:nvSpPr>
          <p:spPr>
            <a:xfrm>
              <a:off x="4617196" y="6197994"/>
              <a:ext cx="800881" cy="307777"/>
            </a:xfrm>
            <a:prstGeom prst="rect">
              <a:avLst/>
            </a:prstGeom>
            <a:solidFill>
              <a:srgbClr val="FFFF00"/>
            </a:solidFill>
            <a:ln w="38100">
              <a:noFill/>
            </a:ln>
          </p:spPr>
          <p:txBody>
            <a:bodyPr wrap="square" rtlCol="0">
              <a:spAutoFit/>
            </a:bodyPr>
            <a:lstStyle/>
            <a:p>
              <a:pPr fontAlgn="base">
                <a:spcBef>
                  <a:spcPct val="0"/>
                </a:spcBef>
                <a:spcAft>
                  <a:spcPct val="0"/>
                </a:spcAft>
              </a:pPr>
              <a:r>
                <a:rPr lang="en-US" altLang="zh-CN" sz="1400" i="1" dirty="0">
                  <a:solidFill>
                    <a:srgbClr val="000000"/>
                  </a:solidFill>
                  <a:latin typeface="Arial" charset="0"/>
                  <a:ea typeface="华文细黑" pitchFamily="2" charset="-122"/>
                </a:rPr>
                <a:t>    </a:t>
              </a:r>
              <a:r>
                <a:rPr lang="en-US" altLang="zh-CN" sz="1400" b="1" i="1" dirty="0">
                  <a:solidFill>
                    <a:srgbClr val="000000"/>
                  </a:solidFill>
                  <a:latin typeface="Arial" charset="0"/>
                  <a:ea typeface="华文细黑" pitchFamily="2" charset="-122"/>
                </a:rPr>
                <a:t>Hit</a:t>
              </a:r>
              <a:endParaRPr lang="zh-CN" altLang="en-US" sz="1400" b="1" i="1" dirty="0">
                <a:solidFill>
                  <a:srgbClr val="000000"/>
                </a:solidFill>
                <a:latin typeface="Arial" charset="0"/>
                <a:ea typeface="华文细黑" pitchFamily="2" charset="-122"/>
              </a:endParaRPr>
            </a:p>
          </p:txBody>
        </p:sp>
        <p:cxnSp>
          <p:nvCxnSpPr>
            <p:cNvPr id="250" name="直接连接符 249"/>
            <p:cNvCxnSpPr/>
            <p:nvPr/>
          </p:nvCxnSpPr>
          <p:spPr>
            <a:xfrm>
              <a:off x="4991651" y="5911056"/>
              <a:ext cx="0" cy="294169"/>
            </a:xfrm>
            <a:prstGeom prst="line">
              <a:avLst/>
            </a:prstGeom>
            <a:noFill/>
            <a:ln w="38100" cap="flat" cmpd="sng" algn="ctr">
              <a:solidFill>
                <a:srgbClr val="1FB965"/>
              </a:solidFill>
              <a:prstDash val="solid"/>
              <a:tailEnd type="triangle"/>
            </a:ln>
            <a:effectLst/>
          </p:spPr>
        </p:cxnSp>
      </p:grpSp>
      <p:grpSp>
        <p:nvGrpSpPr>
          <p:cNvPr id="257" name="组合 256"/>
          <p:cNvGrpSpPr/>
          <p:nvPr/>
        </p:nvGrpSpPr>
        <p:grpSpPr>
          <a:xfrm>
            <a:off x="3327384" y="2427116"/>
            <a:ext cx="383439" cy="307777"/>
            <a:chOff x="3428984" y="2427116"/>
            <a:chExt cx="383439" cy="307777"/>
          </a:xfrm>
        </p:grpSpPr>
        <p:sp>
          <p:nvSpPr>
            <p:cNvPr id="258" name="文本框 257"/>
            <p:cNvSpPr txBox="1"/>
            <p:nvPr/>
          </p:nvSpPr>
          <p:spPr>
            <a:xfrm>
              <a:off x="3428984" y="2427116"/>
              <a:ext cx="383439" cy="307777"/>
            </a:xfrm>
            <a:prstGeom prst="rect">
              <a:avLst/>
            </a:prstGeom>
            <a:noFill/>
            <a:ln w="38100">
              <a:noFill/>
            </a:ln>
          </p:spPr>
          <p:txBody>
            <a:bodyPr wrap="none" rtlCol="0">
              <a:spAutoFit/>
            </a:bodyPr>
            <a:lstStyle/>
            <a:p>
              <a:pPr fontAlgn="base">
                <a:spcBef>
                  <a:spcPct val="0"/>
                </a:spcBef>
                <a:spcAft>
                  <a:spcPct val="0"/>
                </a:spcAft>
              </a:pPr>
              <a:r>
                <a:rPr lang="en-US" altLang="zh-CN" sz="1400" i="1" dirty="0">
                  <a:ln>
                    <a:solidFill>
                      <a:srgbClr val="00CC00"/>
                    </a:solidFill>
                  </a:ln>
                  <a:solidFill>
                    <a:srgbClr val="00CC00"/>
                  </a:solidFill>
                  <a:latin typeface="Arial" charset="0"/>
                  <a:ea typeface="华文细黑" pitchFamily="2" charset="-122"/>
                </a:rPr>
                <a:t>L1</a:t>
              </a:r>
              <a:endParaRPr lang="zh-CN" altLang="en-US" sz="1400" i="1" dirty="0">
                <a:ln>
                  <a:solidFill>
                    <a:srgbClr val="00CC00"/>
                  </a:solidFill>
                </a:ln>
                <a:solidFill>
                  <a:srgbClr val="00CC00"/>
                </a:solidFill>
                <a:latin typeface="Arial" charset="0"/>
                <a:ea typeface="华文细黑" pitchFamily="2" charset="-122"/>
              </a:endParaRPr>
            </a:p>
          </p:txBody>
        </p:sp>
        <p:cxnSp>
          <p:nvCxnSpPr>
            <p:cNvPr id="259" name="直接连接符 258"/>
            <p:cNvCxnSpPr/>
            <p:nvPr/>
          </p:nvCxnSpPr>
          <p:spPr>
            <a:xfrm>
              <a:off x="3430214" y="2705031"/>
              <a:ext cx="304188" cy="0"/>
            </a:xfrm>
            <a:prstGeom prst="line">
              <a:avLst/>
            </a:prstGeom>
            <a:noFill/>
            <a:ln w="38100" cap="flat" cmpd="sng" algn="ctr">
              <a:solidFill>
                <a:srgbClr val="00CC00"/>
              </a:solidFill>
              <a:prstDash val="solid"/>
            </a:ln>
            <a:effectLst/>
          </p:spPr>
        </p:cxnSp>
      </p:grpSp>
      <p:grpSp>
        <p:nvGrpSpPr>
          <p:cNvPr id="260" name="组合 259"/>
          <p:cNvGrpSpPr/>
          <p:nvPr/>
        </p:nvGrpSpPr>
        <p:grpSpPr>
          <a:xfrm>
            <a:off x="2202307" y="2507029"/>
            <a:ext cx="2285377" cy="2511840"/>
            <a:chOff x="1619681" y="2516278"/>
            <a:chExt cx="2060911" cy="2265131"/>
          </a:xfrm>
        </p:grpSpPr>
        <p:sp>
          <p:nvSpPr>
            <p:cNvPr id="261" name="斜纹 260"/>
            <p:cNvSpPr/>
            <p:nvPr/>
          </p:nvSpPr>
          <p:spPr>
            <a:xfrm rot="19064014">
              <a:off x="1619681" y="2516278"/>
              <a:ext cx="2060911" cy="2265131"/>
            </a:xfrm>
            <a:prstGeom prst="diagStripe">
              <a:avLst>
                <a:gd name="adj" fmla="val 78754"/>
              </a:avLst>
            </a:prstGeom>
            <a:solidFill>
              <a:srgbClr val="CCFFCC"/>
            </a:solidFill>
            <a:ln w="38100" cap="flat" cmpd="sng" algn="ctr">
              <a:solidFill>
                <a:srgbClr val="1FB965"/>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62" name="文本框 261"/>
            <p:cNvSpPr txBox="1"/>
            <p:nvPr/>
          </p:nvSpPr>
          <p:spPr>
            <a:xfrm>
              <a:off x="2295119" y="2871235"/>
              <a:ext cx="295324" cy="1415490"/>
            </a:xfrm>
            <a:prstGeom prst="rect">
              <a:avLst/>
            </a:prstGeom>
            <a:noFill/>
            <a:ln w="38100">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263" name="组合 262"/>
          <p:cNvGrpSpPr/>
          <p:nvPr/>
        </p:nvGrpSpPr>
        <p:grpSpPr>
          <a:xfrm>
            <a:off x="9027707" y="2378699"/>
            <a:ext cx="639505" cy="419630"/>
            <a:chOff x="6944101" y="2280998"/>
            <a:chExt cx="580229" cy="380735"/>
          </a:xfrm>
        </p:grpSpPr>
        <p:sp>
          <p:nvSpPr>
            <p:cNvPr id="264" name="等腰三角形 263"/>
            <p:cNvSpPr/>
            <p:nvPr/>
          </p:nvSpPr>
          <p:spPr>
            <a:xfrm rot="5400000" flipH="1">
              <a:off x="7160855" y="2515786"/>
              <a:ext cx="150880" cy="141013"/>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65" name="直接连接符 264"/>
            <p:cNvCxnSpPr>
              <a:endCxn id="264" idx="3"/>
            </p:cNvCxnSpPr>
            <p:nvPr/>
          </p:nvCxnSpPr>
          <p:spPr>
            <a:xfrm>
              <a:off x="6944101" y="2584359"/>
              <a:ext cx="221688" cy="1934"/>
            </a:xfrm>
            <a:prstGeom prst="line">
              <a:avLst/>
            </a:prstGeom>
            <a:solidFill>
              <a:schemeClr val="bg1"/>
            </a:solidFill>
            <a:ln w="28575">
              <a:solidFill>
                <a:srgbClr val="1FB965"/>
              </a:solidFill>
              <a:round/>
              <a:headEnd/>
              <a:tailEnd type="none" w="lg" len="lg"/>
            </a:ln>
          </p:spPr>
        </p:cxnSp>
        <p:cxnSp>
          <p:nvCxnSpPr>
            <p:cNvPr id="266" name="直接连接符 265"/>
            <p:cNvCxnSpPr>
              <a:stCxn id="264" idx="5"/>
            </p:cNvCxnSpPr>
            <p:nvPr/>
          </p:nvCxnSpPr>
          <p:spPr>
            <a:xfrm flipV="1">
              <a:off x="7236295" y="2386797"/>
              <a:ext cx="0" cy="161776"/>
            </a:xfrm>
            <a:prstGeom prst="line">
              <a:avLst/>
            </a:prstGeom>
            <a:solidFill>
              <a:schemeClr val="bg1"/>
            </a:solidFill>
            <a:ln w="28575">
              <a:solidFill>
                <a:srgbClr val="1FB965"/>
              </a:solidFill>
              <a:round/>
              <a:headEnd/>
              <a:tailEnd type="none" w="lg" len="lg"/>
            </a:ln>
          </p:spPr>
        </p:cxnSp>
        <p:cxnSp>
          <p:nvCxnSpPr>
            <p:cNvPr id="267" name="直接连接符 266"/>
            <p:cNvCxnSpPr/>
            <p:nvPr/>
          </p:nvCxnSpPr>
          <p:spPr>
            <a:xfrm>
              <a:off x="7302642" y="2584359"/>
              <a:ext cx="221688" cy="1934"/>
            </a:xfrm>
            <a:prstGeom prst="line">
              <a:avLst/>
            </a:prstGeom>
            <a:solidFill>
              <a:schemeClr val="bg1"/>
            </a:solidFill>
            <a:ln w="28575" cap="sq">
              <a:solidFill>
                <a:srgbClr val="1FB965"/>
              </a:solidFill>
              <a:miter lim="800000"/>
              <a:headEnd/>
              <a:tailEnd type="none" w="lg" len="lg"/>
            </a:ln>
          </p:spPr>
        </p:cxnSp>
        <p:sp>
          <p:nvSpPr>
            <p:cNvPr id="277" name="文本框 276"/>
            <p:cNvSpPr txBox="1"/>
            <p:nvPr/>
          </p:nvSpPr>
          <p:spPr>
            <a:xfrm>
              <a:off x="7206595" y="2280998"/>
              <a:ext cx="315900" cy="237361"/>
            </a:xfrm>
            <a:prstGeom prst="rect">
              <a:avLst/>
            </a:prstGeom>
            <a:noFill/>
          </p:spPr>
          <p:txBody>
            <a:bodyPr wrap="none" rtlCol="0">
              <a:spAutoFit/>
            </a:bodyPr>
            <a:lstStyle/>
            <a:p>
              <a:pPr fontAlgn="base">
                <a:spcBef>
                  <a:spcPct val="0"/>
                </a:spcBef>
                <a:spcAft>
                  <a:spcPct val="0"/>
                </a:spcAft>
                <a:defRPr/>
              </a:pPr>
              <a:r>
                <a:rPr lang="en-US" altLang="zh-CN" sz="1100" b="1" dirty="0">
                  <a:solidFill>
                    <a:srgbClr val="1FB965"/>
                  </a:solidFill>
                  <a:latin typeface="微软雅黑"/>
                  <a:ea typeface="微软雅黑"/>
                </a:rPr>
                <a:t>L1</a:t>
              </a:r>
              <a:endParaRPr lang="zh-CN" altLang="en-US" sz="1100" b="1" dirty="0">
                <a:solidFill>
                  <a:srgbClr val="1FB965"/>
                </a:solidFill>
                <a:latin typeface="微软雅黑"/>
                <a:ea typeface="微软雅黑"/>
              </a:endParaRPr>
            </a:p>
          </p:txBody>
        </p:sp>
      </p:grpSp>
      <p:grpSp>
        <p:nvGrpSpPr>
          <p:cNvPr id="236" name="组合 235"/>
          <p:cNvGrpSpPr/>
          <p:nvPr/>
        </p:nvGrpSpPr>
        <p:grpSpPr>
          <a:xfrm>
            <a:off x="1938542" y="1227602"/>
            <a:ext cx="2419727" cy="253498"/>
            <a:chOff x="5435309" y="683791"/>
            <a:chExt cx="2419727" cy="253498"/>
          </a:xfrm>
        </p:grpSpPr>
        <p:sp>
          <p:nvSpPr>
            <p:cNvPr id="237" name="矩形 236"/>
            <p:cNvSpPr/>
            <p:nvPr/>
          </p:nvSpPr>
          <p:spPr>
            <a:xfrm>
              <a:off x="5435309" y="683791"/>
              <a:ext cx="799224" cy="2534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238" name="矩形 237"/>
            <p:cNvSpPr/>
            <p:nvPr/>
          </p:nvSpPr>
          <p:spPr>
            <a:xfrm>
              <a:off x="6234533" y="683791"/>
              <a:ext cx="810252" cy="253498"/>
            </a:xfrm>
            <a:prstGeom prst="rect">
              <a:avLst/>
            </a:prstGeom>
            <a:solidFill>
              <a:srgbClr val="CCFFCC"/>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39" name="矩形 238"/>
            <p:cNvSpPr/>
            <p:nvPr/>
          </p:nvSpPr>
          <p:spPr>
            <a:xfrm>
              <a:off x="7044784" y="683791"/>
              <a:ext cx="810252" cy="253498"/>
            </a:xfrm>
            <a:prstGeom prst="rect">
              <a:avLst/>
            </a:prstGeom>
            <a:solidFill>
              <a:srgbClr val="FFC00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426" name="组合 425"/>
          <p:cNvGrpSpPr/>
          <p:nvPr/>
        </p:nvGrpSpPr>
        <p:grpSpPr>
          <a:xfrm>
            <a:off x="4706288" y="195594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grpSp>
          <p:nvGrpSpPr>
            <p:cNvPr id="428" name="组合 427"/>
            <p:cNvGrpSpPr/>
            <p:nvPr/>
          </p:nvGrpSpPr>
          <p:grpSpPr>
            <a:xfrm>
              <a:off x="8453032" y="2384493"/>
              <a:ext cx="646725" cy="413839"/>
              <a:chOff x="6944101" y="2286253"/>
              <a:chExt cx="586780"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2906184"/>
            <a:ext cx="1271030" cy="1748398"/>
            <a:chOff x="9345154" y="2906184"/>
            <a:chExt cx="1271030"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7" name="组合 16"/>
            <p:cNvGrpSpPr/>
            <p:nvPr/>
          </p:nvGrpSpPr>
          <p:grpSpPr>
            <a:xfrm>
              <a:off x="9427463" y="2906184"/>
              <a:ext cx="1188721" cy="1748398"/>
              <a:chOff x="9427463" y="2906184"/>
              <a:chExt cx="1188721"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grpSp>
            <p:nvGrpSpPr>
              <p:cNvPr id="228" name="组合 227"/>
              <p:cNvGrpSpPr/>
              <p:nvPr/>
            </p:nvGrpSpPr>
            <p:grpSpPr>
              <a:xfrm>
                <a:off x="9756169" y="2906184"/>
                <a:ext cx="407560" cy="1748398"/>
                <a:chOff x="8088601" y="3262692"/>
                <a:chExt cx="324657"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230" name="文本框 229"/>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cxnSp>
        <p:nvCxnSpPr>
          <p:cNvPr id="278" name="直接连接符 277"/>
          <p:cNvCxnSpPr/>
          <p:nvPr/>
        </p:nvCxnSpPr>
        <p:spPr>
          <a:xfrm flipH="1">
            <a:off x="9685600" y="3798010"/>
            <a:ext cx="316538" cy="0"/>
          </a:xfrm>
          <a:prstGeom prst="line">
            <a:avLst/>
          </a:prstGeom>
          <a:solidFill>
            <a:schemeClr val="bg1"/>
          </a:solidFill>
          <a:ln w="28575" cap="sq">
            <a:solidFill>
              <a:srgbClr val="1FB965"/>
            </a:solidFill>
            <a:miter lim="800000"/>
            <a:headEnd/>
            <a:tailEnd type="none" w="lg" len="lg"/>
          </a:ln>
        </p:spPr>
      </p:cxnSp>
      <p:cxnSp>
        <p:nvCxnSpPr>
          <p:cNvPr id="371" name="直接连接符 370"/>
          <p:cNvCxnSpPr/>
          <p:nvPr/>
        </p:nvCxnSpPr>
        <p:spPr>
          <a:xfrm>
            <a:off x="9674714" y="2713053"/>
            <a:ext cx="0" cy="1088577"/>
          </a:xfrm>
          <a:prstGeom prst="line">
            <a:avLst/>
          </a:prstGeom>
          <a:solidFill>
            <a:schemeClr val="bg1"/>
          </a:solidFill>
          <a:ln w="28575" cap="sq">
            <a:solidFill>
              <a:srgbClr val="00B050"/>
            </a:solidFill>
            <a:miter lim="800000"/>
            <a:headEnd/>
            <a:tailEnd type="none" w="lg" len="lg"/>
          </a:ln>
        </p:spPr>
      </p:cxnSp>
      <p:grpSp>
        <p:nvGrpSpPr>
          <p:cNvPr id="372" name="组合 371"/>
          <p:cNvGrpSpPr/>
          <p:nvPr/>
        </p:nvGrpSpPr>
        <p:grpSpPr>
          <a:xfrm>
            <a:off x="10002138" y="2906184"/>
            <a:ext cx="1188721" cy="1748398"/>
            <a:chOff x="9427463" y="2906184"/>
            <a:chExt cx="1188721" cy="1748398"/>
          </a:xfrm>
        </p:grpSpPr>
        <p:cxnSp>
          <p:nvCxnSpPr>
            <p:cNvPr id="373" name="直接连接符 372"/>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10031235" y="3816249"/>
              <a:ext cx="333811"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375" name="组合 374"/>
            <p:cNvGrpSpPr/>
            <p:nvPr/>
          </p:nvGrpSpPr>
          <p:grpSpPr>
            <a:xfrm>
              <a:off x="9427463" y="3286052"/>
              <a:ext cx="330665" cy="995546"/>
              <a:chOff x="7766536" y="3451012"/>
              <a:chExt cx="300016" cy="903269"/>
            </a:xfrm>
          </p:grpSpPr>
          <p:cxnSp>
            <p:nvCxnSpPr>
              <p:cNvPr id="416" name="直接连接符 41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17" name="直接连接符 41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18" name="直接连接符 41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19" name="直接连接符 41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420" name="直接连接符 41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grpSp>
          <p:nvGrpSpPr>
            <p:cNvPr id="380" name="组合 379"/>
            <p:cNvGrpSpPr/>
            <p:nvPr/>
          </p:nvGrpSpPr>
          <p:grpSpPr>
            <a:xfrm>
              <a:off x="9434526" y="3286052"/>
              <a:ext cx="330665" cy="995546"/>
              <a:chOff x="7766536" y="3451012"/>
              <a:chExt cx="300016" cy="903269"/>
            </a:xfrm>
          </p:grpSpPr>
          <p:cxnSp>
            <p:nvCxnSpPr>
              <p:cNvPr id="411" name="直接连接符 410"/>
              <p:cNvCxnSpPr/>
              <p:nvPr/>
            </p:nvCxnSpPr>
            <p:spPr>
              <a:xfrm>
                <a:off x="7766536" y="3451012"/>
                <a:ext cx="0" cy="903269"/>
              </a:xfrm>
              <a:prstGeom prst="line">
                <a:avLst/>
              </a:prstGeom>
              <a:solidFill>
                <a:schemeClr val="bg1"/>
              </a:solidFill>
              <a:ln w="19050" cap="sq">
                <a:solidFill>
                  <a:srgbClr val="00B050"/>
                </a:solidFill>
                <a:miter lim="800000"/>
                <a:headEnd/>
                <a:tailEnd type="none" w="lg" len="lg"/>
              </a:ln>
            </p:spPr>
          </p:cxnSp>
          <p:cxnSp>
            <p:nvCxnSpPr>
              <p:cNvPr id="412" name="直接连接符 411"/>
              <p:cNvCxnSpPr/>
              <p:nvPr/>
            </p:nvCxnSpPr>
            <p:spPr>
              <a:xfrm flipH="1">
                <a:off x="7774273" y="3451012"/>
                <a:ext cx="287198" cy="0"/>
              </a:xfrm>
              <a:prstGeom prst="line">
                <a:avLst/>
              </a:prstGeom>
              <a:solidFill>
                <a:schemeClr val="bg1"/>
              </a:solidFill>
              <a:ln w="19050" cap="sq">
                <a:solidFill>
                  <a:srgbClr val="00B050"/>
                </a:solidFill>
                <a:miter lim="800000"/>
                <a:headEnd/>
                <a:tailEnd type="none" w="lg" len="lg"/>
              </a:ln>
            </p:spPr>
          </p:cxnSp>
          <p:cxnSp>
            <p:nvCxnSpPr>
              <p:cNvPr id="413" name="直接连接符 412"/>
              <p:cNvCxnSpPr/>
              <p:nvPr/>
            </p:nvCxnSpPr>
            <p:spPr>
              <a:xfrm flipH="1">
                <a:off x="7779354" y="3752884"/>
                <a:ext cx="287198" cy="0"/>
              </a:xfrm>
              <a:prstGeom prst="line">
                <a:avLst/>
              </a:prstGeom>
              <a:solidFill>
                <a:schemeClr val="bg1"/>
              </a:solidFill>
              <a:ln w="19050" cap="sq">
                <a:solidFill>
                  <a:srgbClr val="00B050"/>
                </a:solidFill>
                <a:miter lim="800000"/>
                <a:headEnd/>
                <a:tailEnd type="none" w="lg" len="lg"/>
              </a:ln>
            </p:spPr>
          </p:cxnSp>
          <p:cxnSp>
            <p:nvCxnSpPr>
              <p:cNvPr id="414" name="直接连接符 413"/>
              <p:cNvCxnSpPr/>
              <p:nvPr/>
            </p:nvCxnSpPr>
            <p:spPr>
              <a:xfrm flipH="1">
                <a:off x="7766536" y="4052868"/>
                <a:ext cx="287198" cy="0"/>
              </a:xfrm>
              <a:prstGeom prst="line">
                <a:avLst/>
              </a:prstGeom>
              <a:solidFill>
                <a:schemeClr val="bg1"/>
              </a:solidFill>
              <a:ln w="19050" cap="sq">
                <a:solidFill>
                  <a:srgbClr val="00B050"/>
                </a:solidFill>
                <a:miter lim="800000"/>
                <a:headEnd/>
                <a:tailEnd type="none" w="lg" len="lg"/>
              </a:ln>
            </p:spPr>
          </p:cxnSp>
          <p:cxnSp>
            <p:nvCxnSpPr>
              <p:cNvPr id="415" name="直接连接符 414"/>
              <p:cNvCxnSpPr/>
              <p:nvPr/>
            </p:nvCxnSpPr>
            <p:spPr>
              <a:xfrm flipH="1">
                <a:off x="7766536" y="4354281"/>
                <a:ext cx="287198" cy="0"/>
              </a:xfrm>
              <a:prstGeom prst="line">
                <a:avLst/>
              </a:prstGeom>
              <a:solidFill>
                <a:schemeClr val="bg1"/>
              </a:solidFill>
              <a:ln w="19050" cap="sq">
                <a:solidFill>
                  <a:srgbClr val="00B050"/>
                </a:solidFill>
                <a:miter lim="800000"/>
                <a:headEnd/>
                <a:tailEnd type="none" w="lg" len="lg"/>
              </a:ln>
            </p:spPr>
          </p:cxnSp>
        </p:grpSp>
        <p:sp>
          <p:nvSpPr>
            <p:cNvPr id="388" name="文本框 38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grpSp>
          <p:nvGrpSpPr>
            <p:cNvPr id="401" name="组合 400"/>
            <p:cNvGrpSpPr/>
            <p:nvPr/>
          </p:nvGrpSpPr>
          <p:grpSpPr>
            <a:xfrm>
              <a:off x="9433553" y="3280147"/>
              <a:ext cx="330665" cy="995546"/>
              <a:chOff x="7766536" y="3451012"/>
              <a:chExt cx="300016" cy="903269"/>
            </a:xfrm>
          </p:grpSpPr>
          <p:cxnSp>
            <p:nvCxnSpPr>
              <p:cNvPr id="406" name="直接连接符 405"/>
              <p:cNvCxnSpPr/>
              <p:nvPr/>
            </p:nvCxnSpPr>
            <p:spPr>
              <a:xfrm>
                <a:off x="7766536" y="3451012"/>
                <a:ext cx="0" cy="903269"/>
              </a:xfrm>
              <a:prstGeom prst="line">
                <a:avLst/>
              </a:prstGeom>
              <a:solidFill>
                <a:schemeClr val="bg1"/>
              </a:solidFill>
              <a:ln w="28575" cap="sq">
                <a:solidFill>
                  <a:srgbClr val="00B050"/>
                </a:solidFill>
                <a:miter lim="800000"/>
                <a:headEnd/>
                <a:tailEnd type="none" w="lg" len="lg"/>
              </a:ln>
            </p:spPr>
          </p:cxnSp>
          <p:cxnSp>
            <p:nvCxnSpPr>
              <p:cNvPr id="407" name="直接连接符 406"/>
              <p:cNvCxnSpPr/>
              <p:nvPr/>
            </p:nvCxnSpPr>
            <p:spPr>
              <a:xfrm flipH="1">
                <a:off x="7774273" y="3451012"/>
                <a:ext cx="287198" cy="0"/>
              </a:xfrm>
              <a:prstGeom prst="line">
                <a:avLst/>
              </a:prstGeom>
              <a:solidFill>
                <a:schemeClr val="bg1"/>
              </a:solidFill>
              <a:ln w="28575" cap="sq">
                <a:solidFill>
                  <a:srgbClr val="00B050"/>
                </a:solidFill>
                <a:miter lim="800000"/>
                <a:headEnd/>
                <a:tailEnd type="none" w="lg" len="lg"/>
              </a:ln>
            </p:spPr>
          </p:cxnSp>
          <p:cxnSp>
            <p:nvCxnSpPr>
              <p:cNvPr id="408" name="直接连接符 407"/>
              <p:cNvCxnSpPr/>
              <p:nvPr/>
            </p:nvCxnSpPr>
            <p:spPr>
              <a:xfrm flipH="1">
                <a:off x="7779354" y="3752884"/>
                <a:ext cx="287198" cy="0"/>
              </a:xfrm>
              <a:prstGeom prst="line">
                <a:avLst/>
              </a:prstGeom>
              <a:solidFill>
                <a:schemeClr val="bg1"/>
              </a:solidFill>
              <a:ln w="28575" cap="sq">
                <a:solidFill>
                  <a:srgbClr val="00B050"/>
                </a:solidFill>
                <a:miter lim="800000"/>
                <a:headEnd/>
                <a:tailEnd type="none" w="lg" len="lg"/>
              </a:ln>
            </p:spPr>
          </p:cxnSp>
          <p:cxnSp>
            <p:nvCxnSpPr>
              <p:cNvPr id="409" name="直接连接符 408"/>
              <p:cNvCxnSpPr/>
              <p:nvPr/>
            </p:nvCxnSpPr>
            <p:spPr>
              <a:xfrm flipH="1">
                <a:off x="7766536" y="4052868"/>
                <a:ext cx="287198" cy="0"/>
              </a:xfrm>
              <a:prstGeom prst="line">
                <a:avLst/>
              </a:prstGeom>
              <a:solidFill>
                <a:schemeClr val="bg1"/>
              </a:solidFill>
              <a:ln w="28575" cap="sq">
                <a:solidFill>
                  <a:srgbClr val="00B050"/>
                </a:solidFill>
                <a:miter lim="800000"/>
                <a:headEnd/>
                <a:tailEnd type="none" w="lg" len="lg"/>
              </a:ln>
            </p:spPr>
          </p:cxnSp>
          <p:cxnSp>
            <p:nvCxnSpPr>
              <p:cNvPr id="410" name="直接连接符 409"/>
              <p:cNvCxnSpPr/>
              <p:nvPr/>
            </p:nvCxnSpPr>
            <p:spPr>
              <a:xfrm flipH="1">
                <a:off x="7766536" y="4354281"/>
                <a:ext cx="287198" cy="0"/>
              </a:xfrm>
              <a:prstGeom prst="line">
                <a:avLst/>
              </a:prstGeom>
              <a:solidFill>
                <a:schemeClr val="bg1"/>
              </a:solidFill>
              <a:ln w="28575" cap="sq">
                <a:solidFill>
                  <a:srgbClr val="00B050"/>
                </a:solidFill>
                <a:miter lim="800000"/>
                <a:headEnd/>
                <a:tailEnd type="none" w="lg" len="lg"/>
              </a:ln>
            </p:spPr>
          </p:cxnSp>
        </p:grpSp>
        <p:grpSp>
          <p:nvGrpSpPr>
            <p:cNvPr id="402" name="组合 401"/>
            <p:cNvGrpSpPr/>
            <p:nvPr/>
          </p:nvGrpSpPr>
          <p:grpSpPr>
            <a:xfrm>
              <a:off x="9756169" y="2906184"/>
              <a:ext cx="407560" cy="1748398"/>
              <a:chOff x="8088601" y="3262692"/>
              <a:chExt cx="324657" cy="1288723"/>
            </a:xfrm>
          </p:grpSpPr>
          <p:sp>
            <p:nvSpPr>
              <p:cNvPr id="404" name="梯形 403"/>
              <p:cNvSpPr/>
              <p:nvPr/>
            </p:nvSpPr>
            <p:spPr>
              <a:xfrm rot="5400000">
                <a:off x="7570153" y="3781140"/>
                <a:ext cx="1288723" cy="251827"/>
              </a:xfrm>
              <a:prstGeom prst="trapezoid">
                <a:avLst>
                  <a:gd name="adj" fmla="val 72150"/>
                </a:avLst>
              </a:prstGeom>
              <a:solidFill>
                <a:schemeClr val="accent6">
                  <a:lumMod val="60000"/>
                  <a:lumOff val="40000"/>
                </a:schemeClr>
              </a:solidFill>
              <a:ln w="38100" cap="sq">
                <a:solidFill>
                  <a:srgbClr val="1FB965"/>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05" name="文本框 404"/>
              <p:cNvSpPr txBox="1"/>
              <p:nvPr/>
            </p:nvSpPr>
            <p:spPr>
              <a:xfrm rot="16200000">
                <a:off x="7959329" y="3812431"/>
                <a:ext cx="600082" cy="307777"/>
              </a:xfrm>
              <a:prstGeom prst="rect">
                <a:avLst/>
              </a:prstGeom>
              <a:noFill/>
              <a:ln w="38100">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03" name="矩形 402"/>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
        <p:nvSpPr>
          <p:cNvPr id="477" name="矩形 476"/>
          <p:cNvSpPr/>
          <p:nvPr/>
        </p:nvSpPr>
        <p:spPr>
          <a:xfrm>
            <a:off x="4828455" y="550899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2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nvGrpSpPr>
          <p:cNvPr id="546" name="组合 545"/>
          <p:cNvGrpSpPr/>
          <p:nvPr/>
        </p:nvGrpSpPr>
        <p:grpSpPr>
          <a:xfrm>
            <a:off x="4703834" y="2372326"/>
            <a:ext cx="646725" cy="413839"/>
            <a:chOff x="6944101" y="2286253"/>
            <a:chExt cx="586780" cy="375480"/>
          </a:xfrm>
        </p:grpSpPr>
        <p:cxnSp>
          <p:nvCxnSpPr>
            <p:cNvPr id="548" name="直接连接符 547"/>
            <p:cNvCxnSpPr>
              <a:endCxn id="552" idx="3"/>
            </p:cNvCxnSpPr>
            <p:nvPr/>
          </p:nvCxnSpPr>
          <p:spPr>
            <a:xfrm>
              <a:off x="6944101" y="2584359"/>
              <a:ext cx="221688" cy="1934"/>
            </a:xfrm>
            <a:prstGeom prst="line">
              <a:avLst/>
            </a:prstGeom>
            <a:solidFill>
              <a:schemeClr val="bg1"/>
            </a:solidFill>
            <a:ln w="28575" cap="sq">
              <a:solidFill>
                <a:srgbClr val="00B050"/>
              </a:solidFill>
              <a:miter lim="800000"/>
              <a:headEnd/>
              <a:tailEnd type="none" w="lg" len="lg"/>
            </a:ln>
          </p:spPr>
        </p:cxnSp>
        <p:cxnSp>
          <p:nvCxnSpPr>
            <p:cNvPr id="549" name="直接连接符 548"/>
            <p:cNvCxnSpPr>
              <a:stCxn id="552" idx="5"/>
            </p:cNvCxnSpPr>
            <p:nvPr/>
          </p:nvCxnSpPr>
          <p:spPr>
            <a:xfrm flipV="1">
              <a:off x="7236295" y="2386797"/>
              <a:ext cx="0" cy="161776"/>
            </a:xfrm>
            <a:prstGeom prst="line">
              <a:avLst/>
            </a:prstGeom>
            <a:solidFill>
              <a:schemeClr val="bg1"/>
            </a:solidFill>
            <a:ln w="28575" cap="sq">
              <a:solidFill>
                <a:srgbClr val="00B050"/>
              </a:solidFill>
              <a:miter lim="800000"/>
              <a:headEnd/>
              <a:tailEnd type="none" w="lg" len="lg"/>
            </a:ln>
          </p:spPr>
        </p:cxnSp>
        <p:cxnSp>
          <p:nvCxnSpPr>
            <p:cNvPr id="550" name="直接连接符 549"/>
            <p:cNvCxnSpPr/>
            <p:nvPr/>
          </p:nvCxnSpPr>
          <p:spPr>
            <a:xfrm>
              <a:off x="7302642" y="2584359"/>
              <a:ext cx="221688" cy="1934"/>
            </a:xfrm>
            <a:prstGeom prst="line">
              <a:avLst/>
            </a:prstGeom>
            <a:solidFill>
              <a:schemeClr val="bg1"/>
            </a:solidFill>
            <a:ln w="28575" cap="sq">
              <a:solidFill>
                <a:srgbClr val="00B050"/>
              </a:solidFill>
              <a:miter lim="800000"/>
              <a:headEnd/>
              <a:tailEnd type="none" w="lg" len="lg"/>
            </a:ln>
          </p:spPr>
        </p:cxnSp>
        <p:sp>
          <p:nvSpPr>
            <p:cNvPr id="551" name="文本框 550"/>
            <p:cNvSpPr txBox="1"/>
            <p:nvPr/>
          </p:nvSpPr>
          <p:spPr>
            <a:xfrm>
              <a:off x="7214981" y="2286253"/>
              <a:ext cx="315900" cy="237361"/>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a:ea typeface="微软雅黑"/>
                </a:rPr>
                <a:t>L1</a:t>
              </a:r>
              <a:endParaRPr lang="zh-CN" altLang="en-US" sz="1100" b="1" dirty="0">
                <a:solidFill>
                  <a:srgbClr val="00B050"/>
                </a:solidFill>
                <a:latin typeface="微软雅黑"/>
                <a:ea typeface="微软雅黑"/>
              </a:endParaRPr>
            </a:p>
          </p:txBody>
        </p:sp>
        <p:sp>
          <p:nvSpPr>
            <p:cNvPr id="552" name="等腰三角形 551"/>
            <p:cNvSpPr/>
            <p:nvPr/>
          </p:nvSpPr>
          <p:spPr>
            <a:xfrm rot="5400000" flipH="1">
              <a:off x="7160855" y="2515786"/>
              <a:ext cx="150880" cy="141013"/>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792" i="1">
                <a:solidFill>
                  <a:srgbClr val="000000"/>
                </a:solidFill>
                <a:latin typeface="Arial" charset="0"/>
                <a:ea typeface="华文细黑" pitchFamily="2" charset="-122"/>
              </a:endParaRPr>
            </a:p>
          </p:txBody>
        </p:sp>
      </p:grpSp>
      <p:cxnSp>
        <p:nvCxnSpPr>
          <p:cNvPr id="547" name="直接连接符 546"/>
          <p:cNvCxnSpPr/>
          <p:nvPr/>
        </p:nvCxnSpPr>
        <p:spPr>
          <a:xfrm>
            <a:off x="5359234" y="2712222"/>
            <a:ext cx="0" cy="3032595"/>
          </a:xfrm>
          <a:prstGeom prst="line">
            <a:avLst/>
          </a:prstGeom>
          <a:solidFill>
            <a:schemeClr val="bg1"/>
          </a:solidFill>
          <a:ln w="38100" cap="sq">
            <a:solidFill>
              <a:srgbClr val="00B050"/>
            </a:solidFill>
            <a:miter lim="800000"/>
            <a:headEnd/>
            <a:tailEnd type="none" w="lg" len="lg"/>
          </a:ln>
        </p:spPr>
      </p:cxnSp>
      <p:sp>
        <p:nvSpPr>
          <p:cNvPr id="256" name="矩形 255"/>
          <p:cNvSpPr/>
          <p:nvPr/>
        </p:nvSpPr>
        <p:spPr>
          <a:xfrm>
            <a:off x="4774964" y="5764545"/>
            <a:ext cx="731934" cy="314888"/>
          </a:xfrm>
          <a:prstGeom prst="rect">
            <a:avLst/>
          </a:prstGeom>
          <a:solidFill>
            <a:schemeClr val="accent2">
              <a:lumMod val="75000"/>
            </a:schemeClr>
          </a:solidFill>
          <a:ln w="381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nvGrpSpPr>
          <p:cNvPr id="421" name="组合 420"/>
          <p:cNvGrpSpPr/>
          <p:nvPr/>
        </p:nvGrpSpPr>
        <p:grpSpPr>
          <a:xfrm>
            <a:off x="3707685" y="2585414"/>
            <a:ext cx="996034" cy="255643"/>
            <a:chOff x="3809285" y="2585414"/>
            <a:chExt cx="996034" cy="255643"/>
          </a:xfrm>
        </p:grpSpPr>
        <p:sp>
          <p:nvSpPr>
            <p:cNvPr id="423" name="矩形 422"/>
            <p:cNvSpPr/>
            <p:nvPr/>
          </p:nvSpPr>
          <p:spPr>
            <a:xfrm>
              <a:off x="3809285" y="2587559"/>
              <a:ext cx="251826" cy="253498"/>
            </a:xfrm>
            <a:prstGeom prst="rect">
              <a:avLst/>
            </a:prstGeom>
            <a:solidFill>
              <a:srgbClr val="FF660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22" name="矩形 421"/>
            <p:cNvSpPr/>
            <p:nvPr/>
          </p:nvSpPr>
          <p:spPr>
            <a:xfrm>
              <a:off x="4189129" y="2585414"/>
              <a:ext cx="616190" cy="253498"/>
            </a:xfrm>
            <a:prstGeom prst="rect">
              <a:avLst/>
            </a:prstGeom>
            <a:solidFill>
              <a:srgbClr val="00B0F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600" kern="0" dirty="0">
                  <a:solidFill>
                    <a:schemeClr val="bg1"/>
                  </a:solidFill>
                  <a:latin typeface="Arial" pitchFamily="34" charset="0"/>
                  <a:ea typeface="微软雅黑"/>
                  <a:cs typeface="Arial" pitchFamily="34" charset="0"/>
                </a:rPr>
                <a:t>666</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2815936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97"/>
                                        </p:tgtEl>
                                        <p:attrNameLst>
                                          <p:attrName>style.visibility</p:attrName>
                                        </p:attrNameLst>
                                      </p:cBhvr>
                                      <p:to>
                                        <p:strVal val="visible"/>
                                      </p:to>
                                    </p:set>
                                    <p:animEffect transition="in" filter="wipe(up)">
                                      <p:cBhvr>
                                        <p:cTn id="16" dur="500"/>
                                        <p:tgtEl>
                                          <p:spTgt spid="3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6"/>
                                        </p:tgtEl>
                                        <p:attrNameLst>
                                          <p:attrName>style.visibility</p:attrName>
                                        </p:attrNameLst>
                                      </p:cBhvr>
                                      <p:to>
                                        <p:strVal val="visible"/>
                                      </p:to>
                                    </p:set>
                                    <p:animEffect transition="in" filter="wipe(up)">
                                      <p:cBhvr>
                                        <p:cTn id="26" dur="500"/>
                                        <p:tgtEl>
                                          <p:spTgt spid="426"/>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477"/>
                                        </p:tgtEl>
                                        <p:attrNameLst>
                                          <p:attrName>style.visibility</p:attrName>
                                        </p:attrNameLst>
                                      </p:cBhvr>
                                      <p:to>
                                        <p:strVal val="visible"/>
                                      </p:to>
                                    </p:set>
                                    <p:animEffect transition="in" filter="wipe(up)">
                                      <p:cBhvr>
                                        <p:cTn id="30" dur="500"/>
                                        <p:tgtEl>
                                          <p:spTgt spid="4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wipe(up)">
                                      <p:cBhvr>
                                        <p:cTn id="40" dur="500"/>
                                        <p:tgtEl>
                                          <p:spTgt spid="290"/>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91"/>
                                        </p:tgtEl>
                                        <p:attrNameLst>
                                          <p:attrName>style.visibility</p:attrName>
                                        </p:attrNameLst>
                                      </p:cBhvr>
                                      <p:to>
                                        <p:strVal val="visible"/>
                                      </p:to>
                                    </p:set>
                                    <p:animEffect transition="in" filter="wipe(left)">
                                      <p:cBhvr>
                                        <p:cTn id="44" dur="500"/>
                                        <p:tgtEl>
                                          <p:spTgt spid="29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wipe(left)">
                                      <p:cBhvr>
                                        <p:cTn id="49" dur="500"/>
                                        <p:tgtEl>
                                          <p:spTgt spid="378"/>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6"/>
                                        </p:tgtEl>
                                        <p:attrNameLst>
                                          <p:attrName>style.visibility</p:attrName>
                                        </p:attrNameLst>
                                      </p:cBhvr>
                                      <p:to>
                                        <p:strVal val="visible"/>
                                      </p:to>
                                    </p:set>
                                    <p:animEffect transition="in" filter="wipe(left)">
                                      <p:cBhvr>
                                        <p:cTn id="68" dur="500"/>
                                        <p:tgtEl>
                                          <p:spTgt spid="376"/>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377"/>
                                        </p:tgtEl>
                                        <p:attrNameLst>
                                          <p:attrName>style.visibility</p:attrName>
                                        </p:attrNameLst>
                                      </p:cBhvr>
                                      <p:to>
                                        <p:strVal val="visible"/>
                                      </p:to>
                                    </p:set>
                                    <p:animEffect transition="in" filter="wipe(up)">
                                      <p:cBhvr>
                                        <p:cTn id="72" dur="500"/>
                                        <p:tgtEl>
                                          <p:spTgt spid="3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379"/>
                                        </p:tgtEl>
                                        <p:attrNameLst>
                                          <p:attrName>style.visibility</p:attrName>
                                        </p:attrNameLst>
                                      </p:cBhvr>
                                      <p:to>
                                        <p:strVal val="visible"/>
                                      </p:to>
                                    </p:set>
                                    <p:animEffect transition="in" filter="wipe(down)">
                                      <p:cBhvr>
                                        <p:cTn id="77" dur="500"/>
                                        <p:tgtEl>
                                          <p:spTgt spid="37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36"/>
                                        </p:tgtEl>
                                        <p:attrNameLst>
                                          <p:attrName>style.visibility</p:attrName>
                                        </p:attrNameLst>
                                      </p:cBhvr>
                                      <p:to>
                                        <p:strVal val="visible"/>
                                      </p:to>
                                    </p:set>
                                    <p:animEffect transition="in" filter="wipe(left)">
                                      <p:cBhvr>
                                        <p:cTn id="82" dur="500"/>
                                        <p:tgtEl>
                                          <p:spTgt spid="2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0"/>
                                        </p:tgtEl>
                                        <p:attrNameLst>
                                          <p:attrName>style.visibility</p:attrName>
                                        </p:attrNameLst>
                                      </p:cBhvr>
                                      <p:to>
                                        <p:strVal val="visible"/>
                                      </p:to>
                                    </p:set>
                                    <p:animEffect transition="in" filter="wipe(up)">
                                      <p:cBhvr>
                                        <p:cTn id="87" dur="500"/>
                                        <p:tgtEl>
                                          <p:spTgt spid="240"/>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60"/>
                                        </p:tgtEl>
                                        <p:attrNameLst>
                                          <p:attrName>style.visibility</p:attrName>
                                        </p:attrNameLst>
                                      </p:cBhvr>
                                      <p:to>
                                        <p:strVal val="visible"/>
                                      </p:to>
                                    </p:set>
                                    <p:animEffect transition="in" filter="wipe(up)">
                                      <p:cBhvr>
                                        <p:cTn id="91" dur="500"/>
                                        <p:tgtEl>
                                          <p:spTgt spid="26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57"/>
                                        </p:tgtEl>
                                        <p:attrNameLst>
                                          <p:attrName>style.visibility</p:attrName>
                                        </p:attrNameLst>
                                      </p:cBhvr>
                                      <p:to>
                                        <p:strVal val="visible"/>
                                      </p:to>
                                    </p:set>
                                    <p:animEffect transition="in" filter="wipe(left)">
                                      <p:cBhvr>
                                        <p:cTn id="96" dur="500"/>
                                        <p:tgtEl>
                                          <p:spTgt spid="25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wipe(left)">
                                      <p:cBhvr>
                                        <p:cTn id="101" dur="500"/>
                                        <p:tgtEl>
                                          <p:spTgt spid="42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546"/>
                                        </p:tgtEl>
                                        <p:attrNameLst>
                                          <p:attrName>style.visibility</p:attrName>
                                        </p:attrNameLst>
                                      </p:cBhvr>
                                      <p:to>
                                        <p:strVal val="visible"/>
                                      </p:to>
                                    </p:set>
                                    <p:animEffect transition="in" filter="wipe(left)">
                                      <p:cBhvr>
                                        <p:cTn id="106" dur="500"/>
                                        <p:tgtEl>
                                          <p:spTgt spid="546"/>
                                        </p:tgtEl>
                                      </p:cBhvr>
                                    </p:animEffect>
                                  </p:childTnLst>
                                </p:cTn>
                              </p:par>
                            </p:childTnLst>
                          </p:cTn>
                        </p:par>
                        <p:par>
                          <p:cTn id="107" fill="hold">
                            <p:stCondLst>
                              <p:cond delay="500"/>
                            </p:stCondLst>
                            <p:childTnLst>
                              <p:par>
                                <p:cTn id="108" presetID="22" presetClass="entr" presetSubtype="1" fill="hold" nodeType="afterEffect">
                                  <p:stCondLst>
                                    <p:cond delay="0"/>
                                  </p:stCondLst>
                                  <p:childTnLst>
                                    <p:set>
                                      <p:cBhvr>
                                        <p:cTn id="109" dur="1" fill="hold">
                                          <p:stCondLst>
                                            <p:cond delay="0"/>
                                          </p:stCondLst>
                                        </p:cTn>
                                        <p:tgtEl>
                                          <p:spTgt spid="547"/>
                                        </p:tgtEl>
                                        <p:attrNameLst>
                                          <p:attrName>style.visibility</p:attrName>
                                        </p:attrNameLst>
                                      </p:cBhvr>
                                      <p:to>
                                        <p:strVal val="visible"/>
                                      </p:to>
                                    </p:set>
                                    <p:animEffect transition="in" filter="wipe(up)">
                                      <p:cBhvr>
                                        <p:cTn id="110" dur="500"/>
                                        <p:tgtEl>
                                          <p:spTgt spid="547"/>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263"/>
                                        </p:tgtEl>
                                        <p:attrNameLst>
                                          <p:attrName>style.visibility</p:attrName>
                                        </p:attrNameLst>
                                      </p:cBhvr>
                                      <p:to>
                                        <p:strVal val="visible"/>
                                      </p:to>
                                    </p:set>
                                    <p:animEffect transition="in" filter="wipe(left)">
                                      <p:cBhvr>
                                        <p:cTn id="114" dur="500"/>
                                        <p:tgtEl>
                                          <p:spTgt spid="263"/>
                                        </p:tgtEl>
                                      </p:cBhvr>
                                    </p:animEffect>
                                  </p:childTnLst>
                                </p:cTn>
                              </p:par>
                            </p:childTnLst>
                          </p:cTn>
                        </p:par>
                        <p:par>
                          <p:cTn id="115" fill="hold">
                            <p:stCondLst>
                              <p:cond delay="1500"/>
                            </p:stCondLst>
                            <p:childTnLst>
                              <p:par>
                                <p:cTn id="116" presetID="22" presetClass="entr" presetSubtype="1" fill="hold" nodeType="afterEffect">
                                  <p:stCondLst>
                                    <p:cond delay="0"/>
                                  </p:stCondLst>
                                  <p:childTnLst>
                                    <p:set>
                                      <p:cBhvr>
                                        <p:cTn id="117" dur="1" fill="hold">
                                          <p:stCondLst>
                                            <p:cond delay="0"/>
                                          </p:stCondLst>
                                        </p:cTn>
                                        <p:tgtEl>
                                          <p:spTgt spid="371"/>
                                        </p:tgtEl>
                                        <p:attrNameLst>
                                          <p:attrName>style.visibility</p:attrName>
                                        </p:attrNameLst>
                                      </p:cBhvr>
                                      <p:to>
                                        <p:strVal val="visible"/>
                                      </p:to>
                                    </p:set>
                                    <p:animEffect transition="in" filter="wipe(up)">
                                      <p:cBhvr>
                                        <p:cTn id="118" dur="500"/>
                                        <p:tgtEl>
                                          <p:spTgt spid="371"/>
                                        </p:tgtEl>
                                      </p:cBhvr>
                                    </p:animEffect>
                                  </p:childTnLst>
                                </p:cTn>
                              </p:par>
                            </p:childTnLst>
                          </p:cTn>
                        </p:par>
                        <p:par>
                          <p:cTn id="119" fill="hold">
                            <p:stCondLst>
                              <p:cond delay="2000"/>
                            </p:stCondLst>
                            <p:childTnLst>
                              <p:par>
                                <p:cTn id="120" presetID="22" presetClass="entr" presetSubtype="8" fill="hold" nodeType="afterEffect">
                                  <p:stCondLst>
                                    <p:cond delay="0"/>
                                  </p:stCondLst>
                                  <p:childTnLst>
                                    <p:set>
                                      <p:cBhvr>
                                        <p:cTn id="121" dur="1" fill="hold">
                                          <p:stCondLst>
                                            <p:cond delay="0"/>
                                          </p:stCondLst>
                                        </p:cTn>
                                        <p:tgtEl>
                                          <p:spTgt spid="278"/>
                                        </p:tgtEl>
                                        <p:attrNameLst>
                                          <p:attrName>style.visibility</p:attrName>
                                        </p:attrNameLst>
                                      </p:cBhvr>
                                      <p:to>
                                        <p:strVal val="visible"/>
                                      </p:to>
                                    </p:set>
                                    <p:animEffect transition="in" filter="wipe(left)">
                                      <p:cBhvr>
                                        <p:cTn id="122" dur="500"/>
                                        <p:tgtEl>
                                          <p:spTgt spid="27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56"/>
                                        </p:tgtEl>
                                        <p:attrNameLst>
                                          <p:attrName>style.visibility</p:attrName>
                                        </p:attrNameLst>
                                      </p:cBhvr>
                                      <p:to>
                                        <p:strVal val="visible"/>
                                      </p:to>
                                    </p:set>
                                    <p:animEffect transition="in" filter="wipe(up)">
                                      <p:cBhvr>
                                        <p:cTn id="127" dur="500"/>
                                        <p:tgtEl>
                                          <p:spTgt spid="25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241"/>
                                        </p:tgtEl>
                                        <p:attrNameLst>
                                          <p:attrName>style.visibility</p:attrName>
                                        </p:attrNameLst>
                                      </p:cBhvr>
                                      <p:to>
                                        <p:strVal val="visible"/>
                                      </p:to>
                                    </p:set>
                                    <p:animEffect transition="in" filter="wipe(up)">
                                      <p:cBhvr>
                                        <p:cTn id="132" dur="500"/>
                                        <p:tgtEl>
                                          <p:spTgt spid="241"/>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242"/>
                                        </p:tgtEl>
                                        <p:attrNameLst>
                                          <p:attrName>style.visibility</p:attrName>
                                        </p:attrNameLst>
                                      </p:cBhvr>
                                      <p:to>
                                        <p:strVal val="visible"/>
                                      </p:to>
                                    </p:set>
                                    <p:animEffect transition="in" filter="wipe(left)">
                                      <p:cBhvr>
                                        <p:cTn id="136" dur="500"/>
                                        <p:tgtEl>
                                          <p:spTgt spid="24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wipe(left)">
                                      <p:cBhvr>
                                        <p:cTn id="141" dur="500"/>
                                        <p:tgtEl>
                                          <p:spTgt spid="247"/>
                                        </p:tgtEl>
                                      </p:cBhvr>
                                    </p:animEffect>
                                  </p:childTnLst>
                                </p:cTn>
                              </p:par>
                            </p:childTnLst>
                          </p:cTn>
                        </p:par>
                        <p:par>
                          <p:cTn id="142" fill="hold">
                            <p:stCondLst>
                              <p:cond delay="500"/>
                            </p:stCondLst>
                            <p:childTnLst>
                              <p:par>
                                <p:cTn id="143" presetID="22" presetClass="entr" presetSubtype="4" fill="hold" nodeType="afterEffect">
                                  <p:stCondLst>
                                    <p:cond delay="0"/>
                                  </p:stCondLst>
                                  <p:childTnLst>
                                    <p:set>
                                      <p:cBhvr>
                                        <p:cTn id="144" dur="1" fill="hold">
                                          <p:stCondLst>
                                            <p:cond delay="0"/>
                                          </p:stCondLst>
                                        </p:cTn>
                                        <p:tgtEl>
                                          <p:spTgt spid="246"/>
                                        </p:tgtEl>
                                        <p:attrNameLst>
                                          <p:attrName>style.visibility</p:attrName>
                                        </p:attrNameLst>
                                      </p:cBhvr>
                                      <p:to>
                                        <p:strVal val="visible"/>
                                      </p:to>
                                    </p:set>
                                    <p:animEffect transition="in" filter="wipe(down)">
                                      <p:cBhvr>
                                        <p:cTn id="145" dur="500"/>
                                        <p:tgtEl>
                                          <p:spTgt spid="246"/>
                                        </p:tgtEl>
                                      </p:cBhvr>
                                    </p:animEffect>
                                  </p:childTnLst>
                                </p:cTn>
                              </p:par>
                            </p:childTnLst>
                          </p:cTn>
                        </p:par>
                        <p:par>
                          <p:cTn id="146" fill="hold">
                            <p:stCondLst>
                              <p:cond delay="1000"/>
                            </p:stCondLst>
                            <p:childTnLst>
                              <p:par>
                                <p:cTn id="147" presetID="22" presetClass="entr" presetSubtype="1" fill="hold" nodeType="afterEffect">
                                  <p:stCondLst>
                                    <p:cond delay="0"/>
                                  </p:stCondLst>
                                  <p:childTnLst>
                                    <p:set>
                                      <p:cBhvr>
                                        <p:cTn id="148" dur="1" fill="hold">
                                          <p:stCondLst>
                                            <p:cond delay="0"/>
                                          </p:stCondLst>
                                        </p:cTn>
                                        <p:tgtEl>
                                          <p:spTgt spid="248"/>
                                        </p:tgtEl>
                                        <p:attrNameLst>
                                          <p:attrName>style.visibility</p:attrName>
                                        </p:attrNameLst>
                                      </p:cBhvr>
                                      <p:to>
                                        <p:strVal val="visible"/>
                                      </p:to>
                                    </p:set>
                                    <p:animEffect transition="in" filter="wipe(up)">
                                      <p:cBhvr>
                                        <p:cTn id="149" dur="500"/>
                                        <p:tgtEl>
                                          <p:spTgt spid="248"/>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43"/>
                                        </p:tgtEl>
                                        <p:attrNameLst>
                                          <p:attrName>style.visibility</p:attrName>
                                        </p:attrNameLst>
                                      </p:cBhvr>
                                      <p:to>
                                        <p:strVal val="visible"/>
                                      </p:to>
                                    </p:set>
                                    <p:animEffect transition="in" filter="wipe(left)">
                                      <p:cBhvr>
                                        <p:cTn id="154" dur="500"/>
                                        <p:tgtEl>
                                          <p:spTgt spid="24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44"/>
                                        </p:tgtEl>
                                        <p:attrNameLst>
                                          <p:attrName>style.visibility</p:attrName>
                                        </p:attrNameLst>
                                      </p:cBhvr>
                                      <p:to>
                                        <p:strVal val="visible"/>
                                      </p:to>
                                    </p:set>
                                    <p:animEffect transition="in" filter="wipe(left)">
                                      <p:cBhvr>
                                        <p:cTn id="159" dur="500"/>
                                        <p:tgtEl>
                                          <p:spTgt spid="244"/>
                                        </p:tgtEl>
                                      </p:cBhvr>
                                    </p:animEffect>
                                  </p:childTnLst>
                                </p:cTn>
                              </p:par>
                            </p:childTnLst>
                          </p:cTn>
                        </p:par>
                        <p:par>
                          <p:cTn id="160" fill="hold">
                            <p:stCondLst>
                              <p:cond delay="500"/>
                            </p:stCondLst>
                            <p:childTnLst>
                              <p:par>
                                <p:cTn id="161" presetID="22" presetClass="entr" presetSubtype="1" fill="hold" nodeType="afterEffect">
                                  <p:stCondLst>
                                    <p:cond delay="0"/>
                                  </p:stCondLst>
                                  <p:childTnLst>
                                    <p:set>
                                      <p:cBhvr>
                                        <p:cTn id="162" dur="1" fill="hold">
                                          <p:stCondLst>
                                            <p:cond delay="0"/>
                                          </p:stCondLst>
                                        </p:cTn>
                                        <p:tgtEl>
                                          <p:spTgt spid="245"/>
                                        </p:tgtEl>
                                        <p:attrNameLst>
                                          <p:attrName>style.visibility</p:attrName>
                                        </p:attrNameLst>
                                      </p:cBhvr>
                                      <p:to>
                                        <p:strVal val="visible"/>
                                      </p:to>
                                    </p:set>
                                    <p:animEffect transition="in" filter="wipe(up)">
                                      <p:cBhvr>
                                        <p:cTn id="163" dur="500"/>
                                        <p:tgtEl>
                                          <p:spTgt spid="24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372"/>
                                        </p:tgtEl>
                                        <p:attrNameLst>
                                          <p:attrName>style.visibility</p:attrName>
                                        </p:attrNameLst>
                                      </p:cBhvr>
                                      <p:to>
                                        <p:strVal val="visible"/>
                                      </p:to>
                                    </p:set>
                                    <p:animEffect transition="in" filter="wipe(left)">
                                      <p:cBhvr>
                                        <p:cTn id="168"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477" grpId="0"/>
      <p:bldP spid="256" grpId="0" animBg="1"/>
    </p:bldLst>
  </p:timing>
  <p:extLst mod="1"/>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直接相联映射载入过程</a:t>
            </a:r>
          </a:p>
        </p:txBody>
      </p:sp>
      <p:grpSp>
        <p:nvGrpSpPr>
          <p:cNvPr id="8" name="组合 7"/>
          <p:cNvGrpSpPr/>
          <p:nvPr/>
        </p:nvGrpSpPr>
        <p:grpSpPr>
          <a:xfrm>
            <a:off x="2250605" y="1450743"/>
            <a:ext cx="8317118" cy="4620664"/>
            <a:chOff x="1941418" y="1185360"/>
            <a:chExt cx="9249440" cy="5138625"/>
          </a:xfrm>
        </p:grpSpPr>
        <p:cxnSp>
          <p:nvCxnSpPr>
            <p:cNvPr id="289" name="直接连接符 288"/>
            <p:cNvCxnSpPr/>
            <p:nvPr/>
          </p:nvCxnSpPr>
          <p:spPr>
            <a:xfrm>
              <a:off x="3145766" y="173758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73758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6221597"/>
              <a:ext cx="2428615" cy="0"/>
            </a:xfrm>
            <a:prstGeom prst="line">
              <a:avLst/>
            </a:prstGeom>
            <a:noFill/>
            <a:ln w="25400" cap="flat" cmpd="sng" algn="ctr">
              <a:solidFill>
                <a:srgbClr val="00B0F0"/>
              </a:solidFill>
              <a:prstDash val="solid"/>
            </a:ln>
            <a:effectLst/>
          </p:spPr>
        </p:cxnSp>
        <p:sp>
          <p:nvSpPr>
            <p:cNvPr id="279" name="矩形 278"/>
            <p:cNvSpPr/>
            <p:nvPr/>
          </p:nvSpPr>
          <p:spPr>
            <a:xfrm>
              <a:off x="3887999" y="2051686"/>
              <a:ext cx="812200"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280" name="矩形 279"/>
            <p:cNvSpPr/>
            <p:nvPr/>
          </p:nvSpPr>
          <p:spPr>
            <a:xfrm>
              <a:off x="6328655" y="2043395"/>
              <a:ext cx="1852018"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grpSp>
          <p:nvGrpSpPr>
            <p:cNvPr id="281" name="组合 280"/>
            <p:cNvGrpSpPr/>
            <p:nvPr/>
          </p:nvGrpSpPr>
          <p:grpSpPr>
            <a:xfrm>
              <a:off x="3640108" y="362044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99" name="组合 298"/>
            <p:cNvGrpSpPr/>
            <p:nvPr/>
          </p:nvGrpSpPr>
          <p:grpSpPr>
            <a:xfrm>
              <a:off x="3640108" y="232671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09" name="组合 308"/>
            <p:cNvGrpSpPr/>
            <p:nvPr/>
          </p:nvGrpSpPr>
          <p:grpSpPr>
            <a:xfrm>
              <a:off x="3640108" y="276402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itchFamily="34" charset="0"/>
                  <a:ea typeface="微软雅黑"/>
                  <a:cs typeface="Arial" pitchFamily="34" charset="0"/>
                </a:endParaRPr>
              </a:p>
            </p:txBody>
          </p:sp>
        </p:grpSp>
        <p:grpSp>
          <p:nvGrpSpPr>
            <p:cNvPr id="319" name="组合 318"/>
            <p:cNvGrpSpPr/>
            <p:nvPr/>
          </p:nvGrpSpPr>
          <p:grpSpPr>
            <a:xfrm>
              <a:off x="3640107" y="319223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30" name="组合 329"/>
            <p:cNvGrpSpPr/>
            <p:nvPr/>
          </p:nvGrpSpPr>
          <p:grpSpPr>
            <a:xfrm>
              <a:off x="3640108" y="404865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40" name="组合 339"/>
            <p:cNvGrpSpPr/>
            <p:nvPr/>
          </p:nvGrpSpPr>
          <p:grpSpPr>
            <a:xfrm>
              <a:off x="3640108" y="447686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50" name="组合 349"/>
            <p:cNvGrpSpPr/>
            <p:nvPr/>
          </p:nvGrpSpPr>
          <p:grpSpPr>
            <a:xfrm>
              <a:off x="3640107" y="490508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360" name="组合 359"/>
            <p:cNvGrpSpPr/>
            <p:nvPr/>
          </p:nvGrpSpPr>
          <p:grpSpPr>
            <a:xfrm>
              <a:off x="3640107" y="533328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370" name="矩形 369"/>
            <p:cNvSpPr/>
            <p:nvPr/>
          </p:nvSpPr>
          <p:spPr>
            <a:xfrm>
              <a:off x="3396409" y="206538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cxnSp>
          <p:nvCxnSpPr>
            <p:cNvPr id="376" name="直接连接符 375"/>
            <p:cNvCxnSpPr/>
            <p:nvPr/>
          </p:nvCxnSpPr>
          <p:spPr>
            <a:xfrm>
              <a:off x="4358269" y="161083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61083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615870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78818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41418" y="118536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382" name="组合 381"/>
              <p:cNvGrpSpPr/>
              <p:nvPr/>
            </p:nvGrpSpPr>
            <p:grpSpPr>
              <a:xfrm>
                <a:off x="2043018" y="1236439"/>
                <a:ext cx="2419727" cy="253498"/>
                <a:chOff x="2861077" y="969828"/>
                <a:chExt cx="2182065" cy="228600"/>
              </a:xfrm>
            </p:grpSpPr>
            <p:sp>
              <p:nvSpPr>
                <p:cNvPr id="383" name="矩形 38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385" name="矩形 38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7" name="组合 6"/>
            <p:cNvGrpSpPr/>
            <p:nvPr/>
          </p:nvGrpSpPr>
          <p:grpSpPr>
            <a:xfrm>
              <a:off x="4448128" y="585947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95161" cy="303233"/>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a:t>
                </a:r>
              </a:p>
            </p:txBody>
          </p:sp>
        </p:grpSp>
        <p:grpSp>
          <p:nvGrpSpPr>
            <p:cNvPr id="6" name="组合 5"/>
            <p:cNvGrpSpPr/>
            <p:nvPr/>
          </p:nvGrpSpPr>
          <p:grpSpPr>
            <a:xfrm>
              <a:off x="3325035" y="2293632"/>
              <a:ext cx="402967" cy="3241235"/>
              <a:chOff x="3426635" y="2045982"/>
              <a:chExt cx="402967" cy="3241235"/>
            </a:xfrm>
          </p:grpSpPr>
          <p:grpSp>
            <p:nvGrpSpPr>
              <p:cNvPr id="268" name="组合 267"/>
              <p:cNvGrpSpPr/>
              <p:nvPr/>
            </p:nvGrpSpPr>
            <p:grpSpPr>
              <a:xfrm>
                <a:off x="3426635" y="2045982"/>
                <a:ext cx="402967" cy="3241235"/>
                <a:chOff x="990407" y="2223239"/>
                <a:chExt cx="363389" cy="2922886"/>
              </a:xfrm>
            </p:grpSpPr>
            <p:sp>
              <p:nvSpPr>
                <p:cNvPr id="269" name="文本框 268"/>
                <p:cNvSpPr txBox="1"/>
                <p:nvPr/>
              </p:nvSpPr>
              <p:spPr>
                <a:xfrm>
                  <a:off x="992525" y="2223239"/>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L0</a:t>
                  </a:r>
                  <a:endParaRPr lang="zh-CN" altLang="en-US" sz="1200" i="1" dirty="0">
                    <a:solidFill>
                      <a:srgbClr val="000000"/>
                    </a:solidFill>
                    <a:latin typeface="Arial" charset="0"/>
                    <a:ea typeface="华文细黑"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L1</a:t>
                  </a:r>
                  <a:endParaRPr lang="zh-CN" altLang="en-US" sz="1200" i="1" dirty="0">
                    <a:solidFill>
                      <a:srgbClr val="000000"/>
                    </a:solidFill>
                    <a:latin typeface="Arial" charset="0"/>
                    <a:ea typeface="华文细黑" pitchFamily="2" charset="-122"/>
                  </a:endParaRPr>
                </a:p>
              </p:txBody>
            </p:sp>
            <p:sp>
              <p:nvSpPr>
                <p:cNvPr id="271" name="文本框 270"/>
                <p:cNvSpPr txBox="1"/>
                <p:nvPr/>
              </p:nvSpPr>
              <p:spPr>
                <a:xfrm>
                  <a:off x="990407" y="294581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L2</a:t>
                  </a:r>
                  <a:endParaRPr lang="zh-CN" altLang="en-US" sz="1200" i="1" dirty="0">
                    <a:solidFill>
                      <a:srgbClr val="000000"/>
                    </a:solidFill>
                    <a:latin typeface="Arial" charset="0"/>
                    <a:ea typeface="华文细黑" pitchFamily="2" charset="-122"/>
                  </a:endParaRPr>
                </a:p>
              </p:txBody>
            </p:sp>
            <p:sp>
              <p:nvSpPr>
                <p:cNvPr id="272" name="文本框 271"/>
                <p:cNvSpPr txBox="1"/>
                <p:nvPr/>
              </p:nvSpPr>
              <p:spPr>
                <a:xfrm>
                  <a:off x="994689" y="335658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L3</a:t>
                  </a:r>
                  <a:endParaRPr lang="zh-CN" altLang="en-US" sz="1200" i="1" dirty="0">
                    <a:solidFill>
                      <a:srgbClr val="000000"/>
                    </a:solidFill>
                    <a:latin typeface="Arial" charset="0"/>
                    <a:ea typeface="华文细黑" pitchFamily="2" charset="-122"/>
                  </a:endParaRPr>
                </a:p>
              </p:txBody>
            </p:sp>
            <p:sp>
              <p:nvSpPr>
                <p:cNvPr id="273" name="文本框 272"/>
                <p:cNvSpPr txBox="1"/>
                <p:nvPr/>
              </p:nvSpPr>
              <p:spPr>
                <a:xfrm>
                  <a:off x="998881" y="374096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L4</a:t>
                  </a:r>
                  <a:endParaRPr lang="zh-CN" altLang="en-US" sz="1200" i="1" dirty="0">
                    <a:solidFill>
                      <a:srgbClr val="000000"/>
                    </a:solidFill>
                    <a:latin typeface="Arial" charset="0"/>
                    <a:ea typeface="华文细黑" pitchFamily="2" charset="-122"/>
                  </a:endParaRPr>
                </a:p>
              </p:txBody>
            </p:sp>
            <p:sp>
              <p:nvSpPr>
                <p:cNvPr id="274" name="文本框 273"/>
                <p:cNvSpPr txBox="1"/>
                <p:nvPr/>
              </p:nvSpPr>
              <p:spPr>
                <a:xfrm>
                  <a:off x="1003755" y="410474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L5</a:t>
                  </a:r>
                  <a:endParaRPr lang="zh-CN" altLang="en-US" sz="1200" i="1" dirty="0">
                    <a:solidFill>
                      <a:srgbClr val="000000"/>
                    </a:solidFill>
                    <a:latin typeface="Arial" charset="0"/>
                    <a:ea typeface="华文细黑" pitchFamily="2" charset="-122"/>
                  </a:endParaRPr>
                </a:p>
              </p:txBody>
            </p:sp>
            <p:sp>
              <p:nvSpPr>
                <p:cNvPr id="275" name="文本框 274"/>
                <p:cNvSpPr txBox="1"/>
                <p:nvPr/>
              </p:nvSpPr>
              <p:spPr>
                <a:xfrm>
                  <a:off x="998881" y="4498741"/>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L6</a:t>
                  </a:r>
                  <a:endParaRPr lang="zh-CN" altLang="en-US" sz="1200" i="1" dirty="0">
                    <a:solidFill>
                      <a:srgbClr val="000000"/>
                    </a:solidFill>
                    <a:latin typeface="Arial" charset="0"/>
                    <a:ea typeface="华文细黑" pitchFamily="2" charset="-122"/>
                  </a:endParaRPr>
                </a:p>
              </p:txBody>
            </p:sp>
            <p:sp>
              <p:nvSpPr>
                <p:cNvPr id="276" name="文本框 275"/>
                <p:cNvSpPr txBox="1"/>
                <p:nvPr/>
              </p:nvSpPr>
              <p:spPr>
                <a:xfrm>
                  <a:off x="993227" y="487267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L7</a:t>
                  </a:r>
                  <a:endParaRPr lang="zh-CN" altLang="en-US" sz="1200" i="1" dirty="0">
                    <a:solidFill>
                      <a:srgbClr val="000000"/>
                    </a:solidFill>
                    <a:latin typeface="Arial" charset="0"/>
                    <a:ea typeface="华文细黑"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75467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p>
            </p:txBody>
          </p:sp>
        </p:grpSp>
        <p:grpSp>
          <p:nvGrpSpPr>
            <p:cNvPr id="19" name="组合 18"/>
            <p:cNvGrpSpPr/>
            <p:nvPr/>
          </p:nvGrpSpPr>
          <p:grpSpPr>
            <a:xfrm>
              <a:off x="9027707" y="2212984"/>
              <a:ext cx="1461203" cy="3418733"/>
              <a:chOff x="8453032" y="1965334"/>
              <a:chExt cx="1461203"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L0</a:t>
                    </a:r>
                    <a:endParaRPr lang="zh-CN" altLang="en-US" sz="1050" dirty="0">
                      <a:solidFill>
                        <a:srgbClr val="000000"/>
                      </a:solidFill>
                      <a:latin typeface="微软雅黑"/>
                      <a:ea typeface="微软雅黑"/>
                    </a:endParaRPr>
                  </a:p>
                </p:txBody>
              </p:sp>
            </p:grpSp>
            <p:grpSp>
              <p:nvGrpSpPr>
                <p:cNvPr id="144" name="组合 143"/>
                <p:cNvGrpSpPr/>
                <p:nvPr/>
              </p:nvGrpSpPr>
              <p:grpSpPr>
                <a:xfrm>
                  <a:off x="8453034" y="2384493"/>
                  <a:ext cx="662151" cy="413839"/>
                  <a:chOff x="6944101" y="2286253"/>
                  <a:chExt cx="600776"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600" i="1">
                      <a:solidFill>
                        <a:srgbClr val="000000"/>
                      </a:solidFill>
                      <a:latin typeface="Arial" charset="0"/>
                      <a:ea typeface="华文细黑"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49" name="文本框 148"/>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L1</a:t>
                    </a:r>
                    <a:endParaRPr lang="zh-CN" altLang="en-US" sz="1050" dirty="0">
                      <a:solidFill>
                        <a:srgbClr val="000000"/>
                      </a:solidFill>
                      <a:latin typeface="微软雅黑"/>
                      <a:ea typeface="微软雅黑"/>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L2</a:t>
                    </a:r>
                    <a:endParaRPr lang="zh-CN" altLang="en-US" sz="1050" dirty="0">
                      <a:solidFill>
                        <a:srgbClr val="000000"/>
                      </a:solidFill>
                      <a:latin typeface="微软雅黑"/>
                      <a:ea typeface="微软雅黑"/>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L3</a:t>
                    </a:r>
                    <a:endParaRPr lang="zh-CN" altLang="en-US" sz="1050" dirty="0">
                      <a:solidFill>
                        <a:srgbClr val="000000"/>
                      </a:solidFill>
                      <a:latin typeface="微软雅黑"/>
                      <a:ea typeface="微软雅黑"/>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L4</a:t>
                    </a:r>
                    <a:endParaRPr lang="zh-CN" altLang="en-US" sz="1050" dirty="0">
                      <a:solidFill>
                        <a:srgbClr val="000000"/>
                      </a:solidFill>
                      <a:latin typeface="微软雅黑"/>
                      <a:ea typeface="微软雅黑"/>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L5</a:t>
                    </a:r>
                    <a:endParaRPr lang="zh-CN" altLang="en-US" sz="1050" dirty="0">
                      <a:solidFill>
                        <a:srgbClr val="000000"/>
                      </a:solidFill>
                      <a:latin typeface="微软雅黑"/>
                      <a:ea typeface="微软雅黑"/>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L6</a:t>
                    </a:r>
                    <a:endParaRPr lang="zh-CN" altLang="en-US" sz="1050" dirty="0">
                      <a:solidFill>
                        <a:srgbClr val="000000"/>
                      </a:solidFill>
                      <a:latin typeface="微软雅黑"/>
                      <a:ea typeface="微软雅黑"/>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L7</a:t>
                    </a:r>
                    <a:endParaRPr lang="zh-CN" altLang="en-US" sz="1050" dirty="0">
                      <a:solidFill>
                        <a:srgbClr val="000000"/>
                      </a:solidFill>
                      <a:latin typeface="微软雅黑"/>
                      <a:ea typeface="微软雅黑"/>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headEnd/>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headEnd/>
                  <a:tailEnd type="none" w="lg" len="lg"/>
                </a:ln>
              </p:spPr>
            </p:cxnSp>
          </p:grpSp>
          <p:sp>
            <p:nvSpPr>
              <p:cNvPr id="209" name="矩形 208"/>
              <p:cNvSpPr/>
              <p:nvPr/>
            </p:nvSpPr>
            <p:spPr>
              <a:xfrm>
                <a:off x="8826812" y="4686523"/>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err="1">
                    <a:solidFill>
                      <a:srgbClr val="000000">
                        <a:lumMod val="95000"/>
                        <a:lumOff val="5000"/>
                      </a:srgbClr>
                    </a:solidFill>
                    <a:latin typeface="Arial" pitchFamily="34" charset="0"/>
                    <a:ea typeface="微软雅黑"/>
                    <a:cs typeface="Arial" pitchFamily="34" charset="0"/>
                  </a:rPr>
                  <a:t>SlotData</a:t>
                </a:r>
                <a:endParaRPr lang="zh-CN" altLang="en-US" sz="1100" b="1" dirty="0">
                  <a:solidFill>
                    <a:srgbClr val="000000">
                      <a:lumMod val="95000"/>
                      <a:lumOff val="5000"/>
                    </a:srgbClr>
                  </a:solidFill>
                  <a:latin typeface="Arial" pitchFamily="34" charset="0"/>
                  <a:ea typeface="微软雅黑"/>
                  <a:cs typeface="Arial" pitchFamily="34" charset="0"/>
                </a:endParaRPr>
              </a:p>
            </p:txBody>
          </p:sp>
        </p:grpSp>
        <p:sp>
          <p:nvSpPr>
            <p:cNvPr id="296" name="文本框 295"/>
            <p:cNvSpPr txBox="1"/>
            <p:nvPr/>
          </p:nvSpPr>
          <p:spPr>
            <a:xfrm>
              <a:off x="9606484" y="5826323"/>
              <a:ext cx="881973" cy="307777"/>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charset="0"/>
                  <a:ea typeface="华文细黑" pitchFamily="2" charset="-122"/>
                </a:rPr>
                <a:t>Hit/miss</a:t>
              </a:r>
              <a:endParaRPr lang="zh-CN" altLang="en-US" sz="1200" b="1" i="1" dirty="0">
                <a:solidFill>
                  <a:srgbClr val="000000"/>
                </a:solidFill>
                <a:latin typeface="Arial" charset="0"/>
                <a:ea typeface="华文细黑" pitchFamily="2" charset="-122"/>
              </a:endParaRPr>
            </a:p>
          </p:txBody>
        </p:sp>
        <p:grpSp>
          <p:nvGrpSpPr>
            <p:cNvPr id="426" name="组合 425"/>
            <p:cNvGrpSpPr/>
            <p:nvPr/>
          </p:nvGrpSpPr>
          <p:grpSpPr>
            <a:xfrm>
              <a:off x="4706288" y="220359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L0</a:t>
                  </a:r>
                  <a:endParaRPr lang="zh-CN" altLang="en-US" sz="1050" dirty="0">
                    <a:solidFill>
                      <a:srgbClr val="000000"/>
                    </a:solidFill>
                    <a:latin typeface="微软雅黑"/>
                    <a:ea typeface="微软雅黑"/>
                  </a:endParaRPr>
                </a:p>
              </p:txBody>
            </p:sp>
          </p:grpSp>
          <p:grpSp>
            <p:nvGrpSpPr>
              <p:cNvPr id="428" name="组合 427"/>
              <p:cNvGrpSpPr/>
              <p:nvPr/>
            </p:nvGrpSpPr>
            <p:grpSpPr>
              <a:xfrm>
                <a:off x="8453034" y="2384493"/>
                <a:ext cx="662151" cy="413839"/>
                <a:chOff x="6944101" y="2286253"/>
                <a:chExt cx="600776"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headEnd/>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headEnd/>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70" name="文本框 469"/>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L1</a:t>
                  </a:r>
                  <a:endParaRPr lang="zh-CN" altLang="en-US" sz="1050" dirty="0">
                    <a:solidFill>
                      <a:srgbClr val="000000"/>
                    </a:solidFill>
                    <a:latin typeface="微软雅黑"/>
                    <a:ea typeface="微软雅黑"/>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3600" i="1">
                    <a:solidFill>
                      <a:srgbClr val="000000"/>
                    </a:solidFill>
                    <a:latin typeface="Arial" charset="0"/>
                    <a:ea typeface="华文细黑"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L2</a:t>
                  </a:r>
                  <a:endParaRPr lang="zh-CN" altLang="en-US" sz="1050" dirty="0">
                    <a:solidFill>
                      <a:srgbClr val="000000"/>
                    </a:solidFill>
                    <a:latin typeface="微软雅黑"/>
                    <a:ea typeface="微软雅黑"/>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L3</a:t>
                  </a:r>
                  <a:endParaRPr lang="zh-CN" altLang="en-US" sz="1050" dirty="0">
                    <a:solidFill>
                      <a:srgbClr val="000000"/>
                    </a:solidFill>
                    <a:latin typeface="微软雅黑"/>
                    <a:ea typeface="微软雅黑"/>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L4</a:t>
                  </a:r>
                  <a:endParaRPr lang="zh-CN" altLang="en-US" sz="1050" dirty="0">
                    <a:solidFill>
                      <a:srgbClr val="000000"/>
                    </a:solidFill>
                    <a:latin typeface="微软雅黑"/>
                    <a:ea typeface="微软雅黑"/>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L5</a:t>
                  </a:r>
                  <a:endParaRPr lang="zh-CN" altLang="en-US" sz="1050" dirty="0">
                    <a:solidFill>
                      <a:srgbClr val="000000"/>
                    </a:solidFill>
                    <a:latin typeface="微软雅黑"/>
                    <a:ea typeface="微软雅黑"/>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L6</a:t>
                  </a:r>
                  <a:endParaRPr lang="zh-CN" altLang="en-US" sz="1050" dirty="0">
                    <a:solidFill>
                      <a:srgbClr val="000000"/>
                    </a:solidFill>
                    <a:latin typeface="微软雅黑"/>
                    <a:ea typeface="微软雅黑"/>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600" i="1">
                    <a:solidFill>
                      <a:srgbClr val="000000"/>
                    </a:solidFill>
                    <a:latin typeface="Arial" charset="0"/>
                    <a:ea typeface="华文细黑"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a:ea typeface="微软雅黑"/>
                    </a:rPr>
                    <a:t>L7</a:t>
                  </a:r>
                  <a:endParaRPr lang="zh-CN" altLang="en-US" sz="1050" dirty="0">
                    <a:solidFill>
                      <a:srgbClr val="000000"/>
                    </a:solidFill>
                    <a:latin typeface="微软雅黑"/>
                    <a:ea typeface="微软雅黑"/>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headEnd/>
                <a:tailEnd type="none" w="lg" len="lg"/>
              </a:ln>
            </p:spPr>
          </p:cxnSp>
        </p:grpSp>
        <p:grpSp>
          <p:nvGrpSpPr>
            <p:cNvPr id="18" name="组合 17"/>
            <p:cNvGrpSpPr/>
            <p:nvPr/>
          </p:nvGrpSpPr>
          <p:grpSpPr>
            <a:xfrm>
              <a:off x="9919829" y="3153834"/>
              <a:ext cx="1271029" cy="1748398"/>
              <a:chOff x="9345154" y="2906184"/>
              <a:chExt cx="1271029"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1</a:t>
                </a: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0</a:t>
                </a: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2</a:t>
                </a: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a:ea typeface="微软雅黑"/>
                  </a:rPr>
                  <a:t>W</a:t>
                </a:r>
                <a:r>
                  <a:rPr lang="en-US" altLang="zh-CN" sz="1050" baseline="-25000" dirty="0">
                    <a:solidFill>
                      <a:srgbClr val="000000"/>
                    </a:solidFill>
                    <a:latin typeface="微软雅黑"/>
                    <a:ea typeface="微软雅黑"/>
                  </a:rPr>
                  <a:t>3</a:t>
                </a:r>
              </a:p>
            </p:txBody>
          </p:sp>
          <p:grpSp>
            <p:nvGrpSpPr>
              <p:cNvPr id="17" name="组合 16"/>
              <p:cNvGrpSpPr/>
              <p:nvPr/>
            </p:nvGrpSpPr>
            <p:grpSpPr>
              <a:xfrm>
                <a:off x="9427463" y="2906184"/>
                <a:ext cx="1188720" cy="1748398"/>
                <a:chOff x="9427463" y="2906184"/>
                <a:chExt cx="1188720"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208" name="文本框 207"/>
                <p:cNvSpPr txBox="1"/>
                <p:nvPr/>
              </p:nvSpPr>
              <p:spPr>
                <a:xfrm rot="16200000">
                  <a:off x="10126030" y="3708090"/>
                  <a:ext cx="758081" cy="222225"/>
                </a:xfrm>
                <a:prstGeom prst="rect">
                  <a:avLst/>
                </a:prstGeom>
                <a:noFill/>
              </p:spPr>
              <p:txBody>
                <a:bodyPr vert="eaVert" wrap="square" rtlCol="0">
                  <a:spAutoFit/>
                </a:bodyPr>
                <a:lstStyle/>
                <a:p>
                  <a:pPr fontAlgn="base">
                    <a:spcBef>
                      <a:spcPct val="0"/>
                    </a:spcBef>
                    <a:spcAft>
                      <a:spcPct val="0"/>
                    </a:spcAft>
                    <a:defRPr/>
                  </a:pPr>
                  <a:r>
                    <a:rPr lang="zh-CN" altLang="en-US" sz="1100" b="1" dirty="0">
                      <a:solidFill>
                        <a:srgbClr val="000000"/>
                      </a:solidFill>
                      <a:latin typeface="微软雅黑" panose="020B0503020204020204" pitchFamily="34" charset="-122"/>
                      <a:ea typeface="微软雅黑" panose="020B0503020204020204" pitchFamily="34" charset="-122"/>
                    </a:rPr>
                    <a:t>字输出</a:t>
                  </a:r>
                </a:p>
              </p:txBody>
            </p:sp>
            <p:grpSp>
              <p:nvGrpSpPr>
                <p:cNvPr id="228" name="组合 227"/>
                <p:cNvGrpSpPr/>
                <p:nvPr/>
              </p:nvGrpSpPr>
              <p:grpSpPr>
                <a:xfrm>
                  <a:off x="9756163" y="2906184"/>
                  <a:ext cx="407561" cy="1748398"/>
                  <a:chOff x="8088601" y="3262692"/>
                  <a:chExt cx="324658"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sz="1600" dirty="0">
                      <a:solidFill>
                        <a:srgbClr val="000000"/>
                      </a:solidFill>
                      <a:latin typeface="Arial" charset="0"/>
                      <a:ea typeface="华文细黑" pitchFamily="2" charset="-122"/>
                    </a:endParaRPr>
                  </a:p>
                </p:txBody>
              </p:sp>
              <p:sp>
                <p:nvSpPr>
                  <p:cNvPr id="230" name="文本框 229"/>
                  <p:cNvSpPr txBox="1"/>
                  <p:nvPr/>
                </p:nvSpPr>
                <p:spPr>
                  <a:xfrm rot="16200000">
                    <a:off x="7979984" y="3812431"/>
                    <a:ext cx="558773" cy="307777"/>
                  </a:xfrm>
                  <a:prstGeom prst="rect">
                    <a:avLst/>
                  </a:prstGeom>
                  <a:noFill/>
                </p:spPr>
                <p:txBody>
                  <a:bodyPr vert="eaVert" wrap="square" rtlCol="0">
                    <a:spAutoFit/>
                  </a:bodyPr>
                  <a:lstStyle/>
                  <a:p>
                    <a:pP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字选择</a:t>
                    </a: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a:solidFill>
                      <a:srgbClr val="000000">
                        <a:lumMod val="95000"/>
                        <a:lumOff val="5000"/>
                      </a:srgbClr>
                    </a:solidFill>
                    <a:latin typeface="Arial" pitchFamily="34" charset="0"/>
                    <a:ea typeface="微软雅黑"/>
                    <a:cs typeface="Arial" pitchFamily="34" charset="0"/>
                  </a:rPr>
                  <a:t>OE</a:t>
                </a:r>
                <a:endParaRPr lang="zh-CN" altLang="en-US" sz="1100" b="1" dirty="0">
                  <a:solidFill>
                    <a:srgbClr val="000000">
                      <a:lumMod val="95000"/>
                      <a:lumOff val="5000"/>
                    </a:srgbClr>
                  </a:solidFill>
                  <a:latin typeface="Arial" pitchFamily="34" charset="0"/>
                  <a:ea typeface="微软雅黑"/>
                  <a:cs typeface="Arial" pitchFamily="34" charset="0"/>
                </a:endParaRPr>
              </a:p>
            </p:txBody>
          </p:sp>
        </p:grpSp>
        <p:sp>
          <p:nvSpPr>
            <p:cNvPr id="477" name="矩形 476"/>
            <p:cNvSpPr/>
            <p:nvPr/>
          </p:nvSpPr>
          <p:spPr>
            <a:xfrm>
              <a:off x="4828455" y="575664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有效位</a:t>
              </a:r>
              <a:r>
                <a:rPr kumimoji="0" lang="en-US" altLang="zh-CN"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rPr>
                <a:t>+TAG</a:t>
              </a:r>
              <a:endParaRPr kumimoji="0" lang="zh-CN" altLang="en-US" sz="1100" b="1" i="0" u="none" strike="noStrike" kern="0" cap="none" spc="0" normalizeH="0" baseline="0" noProof="0" dirty="0">
                <a:ln>
                  <a:noFill/>
                </a:ln>
                <a:solidFill>
                  <a:srgbClr val="0099FF"/>
                </a:solidFill>
                <a:effectLst/>
                <a:uLnTx/>
                <a:uFillTx/>
                <a:latin typeface="Arial" pitchFamily="34" charset="0"/>
                <a:ea typeface="微软雅黑"/>
                <a:cs typeface="Arial" pitchFamily="34" charset="0"/>
              </a:endParaRPr>
            </a:p>
          </p:txBody>
        </p:sp>
      </p:grpSp>
      <p:sp>
        <p:nvSpPr>
          <p:cNvPr id="896" name="文本框 895"/>
          <p:cNvSpPr txBox="1"/>
          <p:nvPr/>
        </p:nvSpPr>
        <p:spPr>
          <a:xfrm>
            <a:off x="5730355" y="6197755"/>
            <a:ext cx="731290"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Hit/miss</a:t>
            </a:r>
            <a:endParaRPr lang="zh-CN" altLang="en-US" sz="1200" i="1" dirty="0">
              <a:solidFill>
                <a:srgbClr val="000000"/>
              </a:solidFill>
              <a:latin typeface="Arial" charset="0"/>
              <a:ea typeface="华文细黑" pitchFamily="2" charset="-122"/>
            </a:endParaRPr>
          </a:p>
        </p:txBody>
      </p:sp>
      <p:sp>
        <p:nvSpPr>
          <p:cNvPr id="897" name="文本框 896"/>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898" name="文本框 897"/>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charset="0"/>
                <a:ea typeface="华文细黑" pitchFamily="2" charset="-122"/>
              </a:rPr>
              <a:t>Hit</a:t>
            </a:r>
            <a:endParaRPr lang="zh-CN" altLang="en-US" sz="1200" i="1" dirty="0">
              <a:solidFill>
                <a:srgbClr val="000000"/>
              </a:solidFill>
              <a:latin typeface="Arial" charset="0"/>
              <a:ea typeface="华文细黑" pitchFamily="2" charset="-122"/>
            </a:endParaRPr>
          </a:p>
        </p:txBody>
      </p:sp>
      <p:cxnSp>
        <p:nvCxnSpPr>
          <p:cNvPr id="900" name="直接连接符 899"/>
          <p:cNvCxnSpPr/>
          <p:nvPr/>
        </p:nvCxnSpPr>
        <p:spPr>
          <a:xfrm>
            <a:off x="6084610" y="5938769"/>
            <a:ext cx="0" cy="265276"/>
          </a:xfrm>
          <a:prstGeom prst="line">
            <a:avLst/>
          </a:prstGeom>
          <a:noFill/>
          <a:ln w="12700" cap="flat" cmpd="sng" algn="ctr">
            <a:solidFill>
              <a:srgbClr val="333333">
                <a:shade val="95000"/>
                <a:satMod val="105000"/>
              </a:srgbClr>
            </a:solidFill>
            <a:prstDash val="solid"/>
            <a:tailEnd type="triangle"/>
          </a:ln>
          <a:effectLst/>
        </p:spPr>
      </p:cxnSp>
      <p:sp>
        <p:nvSpPr>
          <p:cNvPr id="901" name="矩形 900"/>
          <p:cNvSpPr/>
          <p:nvPr/>
        </p:nvSpPr>
        <p:spPr>
          <a:xfrm>
            <a:off x="795159" y="4101909"/>
            <a:ext cx="819785" cy="265801"/>
          </a:xfrm>
          <a:prstGeom prst="rect">
            <a:avLst/>
          </a:prstGeom>
          <a:solidFill>
            <a:srgbClr val="1FB965"/>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2" name="矩形 901"/>
          <p:cNvSpPr/>
          <p:nvPr/>
        </p:nvSpPr>
        <p:spPr>
          <a:xfrm>
            <a:off x="795159" y="4367710"/>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3" name="矩形 902"/>
          <p:cNvSpPr/>
          <p:nvPr/>
        </p:nvSpPr>
        <p:spPr>
          <a:xfrm>
            <a:off x="795159" y="463351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4" name="矩形 903"/>
          <p:cNvSpPr/>
          <p:nvPr/>
        </p:nvSpPr>
        <p:spPr>
          <a:xfrm>
            <a:off x="795159" y="4899312"/>
            <a:ext cx="819785" cy="225575"/>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5" name="矩形 904"/>
          <p:cNvSpPr/>
          <p:nvPr/>
        </p:nvSpPr>
        <p:spPr>
          <a:xfrm>
            <a:off x="795159" y="5124887"/>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6" name="矩形 905"/>
          <p:cNvSpPr/>
          <p:nvPr/>
        </p:nvSpPr>
        <p:spPr>
          <a:xfrm>
            <a:off x="795159" y="536314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7" name="矩形 906"/>
          <p:cNvSpPr/>
          <p:nvPr/>
        </p:nvSpPr>
        <p:spPr>
          <a:xfrm>
            <a:off x="795159" y="562894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8" name="Text Box 51"/>
          <p:cNvSpPr txBox="1">
            <a:spLocks noChangeArrowheads="1"/>
          </p:cNvSpPr>
          <p:nvPr/>
        </p:nvSpPr>
        <p:spPr bwMode="auto">
          <a:xfrm>
            <a:off x="0" y="929213"/>
            <a:ext cx="12192000" cy="350865"/>
          </a:xfrm>
          <a:prstGeom prst="rect">
            <a:avLst/>
          </a:prstGeom>
          <a:solidFill>
            <a:srgbClr val="FFFFFF">
              <a:lumMod val="85000"/>
            </a:srgbClr>
          </a:solidFill>
          <a:ln w="9525">
            <a:noFill/>
            <a:miter lim="800000"/>
            <a:headEnd/>
            <a:tailEnd/>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rPr>
              <a:t>Cache 8</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行，块大小</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4W</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，主存</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2</a:t>
            </a:r>
            <a:r>
              <a:rPr kumimoji="0" lang="en-US" altLang="zh-CN" sz="1400" b="0" i="0" u="none" strike="noStrike" kern="0" cap="none" spc="0" normalizeH="0" baseline="30000" noProof="0" dirty="0">
                <a:ln>
                  <a:noFill/>
                </a:ln>
                <a:solidFill>
                  <a:srgbClr val="000000"/>
                </a:solidFill>
                <a:effectLst/>
                <a:uLnTx/>
                <a:uFillTx/>
                <a:latin typeface="微软雅黑"/>
                <a:ea typeface="微软雅黑"/>
              </a:rPr>
              <a:t>9  </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W    Cache</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总容量</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a:t>
            </a:r>
            <a:r>
              <a:rPr kumimoji="0" lang="zh-CN" altLang="en-US" sz="1400" b="0" i="0" u="none" strike="noStrike" kern="0" cap="none" spc="0" normalizeH="0" baseline="0" noProof="0" dirty="0">
                <a:ln>
                  <a:noFill/>
                </a:ln>
                <a:solidFill>
                  <a:srgbClr val="FF0000"/>
                </a:solidFill>
                <a:effectLst/>
                <a:uLnTx/>
                <a:uFillTx/>
                <a:latin typeface="微软雅黑"/>
                <a:ea typeface="微软雅黑"/>
              </a:rPr>
              <a:t>（</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valid</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70C0"/>
                </a:solidFill>
                <a:effectLst/>
                <a:uLnTx/>
                <a:uFillTx/>
                <a:latin typeface="微软雅黑"/>
                <a:ea typeface="微软雅黑"/>
              </a:rPr>
              <a:t>标记位</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标志位</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339933"/>
                </a:solidFill>
                <a:effectLst/>
                <a:uLnTx/>
                <a:uFillTx/>
                <a:latin typeface="微软雅黑"/>
                <a:ea typeface="微软雅黑"/>
              </a:rPr>
              <a:t>副本容量</a:t>
            </a:r>
            <a:r>
              <a:rPr kumimoji="0" lang="zh-CN" altLang="en-US"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总行数</a:t>
            </a:r>
            <a:endParaRPr kumimoji="0" lang="en-US" altLang="zh-CN" sz="1400" b="0" i="0" u="none" strike="noStrike" kern="0" cap="none" spc="0" normalizeH="0" baseline="0" noProof="0" dirty="0">
              <a:ln>
                <a:noFill/>
              </a:ln>
              <a:solidFill>
                <a:srgbClr val="000000"/>
              </a:solidFill>
              <a:effectLst/>
              <a:uLnTx/>
              <a:uFillTx/>
              <a:latin typeface="微软雅黑"/>
              <a:ea typeface="微软雅黑"/>
            </a:endParaRPr>
          </a:p>
        </p:txBody>
      </p:sp>
      <p:sp>
        <p:nvSpPr>
          <p:cNvPr id="909" name="矩形 908"/>
          <p:cNvSpPr/>
          <p:nvPr/>
        </p:nvSpPr>
        <p:spPr>
          <a:xfrm>
            <a:off x="653337" y="3813966"/>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itchFamily="34" charset="0"/>
              </a:rPr>
              <a:t>访问序列</a:t>
            </a:r>
          </a:p>
        </p:txBody>
      </p:sp>
      <p:grpSp>
        <p:nvGrpSpPr>
          <p:cNvPr id="910" name="组合 909"/>
          <p:cNvGrpSpPr/>
          <p:nvPr/>
        </p:nvGrpSpPr>
        <p:grpSpPr>
          <a:xfrm>
            <a:off x="2241868" y="1719699"/>
            <a:ext cx="2182065" cy="228600"/>
            <a:chOff x="2861077" y="969828"/>
            <a:chExt cx="2182065" cy="228600"/>
          </a:xfrm>
        </p:grpSpPr>
        <p:sp>
          <p:nvSpPr>
            <p:cNvPr id="911" name="矩形 91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12" name="矩形 91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13" name="矩形 91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914" name="直接连接符 913"/>
          <p:cNvCxnSpPr/>
          <p:nvPr/>
        </p:nvCxnSpPr>
        <p:spPr>
          <a:xfrm>
            <a:off x="653337" y="4124713"/>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915" name="组合 914"/>
          <p:cNvGrpSpPr/>
          <p:nvPr/>
        </p:nvGrpSpPr>
        <p:grpSpPr>
          <a:xfrm>
            <a:off x="3833128" y="5247658"/>
            <a:ext cx="907753" cy="230534"/>
            <a:chOff x="3909010" y="1043086"/>
            <a:chExt cx="907753" cy="230534"/>
          </a:xfrm>
        </p:grpSpPr>
        <p:sp>
          <p:nvSpPr>
            <p:cNvPr id="916" name="矩形 915"/>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17" name="矩形 916"/>
            <p:cNvSpPr/>
            <p:nvPr/>
          </p:nvSpPr>
          <p:spPr>
            <a:xfrm>
              <a:off x="3909010"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18" name="组合 917"/>
          <p:cNvGrpSpPr/>
          <p:nvPr/>
        </p:nvGrpSpPr>
        <p:grpSpPr>
          <a:xfrm>
            <a:off x="3831483" y="4472655"/>
            <a:ext cx="899939" cy="229056"/>
            <a:chOff x="3917539" y="1044564"/>
            <a:chExt cx="899939" cy="229056"/>
          </a:xfrm>
        </p:grpSpPr>
        <p:sp>
          <p:nvSpPr>
            <p:cNvPr id="919" name="矩形 918"/>
            <p:cNvSpPr/>
            <p:nvPr/>
          </p:nvSpPr>
          <p:spPr>
            <a:xfrm>
              <a:off x="4261809" y="104456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0" name="矩形 919"/>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1" name="组合 920"/>
          <p:cNvGrpSpPr/>
          <p:nvPr/>
        </p:nvGrpSpPr>
        <p:grpSpPr>
          <a:xfrm>
            <a:off x="3839283" y="3310494"/>
            <a:ext cx="901139" cy="238945"/>
            <a:chOff x="3924083" y="1034568"/>
            <a:chExt cx="901139" cy="238945"/>
          </a:xfrm>
        </p:grpSpPr>
        <p:sp>
          <p:nvSpPr>
            <p:cNvPr id="922" name="矩形 921"/>
            <p:cNvSpPr/>
            <p:nvPr/>
          </p:nvSpPr>
          <p:spPr>
            <a:xfrm>
              <a:off x="4269553" y="1034568"/>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3" name="矩形 922"/>
            <p:cNvSpPr/>
            <p:nvPr/>
          </p:nvSpPr>
          <p:spPr>
            <a:xfrm>
              <a:off x="3924083" y="104491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4" name="组合 923"/>
          <p:cNvGrpSpPr/>
          <p:nvPr/>
        </p:nvGrpSpPr>
        <p:grpSpPr>
          <a:xfrm>
            <a:off x="3832499" y="2924480"/>
            <a:ext cx="899224" cy="230534"/>
            <a:chOff x="3917539" y="1043086"/>
            <a:chExt cx="899224" cy="230534"/>
          </a:xfrm>
        </p:grpSpPr>
        <p:sp>
          <p:nvSpPr>
            <p:cNvPr id="925" name="矩形 924"/>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26" name="矩形 925"/>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27" name="组合 926"/>
          <p:cNvGrpSpPr/>
          <p:nvPr/>
        </p:nvGrpSpPr>
        <p:grpSpPr>
          <a:xfrm>
            <a:off x="3837353" y="2530880"/>
            <a:ext cx="895690" cy="239234"/>
            <a:chOff x="3930239" y="1045020"/>
            <a:chExt cx="895690" cy="239234"/>
          </a:xfrm>
        </p:grpSpPr>
        <p:sp>
          <p:nvSpPr>
            <p:cNvPr id="928" name="矩形 927"/>
            <p:cNvSpPr/>
            <p:nvPr/>
          </p:nvSpPr>
          <p:spPr>
            <a:xfrm>
              <a:off x="4270260" y="105565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29" name="矩形 928"/>
            <p:cNvSpPr/>
            <p:nvPr/>
          </p:nvSpPr>
          <p:spPr>
            <a:xfrm>
              <a:off x="39302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0" name="组合 929"/>
          <p:cNvGrpSpPr/>
          <p:nvPr/>
        </p:nvGrpSpPr>
        <p:grpSpPr>
          <a:xfrm>
            <a:off x="5552904" y="2543580"/>
            <a:ext cx="2984705" cy="228600"/>
            <a:chOff x="5112580" y="1043086"/>
            <a:chExt cx="2984705" cy="228600"/>
          </a:xfrm>
          <a:solidFill>
            <a:srgbClr val="99FF66"/>
          </a:solidFill>
        </p:grpSpPr>
        <p:sp>
          <p:nvSpPr>
            <p:cNvPr id="931" name="矩形 93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2" name="矩形 93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3" name="矩形 93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4" name="矩形 93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35" name="组合 934"/>
          <p:cNvGrpSpPr/>
          <p:nvPr/>
        </p:nvGrpSpPr>
        <p:grpSpPr>
          <a:xfrm>
            <a:off x="5560757" y="2924480"/>
            <a:ext cx="2984705" cy="228600"/>
            <a:chOff x="5112580" y="1043086"/>
            <a:chExt cx="2984705" cy="228600"/>
          </a:xfrm>
          <a:solidFill>
            <a:srgbClr val="99FF66"/>
          </a:solidFill>
        </p:grpSpPr>
        <p:sp>
          <p:nvSpPr>
            <p:cNvPr id="936" name="矩形 93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7" name="矩形 93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8" name="矩形 93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39" name="矩形 93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0" name="组合 939"/>
          <p:cNvGrpSpPr/>
          <p:nvPr/>
        </p:nvGrpSpPr>
        <p:grpSpPr>
          <a:xfrm>
            <a:off x="5562952" y="3318734"/>
            <a:ext cx="2984705" cy="228600"/>
            <a:chOff x="5112580" y="1043086"/>
            <a:chExt cx="2984705" cy="228600"/>
          </a:xfrm>
        </p:grpSpPr>
        <p:sp>
          <p:nvSpPr>
            <p:cNvPr id="941" name="矩形 940"/>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2" name="矩形 941"/>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3" name="矩形 942"/>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44" name="矩形 943"/>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45" name="组合 944"/>
          <p:cNvGrpSpPr/>
          <p:nvPr/>
        </p:nvGrpSpPr>
        <p:grpSpPr>
          <a:xfrm>
            <a:off x="5565604" y="2924480"/>
            <a:ext cx="2984705" cy="228829"/>
            <a:chOff x="5112580" y="1042857"/>
            <a:chExt cx="2984705" cy="228829"/>
          </a:xfrm>
          <a:solidFill>
            <a:srgbClr val="FF0000"/>
          </a:solidFill>
        </p:grpSpPr>
        <p:sp>
          <p:nvSpPr>
            <p:cNvPr id="946" name="矩形 94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7" name="矩形 94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8" name="矩形 94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49" name="矩形 948"/>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950" name="组合 949"/>
          <p:cNvGrpSpPr/>
          <p:nvPr/>
        </p:nvGrpSpPr>
        <p:grpSpPr>
          <a:xfrm>
            <a:off x="5573457" y="4465116"/>
            <a:ext cx="2984705" cy="228600"/>
            <a:chOff x="5112580" y="1043086"/>
            <a:chExt cx="2984705" cy="228600"/>
          </a:xfrm>
          <a:solidFill>
            <a:srgbClr val="99FF66"/>
          </a:solidFill>
        </p:grpSpPr>
        <p:sp>
          <p:nvSpPr>
            <p:cNvPr id="951" name="矩形 95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2" name="矩形 95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3" name="矩形 95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4" name="矩形 95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55" name="组合 954"/>
          <p:cNvGrpSpPr/>
          <p:nvPr/>
        </p:nvGrpSpPr>
        <p:grpSpPr>
          <a:xfrm>
            <a:off x="5563164" y="5232331"/>
            <a:ext cx="2984705" cy="228600"/>
            <a:chOff x="5112580" y="1043086"/>
            <a:chExt cx="2984705" cy="228600"/>
          </a:xfrm>
          <a:solidFill>
            <a:srgbClr val="99FF66"/>
          </a:solidFill>
        </p:grpSpPr>
        <p:sp>
          <p:nvSpPr>
            <p:cNvPr id="956" name="矩形 95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7" name="矩形 95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8" name="矩形 95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59" name="矩形 95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0" name="组合 959"/>
          <p:cNvGrpSpPr/>
          <p:nvPr/>
        </p:nvGrpSpPr>
        <p:grpSpPr>
          <a:xfrm>
            <a:off x="2241868" y="1719699"/>
            <a:ext cx="2182065" cy="228600"/>
            <a:chOff x="2861077" y="969828"/>
            <a:chExt cx="2182065" cy="228600"/>
          </a:xfrm>
        </p:grpSpPr>
        <p:sp>
          <p:nvSpPr>
            <p:cNvPr id="961" name="矩形 96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62" name="矩形 96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3" name="矩形 96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4" name="组合 963"/>
          <p:cNvGrpSpPr/>
          <p:nvPr/>
        </p:nvGrpSpPr>
        <p:grpSpPr>
          <a:xfrm>
            <a:off x="2241868" y="1719699"/>
            <a:ext cx="2182065" cy="228600"/>
            <a:chOff x="2861077" y="969828"/>
            <a:chExt cx="2182065" cy="228600"/>
          </a:xfrm>
        </p:grpSpPr>
        <p:sp>
          <p:nvSpPr>
            <p:cNvPr id="965" name="矩形 96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66" name="矩形 96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67" name="矩形 96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68" name="组合 967"/>
          <p:cNvGrpSpPr/>
          <p:nvPr/>
        </p:nvGrpSpPr>
        <p:grpSpPr>
          <a:xfrm>
            <a:off x="2241868" y="1719699"/>
            <a:ext cx="2182065" cy="228600"/>
            <a:chOff x="2861077" y="969828"/>
            <a:chExt cx="2182065" cy="228600"/>
          </a:xfrm>
        </p:grpSpPr>
        <p:sp>
          <p:nvSpPr>
            <p:cNvPr id="969" name="矩形 96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0" name="矩形 96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1" name="矩形 97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2" name="组合 971"/>
          <p:cNvGrpSpPr/>
          <p:nvPr/>
        </p:nvGrpSpPr>
        <p:grpSpPr>
          <a:xfrm>
            <a:off x="2241868" y="1719699"/>
            <a:ext cx="2182065" cy="228600"/>
            <a:chOff x="2861077" y="969828"/>
            <a:chExt cx="2182065" cy="228600"/>
          </a:xfrm>
        </p:grpSpPr>
        <p:sp>
          <p:nvSpPr>
            <p:cNvPr id="973" name="矩形 97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4" name="矩形 97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5" name="矩形 97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76" name="组合 975"/>
          <p:cNvGrpSpPr/>
          <p:nvPr/>
        </p:nvGrpSpPr>
        <p:grpSpPr>
          <a:xfrm>
            <a:off x="2241868" y="1719699"/>
            <a:ext cx="2182065" cy="228600"/>
            <a:chOff x="2861077" y="969828"/>
            <a:chExt cx="2182065" cy="228600"/>
          </a:xfrm>
        </p:grpSpPr>
        <p:sp>
          <p:nvSpPr>
            <p:cNvPr id="977" name="矩形 97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78" name="矩形 97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79" name="矩形 97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80" name="组合 979"/>
          <p:cNvGrpSpPr/>
          <p:nvPr/>
        </p:nvGrpSpPr>
        <p:grpSpPr>
          <a:xfrm>
            <a:off x="2241868" y="1719699"/>
            <a:ext cx="2182065" cy="228600"/>
            <a:chOff x="2861077" y="969828"/>
            <a:chExt cx="2182065" cy="228600"/>
          </a:xfrm>
        </p:grpSpPr>
        <p:sp>
          <p:nvSpPr>
            <p:cNvPr id="981" name="矩形 98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82" name="矩形 98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83" name="矩形 98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984" name="组合 983"/>
          <p:cNvGrpSpPr/>
          <p:nvPr/>
        </p:nvGrpSpPr>
        <p:grpSpPr>
          <a:xfrm>
            <a:off x="3835184" y="2924480"/>
            <a:ext cx="896123" cy="230803"/>
            <a:chOff x="3921240" y="1034510"/>
            <a:chExt cx="896123" cy="230803"/>
          </a:xfrm>
        </p:grpSpPr>
        <p:sp>
          <p:nvSpPr>
            <p:cNvPr id="985" name="矩形 984"/>
            <p:cNvSpPr/>
            <p:nvPr/>
          </p:nvSpPr>
          <p:spPr>
            <a:xfrm>
              <a:off x="4261694" y="1034510"/>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a:t>
              </a:r>
              <a:endParaRPr kumimoji="0" lang="zh-CN" altLang="en-US" sz="12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86" name="矩形 985"/>
            <p:cNvSpPr/>
            <p:nvPr/>
          </p:nvSpPr>
          <p:spPr>
            <a:xfrm>
              <a:off x="3921240" y="1036713"/>
              <a:ext cx="215157"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2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987" name="文本框 986"/>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charset="0"/>
                <a:ea typeface="华文细黑" pitchFamily="2" charset="-122"/>
              </a:rPr>
              <a:t>Hit</a:t>
            </a:r>
            <a:endParaRPr lang="zh-CN" altLang="en-US" sz="1200" i="1" dirty="0">
              <a:solidFill>
                <a:srgbClr val="000000"/>
              </a:solidFill>
              <a:latin typeface="Arial" charset="0"/>
              <a:ea typeface="华文细黑" pitchFamily="2" charset="-122"/>
            </a:endParaRPr>
          </a:p>
        </p:txBody>
      </p:sp>
      <p:sp>
        <p:nvSpPr>
          <p:cNvPr id="988" name="文本框 987"/>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nvGrpSpPr>
          <p:cNvPr id="989" name="组合 988"/>
          <p:cNvGrpSpPr/>
          <p:nvPr/>
        </p:nvGrpSpPr>
        <p:grpSpPr>
          <a:xfrm>
            <a:off x="2241868" y="1719699"/>
            <a:ext cx="2182065" cy="228600"/>
            <a:chOff x="2861077" y="969828"/>
            <a:chExt cx="2182065" cy="228600"/>
          </a:xfrm>
        </p:grpSpPr>
        <p:sp>
          <p:nvSpPr>
            <p:cNvPr id="990" name="矩形 989"/>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991" name="矩形 990"/>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992" name="矩形 991"/>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Tree>
    <p:custDataLst>
      <p:tags r:id="rId1"/>
    </p:custDataLst>
    <p:extLst>
      <p:ext uri="{BB962C8B-B14F-4D97-AF65-F5344CB8AC3E}">
        <p14:creationId xmlns:p14="http://schemas.microsoft.com/office/powerpoint/2010/main" val="690267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0"/>
                                        </p:tgtEl>
                                        <p:attrNameLst>
                                          <p:attrName>style.visibility</p:attrName>
                                        </p:attrNameLst>
                                      </p:cBhvr>
                                      <p:to>
                                        <p:strVal val="visible"/>
                                      </p:to>
                                    </p:set>
                                    <p:animEffect transition="in" filter="wipe(left)">
                                      <p:cBhvr>
                                        <p:cTn id="7" dur="500"/>
                                        <p:tgtEl>
                                          <p:spTgt spid="9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repeatCount="2000" fill="hold" nodeType="clickEffect">
                                  <p:stCondLst>
                                    <p:cond delay="0"/>
                                  </p:stCondLst>
                                  <p:childTnLst>
                                    <p:set>
                                      <p:cBhvr>
                                        <p:cTn id="11" dur="1" fill="hold">
                                          <p:stCondLst>
                                            <p:cond delay="0"/>
                                          </p:stCondLst>
                                        </p:cTn>
                                        <p:tgtEl>
                                          <p:spTgt spid="984"/>
                                        </p:tgtEl>
                                        <p:attrNameLst>
                                          <p:attrName>style.visibility</p:attrName>
                                        </p:attrNameLst>
                                      </p:cBhvr>
                                      <p:to>
                                        <p:strVal val="visible"/>
                                      </p:to>
                                    </p:set>
                                    <p:anim calcmode="lin" valueType="num">
                                      <p:cBhvr additive="base">
                                        <p:cTn id="12" dur="500" fill="hold"/>
                                        <p:tgtEl>
                                          <p:spTgt spid="984"/>
                                        </p:tgtEl>
                                        <p:attrNameLst>
                                          <p:attrName>ppt_x</p:attrName>
                                        </p:attrNameLst>
                                      </p:cBhvr>
                                      <p:tavLst>
                                        <p:tav tm="0">
                                          <p:val>
                                            <p:strVal val="0-#ppt_w/2"/>
                                          </p:val>
                                        </p:tav>
                                        <p:tav tm="100000">
                                          <p:val>
                                            <p:strVal val="#ppt_x"/>
                                          </p:val>
                                        </p:tav>
                                      </p:tavLst>
                                    </p:anim>
                                    <p:anim calcmode="lin" valueType="num">
                                      <p:cBhvr additive="base">
                                        <p:cTn id="13" dur="500" fill="hold"/>
                                        <p:tgtEl>
                                          <p:spTgt spid="98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08"/>
                                        </p:tgtEl>
                                        <p:attrNameLst>
                                          <p:attrName>style.visibility</p:attrName>
                                        </p:attrNameLst>
                                      </p:cBhvr>
                                      <p:to>
                                        <p:strVal val="visible"/>
                                      </p:to>
                                    </p:set>
                                    <p:animEffect transition="in" filter="wipe(left)">
                                      <p:cBhvr>
                                        <p:cTn id="18" dur="500"/>
                                        <p:tgtEl>
                                          <p:spTgt spid="908"/>
                                        </p:tgtEl>
                                      </p:cBhvr>
                                    </p:animEffect>
                                  </p:childTnLst>
                                </p:cTn>
                              </p:par>
                            </p:childTnLst>
                          </p:cTn>
                        </p:par>
                        <p:par>
                          <p:cTn id="19" fill="hold">
                            <p:stCondLst>
                              <p:cond delay="500"/>
                            </p:stCondLst>
                            <p:childTnLst>
                              <p:par>
                                <p:cTn id="20" presetID="22" presetClass="entr" presetSubtype="8" fill="hold" grpId="0" nodeType="afterEffect">
                                  <p:stCondLst>
                                    <p:cond delay="4000"/>
                                  </p:stCondLst>
                                  <p:childTnLst>
                                    <p:set>
                                      <p:cBhvr>
                                        <p:cTn id="21" dur="1" fill="hold">
                                          <p:stCondLst>
                                            <p:cond delay="0"/>
                                          </p:stCondLst>
                                        </p:cTn>
                                        <p:tgtEl>
                                          <p:spTgt spid="897"/>
                                        </p:tgtEl>
                                        <p:attrNameLst>
                                          <p:attrName>style.visibility</p:attrName>
                                        </p:attrNameLst>
                                      </p:cBhvr>
                                      <p:to>
                                        <p:strVal val="visible"/>
                                      </p:to>
                                    </p:set>
                                    <p:animEffect transition="in" filter="wipe(left)">
                                      <p:cBhvr>
                                        <p:cTn id="22" dur="500"/>
                                        <p:tgtEl>
                                          <p:spTgt spid="89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repeatCount="2000" fill="hold" nodeType="clickEffect">
                                  <p:stCondLst>
                                    <p:cond delay="0"/>
                                  </p:stCondLst>
                                  <p:childTnLst>
                                    <p:set>
                                      <p:cBhvr>
                                        <p:cTn id="26" dur="1" fill="hold">
                                          <p:stCondLst>
                                            <p:cond delay="0"/>
                                          </p:stCondLst>
                                        </p:cTn>
                                        <p:tgtEl>
                                          <p:spTgt spid="955"/>
                                        </p:tgtEl>
                                        <p:attrNameLst>
                                          <p:attrName>style.visibility</p:attrName>
                                        </p:attrNameLst>
                                      </p:cBhvr>
                                      <p:to>
                                        <p:strVal val="visible"/>
                                      </p:to>
                                    </p:set>
                                    <p:anim calcmode="lin" valueType="num">
                                      <p:cBhvr additive="base">
                                        <p:cTn id="27" dur="500" fill="hold"/>
                                        <p:tgtEl>
                                          <p:spTgt spid="955"/>
                                        </p:tgtEl>
                                        <p:attrNameLst>
                                          <p:attrName>ppt_x</p:attrName>
                                        </p:attrNameLst>
                                      </p:cBhvr>
                                      <p:tavLst>
                                        <p:tav tm="0">
                                          <p:val>
                                            <p:strVal val="1+#ppt_w/2"/>
                                          </p:val>
                                        </p:tav>
                                        <p:tav tm="100000">
                                          <p:val>
                                            <p:strVal val="#ppt_x"/>
                                          </p:val>
                                        </p:tav>
                                      </p:tavLst>
                                    </p:anim>
                                    <p:anim calcmode="lin" valueType="num">
                                      <p:cBhvr additive="base">
                                        <p:cTn id="28" dur="500" fill="hold"/>
                                        <p:tgtEl>
                                          <p:spTgt spid="95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repeatCount="2000" fill="hold" nodeType="clickEffect">
                                  <p:stCondLst>
                                    <p:cond delay="0"/>
                                  </p:stCondLst>
                                  <p:childTnLst>
                                    <p:set>
                                      <p:cBhvr>
                                        <p:cTn id="32" dur="1" fill="hold">
                                          <p:stCondLst>
                                            <p:cond delay="0"/>
                                          </p:stCondLst>
                                        </p:cTn>
                                        <p:tgtEl>
                                          <p:spTgt spid="915"/>
                                        </p:tgtEl>
                                        <p:attrNameLst>
                                          <p:attrName>style.visibility</p:attrName>
                                        </p:attrNameLst>
                                      </p:cBhvr>
                                      <p:to>
                                        <p:strVal val="visible"/>
                                      </p:to>
                                    </p:set>
                                    <p:anim calcmode="lin" valueType="num">
                                      <p:cBhvr additive="base">
                                        <p:cTn id="33" dur="500" fill="hold"/>
                                        <p:tgtEl>
                                          <p:spTgt spid="915"/>
                                        </p:tgtEl>
                                        <p:attrNameLst>
                                          <p:attrName>ppt_x</p:attrName>
                                        </p:attrNameLst>
                                      </p:cBhvr>
                                      <p:tavLst>
                                        <p:tav tm="0">
                                          <p:val>
                                            <p:strVal val="0-#ppt_w/2"/>
                                          </p:val>
                                        </p:tav>
                                        <p:tav tm="100000">
                                          <p:val>
                                            <p:strVal val="#ppt_x"/>
                                          </p:val>
                                        </p:tav>
                                      </p:tavLst>
                                    </p:anim>
                                    <p:anim calcmode="lin" valueType="num">
                                      <p:cBhvr additive="base">
                                        <p:cTn id="34" dur="500" fill="hold"/>
                                        <p:tgtEl>
                                          <p:spTgt spid="915"/>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2" presetClass="entr" presetSubtype="8" fill="hold" grpId="0" nodeType="afterEffect">
                                  <p:stCondLst>
                                    <p:cond delay="8000"/>
                                  </p:stCondLst>
                                  <p:childTnLst>
                                    <p:set>
                                      <p:cBhvr>
                                        <p:cTn id="37" dur="1" fill="hold">
                                          <p:stCondLst>
                                            <p:cond delay="0"/>
                                          </p:stCondLst>
                                        </p:cTn>
                                        <p:tgtEl>
                                          <p:spTgt spid="898"/>
                                        </p:tgtEl>
                                        <p:attrNameLst>
                                          <p:attrName>style.visibility</p:attrName>
                                        </p:attrNameLst>
                                      </p:cBhvr>
                                      <p:to>
                                        <p:strVal val="visible"/>
                                      </p:to>
                                    </p:set>
                                    <p:animEffect transition="in" filter="wipe(left)">
                                      <p:cBhvr>
                                        <p:cTn id="38" dur="500"/>
                                        <p:tgtEl>
                                          <p:spTgt spid="89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98"/>
                                        </p:tgtEl>
                                        <p:attrNameLst>
                                          <p:attrName>style.visibility</p:attrName>
                                        </p:attrNameLst>
                                      </p:cBhvr>
                                      <p:to>
                                        <p:strVal val="hidden"/>
                                      </p:to>
                                    </p:set>
                                  </p:childTnLst>
                                </p:cTn>
                              </p:par>
                            </p:childTnLst>
                          </p:cTn>
                        </p:par>
                        <p:par>
                          <p:cTn id="43" fill="hold">
                            <p:stCondLst>
                              <p:cond delay="0"/>
                            </p:stCondLst>
                            <p:childTnLst>
                              <p:par>
                                <p:cTn id="44" presetID="1" presetClass="emph" presetSubtype="2" fill="hold" nodeType="afterEffect">
                                  <p:stCondLst>
                                    <p:cond delay="0"/>
                                  </p:stCondLst>
                                  <p:childTnLst>
                                    <p:animClr clrSpc="rgb" dir="cw">
                                      <p:cBhvr>
                                        <p:cTn id="45" dur="500" fill="hold"/>
                                        <p:tgtEl>
                                          <p:spTgt spid="902"/>
                                        </p:tgtEl>
                                        <p:attrNameLst>
                                          <p:attrName>fillcolor</p:attrName>
                                        </p:attrNameLst>
                                      </p:cBhvr>
                                      <p:to>
                                        <a:srgbClr val="00CC00"/>
                                      </p:to>
                                    </p:animClr>
                                    <p:set>
                                      <p:cBhvr>
                                        <p:cTn id="46" dur="500" fill="hold"/>
                                        <p:tgtEl>
                                          <p:spTgt spid="902"/>
                                        </p:tgtEl>
                                        <p:attrNameLst>
                                          <p:attrName>fill.type</p:attrName>
                                        </p:attrNameLst>
                                      </p:cBhvr>
                                      <p:to>
                                        <p:strVal val="solid"/>
                                      </p:to>
                                    </p:set>
                                    <p:set>
                                      <p:cBhvr>
                                        <p:cTn id="47" dur="500" fill="hold"/>
                                        <p:tgtEl>
                                          <p:spTgt spid="902"/>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901"/>
                                        </p:tgtEl>
                                        <p:attrNameLst>
                                          <p:attrName>fillcolor</p:attrName>
                                        </p:attrNameLst>
                                      </p:cBhvr>
                                      <p:to>
                                        <a:schemeClr val="bg2"/>
                                      </p:to>
                                    </p:animClr>
                                    <p:set>
                                      <p:cBhvr>
                                        <p:cTn id="50" dur="500" fill="hold"/>
                                        <p:tgtEl>
                                          <p:spTgt spid="901"/>
                                        </p:tgtEl>
                                        <p:attrNameLst>
                                          <p:attrName>fill.type</p:attrName>
                                        </p:attrNameLst>
                                      </p:cBhvr>
                                      <p:to>
                                        <p:strVal val="solid"/>
                                      </p:to>
                                    </p:set>
                                    <p:set>
                                      <p:cBhvr>
                                        <p:cTn id="51" dur="500" fill="hold"/>
                                        <p:tgtEl>
                                          <p:spTgt spid="901"/>
                                        </p:tgtEl>
                                        <p:attrNameLst>
                                          <p:attrName>fill.on</p:attrName>
                                        </p:attrNameLst>
                                      </p:cBhvr>
                                      <p:to>
                                        <p:strVal val="true"/>
                                      </p:to>
                                    </p:set>
                                  </p:childTnLst>
                                </p:cTn>
                              </p:par>
                            </p:childTnLst>
                          </p:cTn>
                        </p:par>
                        <p:par>
                          <p:cTn id="52" fill="hold">
                            <p:stCondLst>
                              <p:cond delay="500"/>
                            </p:stCondLst>
                            <p:childTnLst>
                              <p:par>
                                <p:cTn id="53" presetID="2" presetClass="entr" presetSubtype="12" fill="hold" nodeType="afterEffect">
                                  <p:stCondLst>
                                    <p:cond delay="0"/>
                                  </p:stCondLst>
                                  <p:childTnLst>
                                    <p:set>
                                      <p:cBhvr>
                                        <p:cTn id="54" dur="1" fill="hold">
                                          <p:stCondLst>
                                            <p:cond delay="0"/>
                                          </p:stCondLst>
                                        </p:cTn>
                                        <p:tgtEl>
                                          <p:spTgt spid="964"/>
                                        </p:tgtEl>
                                        <p:attrNameLst>
                                          <p:attrName>style.visibility</p:attrName>
                                        </p:attrNameLst>
                                      </p:cBhvr>
                                      <p:to>
                                        <p:strVal val="visible"/>
                                      </p:to>
                                    </p:set>
                                    <p:anim calcmode="lin" valueType="num">
                                      <p:cBhvr additive="base">
                                        <p:cTn id="55" dur="500" fill="hold"/>
                                        <p:tgtEl>
                                          <p:spTgt spid="964"/>
                                        </p:tgtEl>
                                        <p:attrNameLst>
                                          <p:attrName>ppt_x</p:attrName>
                                        </p:attrNameLst>
                                      </p:cBhvr>
                                      <p:tavLst>
                                        <p:tav tm="0">
                                          <p:val>
                                            <p:strVal val="0-#ppt_w/2"/>
                                          </p:val>
                                        </p:tav>
                                        <p:tav tm="100000">
                                          <p:val>
                                            <p:strVal val="#ppt_x"/>
                                          </p:val>
                                        </p:tav>
                                      </p:tavLst>
                                    </p:anim>
                                    <p:anim calcmode="lin" valueType="num">
                                      <p:cBhvr additive="base">
                                        <p:cTn id="56" dur="500" fill="hold"/>
                                        <p:tgtEl>
                                          <p:spTgt spid="96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repeatCount="2000" fill="hold" nodeType="clickEffect">
                                  <p:stCondLst>
                                    <p:cond delay="0"/>
                                  </p:stCondLst>
                                  <p:childTnLst>
                                    <p:set>
                                      <p:cBhvr>
                                        <p:cTn id="60" dur="1" fill="hold">
                                          <p:stCondLst>
                                            <p:cond delay="0"/>
                                          </p:stCondLst>
                                        </p:cTn>
                                        <p:tgtEl>
                                          <p:spTgt spid="930"/>
                                        </p:tgtEl>
                                        <p:attrNameLst>
                                          <p:attrName>style.visibility</p:attrName>
                                        </p:attrNameLst>
                                      </p:cBhvr>
                                      <p:to>
                                        <p:strVal val="visible"/>
                                      </p:to>
                                    </p:set>
                                    <p:anim calcmode="lin" valueType="num">
                                      <p:cBhvr additive="base">
                                        <p:cTn id="61" dur="500" fill="hold"/>
                                        <p:tgtEl>
                                          <p:spTgt spid="930"/>
                                        </p:tgtEl>
                                        <p:attrNameLst>
                                          <p:attrName>ppt_x</p:attrName>
                                        </p:attrNameLst>
                                      </p:cBhvr>
                                      <p:tavLst>
                                        <p:tav tm="0">
                                          <p:val>
                                            <p:strVal val="1+#ppt_w/2"/>
                                          </p:val>
                                        </p:tav>
                                        <p:tav tm="100000">
                                          <p:val>
                                            <p:strVal val="#ppt_x"/>
                                          </p:val>
                                        </p:tav>
                                      </p:tavLst>
                                    </p:anim>
                                    <p:anim calcmode="lin" valueType="num">
                                      <p:cBhvr additive="base">
                                        <p:cTn id="62" dur="500" fill="hold"/>
                                        <p:tgtEl>
                                          <p:spTgt spid="930"/>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repeatCount="2000" fill="hold" nodeType="clickEffect">
                                  <p:stCondLst>
                                    <p:cond delay="0"/>
                                  </p:stCondLst>
                                  <p:childTnLst>
                                    <p:set>
                                      <p:cBhvr>
                                        <p:cTn id="66" dur="1" fill="hold">
                                          <p:stCondLst>
                                            <p:cond delay="0"/>
                                          </p:stCondLst>
                                        </p:cTn>
                                        <p:tgtEl>
                                          <p:spTgt spid="927"/>
                                        </p:tgtEl>
                                        <p:attrNameLst>
                                          <p:attrName>style.visibility</p:attrName>
                                        </p:attrNameLst>
                                      </p:cBhvr>
                                      <p:to>
                                        <p:strVal val="visible"/>
                                      </p:to>
                                    </p:set>
                                    <p:anim calcmode="lin" valueType="num">
                                      <p:cBhvr additive="base">
                                        <p:cTn id="67" dur="500" fill="hold"/>
                                        <p:tgtEl>
                                          <p:spTgt spid="927"/>
                                        </p:tgtEl>
                                        <p:attrNameLst>
                                          <p:attrName>ppt_x</p:attrName>
                                        </p:attrNameLst>
                                      </p:cBhvr>
                                      <p:tavLst>
                                        <p:tav tm="0">
                                          <p:val>
                                            <p:strVal val="0-#ppt_w/2"/>
                                          </p:val>
                                        </p:tav>
                                        <p:tav tm="100000">
                                          <p:val>
                                            <p:strVal val="#ppt_x"/>
                                          </p:val>
                                        </p:tav>
                                      </p:tavLst>
                                    </p:anim>
                                    <p:anim calcmode="lin" valueType="num">
                                      <p:cBhvr additive="base">
                                        <p:cTn id="68" dur="500" fill="hold"/>
                                        <p:tgtEl>
                                          <p:spTgt spid="92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500" fill="hold"/>
                                        <p:tgtEl>
                                          <p:spTgt spid="903"/>
                                        </p:tgtEl>
                                        <p:attrNameLst>
                                          <p:attrName>fillcolor</p:attrName>
                                        </p:attrNameLst>
                                      </p:cBhvr>
                                      <p:to>
                                        <a:srgbClr val="00CC00"/>
                                      </p:to>
                                    </p:animClr>
                                    <p:set>
                                      <p:cBhvr>
                                        <p:cTn id="73" dur="500" fill="hold"/>
                                        <p:tgtEl>
                                          <p:spTgt spid="903"/>
                                        </p:tgtEl>
                                        <p:attrNameLst>
                                          <p:attrName>fill.type</p:attrName>
                                        </p:attrNameLst>
                                      </p:cBhvr>
                                      <p:to>
                                        <p:strVal val="solid"/>
                                      </p:to>
                                    </p:set>
                                    <p:set>
                                      <p:cBhvr>
                                        <p:cTn id="74" dur="500" fill="hold"/>
                                        <p:tgtEl>
                                          <p:spTgt spid="903"/>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902"/>
                                        </p:tgtEl>
                                        <p:attrNameLst>
                                          <p:attrName>fillcolor</p:attrName>
                                        </p:attrNameLst>
                                      </p:cBhvr>
                                      <p:to>
                                        <a:schemeClr val="bg2"/>
                                      </p:to>
                                    </p:animClr>
                                    <p:set>
                                      <p:cBhvr>
                                        <p:cTn id="77" dur="500" fill="hold"/>
                                        <p:tgtEl>
                                          <p:spTgt spid="902"/>
                                        </p:tgtEl>
                                        <p:attrNameLst>
                                          <p:attrName>fill.type</p:attrName>
                                        </p:attrNameLst>
                                      </p:cBhvr>
                                      <p:to>
                                        <p:strVal val="solid"/>
                                      </p:to>
                                    </p:set>
                                    <p:set>
                                      <p:cBhvr>
                                        <p:cTn id="78" dur="500" fill="hold"/>
                                        <p:tgtEl>
                                          <p:spTgt spid="902"/>
                                        </p:tgtEl>
                                        <p:attrNameLst>
                                          <p:attrName>fill.on</p:attrName>
                                        </p:attrNameLst>
                                      </p:cBhvr>
                                      <p:to>
                                        <p:strVal val="true"/>
                                      </p:to>
                                    </p:set>
                                  </p:childTnLst>
                                </p:cTn>
                              </p:par>
                            </p:childTnLst>
                          </p:cTn>
                        </p:par>
                        <p:par>
                          <p:cTn id="79" fill="hold">
                            <p:stCondLst>
                              <p:cond delay="500"/>
                            </p:stCondLst>
                            <p:childTnLst>
                              <p:par>
                                <p:cTn id="80" presetID="2" presetClass="entr" presetSubtype="12" fill="hold" nodeType="afterEffect">
                                  <p:stCondLst>
                                    <p:cond delay="0"/>
                                  </p:stCondLst>
                                  <p:childTnLst>
                                    <p:set>
                                      <p:cBhvr>
                                        <p:cTn id="81" dur="1" fill="hold">
                                          <p:stCondLst>
                                            <p:cond delay="0"/>
                                          </p:stCondLst>
                                        </p:cTn>
                                        <p:tgtEl>
                                          <p:spTgt spid="968"/>
                                        </p:tgtEl>
                                        <p:attrNameLst>
                                          <p:attrName>style.visibility</p:attrName>
                                        </p:attrNameLst>
                                      </p:cBhvr>
                                      <p:to>
                                        <p:strVal val="visible"/>
                                      </p:to>
                                    </p:set>
                                    <p:anim calcmode="lin" valueType="num">
                                      <p:cBhvr additive="base">
                                        <p:cTn id="82" dur="500" fill="hold"/>
                                        <p:tgtEl>
                                          <p:spTgt spid="968"/>
                                        </p:tgtEl>
                                        <p:attrNameLst>
                                          <p:attrName>ppt_x</p:attrName>
                                        </p:attrNameLst>
                                      </p:cBhvr>
                                      <p:tavLst>
                                        <p:tav tm="0">
                                          <p:val>
                                            <p:strVal val="0-#ppt_w/2"/>
                                          </p:val>
                                        </p:tav>
                                        <p:tav tm="100000">
                                          <p:val>
                                            <p:strVal val="#ppt_x"/>
                                          </p:val>
                                        </p:tav>
                                      </p:tavLst>
                                    </p:anim>
                                    <p:anim calcmode="lin" valueType="num">
                                      <p:cBhvr additive="base">
                                        <p:cTn id="83" dur="500" fill="hold"/>
                                        <p:tgtEl>
                                          <p:spTgt spid="968"/>
                                        </p:tgtEl>
                                        <p:attrNameLst>
                                          <p:attrName>ppt_y</p:attrName>
                                        </p:attrNameLst>
                                      </p:cBhvr>
                                      <p:tavLst>
                                        <p:tav tm="0">
                                          <p:val>
                                            <p:strVal val="1+#ppt_h/2"/>
                                          </p:val>
                                        </p:tav>
                                        <p:tav tm="100000">
                                          <p:val>
                                            <p:strVal val="#ppt_y"/>
                                          </p:val>
                                        </p:tav>
                                      </p:tavLst>
                                    </p:anim>
                                  </p:childTnLst>
                                </p:cTn>
                              </p:par>
                            </p:childTnLst>
                          </p:cTn>
                        </p:par>
                        <p:par>
                          <p:cTn id="84" fill="hold">
                            <p:stCondLst>
                              <p:cond delay="1000"/>
                            </p:stCondLst>
                            <p:childTnLst>
                              <p:par>
                                <p:cTn id="85" presetID="2" presetClass="entr" presetSubtype="2" fill="hold" nodeType="afterEffect">
                                  <p:stCondLst>
                                    <p:cond delay="0"/>
                                  </p:stCondLst>
                                  <p:childTnLst>
                                    <p:set>
                                      <p:cBhvr>
                                        <p:cTn id="86" dur="1" fill="hold">
                                          <p:stCondLst>
                                            <p:cond delay="0"/>
                                          </p:stCondLst>
                                        </p:cTn>
                                        <p:tgtEl>
                                          <p:spTgt spid="935"/>
                                        </p:tgtEl>
                                        <p:attrNameLst>
                                          <p:attrName>style.visibility</p:attrName>
                                        </p:attrNameLst>
                                      </p:cBhvr>
                                      <p:to>
                                        <p:strVal val="visible"/>
                                      </p:to>
                                    </p:set>
                                    <p:anim calcmode="lin" valueType="num">
                                      <p:cBhvr additive="base">
                                        <p:cTn id="87" dur="500" fill="hold"/>
                                        <p:tgtEl>
                                          <p:spTgt spid="935"/>
                                        </p:tgtEl>
                                        <p:attrNameLst>
                                          <p:attrName>ppt_x</p:attrName>
                                        </p:attrNameLst>
                                      </p:cBhvr>
                                      <p:tavLst>
                                        <p:tav tm="0">
                                          <p:val>
                                            <p:strVal val="1+#ppt_w/2"/>
                                          </p:val>
                                        </p:tav>
                                        <p:tav tm="100000">
                                          <p:val>
                                            <p:strVal val="#ppt_x"/>
                                          </p:val>
                                        </p:tav>
                                      </p:tavLst>
                                    </p:anim>
                                    <p:anim calcmode="lin" valueType="num">
                                      <p:cBhvr additive="base">
                                        <p:cTn id="88" dur="500" fill="hold"/>
                                        <p:tgtEl>
                                          <p:spTgt spid="935"/>
                                        </p:tgtEl>
                                        <p:attrNameLst>
                                          <p:attrName>ppt_y</p:attrName>
                                        </p:attrNameLst>
                                      </p:cBhvr>
                                      <p:tavLst>
                                        <p:tav tm="0">
                                          <p:val>
                                            <p:strVal val="#ppt_y"/>
                                          </p:val>
                                        </p:tav>
                                        <p:tav tm="100000">
                                          <p:val>
                                            <p:strVal val="#ppt_y"/>
                                          </p:val>
                                        </p:tav>
                                      </p:tavLst>
                                    </p:anim>
                                  </p:childTnLst>
                                </p:cTn>
                              </p:par>
                            </p:childTnLst>
                          </p:cTn>
                        </p:par>
                        <p:par>
                          <p:cTn id="89" fill="hold">
                            <p:stCondLst>
                              <p:cond delay="1500"/>
                            </p:stCondLst>
                            <p:childTnLst>
                              <p:par>
                                <p:cTn id="90" presetID="2" presetClass="entr" presetSubtype="8" fill="hold" nodeType="afterEffect">
                                  <p:stCondLst>
                                    <p:cond delay="0"/>
                                  </p:stCondLst>
                                  <p:childTnLst>
                                    <p:set>
                                      <p:cBhvr>
                                        <p:cTn id="91" dur="1" fill="hold">
                                          <p:stCondLst>
                                            <p:cond delay="0"/>
                                          </p:stCondLst>
                                        </p:cTn>
                                        <p:tgtEl>
                                          <p:spTgt spid="924"/>
                                        </p:tgtEl>
                                        <p:attrNameLst>
                                          <p:attrName>style.visibility</p:attrName>
                                        </p:attrNameLst>
                                      </p:cBhvr>
                                      <p:to>
                                        <p:strVal val="visible"/>
                                      </p:to>
                                    </p:set>
                                    <p:anim calcmode="lin" valueType="num">
                                      <p:cBhvr additive="base">
                                        <p:cTn id="92" dur="500" fill="hold"/>
                                        <p:tgtEl>
                                          <p:spTgt spid="924"/>
                                        </p:tgtEl>
                                        <p:attrNameLst>
                                          <p:attrName>ppt_x</p:attrName>
                                        </p:attrNameLst>
                                      </p:cBhvr>
                                      <p:tavLst>
                                        <p:tav tm="0">
                                          <p:val>
                                            <p:strVal val="0-#ppt_w/2"/>
                                          </p:val>
                                        </p:tav>
                                        <p:tav tm="100000">
                                          <p:val>
                                            <p:strVal val="#ppt_x"/>
                                          </p:val>
                                        </p:tav>
                                      </p:tavLst>
                                    </p:anim>
                                    <p:anim calcmode="lin" valueType="num">
                                      <p:cBhvr additive="base">
                                        <p:cTn id="93" dur="500" fill="hold"/>
                                        <p:tgtEl>
                                          <p:spTgt spid="924"/>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mph" presetSubtype="2" fill="hold" nodeType="clickEffect">
                                  <p:stCondLst>
                                    <p:cond delay="0"/>
                                  </p:stCondLst>
                                  <p:childTnLst>
                                    <p:animClr clrSpc="rgb" dir="cw">
                                      <p:cBhvr>
                                        <p:cTn id="97" dur="500" fill="hold"/>
                                        <p:tgtEl>
                                          <p:spTgt spid="903"/>
                                        </p:tgtEl>
                                        <p:attrNameLst>
                                          <p:attrName>fillcolor</p:attrName>
                                        </p:attrNameLst>
                                      </p:cBhvr>
                                      <p:to>
                                        <a:schemeClr val="bg2"/>
                                      </p:to>
                                    </p:animClr>
                                    <p:set>
                                      <p:cBhvr>
                                        <p:cTn id="98" dur="500" fill="hold"/>
                                        <p:tgtEl>
                                          <p:spTgt spid="903"/>
                                        </p:tgtEl>
                                        <p:attrNameLst>
                                          <p:attrName>fill.type</p:attrName>
                                        </p:attrNameLst>
                                      </p:cBhvr>
                                      <p:to>
                                        <p:strVal val="solid"/>
                                      </p:to>
                                    </p:set>
                                    <p:set>
                                      <p:cBhvr>
                                        <p:cTn id="99" dur="500" fill="hold"/>
                                        <p:tgtEl>
                                          <p:spTgt spid="903"/>
                                        </p:tgtEl>
                                        <p:attrNameLst>
                                          <p:attrName>fill.on</p:attrName>
                                        </p:attrNameLst>
                                      </p:cBhvr>
                                      <p:to>
                                        <p:strVal val="true"/>
                                      </p:to>
                                    </p:set>
                                  </p:childTnLst>
                                </p:cTn>
                              </p:par>
                              <p:par>
                                <p:cTn id="100" presetID="1" presetClass="emph" presetSubtype="2" fill="hold" nodeType="withEffect">
                                  <p:stCondLst>
                                    <p:cond delay="0"/>
                                  </p:stCondLst>
                                  <p:childTnLst>
                                    <p:animClr clrSpc="rgb" dir="cw">
                                      <p:cBhvr>
                                        <p:cTn id="101" dur="500" fill="hold"/>
                                        <p:tgtEl>
                                          <p:spTgt spid="904"/>
                                        </p:tgtEl>
                                        <p:attrNameLst>
                                          <p:attrName>fillcolor</p:attrName>
                                        </p:attrNameLst>
                                      </p:cBhvr>
                                      <p:to>
                                        <a:srgbClr val="00CC00"/>
                                      </p:to>
                                    </p:animClr>
                                    <p:set>
                                      <p:cBhvr>
                                        <p:cTn id="102" dur="500" fill="hold"/>
                                        <p:tgtEl>
                                          <p:spTgt spid="904"/>
                                        </p:tgtEl>
                                        <p:attrNameLst>
                                          <p:attrName>fill.type</p:attrName>
                                        </p:attrNameLst>
                                      </p:cBhvr>
                                      <p:to>
                                        <p:strVal val="solid"/>
                                      </p:to>
                                    </p:set>
                                    <p:set>
                                      <p:cBhvr>
                                        <p:cTn id="103" dur="500" fill="hold"/>
                                        <p:tgtEl>
                                          <p:spTgt spid="904"/>
                                        </p:tgtEl>
                                        <p:attrNameLst>
                                          <p:attrName>fill.on</p:attrName>
                                        </p:attrNameLst>
                                      </p:cBhvr>
                                      <p:to>
                                        <p:strVal val="true"/>
                                      </p:to>
                                    </p:set>
                                  </p:childTnLst>
                                </p:cTn>
                              </p:par>
                            </p:childTnLst>
                          </p:cTn>
                        </p:par>
                        <p:par>
                          <p:cTn id="104" fill="hold">
                            <p:stCondLst>
                              <p:cond delay="500"/>
                            </p:stCondLst>
                            <p:childTnLst>
                              <p:par>
                                <p:cTn id="105" presetID="2" presetClass="entr" presetSubtype="12" fill="hold" nodeType="afterEffect">
                                  <p:stCondLst>
                                    <p:cond delay="0"/>
                                  </p:stCondLst>
                                  <p:childTnLst>
                                    <p:set>
                                      <p:cBhvr>
                                        <p:cTn id="106" dur="1" fill="hold">
                                          <p:stCondLst>
                                            <p:cond delay="0"/>
                                          </p:stCondLst>
                                        </p:cTn>
                                        <p:tgtEl>
                                          <p:spTgt spid="972"/>
                                        </p:tgtEl>
                                        <p:attrNameLst>
                                          <p:attrName>style.visibility</p:attrName>
                                        </p:attrNameLst>
                                      </p:cBhvr>
                                      <p:to>
                                        <p:strVal val="visible"/>
                                      </p:to>
                                    </p:set>
                                    <p:anim calcmode="lin" valueType="num">
                                      <p:cBhvr additive="base">
                                        <p:cTn id="107" dur="500" fill="hold"/>
                                        <p:tgtEl>
                                          <p:spTgt spid="972"/>
                                        </p:tgtEl>
                                        <p:attrNameLst>
                                          <p:attrName>ppt_x</p:attrName>
                                        </p:attrNameLst>
                                      </p:cBhvr>
                                      <p:tavLst>
                                        <p:tav tm="0">
                                          <p:val>
                                            <p:strVal val="0-#ppt_w/2"/>
                                          </p:val>
                                        </p:tav>
                                        <p:tav tm="100000">
                                          <p:val>
                                            <p:strVal val="#ppt_x"/>
                                          </p:val>
                                        </p:tav>
                                      </p:tavLst>
                                    </p:anim>
                                    <p:anim calcmode="lin" valueType="num">
                                      <p:cBhvr additive="base">
                                        <p:cTn id="108" dur="500" fill="hold"/>
                                        <p:tgtEl>
                                          <p:spTgt spid="972"/>
                                        </p:tgtEl>
                                        <p:attrNameLst>
                                          <p:attrName>ppt_y</p:attrName>
                                        </p:attrNameLst>
                                      </p:cBhvr>
                                      <p:tavLst>
                                        <p:tav tm="0">
                                          <p:val>
                                            <p:strVal val="1+#ppt_h/2"/>
                                          </p:val>
                                        </p:tav>
                                        <p:tav tm="100000">
                                          <p:val>
                                            <p:strVal val="#ppt_y"/>
                                          </p:val>
                                        </p:tav>
                                      </p:tavLst>
                                    </p:anim>
                                  </p:childTnLst>
                                </p:cTn>
                              </p:par>
                            </p:childTnLst>
                          </p:cTn>
                        </p:par>
                        <p:par>
                          <p:cTn id="109" fill="hold">
                            <p:stCondLst>
                              <p:cond delay="1000"/>
                            </p:stCondLst>
                            <p:childTnLst>
                              <p:par>
                                <p:cTn id="110" presetID="22" presetClass="entr" presetSubtype="8" fill="hold" grpId="0" nodeType="afterEffect">
                                  <p:stCondLst>
                                    <p:cond delay="13000"/>
                                  </p:stCondLst>
                                  <p:childTnLst>
                                    <p:set>
                                      <p:cBhvr>
                                        <p:cTn id="111" dur="1" fill="hold">
                                          <p:stCondLst>
                                            <p:cond delay="0"/>
                                          </p:stCondLst>
                                        </p:cTn>
                                        <p:tgtEl>
                                          <p:spTgt spid="987"/>
                                        </p:tgtEl>
                                        <p:attrNameLst>
                                          <p:attrName>style.visibility</p:attrName>
                                        </p:attrNameLst>
                                      </p:cBhvr>
                                      <p:to>
                                        <p:strVal val="visible"/>
                                      </p:to>
                                    </p:set>
                                    <p:animEffect transition="in" filter="wipe(left)">
                                      <p:cBhvr>
                                        <p:cTn id="112" dur="500"/>
                                        <p:tgtEl>
                                          <p:spTgt spid="987"/>
                                        </p:tgtEl>
                                      </p:cBhvr>
                                    </p:animEffect>
                                  </p:childTnLst>
                                </p:cTn>
                              </p:par>
                            </p:childTnLst>
                          </p:cTn>
                        </p:par>
                        <p:par>
                          <p:cTn id="113" fill="hold">
                            <p:stCondLst>
                              <p:cond delay="14500"/>
                            </p:stCondLst>
                            <p:childTnLst>
                              <p:par>
                                <p:cTn id="114" presetID="35" presetClass="emph" presetSubtype="0" repeatCount="3000" fill="hold" nodeType="afterEffect">
                                  <p:stCondLst>
                                    <p:cond delay="0"/>
                                  </p:stCondLst>
                                  <p:childTnLst>
                                    <p:anim calcmode="discrete" valueType="str">
                                      <p:cBhvr>
                                        <p:cTn id="115" dur="1000" fill="hold"/>
                                        <p:tgtEl>
                                          <p:spTgt spid="915"/>
                                        </p:tgtEl>
                                        <p:attrNameLst>
                                          <p:attrName>style.visibility</p:attrName>
                                        </p:attrNameLst>
                                      </p:cBhvr>
                                      <p:tavLst>
                                        <p:tav tm="0">
                                          <p:val>
                                            <p:strVal val="hidden"/>
                                          </p:val>
                                        </p:tav>
                                        <p:tav tm="50000">
                                          <p:val>
                                            <p:strVal val="visible"/>
                                          </p:val>
                                        </p:tav>
                                      </p:tavLst>
                                    </p:anim>
                                  </p:childTnLst>
                                </p:cTn>
                              </p:par>
                              <p:par>
                                <p:cTn id="116" presetID="35" presetClass="emph" presetSubtype="0" repeatCount="2000" fill="hold" nodeType="withEffect">
                                  <p:stCondLst>
                                    <p:cond delay="0"/>
                                  </p:stCondLst>
                                  <p:childTnLst>
                                    <p:anim calcmode="discrete" valueType="str">
                                      <p:cBhvr>
                                        <p:cTn id="117" dur="1000" fill="hold"/>
                                        <p:tgtEl>
                                          <p:spTgt spid="955"/>
                                        </p:tgtEl>
                                        <p:attrNameLst>
                                          <p:attrName>style.visibility</p:attrName>
                                        </p:attrNameLst>
                                      </p:cBhvr>
                                      <p:tavLst>
                                        <p:tav tm="0">
                                          <p:val>
                                            <p:strVal val="hidden"/>
                                          </p:val>
                                        </p:tav>
                                        <p:tav tm="50000">
                                          <p:val>
                                            <p:strVal val="visible"/>
                                          </p:val>
                                        </p:tav>
                                      </p:tavLst>
                                    </p:anim>
                                  </p:childTnLst>
                                </p:cTn>
                              </p:par>
                              <p:par>
                                <p:cTn id="118" presetID="1" presetClass="emph" presetSubtype="2" fill="hold" nodeType="withEffect">
                                  <p:stCondLst>
                                    <p:cond delay="0"/>
                                  </p:stCondLst>
                                  <p:childTnLst>
                                    <p:animClr clrSpc="rgb" dir="cw">
                                      <p:cBhvr>
                                        <p:cTn id="119" dur="500" fill="hold"/>
                                        <p:tgtEl>
                                          <p:spTgt spid="904"/>
                                        </p:tgtEl>
                                        <p:attrNameLst>
                                          <p:attrName>fillcolor</p:attrName>
                                        </p:attrNameLst>
                                      </p:cBhvr>
                                      <p:to>
                                        <a:srgbClr val="FFFF66"/>
                                      </p:to>
                                    </p:animClr>
                                    <p:set>
                                      <p:cBhvr>
                                        <p:cTn id="120" dur="500" fill="hold"/>
                                        <p:tgtEl>
                                          <p:spTgt spid="904"/>
                                        </p:tgtEl>
                                        <p:attrNameLst>
                                          <p:attrName>fill.type</p:attrName>
                                        </p:attrNameLst>
                                      </p:cBhvr>
                                      <p:to>
                                        <p:strVal val="solid"/>
                                      </p:to>
                                    </p:set>
                                    <p:set>
                                      <p:cBhvr>
                                        <p:cTn id="121" dur="500" fill="hold"/>
                                        <p:tgtEl>
                                          <p:spTgt spid="904"/>
                                        </p:tgtEl>
                                        <p:attrNameLst>
                                          <p:attrName>fill.on</p:attrName>
                                        </p:attrNameLst>
                                      </p:cBhvr>
                                      <p:to>
                                        <p:strVal val="true"/>
                                      </p:to>
                                    </p:set>
                                  </p:childTnLst>
                                </p:cTn>
                              </p:par>
                            </p:childTnLst>
                          </p:cTn>
                        </p:par>
                      </p:childTnLst>
                    </p:cTn>
                  </p:par>
                  <p:par>
                    <p:cTn id="122" fill="hold">
                      <p:stCondLst>
                        <p:cond delay="indefinite"/>
                      </p:stCondLst>
                      <p:childTnLst>
                        <p:par>
                          <p:cTn id="123" fill="hold">
                            <p:stCondLst>
                              <p:cond delay="0"/>
                            </p:stCondLst>
                            <p:childTnLst>
                              <p:par>
                                <p:cTn id="124" presetID="1" presetClass="emph" presetSubtype="2" fill="hold" nodeType="clickEffect">
                                  <p:stCondLst>
                                    <p:cond delay="0"/>
                                  </p:stCondLst>
                                  <p:childTnLst>
                                    <p:animClr clrSpc="rgb" dir="cw">
                                      <p:cBhvr>
                                        <p:cTn id="125" dur="500" fill="hold"/>
                                        <p:tgtEl>
                                          <p:spTgt spid="905"/>
                                        </p:tgtEl>
                                        <p:attrNameLst>
                                          <p:attrName>fillcolor</p:attrName>
                                        </p:attrNameLst>
                                      </p:cBhvr>
                                      <p:to>
                                        <a:srgbClr val="00CC00"/>
                                      </p:to>
                                    </p:animClr>
                                    <p:set>
                                      <p:cBhvr>
                                        <p:cTn id="126" dur="500" fill="hold"/>
                                        <p:tgtEl>
                                          <p:spTgt spid="905"/>
                                        </p:tgtEl>
                                        <p:attrNameLst>
                                          <p:attrName>fill.type</p:attrName>
                                        </p:attrNameLst>
                                      </p:cBhvr>
                                      <p:to>
                                        <p:strVal val="solid"/>
                                      </p:to>
                                    </p:set>
                                    <p:set>
                                      <p:cBhvr>
                                        <p:cTn id="127" dur="500" fill="hold"/>
                                        <p:tgtEl>
                                          <p:spTgt spid="905"/>
                                        </p:tgtEl>
                                        <p:attrNameLst>
                                          <p:attrName>fill.on</p:attrName>
                                        </p:attrNameLst>
                                      </p:cBhvr>
                                      <p:to>
                                        <p:strVal val="true"/>
                                      </p:to>
                                    </p:set>
                                  </p:childTnLst>
                                </p:cTn>
                              </p:par>
                            </p:childTnLst>
                          </p:cTn>
                        </p:par>
                        <p:par>
                          <p:cTn id="128" fill="hold">
                            <p:stCondLst>
                              <p:cond delay="500"/>
                            </p:stCondLst>
                            <p:childTnLst>
                              <p:par>
                                <p:cTn id="129" presetID="2" presetClass="entr" presetSubtype="12" fill="hold" nodeType="afterEffect">
                                  <p:stCondLst>
                                    <p:cond delay="0"/>
                                  </p:stCondLst>
                                  <p:childTnLst>
                                    <p:set>
                                      <p:cBhvr>
                                        <p:cTn id="130" dur="1" fill="hold">
                                          <p:stCondLst>
                                            <p:cond delay="0"/>
                                          </p:stCondLst>
                                        </p:cTn>
                                        <p:tgtEl>
                                          <p:spTgt spid="976"/>
                                        </p:tgtEl>
                                        <p:attrNameLst>
                                          <p:attrName>style.visibility</p:attrName>
                                        </p:attrNameLst>
                                      </p:cBhvr>
                                      <p:to>
                                        <p:strVal val="visible"/>
                                      </p:to>
                                    </p:set>
                                    <p:anim calcmode="lin" valueType="num">
                                      <p:cBhvr additive="base">
                                        <p:cTn id="131" dur="500" fill="hold"/>
                                        <p:tgtEl>
                                          <p:spTgt spid="976"/>
                                        </p:tgtEl>
                                        <p:attrNameLst>
                                          <p:attrName>ppt_x</p:attrName>
                                        </p:attrNameLst>
                                      </p:cBhvr>
                                      <p:tavLst>
                                        <p:tav tm="0">
                                          <p:val>
                                            <p:strVal val="0-#ppt_w/2"/>
                                          </p:val>
                                        </p:tav>
                                        <p:tav tm="100000">
                                          <p:val>
                                            <p:strVal val="#ppt_x"/>
                                          </p:val>
                                        </p:tav>
                                      </p:tavLst>
                                    </p:anim>
                                    <p:anim calcmode="lin" valueType="num">
                                      <p:cBhvr additive="base">
                                        <p:cTn id="132" dur="500" fill="hold"/>
                                        <p:tgtEl>
                                          <p:spTgt spid="976"/>
                                        </p:tgtEl>
                                        <p:attrNameLst>
                                          <p:attrName>ppt_y</p:attrName>
                                        </p:attrNameLst>
                                      </p:cBhvr>
                                      <p:tavLst>
                                        <p:tav tm="0">
                                          <p:val>
                                            <p:strVal val="1+#ppt_h/2"/>
                                          </p:val>
                                        </p:tav>
                                        <p:tav tm="100000">
                                          <p:val>
                                            <p:strVal val="#ppt_y"/>
                                          </p:val>
                                        </p:tav>
                                      </p:tavLst>
                                    </p:anim>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988"/>
                                        </p:tgtEl>
                                        <p:attrNameLst>
                                          <p:attrName>style.visibility</p:attrName>
                                        </p:attrNameLst>
                                      </p:cBhvr>
                                      <p:to>
                                        <p:strVal val="visible"/>
                                      </p:to>
                                    </p:set>
                                    <p:animEffect transition="in" filter="wipe(left)">
                                      <p:cBhvr>
                                        <p:cTn id="136" dur="500"/>
                                        <p:tgtEl>
                                          <p:spTgt spid="988"/>
                                        </p:tgtEl>
                                      </p:cBhvr>
                                    </p:animEffect>
                                  </p:childTnLst>
                                </p:cTn>
                              </p:par>
                            </p:childTnLst>
                          </p:cTn>
                        </p:par>
                        <p:par>
                          <p:cTn id="137" fill="hold">
                            <p:stCondLst>
                              <p:cond delay="1500"/>
                            </p:stCondLst>
                            <p:childTnLst>
                              <p:par>
                                <p:cTn id="138" presetID="2" presetClass="entr" presetSubtype="2" fill="hold" nodeType="afterEffect">
                                  <p:stCondLst>
                                    <p:cond delay="0"/>
                                  </p:stCondLst>
                                  <p:childTnLst>
                                    <p:set>
                                      <p:cBhvr>
                                        <p:cTn id="139" dur="1" fill="hold">
                                          <p:stCondLst>
                                            <p:cond delay="0"/>
                                          </p:stCondLst>
                                        </p:cTn>
                                        <p:tgtEl>
                                          <p:spTgt spid="940"/>
                                        </p:tgtEl>
                                        <p:attrNameLst>
                                          <p:attrName>style.visibility</p:attrName>
                                        </p:attrNameLst>
                                      </p:cBhvr>
                                      <p:to>
                                        <p:strVal val="visible"/>
                                      </p:to>
                                    </p:set>
                                    <p:anim calcmode="lin" valueType="num">
                                      <p:cBhvr additive="base">
                                        <p:cTn id="140" dur="500" fill="hold"/>
                                        <p:tgtEl>
                                          <p:spTgt spid="940"/>
                                        </p:tgtEl>
                                        <p:attrNameLst>
                                          <p:attrName>ppt_x</p:attrName>
                                        </p:attrNameLst>
                                      </p:cBhvr>
                                      <p:tavLst>
                                        <p:tav tm="0">
                                          <p:val>
                                            <p:strVal val="1+#ppt_w/2"/>
                                          </p:val>
                                        </p:tav>
                                        <p:tav tm="100000">
                                          <p:val>
                                            <p:strVal val="#ppt_x"/>
                                          </p:val>
                                        </p:tav>
                                      </p:tavLst>
                                    </p:anim>
                                    <p:anim calcmode="lin" valueType="num">
                                      <p:cBhvr additive="base">
                                        <p:cTn id="141" dur="500" fill="hold"/>
                                        <p:tgtEl>
                                          <p:spTgt spid="940"/>
                                        </p:tgtEl>
                                        <p:attrNameLst>
                                          <p:attrName>ppt_y</p:attrName>
                                        </p:attrNameLst>
                                      </p:cBhvr>
                                      <p:tavLst>
                                        <p:tav tm="0">
                                          <p:val>
                                            <p:strVal val="#ppt_y"/>
                                          </p:val>
                                        </p:tav>
                                        <p:tav tm="100000">
                                          <p:val>
                                            <p:strVal val="#ppt_y"/>
                                          </p:val>
                                        </p:tav>
                                      </p:tavLst>
                                    </p:anim>
                                  </p:childTnLst>
                                </p:cTn>
                              </p:par>
                            </p:childTnLst>
                          </p:cTn>
                        </p:par>
                        <p:par>
                          <p:cTn id="142" fill="hold">
                            <p:stCondLst>
                              <p:cond delay="2000"/>
                            </p:stCondLst>
                            <p:childTnLst>
                              <p:par>
                                <p:cTn id="143" presetID="2" presetClass="entr" presetSubtype="2" fill="hold" nodeType="afterEffect">
                                  <p:stCondLst>
                                    <p:cond delay="0"/>
                                  </p:stCondLst>
                                  <p:childTnLst>
                                    <p:set>
                                      <p:cBhvr>
                                        <p:cTn id="144" dur="1" fill="hold">
                                          <p:stCondLst>
                                            <p:cond delay="0"/>
                                          </p:stCondLst>
                                        </p:cTn>
                                        <p:tgtEl>
                                          <p:spTgt spid="921"/>
                                        </p:tgtEl>
                                        <p:attrNameLst>
                                          <p:attrName>style.visibility</p:attrName>
                                        </p:attrNameLst>
                                      </p:cBhvr>
                                      <p:to>
                                        <p:strVal val="visible"/>
                                      </p:to>
                                    </p:set>
                                    <p:anim calcmode="lin" valueType="num">
                                      <p:cBhvr additive="base">
                                        <p:cTn id="145" dur="500" fill="hold"/>
                                        <p:tgtEl>
                                          <p:spTgt spid="921"/>
                                        </p:tgtEl>
                                        <p:attrNameLst>
                                          <p:attrName>ppt_x</p:attrName>
                                        </p:attrNameLst>
                                      </p:cBhvr>
                                      <p:tavLst>
                                        <p:tav tm="0">
                                          <p:val>
                                            <p:strVal val="1+#ppt_w/2"/>
                                          </p:val>
                                        </p:tav>
                                        <p:tav tm="100000">
                                          <p:val>
                                            <p:strVal val="#ppt_x"/>
                                          </p:val>
                                        </p:tav>
                                      </p:tavLst>
                                    </p:anim>
                                    <p:anim calcmode="lin" valueType="num">
                                      <p:cBhvr additive="base">
                                        <p:cTn id="146" dur="500" fill="hold"/>
                                        <p:tgtEl>
                                          <p:spTgt spid="921"/>
                                        </p:tgtEl>
                                        <p:attrNameLst>
                                          <p:attrName>ppt_y</p:attrName>
                                        </p:attrNameLst>
                                      </p:cBhvr>
                                      <p:tavLst>
                                        <p:tav tm="0">
                                          <p:val>
                                            <p:strVal val="#ppt_y"/>
                                          </p:val>
                                        </p:tav>
                                        <p:tav tm="100000">
                                          <p:val>
                                            <p:strVal val="#ppt_y"/>
                                          </p:val>
                                        </p:tav>
                                      </p:tavLst>
                                    </p:anim>
                                  </p:childTnLst>
                                </p:cTn>
                              </p:par>
                            </p:childTnLst>
                          </p:cTn>
                        </p:par>
                        <p:par>
                          <p:cTn id="147" fill="hold">
                            <p:stCondLst>
                              <p:cond delay="2500"/>
                            </p:stCondLst>
                            <p:childTnLst>
                              <p:par>
                                <p:cTn id="148" presetID="1" presetClass="emph" presetSubtype="2" fill="hold" nodeType="afterEffect">
                                  <p:stCondLst>
                                    <p:cond delay="0"/>
                                  </p:stCondLst>
                                  <p:childTnLst>
                                    <p:animClr clrSpc="rgb" dir="cw">
                                      <p:cBhvr>
                                        <p:cTn id="149" dur="500" fill="hold"/>
                                        <p:tgtEl>
                                          <p:spTgt spid="906"/>
                                        </p:tgtEl>
                                        <p:attrNameLst>
                                          <p:attrName>fillcolor</p:attrName>
                                        </p:attrNameLst>
                                      </p:cBhvr>
                                      <p:to>
                                        <a:srgbClr val="00CC00"/>
                                      </p:to>
                                    </p:animClr>
                                    <p:set>
                                      <p:cBhvr>
                                        <p:cTn id="150" dur="500" fill="hold"/>
                                        <p:tgtEl>
                                          <p:spTgt spid="906"/>
                                        </p:tgtEl>
                                        <p:attrNameLst>
                                          <p:attrName>fill.type</p:attrName>
                                        </p:attrNameLst>
                                      </p:cBhvr>
                                      <p:to>
                                        <p:strVal val="solid"/>
                                      </p:to>
                                    </p:set>
                                    <p:set>
                                      <p:cBhvr>
                                        <p:cTn id="151" dur="500" fill="hold"/>
                                        <p:tgtEl>
                                          <p:spTgt spid="906"/>
                                        </p:tgtEl>
                                        <p:attrNameLst>
                                          <p:attrName>fill.on</p:attrName>
                                        </p:attrNameLst>
                                      </p:cBhvr>
                                      <p:to>
                                        <p:strVal val="true"/>
                                      </p:to>
                                    </p:set>
                                  </p:childTnLst>
                                </p:cTn>
                              </p:par>
                            </p:childTnLst>
                          </p:cTn>
                        </p:par>
                        <p:par>
                          <p:cTn id="152" fill="hold">
                            <p:stCondLst>
                              <p:cond delay="3000"/>
                            </p:stCondLst>
                            <p:childTnLst>
                              <p:par>
                                <p:cTn id="153" presetID="1" presetClass="emph" presetSubtype="2" fill="hold" nodeType="afterEffect">
                                  <p:stCondLst>
                                    <p:cond delay="0"/>
                                  </p:stCondLst>
                                  <p:childTnLst>
                                    <p:animClr clrSpc="rgb" dir="cw">
                                      <p:cBhvr>
                                        <p:cTn id="154" dur="500" fill="hold"/>
                                        <p:tgtEl>
                                          <p:spTgt spid="905"/>
                                        </p:tgtEl>
                                        <p:attrNameLst>
                                          <p:attrName>fillcolor</p:attrName>
                                        </p:attrNameLst>
                                      </p:cBhvr>
                                      <p:to>
                                        <a:schemeClr val="bg2"/>
                                      </p:to>
                                    </p:animClr>
                                    <p:set>
                                      <p:cBhvr>
                                        <p:cTn id="155" dur="500" fill="hold"/>
                                        <p:tgtEl>
                                          <p:spTgt spid="905"/>
                                        </p:tgtEl>
                                        <p:attrNameLst>
                                          <p:attrName>fill.type</p:attrName>
                                        </p:attrNameLst>
                                      </p:cBhvr>
                                      <p:to>
                                        <p:strVal val="solid"/>
                                      </p:to>
                                    </p:set>
                                    <p:set>
                                      <p:cBhvr>
                                        <p:cTn id="156" dur="500" fill="hold"/>
                                        <p:tgtEl>
                                          <p:spTgt spid="905"/>
                                        </p:tgtEl>
                                        <p:attrNameLst>
                                          <p:attrName>fill.on</p:attrName>
                                        </p:attrNameLst>
                                      </p:cBhvr>
                                      <p:to>
                                        <p:strVal val="true"/>
                                      </p:to>
                                    </p:set>
                                  </p:childTnLst>
                                </p:cTn>
                              </p:par>
                            </p:childTnLst>
                          </p:cTn>
                        </p:par>
                        <p:par>
                          <p:cTn id="157" fill="hold">
                            <p:stCondLst>
                              <p:cond delay="3500"/>
                            </p:stCondLst>
                            <p:childTnLst>
                              <p:par>
                                <p:cTn id="158" presetID="2" presetClass="entr" presetSubtype="12" fill="hold" nodeType="afterEffect">
                                  <p:stCondLst>
                                    <p:cond delay="0"/>
                                  </p:stCondLst>
                                  <p:childTnLst>
                                    <p:set>
                                      <p:cBhvr>
                                        <p:cTn id="159" dur="1" fill="hold">
                                          <p:stCondLst>
                                            <p:cond delay="0"/>
                                          </p:stCondLst>
                                        </p:cTn>
                                        <p:tgtEl>
                                          <p:spTgt spid="980"/>
                                        </p:tgtEl>
                                        <p:attrNameLst>
                                          <p:attrName>style.visibility</p:attrName>
                                        </p:attrNameLst>
                                      </p:cBhvr>
                                      <p:to>
                                        <p:strVal val="visible"/>
                                      </p:to>
                                    </p:set>
                                    <p:anim calcmode="lin" valueType="num">
                                      <p:cBhvr additive="base">
                                        <p:cTn id="160" dur="500" fill="hold"/>
                                        <p:tgtEl>
                                          <p:spTgt spid="980"/>
                                        </p:tgtEl>
                                        <p:attrNameLst>
                                          <p:attrName>ppt_x</p:attrName>
                                        </p:attrNameLst>
                                      </p:cBhvr>
                                      <p:tavLst>
                                        <p:tav tm="0">
                                          <p:val>
                                            <p:strVal val="0-#ppt_w/2"/>
                                          </p:val>
                                        </p:tav>
                                        <p:tav tm="100000">
                                          <p:val>
                                            <p:strVal val="#ppt_x"/>
                                          </p:val>
                                        </p:tav>
                                      </p:tavLst>
                                    </p:anim>
                                    <p:anim calcmode="lin" valueType="num">
                                      <p:cBhvr additive="base">
                                        <p:cTn id="161" dur="500" fill="hold"/>
                                        <p:tgtEl>
                                          <p:spTgt spid="980"/>
                                        </p:tgtEl>
                                        <p:attrNameLst>
                                          <p:attrName>ppt_y</p:attrName>
                                        </p:attrNameLst>
                                      </p:cBhvr>
                                      <p:tavLst>
                                        <p:tav tm="0">
                                          <p:val>
                                            <p:strVal val="1+#ppt_h/2"/>
                                          </p:val>
                                        </p:tav>
                                        <p:tav tm="100000">
                                          <p:val>
                                            <p:strVal val="#ppt_y"/>
                                          </p:val>
                                        </p:tav>
                                      </p:tavLst>
                                    </p:anim>
                                  </p:childTnLst>
                                </p:cTn>
                              </p:par>
                            </p:childTnLst>
                          </p:cTn>
                        </p:par>
                        <p:par>
                          <p:cTn id="162" fill="hold">
                            <p:stCondLst>
                              <p:cond delay="4000"/>
                            </p:stCondLst>
                            <p:childTnLst>
                              <p:par>
                                <p:cTn id="163" presetID="2" presetClass="entr" presetSubtype="2" fill="hold" nodeType="afterEffect">
                                  <p:stCondLst>
                                    <p:cond delay="0"/>
                                  </p:stCondLst>
                                  <p:childTnLst>
                                    <p:set>
                                      <p:cBhvr>
                                        <p:cTn id="164" dur="1" fill="hold">
                                          <p:stCondLst>
                                            <p:cond delay="0"/>
                                          </p:stCondLst>
                                        </p:cTn>
                                        <p:tgtEl>
                                          <p:spTgt spid="950"/>
                                        </p:tgtEl>
                                        <p:attrNameLst>
                                          <p:attrName>style.visibility</p:attrName>
                                        </p:attrNameLst>
                                      </p:cBhvr>
                                      <p:to>
                                        <p:strVal val="visible"/>
                                      </p:to>
                                    </p:set>
                                    <p:anim calcmode="lin" valueType="num">
                                      <p:cBhvr additive="base">
                                        <p:cTn id="165" dur="500" fill="hold"/>
                                        <p:tgtEl>
                                          <p:spTgt spid="950"/>
                                        </p:tgtEl>
                                        <p:attrNameLst>
                                          <p:attrName>ppt_x</p:attrName>
                                        </p:attrNameLst>
                                      </p:cBhvr>
                                      <p:tavLst>
                                        <p:tav tm="0">
                                          <p:val>
                                            <p:strVal val="1+#ppt_w/2"/>
                                          </p:val>
                                        </p:tav>
                                        <p:tav tm="100000">
                                          <p:val>
                                            <p:strVal val="#ppt_x"/>
                                          </p:val>
                                        </p:tav>
                                      </p:tavLst>
                                    </p:anim>
                                    <p:anim calcmode="lin" valueType="num">
                                      <p:cBhvr additive="base">
                                        <p:cTn id="166" dur="500" fill="hold"/>
                                        <p:tgtEl>
                                          <p:spTgt spid="950"/>
                                        </p:tgtEl>
                                        <p:attrNameLst>
                                          <p:attrName>ppt_y</p:attrName>
                                        </p:attrNameLst>
                                      </p:cBhvr>
                                      <p:tavLst>
                                        <p:tav tm="0">
                                          <p:val>
                                            <p:strVal val="#ppt_y"/>
                                          </p:val>
                                        </p:tav>
                                        <p:tav tm="100000">
                                          <p:val>
                                            <p:strVal val="#ppt_y"/>
                                          </p:val>
                                        </p:tav>
                                      </p:tavLst>
                                    </p:anim>
                                  </p:childTnLst>
                                </p:cTn>
                              </p:par>
                              <p:par>
                                <p:cTn id="167" presetID="2" presetClass="entr" presetSubtype="2" fill="hold" nodeType="withEffect">
                                  <p:stCondLst>
                                    <p:cond delay="0"/>
                                  </p:stCondLst>
                                  <p:childTnLst>
                                    <p:set>
                                      <p:cBhvr>
                                        <p:cTn id="168" dur="1" fill="hold">
                                          <p:stCondLst>
                                            <p:cond delay="0"/>
                                          </p:stCondLst>
                                        </p:cTn>
                                        <p:tgtEl>
                                          <p:spTgt spid="918"/>
                                        </p:tgtEl>
                                        <p:attrNameLst>
                                          <p:attrName>style.visibility</p:attrName>
                                        </p:attrNameLst>
                                      </p:cBhvr>
                                      <p:to>
                                        <p:strVal val="visible"/>
                                      </p:to>
                                    </p:set>
                                    <p:anim calcmode="lin" valueType="num">
                                      <p:cBhvr additive="base">
                                        <p:cTn id="169" dur="500" fill="hold"/>
                                        <p:tgtEl>
                                          <p:spTgt spid="918"/>
                                        </p:tgtEl>
                                        <p:attrNameLst>
                                          <p:attrName>ppt_x</p:attrName>
                                        </p:attrNameLst>
                                      </p:cBhvr>
                                      <p:tavLst>
                                        <p:tav tm="0">
                                          <p:val>
                                            <p:strVal val="1+#ppt_w/2"/>
                                          </p:val>
                                        </p:tav>
                                        <p:tav tm="100000">
                                          <p:val>
                                            <p:strVal val="#ppt_x"/>
                                          </p:val>
                                        </p:tav>
                                      </p:tavLst>
                                    </p:anim>
                                    <p:anim calcmode="lin" valueType="num">
                                      <p:cBhvr additive="base">
                                        <p:cTn id="170" dur="500" fill="hold"/>
                                        <p:tgtEl>
                                          <p:spTgt spid="918"/>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 presetClass="emph" presetSubtype="2" fill="hold" nodeType="clickEffect">
                                  <p:stCondLst>
                                    <p:cond delay="0"/>
                                  </p:stCondLst>
                                  <p:childTnLst>
                                    <p:animClr clrSpc="rgb" dir="cw">
                                      <p:cBhvr>
                                        <p:cTn id="174" dur="500" fill="hold"/>
                                        <p:tgtEl>
                                          <p:spTgt spid="907"/>
                                        </p:tgtEl>
                                        <p:attrNameLst>
                                          <p:attrName>fillcolor</p:attrName>
                                        </p:attrNameLst>
                                      </p:cBhvr>
                                      <p:to>
                                        <a:srgbClr val="00CC00"/>
                                      </p:to>
                                    </p:animClr>
                                    <p:set>
                                      <p:cBhvr>
                                        <p:cTn id="175" dur="500" fill="hold"/>
                                        <p:tgtEl>
                                          <p:spTgt spid="907"/>
                                        </p:tgtEl>
                                        <p:attrNameLst>
                                          <p:attrName>fill.type</p:attrName>
                                        </p:attrNameLst>
                                      </p:cBhvr>
                                      <p:to>
                                        <p:strVal val="solid"/>
                                      </p:to>
                                    </p:set>
                                    <p:set>
                                      <p:cBhvr>
                                        <p:cTn id="176" dur="500" fill="hold"/>
                                        <p:tgtEl>
                                          <p:spTgt spid="907"/>
                                        </p:tgtEl>
                                        <p:attrNameLst>
                                          <p:attrName>fill.on</p:attrName>
                                        </p:attrNameLst>
                                      </p:cBhvr>
                                      <p:to>
                                        <p:strVal val="true"/>
                                      </p:to>
                                    </p:set>
                                  </p:childTnLst>
                                </p:cTn>
                              </p:par>
                            </p:childTnLst>
                          </p:cTn>
                        </p:par>
                        <p:par>
                          <p:cTn id="177" fill="hold">
                            <p:stCondLst>
                              <p:cond delay="500"/>
                            </p:stCondLst>
                            <p:childTnLst>
                              <p:par>
                                <p:cTn id="178" presetID="1" presetClass="emph" presetSubtype="2" fill="hold" nodeType="afterEffect">
                                  <p:stCondLst>
                                    <p:cond delay="0"/>
                                  </p:stCondLst>
                                  <p:childTnLst>
                                    <p:animClr clrSpc="rgb" dir="cw">
                                      <p:cBhvr>
                                        <p:cTn id="179" dur="500" fill="hold"/>
                                        <p:tgtEl>
                                          <p:spTgt spid="906"/>
                                        </p:tgtEl>
                                        <p:attrNameLst>
                                          <p:attrName>fillcolor</p:attrName>
                                        </p:attrNameLst>
                                      </p:cBhvr>
                                      <p:to>
                                        <a:schemeClr val="bg2"/>
                                      </p:to>
                                    </p:animClr>
                                    <p:set>
                                      <p:cBhvr>
                                        <p:cTn id="180" dur="500" fill="hold"/>
                                        <p:tgtEl>
                                          <p:spTgt spid="906"/>
                                        </p:tgtEl>
                                        <p:attrNameLst>
                                          <p:attrName>fill.type</p:attrName>
                                        </p:attrNameLst>
                                      </p:cBhvr>
                                      <p:to>
                                        <p:strVal val="solid"/>
                                      </p:to>
                                    </p:set>
                                    <p:set>
                                      <p:cBhvr>
                                        <p:cTn id="181" dur="500" fill="hold"/>
                                        <p:tgtEl>
                                          <p:spTgt spid="906"/>
                                        </p:tgtEl>
                                        <p:attrNameLst>
                                          <p:attrName>fill.on</p:attrName>
                                        </p:attrNameLst>
                                      </p:cBhvr>
                                      <p:to>
                                        <p:strVal val="true"/>
                                      </p:to>
                                    </p:set>
                                  </p:childTnLst>
                                </p:cTn>
                              </p:par>
                            </p:childTnLst>
                          </p:cTn>
                        </p:par>
                        <p:par>
                          <p:cTn id="182" fill="hold">
                            <p:stCondLst>
                              <p:cond delay="1000"/>
                            </p:stCondLst>
                            <p:childTnLst>
                              <p:par>
                                <p:cTn id="183" presetID="2" presetClass="entr" presetSubtype="12" fill="hold" nodeType="afterEffect">
                                  <p:stCondLst>
                                    <p:cond delay="0"/>
                                  </p:stCondLst>
                                  <p:childTnLst>
                                    <p:set>
                                      <p:cBhvr>
                                        <p:cTn id="184" dur="1" fill="hold">
                                          <p:stCondLst>
                                            <p:cond delay="0"/>
                                          </p:stCondLst>
                                        </p:cTn>
                                        <p:tgtEl>
                                          <p:spTgt spid="989"/>
                                        </p:tgtEl>
                                        <p:attrNameLst>
                                          <p:attrName>style.visibility</p:attrName>
                                        </p:attrNameLst>
                                      </p:cBhvr>
                                      <p:to>
                                        <p:strVal val="visible"/>
                                      </p:to>
                                    </p:set>
                                    <p:anim calcmode="lin" valueType="num">
                                      <p:cBhvr additive="base">
                                        <p:cTn id="185" dur="500" fill="hold"/>
                                        <p:tgtEl>
                                          <p:spTgt spid="989"/>
                                        </p:tgtEl>
                                        <p:attrNameLst>
                                          <p:attrName>ppt_x</p:attrName>
                                        </p:attrNameLst>
                                      </p:cBhvr>
                                      <p:tavLst>
                                        <p:tav tm="0">
                                          <p:val>
                                            <p:strVal val="0-#ppt_w/2"/>
                                          </p:val>
                                        </p:tav>
                                        <p:tav tm="100000">
                                          <p:val>
                                            <p:strVal val="#ppt_x"/>
                                          </p:val>
                                        </p:tav>
                                      </p:tavLst>
                                    </p:anim>
                                    <p:anim calcmode="lin" valueType="num">
                                      <p:cBhvr additive="base">
                                        <p:cTn id="186" dur="500" fill="hold"/>
                                        <p:tgtEl>
                                          <p:spTgt spid="989"/>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35" presetClass="emph" presetSubtype="0" repeatCount="3000" fill="hold" nodeType="clickEffect">
                                  <p:stCondLst>
                                    <p:cond delay="0"/>
                                  </p:stCondLst>
                                  <p:childTnLst>
                                    <p:anim calcmode="discrete" valueType="str">
                                      <p:cBhvr>
                                        <p:cTn id="190" dur="1000" fill="hold"/>
                                        <p:tgtEl>
                                          <p:spTgt spid="92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4"/>
                                        </p:tgtEl>
                                        <p:attrNameLst>
                                          <p:attrName>ppt_c</p:attrName>
                                        </p:attrNameLst>
                                      </p:cBhvr>
                                      <p:to>
                                        <a:schemeClr val="hlink"/>
                                      </p:to>
                                    </p:animClr>
                                  </p:subTnLst>
                                </p:cTn>
                              </p:par>
                            </p:childTnLst>
                          </p:cTn>
                        </p:par>
                      </p:childTnLst>
                    </p:cTn>
                  </p:par>
                  <p:par>
                    <p:cTn id="191" fill="hold">
                      <p:stCondLst>
                        <p:cond delay="indefinite"/>
                      </p:stCondLst>
                      <p:childTnLst>
                        <p:par>
                          <p:cTn id="192" fill="hold">
                            <p:stCondLst>
                              <p:cond delay="0"/>
                            </p:stCondLst>
                            <p:childTnLst>
                              <p:par>
                                <p:cTn id="193" presetID="2" presetClass="entr" presetSubtype="2" repeatCount="2000" fill="hold" nodeType="clickEffect">
                                  <p:stCondLst>
                                    <p:cond delay="0"/>
                                  </p:stCondLst>
                                  <p:childTnLst>
                                    <p:set>
                                      <p:cBhvr>
                                        <p:cTn id="194" dur="1" fill="hold">
                                          <p:stCondLst>
                                            <p:cond delay="0"/>
                                          </p:stCondLst>
                                        </p:cTn>
                                        <p:tgtEl>
                                          <p:spTgt spid="945"/>
                                        </p:tgtEl>
                                        <p:attrNameLst>
                                          <p:attrName>style.visibility</p:attrName>
                                        </p:attrNameLst>
                                      </p:cBhvr>
                                      <p:to>
                                        <p:strVal val="visible"/>
                                      </p:to>
                                    </p:set>
                                    <p:anim calcmode="lin" valueType="num">
                                      <p:cBhvr additive="base">
                                        <p:cTn id="195" dur="500" fill="hold"/>
                                        <p:tgtEl>
                                          <p:spTgt spid="945"/>
                                        </p:tgtEl>
                                        <p:attrNameLst>
                                          <p:attrName>ppt_x</p:attrName>
                                        </p:attrNameLst>
                                      </p:cBhvr>
                                      <p:tavLst>
                                        <p:tav tm="0">
                                          <p:val>
                                            <p:strVal val="1+#ppt_w/2"/>
                                          </p:val>
                                        </p:tav>
                                        <p:tav tm="100000">
                                          <p:val>
                                            <p:strVal val="#ppt_x"/>
                                          </p:val>
                                        </p:tav>
                                      </p:tavLst>
                                    </p:anim>
                                    <p:anim calcmode="lin" valueType="num">
                                      <p:cBhvr additive="base">
                                        <p:cTn id="196" dur="500" fill="hold"/>
                                        <p:tgtEl>
                                          <p:spTgt spid="9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0" animBg="1"/>
      <p:bldP spid="898" grpId="0" animBg="1"/>
      <p:bldP spid="898" grpId="1" animBg="1"/>
      <p:bldP spid="908" grpId="0" animBg="1"/>
      <p:bldP spid="987" grpId="0" animBg="1"/>
      <p:bldP spid="988" grpId="0" animBg="1"/>
    </p:bldLst>
  </p:timing>
  <p:extLst mod="1"/>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直接相联映射</a:t>
            </a:r>
          </a:p>
        </p:txBody>
      </p:sp>
      <p:sp>
        <p:nvSpPr>
          <p:cNvPr id="3" name="内容占位符 2"/>
          <p:cNvSpPr>
            <a:spLocks noGrp="1"/>
          </p:cNvSpPr>
          <p:nvPr>
            <p:ph idx="1"/>
          </p:nvPr>
        </p:nvSpPr>
        <p:spPr/>
        <p:txBody>
          <a:bodyPr/>
          <a:lstStyle/>
          <a:p>
            <a:r>
              <a:rPr lang="en-US" altLang="zh-CN" dirty="0"/>
              <a:t>Cache</a:t>
            </a:r>
            <a:r>
              <a:rPr lang="zh-CN" altLang="en-US" dirty="0"/>
              <a:t>容量 </a:t>
            </a:r>
            <a:r>
              <a:rPr lang="en-US" altLang="zh-CN" dirty="0"/>
              <a:t>= </a:t>
            </a:r>
            <a:r>
              <a:rPr lang="zh-CN" altLang="en-US" dirty="0"/>
              <a:t>行大小*行数  </a:t>
            </a:r>
            <a:endParaRPr lang="en-US" altLang="zh-CN" dirty="0"/>
          </a:p>
          <a:p>
            <a:pPr marL="0" indent="0">
              <a:buNone/>
            </a:pPr>
            <a:r>
              <a:rPr lang="en-US" altLang="zh-CN" dirty="0"/>
              <a:t>                   </a:t>
            </a:r>
            <a:r>
              <a:rPr lang="zh-CN" altLang="en-US" dirty="0"/>
              <a:t> </a:t>
            </a:r>
            <a:r>
              <a:rPr lang="en-US" altLang="zh-CN" dirty="0"/>
              <a:t>=</a:t>
            </a:r>
            <a:r>
              <a:rPr lang="zh-CN" altLang="en-US" dirty="0"/>
              <a:t>（标记位</a:t>
            </a:r>
            <a:r>
              <a:rPr lang="en-US" altLang="zh-CN" dirty="0"/>
              <a:t>+</a:t>
            </a:r>
            <a:r>
              <a:rPr lang="zh-CN" altLang="en-US" dirty="0"/>
              <a:t>标志位</a:t>
            </a:r>
            <a:r>
              <a:rPr lang="en-US" altLang="zh-CN" dirty="0"/>
              <a:t>+</a:t>
            </a:r>
            <a:r>
              <a:rPr lang="zh-CN" altLang="en-US" dirty="0"/>
              <a:t>数据块</a:t>
            </a:r>
            <a:r>
              <a:rPr lang="en-US" altLang="zh-CN" dirty="0"/>
              <a:t>+</a:t>
            </a:r>
            <a:r>
              <a:rPr lang="zh-CN" altLang="en-US" dirty="0">
                <a:solidFill>
                  <a:srgbClr val="FF0000"/>
                </a:solidFill>
              </a:rPr>
              <a:t>置换标记</a:t>
            </a:r>
            <a:r>
              <a:rPr lang="zh-CN" altLang="en-US" dirty="0"/>
              <a:t>）* 行数</a:t>
            </a:r>
          </a:p>
          <a:p>
            <a:pPr lvl="1"/>
            <a:r>
              <a:rPr lang="zh-CN" altLang="en-US" sz="2400" dirty="0"/>
              <a:t>标记位</a:t>
            </a:r>
            <a:r>
              <a:rPr lang="en-US" altLang="zh-CN" sz="2400" dirty="0"/>
              <a:t>=</a:t>
            </a:r>
            <a:r>
              <a:rPr lang="zh-CN" altLang="en-US" sz="2400" dirty="0"/>
              <a:t>区地址</a:t>
            </a:r>
          </a:p>
          <a:p>
            <a:pPr lvl="1"/>
            <a:r>
              <a:rPr lang="zh-CN" altLang="en-US" sz="2400" dirty="0"/>
              <a:t>标志位（有效标志位，脏数据位）</a:t>
            </a:r>
          </a:p>
          <a:p>
            <a:pPr lvl="1"/>
            <a:r>
              <a:rPr lang="zh-CN" altLang="en-US" sz="2400" dirty="0"/>
              <a:t>无相联存储器，所有信息均存放在</a:t>
            </a:r>
            <a:r>
              <a:rPr lang="en-US" altLang="zh-CN" sz="2400" dirty="0"/>
              <a:t>SRAM</a:t>
            </a:r>
            <a:endParaRPr lang="zh-CN" altLang="en-US" sz="2400" dirty="0"/>
          </a:p>
          <a:p>
            <a:endParaRPr lang="zh-CN" altLang="en-US" dirty="0"/>
          </a:p>
          <a:p>
            <a:endParaRPr lang="zh-CN" altLang="en-US" dirty="0"/>
          </a:p>
        </p:txBody>
      </p:sp>
      <p:grpSp>
        <p:nvGrpSpPr>
          <p:cNvPr id="4" name="组合 3"/>
          <p:cNvGrpSpPr>
            <a:grpSpLocks/>
          </p:cNvGrpSpPr>
          <p:nvPr/>
        </p:nvGrpSpPr>
        <p:grpSpPr bwMode="auto">
          <a:xfrm>
            <a:off x="2116807" y="4555373"/>
            <a:ext cx="7958385" cy="1578727"/>
            <a:chOff x="1360481" y="4963671"/>
            <a:chExt cx="3554902" cy="1089827"/>
          </a:xfrm>
        </p:grpSpPr>
        <p:grpSp>
          <p:nvGrpSpPr>
            <p:cNvPr id="5" name="组合 4"/>
            <p:cNvGrpSpPr>
              <a:grpSpLocks/>
            </p:cNvGrpSpPr>
            <p:nvPr/>
          </p:nvGrpSpPr>
          <p:grpSpPr bwMode="auto">
            <a:xfrm>
              <a:off x="1360481" y="5280383"/>
              <a:ext cx="3554902" cy="773115"/>
              <a:chOff x="1905625" y="5551486"/>
              <a:chExt cx="6382003" cy="1154114"/>
            </a:xfrm>
          </p:grpSpPr>
          <p:sp>
            <p:nvSpPr>
              <p:cNvPr id="7" name="Text Box 2"/>
              <p:cNvSpPr txBox="1">
                <a:spLocks noChangeArrowheads="1"/>
              </p:cNvSpPr>
              <p:nvPr/>
            </p:nvSpPr>
            <p:spPr bwMode="auto">
              <a:xfrm>
                <a:off x="4424512" y="6389863"/>
                <a:ext cx="915658"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s</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8" name="Text Box 3"/>
              <p:cNvSpPr txBox="1">
                <a:spLocks noChangeArrowheads="1"/>
              </p:cNvSpPr>
              <p:nvPr/>
            </p:nvSpPr>
            <p:spPr bwMode="auto">
              <a:xfrm>
                <a:off x="7005735" y="6389863"/>
                <a:ext cx="953673"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b</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9" name="AutoShape 5"/>
              <p:cNvSpPr>
                <a:spLocks/>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headEnd/>
                <a:tailEnd/>
              </a:ln>
            </p:spPr>
            <p:txBody>
              <a:bodyPr vert="eaVert"/>
              <a:lstStyle/>
              <a:p>
                <a:pPr algn="ctr"/>
                <a:endParaRPr lang="zh-CN" altLang="en-US" sz="2400"/>
              </a:p>
            </p:txBody>
          </p:sp>
          <p:sp>
            <p:nvSpPr>
              <p:cNvPr id="10" name="AutoShape 6"/>
              <p:cNvSpPr>
                <a:spLocks/>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headEnd/>
                <a:tailEnd/>
              </a:ln>
            </p:spPr>
            <p:txBody>
              <a:bodyPr vert="eaVert"/>
              <a:lstStyle/>
              <a:p>
                <a:pPr algn="ctr"/>
                <a:endParaRPr lang="zh-CN" altLang="en-US" sz="2400"/>
              </a:p>
            </p:txBody>
          </p:sp>
          <p:sp>
            <p:nvSpPr>
              <p:cNvPr id="11"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2000" dirty="0">
                    <a:solidFill>
                      <a:schemeClr val="bg1"/>
                    </a:solidFill>
                  </a:rPr>
                  <a:t>区地址</a:t>
                </a:r>
                <a:r>
                  <a:rPr lang="en-US" altLang="zh-CN" sz="2000" dirty="0">
                    <a:solidFill>
                      <a:schemeClr val="bg1"/>
                    </a:solidFill>
                  </a:rPr>
                  <a:t>-</a:t>
                </a:r>
                <a:r>
                  <a:rPr lang="zh-CN" altLang="en-US" sz="2000" dirty="0">
                    <a:solidFill>
                      <a:schemeClr val="bg1"/>
                    </a:solidFill>
                  </a:rPr>
                  <a:t>标记</a:t>
                </a:r>
              </a:p>
            </p:txBody>
          </p:sp>
          <p:sp>
            <p:nvSpPr>
              <p:cNvPr id="12"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2000" dirty="0">
                    <a:solidFill>
                      <a:schemeClr val="bg1"/>
                    </a:solidFill>
                  </a:rPr>
                  <a:t>行地址</a:t>
                </a:r>
                <a:r>
                  <a:rPr lang="en-US" altLang="zh-CN" sz="2000" dirty="0">
                    <a:solidFill>
                      <a:schemeClr val="bg1"/>
                    </a:solidFill>
                  </a:rPr>
                  <a:t>-</a:t>
                </a:r>
                <a:r>
                  <a:rPr lang="zh-CN" altLang="en-US" sz="2000" dirty="0">
                    <a:solidFill>
                      <a:schemeClr val="bg1"/>
                    </a:solidFill>
                  </a:rPr>
                  <a:t>索引（区内块偏移）</a:t>
                </a:r>
              </a:p>
            </p:txBody>
          </p:sp>
          <p:sp>
            <p:nvSpPr>
              <p:cNvPr id="13"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2000" dirty="0"/>
                  <a:t>字</a:t>
                </a:r>
                <a:r>
                  <a:rPr lang="en-US" altLang="zh-CN" sz="2000" dirty="0"/>
                  <a:t>(</a:t>
                </a:r>
                <a:r>
                  <a:rPr lang="zh-CN" altLang="en-US" sz="2000" dirty="0"/>
                  <a:t>块内字偏移</a:t>
                </a:r>
                <a:r>
                  <a:rPr lang="en-US" altLang="zh-CN" sz="2000" dirty="0"/>
                  <a:t>)</a:t>
                </a:r>
                <a:endParaRPr lang="zh-CN" altLang="en-US" sz="2000" dirty="0"/>
              </a:p>
            </p:txBody>
          </p:sp>
          <p:sp>
            <p:nvSpPr>
              <p:cNvPr id="14" name="Text Box 13"/>
              <p:cNvSpPr txBox="1">
                <a:spLocks noChangeArrowheads="1"/>
              </p:cNvSpPr>
              <p:nvPr/>
            </p:nvSpPr>
            <p:spPr bwMode="auto">
              <a:xfrm>
                <a:off x="1905626" y="6389863"/>
                <a:ext cx="914005" cy="315737"/>
              </a:xfrm>
              <a:prstGeom prst="rect">
                <a:avLst/>
              </a:prstGeom>
              <a:noFill/>
              <a:ln w="19050">
                <a:noFill/>
                <a:miter lim="800000"/>
                <a:headEnd/>
                <a:tailEnd/>
              </a:ln>
            </p:spPr>
            <p:txBody>
              <a:bodyPr lIns="0" tIns="0" rIns="0" bIns="0"/>
              <a:lstStyle/>
              <a:p>
                <a:pPr algn="ctr">
                  <a:defRPr/>
                </a:pPr>
                <a:r>
                  <a:rPr lang="en-US" altLang="zh-CN" sz="2400" dirty="0">
                    <a:solidFill>
                      <a:schemeClr val="tx2"/>
                    </a:solidFill>
                    <a:latin typeface="Arial" pitchFamily="34" charset="0"/>
                  </a:rPr>
                  <a:t>t</a:t>
                </a:r>
                <a:r>
                  <a:rPr lang="zh-CN" altLang="en-US" sz="2400" dirty="0">
                    <a:solidFill>
                      <a:schemeClr val="tx2"/>
                    </a:solidFill>
                    <a:latin typeface="Arial" pitchFamily="34" charset="0"/>
                  </a:rPr>
                  <a:t>位</a:t>
                </a:r>
                <a:endParaRPr lang="zh-CN" altLang="en-US" sz="2400" dirty="0">
                  <a:solidFill>
                    <a:schemeClr val="tx2"/>
                  </a:solidFill>
                  <a:effectLst>
                    <a:outerShdw blurRad="38100" dist="38100" dir="2700000" algn="tl">
                      <a:srgbClr val="C0C0C0"/>
                    </a:outerShdw>
                  </a:effectLst>
                  <a:latin typeface="Arial" pitchFamily="34" charset="0"/>
                </a:endParaRPr>
              </a:p>
            </p:txBody>
          </p:sp>
          <p:sp>
            <p:nvSpPr>
              <p:cNvPr id="15" name="AutoShape 14"/>
              <p:cNvSpPr>
                <a:spLocks/>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headEnd/>
                <a:tailEnd/>
              </a:ln>
            </p:spPr>
            <p:txBody>
              <a:bodyPr vert="eaVert"/>
              <a:lstStyle/>
              <a:p>
                <a:pPr algn="ctr"/>
                <a:endParaRPr lang="zh-CN" altLang="en-US" sz="2400"/>
              </a:p>
            </p:txBody>
          </p:sp>
        </p:grpSp>
        <p:sp>
          <p:nvSpPr>
            <p:cNvPr id="6" name="Text Box 52"/>
            <p:cNvSpPr txBox="1">
              <a:spLocks noChangeArrowheads="1"/>
            </p:cNvSpPr>
            <p:nvPr/>
          </p:nvSpPr>
          <p:spPr bwMode="auto">
            <a:xfrm>
              <a:off x="2578889" y="4963671"/>
              <a:ext cx="1260369" cy="318697"/>
            </a:xfrm>
            <a:prstGeom prst="rect">
              <a:avLst/>
            </a:prstGeom>
            <a:noFill/>
            <a:ln w="9525">
              <a:noFill/>
              <a:miter lim="800000"/>
              <a:headEnd/>
              <a:tailEnd/>
            </a:ln>
          </p:spPr>
          <p:txBody>
            <a:bodyPr>
              <a:spAutoFit/>
            </a:bodyPr>
            <a:lstStyle/>
            <a:p>
              <a:pPr algn="ctr"/>
              <a:r>
                <a:rPr lang="zh-CN" altLang="en-US" sz="2400" b="1" dirty="0">
                  <a:latin typeface="微软雅黑" charset="-122"/>
                  <a:ea typeface="微软雅黑" charset="-122"/>
                </a:rPr>
                <a:t>主存地址</a:t>
              </a:r>
            </a:p>
          </p:txBody>
        </p:sp>
      </p:grpSp>
    </p:spTree>
    <p:extLst>
      <p:ext uri="{BB962C8B-B14F-4D97-AF65-F5344CB8AC3E}">
        <p14:creationId xmlns:p14="http://schemas.microsoft.com/office/powerpoint/2010/main" val="261745925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直接相联应用场合</a:t>
            </a:r>
          </a:p>
        </p:txBody>
      </p:sp>
      <p:sp>
        <p:nvSpPr>
          <p:cNvPr id="3" name="内容占位符 2"/>
          <p:cNvSpPr>
            <a:spLocks noGrp="1"/>
          </p:cNvSpPr>
          <p:nvPr>
            <p:ph idx="1"/>
          </p:nvPr>
        </p:nvSpPr>
        <p:spPr/>
        <p:txBody>
          <a:bodyPr/>
          <a:lstStyle/>
          <a:p>
            <a:r>
              <a:rPr lang="zh-CN" altLang="en-US" dirty="0"/>
              <a:t>块映射速度快，一对一映射，无须查表</a:t>
            </a:r>
          </a:p>
          <a:p>
            <a:pPr lvl="1"/>
            <a:r>
              <a:rPr lang="zh-CN" altLang="en-US" sz="2400" dirty="0"/>
              <a:t>利用索引字段直接对比相应标记位即可</a:t>
            </a:r>
          </a:p>
          <a:p>
            <a:pPr lvl="1"/>
            <a:r>
              <a:rPr lang="zh-CN" altLang="en-US" sz="2400" dirty="0"/>
              <a:t>查找表可以和副本一起存放，无需相联存储器</a:t>
            </a:r>
          </a:p>
          <a:p>
            <a:r>
              <a:rPr lang="en-US" altLang="zh-CN" dirty="0"/>
              <a:t>cache</a:t>
            </a:r>
            <a:r>
              <a:rPr lang="zh-CN" altLang="en-US" dirty="0"/>
              <a:t>容易冲突，</a:t>
            </a:r>
            <a:r>
              <a:rPr lang="en-US" altLang="zh-CN" dirty="0"/>
              <a:t>cache</a:t>
            </a:r>
            <a:r>
              <a:rPr lang="zh-CN" altLang="en-US" dirty="0"/>
              <a:t>利用率低</a:t>
            </a:r>
          </a:p>
          <a:p>
            <a:r>
              <a:rPr lang="zh-CN" altLang="en-US" dirty="0"/>
              <a:t>淘汰算法简单</a:t>
            </a:r>
          </a:p>
          <a:p>
            <a:r>
              <a:rPr lang="zh-CN" altLang="en-US" dirty="0"/>
              <a:t>命中率低，适合大容量</a:t>
            </a:r>
            <a:r>
              <a:rPr lang="en-US" altLang="zh-CN" dirty="0"/>
              <a:t>cache</a:t>
            </a:r>
            <a:endParaRPr lang="zh-CN" altLang="en-US" dirty="0"/>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18669003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6" name="直接连接符 225"/>
          <p:cNvCxnSpPr/>
          <p:nvPr/>
        </p:nvCxnSpPr>
        <p:spPr>
          <a:xfrm flipV="1">
            <a:off x="2512031" y="5425868"/>
            <a:ext cx="700479" cy="3791"/>
          </a:xfrm>
          <a:prstGeom prst="line">
            <a:avLst/>
          </a:prstGeom>
          <a:noFill/>
          <a:ln w="38100" cap="sq" cmpd="sng" algn="ctr">
            <a:solidFill>
              <a:srgbClr val="00B0F0"/>
            </a:solidFill>
            <a:prstDash val="solid"/>
            <a:miter lim="800000"/>
            <a:tailEnd type="none"/>
          </a:ln>
          <a:effectLst/>
        </p:spPr>
      </p:cxnSp>
      <p:sp>
        <p:nvSpPr>
          <p:cNvPr id="2" name="标题 1"/>
          <p:cNvSpPr>
            <a:spLocks noGrp="1"/>
          </p:cNvSpPr>
          <p:nvPr>
            <p:ph type="title"/>
          </p:nvPr>
        </p:nvSpPr>
        <p:spPr/>
        <p:txBody>
          <a:bodyPr/>
          <a:lstStyle/>
          <a:p>
            <a:r>
              <a:rPr lang="zh-CN" altLang="en-US" dirty="0"/>
              <a:t>组相联映射</a:t>
            </a:r>
          </a:p>
        </p:txBody>
      </p:sp>
      <p:grpSp>
        <p:nvGrpSpPr>
          <p:cNvPr id="101" name="组合 100"/>
          <p:cNvGrpSpPr/>
          <p:nvPr/>
        </p:nvGrpSpPr>
        <p:grpSpPr>
          <a:xfrm>
            <a:off x="3221355" y="3731168"/>
            <a:ext cx="4348163" cy="760412"/>
            <a:chOff x="1158875" y="3763963"/>
            <a:chExt cx="4348163" cy="760412"/>
          </a:xfrm>
        </p:grpSpPr>
        <p:grpSp>
          <p:nvGrpSpPr>
            <p:cNvPr id="102" name="组合 199"/>
            <p:cNvGrpSpPr>
              <a:grpSpLocks/>
            </p:cNvGrpSpPr>
            <p:nvPr/>
          </p:nvGrpSpPr>
          <p:grpSpPr bwMode="auto">
            <a:xfrm>
              <a:off x="1158875" y="3763963"/>
              <a:ext cx="3422650" cy="760412"/>
              <a:chOff x="1869480" y="2047168"/>
              <a:chExt cx="3422600" cy="456082"/>
            </a:xfrm>
          </p:grpSpPr>
          <p:sp>
            <p:nvSpPr>
              <p:cNvPr id="104" name="矩形 103"/>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105" name="TextBox 201"/>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0000"/>
                    </a:solidFill>
                    <a:effectLst/>
                    <a:uLnTx/>
                    <a:uFillTx/>
                    <a:latin typeface="Arial" charset="0"/>
                    <a:ea typeface="华文细黑" pitchFamily="2" charset="-122"/>
                  </a:rPr>
                  <a:t>0</a:t>
                </a:r>
                <a:endParaRPr kumimoji="0" lang="zh-CN" altLang="en-US" sz="1600" b="0" i="1" u="none" strike="noStrike" kern="0" cap="none" spc="0" normalizeH="0" baseline="-25000" noProof="0">
                  <a:ln>
                    <a:noFill/>
                  </a:ln>
                  <a:solidFill>
                    <a:srgbClr val="000000"/>
                  </a:solidFill>
                  <a:effectLst/>
                  <a:uLnTx/>
                  <a:uFillTx/>
                  <a:latin typeface="Arial" charset="0"/>
                  <a:ea typeface="华文细黑" pitchFamily="2" charset="-122"/>
                </a:endParaRPr>
              </a:p>
            </p:txBody>
          </p:sp>
        </p:grpSp>
        <p:sp>
          <p:nvSpPr>
            <p:cNvPr id="103" name="TextBox 213"/>
            <p:cNvSpPr txBox="1">
              <a:spLocks noChangeArrowheads="1"/>
            </p:cNvSpPr>
            <p:nvPr/>
          </p:nvSpPr>
          <p:spPr bwMode="auto">
            <a:xfrm>
              <a:off x="4657725" y="3926179"/>
              <a:ext cx="849313" cy="339725"/>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n-1</a:t>
              </a:r>
              <a:endPar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endParaRPr>
            </a:p>
          </p:txBody>
        </p:sp>
      </p:grpSp>
      <p:grpSp>
        <p:nvGrpSpPr>
          <p:cNvPr id="106" name="组合 105"/>
          <p:cNvGrpSpPr/>
          <p:nvPr/>
        </p:nvGrpSpPr>
        <p:grpSpPr>
          <a:xfrm>
            <a:off x="3221355" y="2388143"/>
            <a:ext cx="4017328" cy="760412"/>
            <a:chOff x="1158875" y="2420938"/>
            <a:chExt cx="4017328" cy="760412"/>
          </a:xfrm>
        </p:grpSpPr>
        <p:grpSp>
          <p:nvGrpSpPr>
            <p:cNvPr id="107" name="组合 97"/>
            <p:cNvGrpSpPr>
              <a:grpSpLocks/>
            </p:cNvGrpSpPr>
            <p:nvPr/>
          </p:nvGrpSpPr>
          <p:grpSpPr bwMode="auto">
            <a:xfrm>
              <a:off x="1158875" y="2420938"/>
              <a:ext cx="3422650" cy="760412"/>
              <a:chOff x="1869480" y="2047168"/>
              <a:chExt cx="3422600" cy="456082"/>
            </a:xfrm>
          </p:grpSpPr>
          <p:sp>
            <p:nvSpPr>
              <p:cNvPr id="109" name="矩形 108"/>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110" name="TextBox 99"/>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0000"/>
                    </a:solidFill>
                    <a:effectLst/>
                    <a:uLnTx/>
                    <a:uFillTx/>
                    <a:latin typeface="Arial" charset="0"/>
                    <a:ea typeface="华文细黑" pitchFamily="2" charset="-122"/>
                  </a:rPr>
                  <a:t>0</a:t>
                </a:r>
                <a:endParaRPr kumimoji="0" lang="zh-CN" altLang="en-US" sz="1600" b="0" i="1" u="none" strike="noStrike" kern="0" cap="none" spc="0" normalizeH="0" baseline="-25000" noProof="0">
                  <a:ln>
                    <a:noFill/>
                  </a:ln>
                  <a:solidFill>
                    <a:srgbClr val="000000"/>
                  </a:solidFill>
                  <a:effectLst/>
                  <a:uLnTx/>
                  <a:uFillTx/>
                  <a:latin typeface="Arial" charset="0"/>
                  <a:ea typeface="华文细黑" pitchFamily="2" charset="-122"/>
                </a:endParaRPr>
              </a:p>
            </p:txBody>
          </p:sp>
        </p:grpSp>
        <p:sp>
          <p:nvSpPr>
            <p:cNvPr id="108" name="TextBox 212"/>
            <p:cNvSpPr txBox="1">
              <a:spLocks noChangeArrowheads="1"/>
            </p:cNvSpPr>
            <p:nvPr/>
          </p:nvSpPr>
          <p:spPr bwMode="auto">
            <a:xfrm>
              <a:off x="4661853" y="2595567"/>
              <a:ext cx="514350" cy="33813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1</a:t>
              </a:r>
              <a:endPar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endParaRPr>
            </a:p>
          </p:txBody>
        </p:sp>
      </p:grpSp>
      <p:grpSp>
        <p:nvGrpSpPr>
          <p:cNvPr id="111" name="组合 110"/>
          <p:cNvGrpSpPr/>
          <p:nvPr/>
        </p:nvGrpSpPr>
        <p:grpSpPr>
          <a:xfrm>
            <a:off x="3221355" y="1549943"/>
            <a:ext cx="4011282" cy="760412"/>
            <a:chOff x="1158875" y="1582738"/>
            <a:chExt cx="4011282" cy="760412"/>
          </a:xfrm>
        </p:grpSpPr>
        <p:grpSp>
          <p:nvGrpSpPr>
            <p:cNvPr id="112" name="组合 193"/>
            <p:cNvGrpSpPr>
              <a:grpSpLocks/>
            </p:cNvGrpSpPr>
            <p:nvPr/>
          </p:nvGrpSpPr>
          <p:grpSpPr bwMode="auto">
            <a:xfrm>
              <a:off x="1158875" y="1582738"/>
              <a:ext cx="3422650" cy="760412"/>
              <a:chOff x="1869480" y="2047168"/>
              <a:chExt cx="3422600" cy="456082"/>
            </a:xfrm>
          </p:grpSpPr>
          <p:sp>
            <p:nvSpPr>
              <p:cNvPr id="114" name="矩形 113"/>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115"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0000"/>
                    </a:solidFill>
                    <a:effectLst/>
                    <a:uLnTx/>
                    <a:uFillTx/>
                    <a:latin typeface="Arial" charset="0"/>
                    <a:ea typeface="华文细黑" pitchFamily="2" charset="-122"/>
                  </a:rPr>
                  <a:t>0</a:t>
                </a:r>
                <a:endParaRPr kumimoji="0" lang="zh-CN" altLang="en-US" sz="1600" b="0" i="1" u="none" strike="noStrike" kern="0" cap="none" spc="0" normalizeH="0" baseline="-25000" noProof="0">
                  <a:ln>
                    <a:noFill/>
                  </a:ln>
                  <a:solidFill>
                    <a:srgbClr val="000000"/>
                  </a:solidFill>
                  <a:effectLst/>
                  <a:uLnTx/>
                  <a:uFillTx/>
                  <a:latin typeface="Arial" charset="0"/>
                  <a:ea typeface="华文细黑" pitchFamily="2" charset="-122"/>
                </a:endParaRPr>
              </a:p>
            </p:txBody>
          </p:sp>
        </p:grpSp>
        <p:sp>
          <p:nvSpPr>
            <p:cNvPr id="113" name="TextBox 211"/>
            <p:cNvSpPr txBox="1">
              <a:spLocks noChangeArrowheads="1"/>
            </p:cNvSpPr>
            <p:nvPr/>
          </p:nvSpPr>
          <p:spPr bwMode="auto">
            <a:xfrm>
              <a:off x="4655807" y="1801575"/>
              <a:ext cx="514350" cy="338137"/>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0</a:t>
              </a:r>
              <a:endPar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endParaRPr>
            </a:p>
          </p:txBody>
        </p:sp>
      </p:grpSp>
      <p:sp>
        <p:nvSpPr>
          <p:cNvPr id="116" name="TextBox 120"/>
          <p:cNvSpPr txBox="1">
            <a:spLocks noChangeArrowheads="1"/>
          </p:cNvSpPr>
          <p:nvPr/>
        </p:nvSpPr>
        <p:spPr bwMode="auto">
          <a:xfrm>
            <a:off x="6191568" y="1873793"/>
            <a:ext cx="431800" cy="338137"/>
          </a:xfrm>
          <a:prstGeom prst="rect">
            <a:avLst/>
          </a:prstGeom>
          <a:noFill/>
          <a:ln w="9525">
            <a:noFill/>
            <a:miter lim="800000"/>
            <a:headEnd/>
            <a:tailEnd/>
          </a:ln>
        </p:spPr>
        <p:txBody>
          <a:bodyPr>
            <a:spAutoFit/>
          </a:bodyPr>
          <a:lstStyle/>
          <a:p>
            <a:pPr fontAlgn="base">
              <a:spcBef>
                <a:spcPct val="0"/>
              </a:spcBef>
              <a:spcAft>
                <a:spcPct val="0"/>
              </a:spcAft>
            </a:pPr>
            <a:r>
              <a:rPr lang="en-US" altLang="zh-CN" sz="1600" i="1">
                <a:solidFill>
                  <a:srgbClr val="000000"/>
                </a:solidFill>
                <a:latin typeface="Arial" charset="0"/>
                <a:ea typeface="华文细黑" pitchFamily="2" charset="-122"/>
              </a:rPr>
              <a:t>L</a:t>
            </a:r>
            <a:r>
              <a:rPr lang="en-US" altLang="zh-CN" sz="1600" i="1" baseline="-25000">
                <a:solidFill>
                  <a:srgbClr val="000000"/>
                </a:solidFill>
                <a:latin typeface="Arial" charset="0"/>
                <a:ea typeface="华文细黑" pitchFamily="2" charset="-122"/>
              </a:rPr>
              <a:t>1</a:t>
            </a:r>
            <a:endParaRPr lang="zh-CN" altLang="en-US" sz="1600" i="1" baseline="-25000">
              <a:solidFill>
                <a:srgbClr val="000000"/>
              </a:solidFill>
              <a:latin typeface="Arial" charset="0"/>
              <a:ea typeface="华文细黑" pitchFamily="2" charset="-122"/>
            </a:endParaRPr>
          </a:p>
        </p:txBody>
      </p:sp>
      <p:sp>
        <p:nvSpPr>
          <p:cNvPr id="117" name="矩形 116"/>
          <p:cNvSpPr/>
          <p:nvPr/>
        </p:nvSpPr>
        <p:spPr>
          <a:xfrm>
            <a:off x="8553768" y="2154780"/>
            <a:ext cx="1249362"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err="1">
                <a:ln>
                  <a:noFill/>
                </a:ln>
                <a:solidFill>
                  <a:schemeClr val="bg1"/>
                </a:solidFill>
                <a:effectLst/>
                <a:uLnTx/>
                <a:uFillTx/>
                <a:latin typeface="微软雅黑"/>
                <a:ea typeface="微软雅黑"/>
                <a:cs typeface="+mn-cs"/>
              </a:rPr>
              <a:t>n</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18" name="矩形 117"/>
          <p:cNvSpPr/>
          <p:nvPr/>
        </p:nvSpPr>
        <p:spPr>
          <a:xfrm>
            <a:off x="8553768" y="2383380"/>
            <a:ext cx="1249362" cy="227013"/>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19" name="矩形 118"/>
          <p:cNvSpPr/>
          <p:nvPr/>
        </p:nvSpPr>
        <p:spPr>
          <a:xfrm>
            <a:off x="8553768" y="2610393"/>
            <a:ext cx="1249362"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20" name="矩形 119"/>
          <p:cNvSpPr/>
          <p:nvPr/>
        </p:nvSpPr>
        <p:spPr>
          <a:xfrm>
            <a:off x="8553768" y="2838993"/>
            <a:ext cx="1249362"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1" name="矩形 120"/>
          <p:cNvSpPr/>
          <p:nvPr/>
        </p:nvSpPr>
        <p:spPr>
          <a:xfrm>
            <a:off x="8553768" y="4647155"/>
            <a:ext cx="1249362"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2" name="矩形 121"/>
          <p:cNvSpPr/>
          <p:nvPr/>
        </p:nvSpPr>
        <p:spPr>
          <a:xfrm>
            <a:off x="8553768" y="3067593"/>
            <a:ext cx="1249362" cy="22701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2n</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23" name="矩形 122"/>
          <p:cNvSpPr/>
          <p:nvPr/>
        </p:nvSpPr>
        <p:spPr>
          <a:xfrm>
            <a:off x="8553768" y="3294605"/>
            <a:ext cx="1249362"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4" name="矩形 123"/>
          <p:cNvSpPr/>
          <p:nvPr/>
        </p:nvSpPr>
        <p:spPr>
          <a:xfrm>
            <a:off x="8553768" y="3523205"/>
            <a:ext cx="1249362" cy="227013"/>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5" name="矩形 124"/>
          <p:cNvSpPr/>
          <p:nvPr/>
        </p:nvSpPr>
        <p:spPr>
          <a:xfrm>
            <a:off x="8553768" y="3751805"/>
            <a:ext cx="1249362" cy="227013"/>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6" name="矩形 125"/>
          <p:cNvSpPr/>
          <p:nvPr/>
        </p:nvSpPr>
        <p:spPr>
          <a:xfrm>
            <a:off x="8553768" y="1262605"/>
            <a:ext cx="1249362" cy="227013"/>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27" name="矩形 126"/>
          <p:cNvSpPr/>
          <p:nvPr/>
        </p:nvSpPr>
        <p:spPr>
          <a:xfrm>
            <a:off x="8553768" y="1489618"/>
            <a:ext cx="1249362"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8" name="矩形 127"/>
          <p:cNvSpPr/>
          <p:nvPr/>
        </p:nvSpPr>
        <p:spPr>
          <a:xfrm>
            <a:off x="8553768" y="1718218"/>
            <a:ext cx="1249362"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9" name="矩形 128"/>
          <p:cNvSpPr/>
          <p:nvPr/>
        </p:nvSpPr>
        <p:spPr>
          <a:xfrm>
            <a:off x="8553768" y="1926180"/>
            <a:ext cx="1249362"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30" name="矩形 129"/>
          <p:cNvSpPr/>
          <p:nvPr/>
        </p:nvSpPr>
        <p:spPr>
          <a:xfrm>
            <a:off x="8553768" y="3978818"/>
            <a:ext cx="1249362"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31" name="矩形 130"/>
          <p:cNvSpPr/>
          <p:nvPr/>
        </p:nvSpPr>
        <p:spPr>
          <a:xfrm>
            <a:off x="8553768" y="4207418"/>
            <a:ext cx="1249362" cy="227012"/>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32" name="矩形 131"/>
          <p:cNvSpPr/>
          <p:nvPr/>
        </p:nvSpPr>
        <p:spPr>
          <a:xfrm>
            <a:off x="8553768" y="4434430"/>
            <a:ext cx="1249362"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33" name="矩形 132"/>
          <p:cNvSpPr/>
          <p:nvPr/>
        </p:nvSpPr>
        <p:spPr>
          <a:xfrm>
            <a:off x="4843780" y="1664243"/>
            <a:ext cx="1249363"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34" name="矩形 133"/>
          <p:cNvSpPr/>
          <p:nvPr/>
        </p:nvSpPr>
        <p:spPr>
          <a:xfrm>
            <a:off x="4843780" y="1943643"/>
            <a:ext cx="1249363"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35" name="矩形 134"/>
          <p:cNvSpPr/>
          <p:nvPr/>
        </p:nvSpPr>
        <p:spPr>
          <a:xfrm>
            <a:off x="4124643" y="1664243"/>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36" name="矩形 135"/>
          <p:cNvSpPr/>
          <p:nvPr/>
        </p:nvSpPr>
        <p:spPr>
          <a:xfrm>
            <a:off x="4124643" y="1943643"/>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37" name="矩形 136"/>
          <p:cNvSpPr/>
          <p:nvPr/>
        </p:nvSpPr>
        <p:spPr>
          <a:xfrm>
            <a:off x="3764280" y="1664243"/>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38" name="矩形 137"/>
          <p:cNvSpPr/>
          <p:nvPr/>
        </p:nvSpPr>
        <p:spPr>
          <a:xfrm>
            <a:off x="3764280" y="1943643"/>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39" name="矩形 138"/>
          <p:cNvSpPr/>
          <p:nvPr/>
        </p:nvSpPr>
        <p:spPr>
          <a:xfrm>
            <a:off x="3403918" y="1664243"/>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40" name="矩形 139"/>
          <p:cNvSpPr/>
          <p:nvPr/>
        </p:nvSpPr>
        <p:spPr>
          <a:xfrm>
            <a:off x="3403918" y="1943643"/>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nvGrpSpPr>
          <p:cNvPr id="141" name="组合 140"/>
          <p:cNvGrpSpPr>
            <a:grpSpLocks/>
          </p:cNvGrpSpPr>
          <p:nvPr/>
        </p:nvGrpSpPr>
        <p:grpSpPr bwMode="auto">
          <a:xfrm>
            <a:off x="6116955" y="1388018"/>
            <a:ext cx="2441575" cy="669925"/>
            <a:chOff x="4515339" y="1610752"/>
            <a:chExt cx="2441603" cy="670064"/>
          </a:xfrm>
        </p:grpSpPr>
        <p:sp>
          <p:nvSpPr>
            <p:cNvPr id="142" name="Line 12"/>
            <p:cNvSpPr>
              <a:spLocks noChangeShapeType="1"/>
            </p:cNvSpPr>
            <p:nvPr/>
          </p:nvSpPr>
          <p:spPr bwMode="auto">
            <a:xfrm flipV="1">
              <a:off x="4515339" y="1632982"/>
              <a:ext cx="2436840" cy="647834"/>
            </a:xfrm>
            <a:prstGeom prst="line">
              <a:avLst/>
            </a:prstGeom>
            <a:noFill/>
            <a:ln w="3175">
              <a:solidFill>
                <a:srgbClr val="00B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43" name="Line 16"/>
            <p:cNvSpPr>
              <a:spLocks noChangeShapeType="1"/>
            </p:cNvSpPr>
            <p:nvPr/>
          </p:nvSpPr>
          <p:spPr bwMode="auto">
            <a:xfrm flipV="1">
              <a:off x="4515339" y="1610752"/>
              <a:ext cx="2441603" cy="436415"/>
            </a:xfrm>
            <a:prstGeom prst="line">
              <a:avLst/>
            </a:prstGeom>
            <a:noFill/>
            <a:ln w="3175">
              <a:solidFill>
                <a:srgbClr val="00B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sp>
        <p:nvSpPr>
          <p:cNvPr id="144" name="Text Box 52"/>
          <p:cNvSpPr txBox="1">
            <a:spLocks noChangeArrowheads="1"/>
          </p:cNvSpPr>
          <p:nvPr/>
        </p:nvSpPr>
        <p:spPr bwMode="auto">
          <a:xfrm>
            <a:off x="8722043" y="875255"/>
            <a:ext cx="914400" cy="369888"/>
          </a:xfrm>
          <a:prstGeom prst="rect">
            <a:avLst/>
          </a:prstGeom>
          <a:noFill/>
          <a:ln w="9525">
            <a:noFill/>
            <a:miter lim="800000"/>
            <a:headEnd/>
            <a:tailEnd/>
          </a:ln>
        </p:spPr>
        <p:txBody>
          <a:bodyPr>
            <a:spAutoFit/>
          </a:bodyPr>
          <a:lstStyle/>
          <a:p>
            <a:pPr algn="ctr" fontAlgn="base">
              <a:spcBef>
                <a:spcPct val="0"/>
              </a:spcBef>
              <a:spcAft>
                <a:spcPct val="0"/>
              </a:spcAft>
            </a:pPr>
            <a:r>
              <a:rPr lang="zh-CN" altLang="en-US" b="1">
                <a:solidFill>
                  <a:srgbClr val="000000"/>
                </a:solidFill>
                <a:latin typeface="微软雅黑" charset="-122"/>
                <a:ea typeface="微软雅黑" charset="-122"/>
              </a:rPr>
              <a:t>主存</a:t>
            </a:r>
          </a:p>
        </p:txBody>
      </p:sp>
      <p:sp>
        <p:nvSpPr>
          <p:cNvPr id="145" name="Text Box 51"/>
          <p:cNvSpPr txBox="1">
            <a:spLocks noChangeArrowheads="1"/>
          </p:cNvSpPr>
          <p:nvPr/>
        </p:nvSpPr>
        <p:spPr bwMode="auto">
          <a:xfrm>
            <a:off x="4734243" y="1091155"/>
            <a:ext cx="914400" cy="366713"/>
          </a:xfrm>
          <a:prstGeom prst="rect">
            <a:avLst/>
          </a:prstGeom>
          <a:noFill/>
          <a:ln w="9525">
            <a:noFill/>
            <a:miter lim="800000"/>
            <a:headEnd/>
            <a:tailEnd/>
          </a:ln>
        </p:spPr>
        <p:txBody>
          <a:bodyPr>
            <a:spAutoFit/>
          </a:bodyPr>
          <a:lstStyle/>
          <a:p>
            <a:pPr algn="ctr" fontAlgn="base">
              <a:spcBef>
                <a:spcPct val="0"/>
              </a:spcBef>
              <a:spcAft>
                <a:spcPct val="0"/>
              </a:spcAft>
            </a:pPr>
            <a:r>
              <a:rPr lang="en-US" altLang="zh-CN">
                <a:solidFill>
                  <a:srgbClr val="000000"/>
                </a:solidFill>
                <a:latin typeface="Tahoma" pitchFamily="34" charset="0"/>
                <a:ea typeface="宋体" charset="-122"/>
              </a:rPr>
              <a:t>Cache</a:t>
            </a:r>
            <a:endParaRPr lang="en-US" altLang="zh-CN" dirty="0">
              <a:solidFill>
                <a:srgbClr val="000000"/>
              </a:solidFill>
              <a:latin typeface="Tahoma" pitchFamily="34" charset="0"/>
              <a:ea typeface="宋体" charset="-122"/>
            </a:endParaRPr>
          </a:p>
        </p:txBody>
      </p:sp>
      <p:grpSp>
        <p:nvGrpSpPr>
          <p:cNvPr id="146" name="组合 145"/>
          <p:cNvGrpSpPr>
            <a:grpSpLocks/>
          </p:cNvGrpSpPr>
          <p:nvPr/>
        </p:nvGrpSpPr>
        <p:grpSpPr bwMode="auto">
          <a:xfrm>
            <a:off x="3159443" y="4863055"/>
            <a:ext cx="3733800" cy="1157288"/>
            <a:chOff x="1105462" y="4896241"/>
            <a:chExt cx="3735154" cy="1157253"/>
          </a:xfrm>
        </p:grpSpPr>
        <p:grpSp>
          <p:nvGrpSpPr>
            <p:cNvPr id="147" name="组合 183"/>
            <p:cNvGrpSpPr>
              <a:grpSpLocks/>
            </p:cNvGrpSpPr>
            <p:nvPr/>
          </p:nvGrpSpPr>
          <p:grpSpPr bwMode="auto">
            <a:xfrm>
              <a:off x="1105462" y="5280381"/>
              <a:ext cx="3735154" cy="773113"/>
              <a:chOff x="1447798" y="5551488"/>
              <a:chExt cx="6705603" cy="1154112"/>
            </a:xfrm>
          </p:grpSpPr>
          <p:sp>
            <p:nvSpPr>
              <p:cNvPr id="149" name="Text Box 2"/>
              <p:cNvSpPr txBox="1">
                <a:spLocks noChangeArrowheads="1"/>
              </p:cNvSpPr>
              <p:nvPr/>
            </p:nvSpPr>
            <p:spPr bwMode="auto">
              <a:xfrm>
                <a:off x="4780641" y="6390420"/>
                <a:ext cx="915179"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50" name="Text Box 3"/>
              <p:cNvSpPr txBox="1">
                <a:spLocks noChangeArrowheads="1"/>
              </p:cNvSpPr>
              <p:nvPr/>
            </p:nvSpPr>
            <p:spPr bwMode="auto">
              <a:xfrm>
                <a:off x="7092821" y="6390420"/>
                <a:ext cx="952241"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51" name="AutoShape 5"/>
              <p:cNvSpPr>
                <a:spLocks/>
              </p:cNvSpPr>
              <p:nvPr/>
            </p:nvSpPr>
            <p:spPr bwMode="auto">
              <a:xfrm rot="-5400000">
                <a:off x="5075970" y="5075969"/>
                <a:ext cx="163514" cy="2333748"/>
              </a:xfrm>
              <a:prstGeom prst="leftBrace">
                <a:avLst>
                  <a:gd name="adj1" fmla="val 46914"/>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2" name="AutoShape 6"/>
              <p:cNvSpPr>
                <a:spLocks/>
              </p:cNvSpPr>
              <p:nvPr/>
            </p:nvSpPr>
            <p:spPr bwMode="auto">
              <a:xfrm rot="-5400000">
                <a:off x="7200902" y="5360990"/>
                <a:ext cx="152401" cy="1752597"/>
              </a:xfrm>
              <a:prstGeom prst="leftBrace">
                <a:avLst>
                  <a:gd name="adj1" fmla="val 57712"/>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3" name="Rectangle 9"/>
              <p:cNvSpPr>
                <a:spLocks noChangeArrowheads="1"/>
              </p:cNvSpPr>
              <p:nvPr/>
            </p:nvSpPr>
            <p:spPr bwMode="auto">
              <a:xfrm>
                <a:off x="1447798" y="5551488"/>
                <a:ext cx="2543051" cy="533399"/>
              </a:xfrm>
              <a:prstGeom prst="rect">
                <a:avLst/>
              </a:prstGeom>
              <a:solidFill>
                <a:srgbClr val="0066FF"/>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标记</a:t>
                </a:r>
              </a:p>
            </p:txBody>
          </p:sp>
          <p:sp>
            <p:nvSpPr>
              <p:cNvPr id="154" name="Rectangle 10"/>
              <p:cNvSpPr>
                <a:spLocks noChangeArrowheads="1"/>
              </p:cNvSpPr>
              <p:nvPr/>
            </p:nvSpPr>
            <p:spPr bwMode="auto">
              <a:xfrm>
                <a:off x="3990849" y="5551488"/>
                <a:ext cx="2481992" cy="533399"/>
              </a:xfrm>
              <a:prstGeom prst="rect">
                <a:avLst/>
              </a:prstGeom>
              <a:solidFill>
                <a:srgbClr val="00B05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组（索引）</a:t>
                </a:r>
              </a:p>
            </p:txBody>
          </p:sp>
          <p:sp>
            <p:nvSpPr>
              <p:cNvPr id="155" name="Rectangle 11"/>
              <p:cNvSpPr>
                <a:spLocks noChangeArrowheads="1"/>
              </p:cNvSpPr>
              <p:nvPr/>
            </p:nvSpPr>
            <p:spPr bwMode="auto">
              <a:xfrm>
                <a:off x="6400800" y="5551488"/>
                <a:ext cx="1752600" cy="533400"/>
              </a:xfrm>
              <a:prstGeom prst="rect">
                <a:avLst/>
              </a:prstGeom>
              <a:solidFill>
                <a:srgbClr val="FFFF0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字地址</a:t>
                </a:r>
              </a:p>
            </p:txBody>
          </p:sp>
          <p:sp>
            <p:nvSpPr>
              <p:cNvPr id="156" name="Text Box 13"/>
              <p:cNvSpPr txBox="1">
                <a:spLocks noChangeArrowheads="1"/>
              </p:cNvSpPr>
              <p:nvPr/>
            </p:nvSpPr>
            <p:spPr bwMode="auto">
              <a:xfrm>
                <a:off x="2337317" y="6390420"/>
                <a:ext cx="912327"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57" name="AutoShape 14"/>
              <p:cNvSpPr>
                <a:spLocks/>
              </p:cNvSpPr>
              <p:nvPr/>
            </p:nvSpPr>
            <p:spPr bwMode="auto">
              <a:xfrm rot="-5400000">
                <a:off x="2637569" y="4971319"/>
                <a:ext cx="163515" cy="2543051"/>
              </a:xfrm>
              <a:prstGeom prst="leftBrace">
                <a:avLst>
                  <a:gd name="adj1" fmla="val 47233"/>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48"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p>
          </p:txBody>
        </p:sp>
      </p:grpSp>
      <p:sp>
        <p:nvSpPr>
          <p:cNvPr id="158" name="TextBox 100"/>
          <p:cNvSpPr txBox="1">
            <a:spLocks noChangeArrowheads="1"/>
          </p:cNvSpPr>
          <p:nvPr/>
        </p:nvSpPr>
        <p:spPr bwMode="auto">
          <a:xfrm>
            <a:off x="6191568" y="2711993"/>
            <a:ext cx="431800" cy="338137"/>
          </a:xfrm>
          <a:prstGeom prst="rect">
            <a:avLst/>
          </a:prstGeom>
          <a:noFill/>
          <a:ln w="9525">
            <a:noFill/>
            <a:miter lim="800000"/>
            <a:headEnd/>
            <a:tailEnd/>
          </a:ln>
        </p:spPr>
        <p:txBody>
          <a:bodyPr>
            <a:spAutoFit/>
          </a:bodyPr>
          <a:lstStyle/>
          <a:p>
            <a:pPr fontAlgn="base">
              <a:spcBef>
                <a:spcPct val="0"/>
              </a:spcBef>
              <a:spcAft>
                <a:spcPct val="0"/>
              </a:spcAft>
            </a:pPr>
            <a:r>
              <a:rPr lang="en-US" altLang="zh-CN" sz="1600" i="1">
                <a:solidFill>
                  <a:srgbClr val="000000"/>
                </a:solidFill>
                <a:latin typeface="Arial" charset="0"/>
                <a:ea typeface="华文细黑" pitchFamily="2" charset="-122"/>
              </a:rPr>
              <a:t>L</a:t>
            </a:r>
            <a:r>
              <a:rPr lang="en-US" altLang="zh-CN" sz="1600" i="1" baseline="-25000">
                <a:solidFill>
                  <a:srgbClr val="000000"/>
                </a:solidFill>
                <a:latin typeface="Arial" charset="0"/>
                <a:ea typeface="华文细黑" pitchFamily="2" charset="-122"/>
              </a:rPr>
              <a:t>1</a:t>
            </a:r>
            <a:endParaRPr lang="zh-CN" altLang="en-US" sz="1600" i="1" baseline="-25000">
              <a:solidFill>
                <a:srgbClr val="000000"/>
              </a:solidFill>
              <a:latin typeface="Arial" charset="0"/>
              <a:ea typeface="华文细黑" pitchFamily="2" charset="-122"/>
            </a:endParaRPr>
          </a:p>
        </p:txBody>
      </p:sp>
      <p:sp>
        <p:nvSpPr>
          <p:cNvPr id="159" name="矩形 158"/>
          <p:cNvSpPr/>
          <p:nvPr/>
        </p:nvSpPr>
        <p:spPr>
          <a:xfrm>
            <a:off x="4843780" y="2502443"/>
            <a:ext cx="1249363"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0" name="矩形 159"/>
          <p:cNvSpPr/>
          <p:nvPr/>
        </p:nvSpPr>
        <p:spPr>
          <a:xfrm>
            <a:off x="4843780" y="2781843"/>
            <a:ext cx="1249363"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1" name="矩形 160"/>
          <p:cNvSpPr/>
          <p:nvPr/>
        </p:nvSpPr>
        <p:spPr>
          <a:xfrm>
            <a:off x="4124643" y="2502443"/>
            <a:ext cx="719137" cy="22701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62" name="矩形 161"/>
          <p:cNvSpPr/>
          <p:nvPr/>
        </p:nvSpPr>
        <p:spPr>
          <a:xfrm>
            <a:off x="4124643" y="2781843"/>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63" name="矩形 162"/>
          <p:cNvSpPr/>
          <p:nvPr/>
        </p:nvSpPr>
        <p:spPr>
          <a:xfrm>
            <a:off x="3764280" y="2502443"/>
            <a:ext cx="360363" cy="22701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64" name="矩形 163"/>
          <p:cNvSpPr/>
          <p:nvPr/>
        </p:nvSpPr>
        <p:spPr>
          <a:xfrm>
            <a:off x="3764280" y="2781843"/>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65" name="矩形 164"/>
          <p:cNvSpPr/>
          <p:nvPr/>
        </p:nvSpPr>
        <p:spPr>
          <a:xfrm>
            <a:off x="3403918" y="2502443"/>
            <a:ext cx="360362" cy="227012"/>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66" name="矩形 165"/>
          <p:cNvSpPr/>
          <p:nvPr/>
        </p:nvSpPr>
        <p:spPr>
          <a:xfrm>
            <a:off x="3403918" y="2781843"/>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67" name="TextBox 202"/>
          <p:cNvSpPr txBox="1">
            <a:spLocks noChangeArrowheads="1"/>
          </p:cNvSpPr>
          <p:nvPr/>
        </p:nvSpPr>
        <p:spPr bwMode="auto">
          <a:xfrm>
            <a:off x="6191568" y="4055018"/>
            <a:ext cx="431800" cy="338137"/>
          </a:xfrm>
          <a:prstGeom prst="rect">
            <a:avLst/>
          </a:prstGeom>
          <a:noFill/>
          <a:ln w="9525">
            <a:noFill/>
            <a:miter lim="800000"/>
            <a:headEnd/>
            <a:tailEnd/>
          </a:ln>
        </p:spPr>
        <p:txBody>
          <a:bodyPr>
            <a:spAutoFit/>
          </a:bodyPr>
          <a:lstStyle/>
          <a:p>
            <a:pPr fontAlgn="base">
              <a:spcBef>
                <a:spcPct val="0"/>
              </a:spcBef>
              <a:spcAft>
                <a:spcPct val="0"/>
              </a:spcAft>
            </a:pPr>
            <a:r>
              <a:rPr lang="en-US" altLang="zh-CN" sz="1600" i="1">
                <a:solidFill>
                  <a:srgbClr val="000000"/>
                </a:solidFill>
                <a:latin typeface="Arial" charset="0"/>
                <a:ea typeface="华文细黑" pitchFamily="2" charset="-122"/>
              </a:rPr>
              <a:t>L</a:t>
            </a:r>
            <a:r>
              <a:rPr lang="en-US" altLang="zh-CN" sz="1600" i="1" baseline="-25000">
                <a:solidFill>
                  <a:srgbClr val="000000"/>
                </a:solidFill>
                <a:latin typeface="Arial" charset="0"/>
                <a:ea typeface="华文细黑" pitchFamily="2" charset="-122"/>
              </a:rPr>
              <a:t>1</a:t>
            </a:r>
            <a:endParaRPr lang="zh-CN" altLang="en-US" sz="1600" i="1" baseline="-25000">
              <a:solidFill>
                <a:srgbClr val="000000"/>
              </a:solidFill>
              <a:latin typeface="Arial" charset="0"/>
              <a:ea typeface="华文细黑" pitchFamily="2" charset="-122"/>
            </a:endParaRPr>
          </a:p>
        </p:txBody>
      </p:sp>
      <p:sp>
        <p:nvSpPr>
          <p:cNvPr id="168" name="矩形 167"/>
          <p:cNvSpPr/>
          <p:nvPr/>
        </p:nvSpPr>
        <p:spPr>
          <a:xfrm>
            <a:off x="4843780" y="3845468"/>
            <a:ext cx="1249363" cy="228600"/>
          </a:xfrm>
          <a:prstGeom prst="rect">
            <a:avLst/>
          </a:prstGeom>
          <a:solidFill>
            <a:srgbClr val="FFC000"/>
          </a:solidFill>
          <a:ln w="25400"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9" name="矩形 168"/>
          <p:cNvSpPr/>
          <p:nvPr/>
        </p:nvSpPr>
        <p:spPr>
          <a:xfrm>
            <a:off x="4843780" y="4124868"/>
            <a:ext cx="1249363"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70" name="矩形 169"/>
          <p:cNvSpPr/>
          <p:nvPr/>
        </p:nvSpPr>
        <p:spPr>
          <a:xfrm>
            <a:off x="4124643" y="3845468"/>
            <a:ext cx="719137" cy="22701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71" name="矩形 170"/>
          <p:cNvSpPr/>
          <p:nvPr/>
        </p:nvSpPr>
        <p:spPr>
          <a:xfrm>
            <a:off x="4124643" y="4124868"/>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72" name="矩形 171"/>
          <p:cNvSpPr/>
          <p:nvPr/>
        </p:nvSpPr>
        <p:spPr>
          <a:xfrm>
            <a:off x="3764280" y="3845468"/>
            <a:ext cx="360363" cy="22701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73" name="矩形 172"/>
          <p:cNvSpPr/>
          <p:nvPr/>
        </p:nvSpPr>
        <p:spPr>
          <a:xfrm>
            <a:off x="3764280" y="4124868"/>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74" name="矩形 173"/>
          <p:cNvSpPr/>
          <p:nvPr/>
        </p:nvSpPr>
        <p:spPr>
          <a:xfrm>
            <a:off x="3403918" y="3845468"/>
            <a:ext cx="360362" cy="227012"/>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75" name="矩形 174"/>
          <p:cNvSpPr/>
          <p:nvPr/>
        </p:nvSpPr>
        <p:spPr>
          <a:xfrm>
            <a:off x="3403918" y="4124868"/>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nvGrpSpPr>
          <p:cNvPr id="176" name="组合 175"/>
          <p:cNvGrpSpPr>
            <a:grpSpLocks/>
          </p:cNvGrpSpPr>
          <p:nvPr/>
        </p:nvGrpSpPr>
        <p:grpSpPr bwMode="auto">
          <a:xfrm>
            <a:off x="6093143" y="2040481"/>
            <a:ext cx="2479675" cy="2207667"/>
            <a:chOff x="4490505" y="2263191"/>
            <a:chExt cx="2480040" cy="2207642"/>
          </a:xfrm>
        </p:grpSpPr>
        <p:sp>
          <p:nvSpPr>
            <p:cNvPr id="177" name="Line 12"/>
            <p:cNvSpPr>
              <a:spLocks noChangeShapeType="1"/>
            </p:cNvSpPr>
            <p:nvPr/>
          </p:nvSpPr>
          <p:spPr bwMode="auto">
            <a:xfrm flipV="1">
              <a:off x="4514320" y="2270935"/>
              <a:ext cx="2443634" cy="2199898"/>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78" name="Line 16"/>
            <p:cNvSpPr>
              <a:spLocks noChangeShapeType="1"/>
            </p:cNvSpPr>
            <p:nvPr/>
          </p:nvSpPr>
          <p:spPr bwMode="auto">
            <a:xfrm flipV="1">
              <a:off x="4490505" y="2263191"/>
              <a:ext cx="2480040" cy="1950432"/>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179" name="组合 178"/>
          <p:cNvGrpSpPr>
            <a:grpSpLocks/>
          </p:cNvGrpSpPr>
          <p:nvPr/>
        </p:nvGrpSpPr>
        <p:grpSpPr bwMode="auto">
          <a:xfrm>
            <a:off x="6116955" y="1622968"/>
            <a:ext cx="2455863" cy="1273175"/>
            <a:chOff x="4515339" y="1845107"/>
            <a:chExt cx="2455206" cy="1273372"/>
          </a:xfrm>
        </p:grpSpPr>
        <p:sp>
          <p:nvSpPr>
            <p:cNvPr id="180" name="Line 15"/>
            <p:cNvSpPr>
              <a:spLocks noChangeShapeType="1"/>
            </p:cNvSpPr>
            <p:nvPr/>
          </p:nvSpPr>
          <p:spPr bwMode="auto">
            <a:xfrm flipV="1">
              <a:off x="4515339" y="1845107"/>
              <a:ext cx="2455206" cy="1273372"/>
            </a:xfrm>
            <a:prstGeom prst="line">
              <a:avLst/>
            </a:prstGeom>
            <a:noFill/>
            <a:ln w="3175">
              <a:solidFill>
                <a:srgbClr val="92D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81" name="Line 14"/>
            <p:cNvSpPr>
              <a:spLocks noChangeShapeType="1"/>
            </p:cNvSpPr>
            <p:nvPr/>
          </p:nvSpPr>
          <p:spPr bwMode="auto">
            <a:xfrm flipV="1">
              <a:off x="4515339" y="1845107"/>
              <a:ext cx="2429186" cy="1000136"/>
            </a:xfrm>
            <a:prstGeom prst="line">
              <a:avLst/>
            </a:prstGeom>
            <a:noFill/>
            <a:ln w="3175">
              <a:solidFill>
                <a:srgbClr val="92D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182" name="组合 181"/>
          <p:cNvGrpSpPr>
            <a:grpSpLocks/>
          </p:cNvGrpSpPr>
          <p:nvPr/>
        </p:nvGrpSpPr>
        <p:grpSpPr bwMode="auto">
          <a:xfrm>
            <a:off x="6116954" y="1824582"/>
            <a:ext cx="2429836" cy="428003"/>
            <a:chOff x="4515338" y="2047167"/>
            <a:chExt cx="2462617" cy="433469"/>
          </a:xfrm>
        </p:grpSpPr>
        <p:sp>
          <p:nvSpPr>
            <p:cNvPr id="183" name="Line 12"/>
            <p:cNvSpPr>
              <a:spLocks noChangeShapeType="1"/>
            </p:cNvSpPr>
            <p:nvPr/>
          </p:nvSpPr>
          <p:spPr bwMode="auto">
            <a:xfrm>
              <a:off x="4515338" y="2298478"/>
              <a:ext cx="2462617" cy="180357"/>
            </a:xfrm>
            <a:prstGeom prst="line">
              <a:avLst/>
            </a:prstGeom>
            <a:noFill/>
            <a:ln w="3175">
              <a:solidFill>
                <a:srgbClr val="00B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84" name="Line 16"/>
            <p:cNvSpPr>
              <a:spLocks noChangeShapeType="1"/>
            </p:cNvSpPr>
            <p:nvPr/>
          </p:nvSpPr>
          <p:spPr bwMode="auto">
            <a:xfrm>
              <a:off x="4515339" y="2047167"/>
              <a:ext cx="2448673" cy="433469"/>
            </a:xfrm>
            <a:prstGeom prst="line">
              <a:avLst/>
            </a:prstGeom>
            <a:noFill/>
            <a:ln w="3175">
              <a:solidFill>
                <a:srgbClr val="00B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185" name="组合 184"/>
          <p:cNvGrpSpPr>
            <a:grpSpLocks/>
          </p:cNvGrpSpPr>
          <p:nvPr/>
        </p:nvGrpSpPr>
        <p:grpSpPr bwMode="auto">
          <a:xfrm>
            <a:off x="6093143" y="2496093"/>
            <a:ext cx="2479675" cy="411162"/>
            <a:chOff x="4490505" y="2719273"/>
            <a:chExt cx="2480040" cy="410571"/>
          </a:xfrm>
        </p:grpSpPr>
        <p:sp>
          <p:nvSpPr>
            <p:cNvPr id="186" name="Line 12"/>
            <p:cNvSpPr>
              <a:spLocks noChangeShapeType="1"/>
            </p:cNvSpPr>
            <p:nvPr/>
          </p:nvSpPr>
          <p:spPr bwMode="auto">
            <a:xfrm flipV="1">
              <a:off x="4490505" y="2719273"/>
              <a:ext cx="2480040" cy="410571"/>
            </a:xfrm>
            <a:prstGeom prst="line">
              <a:avLst/>
            </a:prstGeom>
            <a:noFill/>
            <a:ln w="3175">
              <a:solidFill>
                <a:srgbClr val="92D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87" name="Line 16"/>
            <p:cNvSpPr>
              <a:spLocks noChangeShapeType="1"/>
            </p:cNvSpPr>
            <p:nvPr/>
          </p:nvSpPr>
          <p:spPr bwMode="auto">
            <a:xfrm flipV="1">
              <a:off x="4515339" y="2724772"/>
              <a:ext cx="2455206" cy="120606"/>
            </a:xfrm>
            <a:prstGeom prst="line">
              <a:avLst/>
            </a:prstGeom>
            <a:noFill/>
            <a:ln w="3175">
              <a:solidFill>
                <a:srgbClr val="92D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sp>
        <p:nvSpPr>
          <p:cNvPr id="192" name="TextBox 5"/>
          <p:cNvSpPr txBox="1">
            <a:spLocks noChangeArrowheads="1"/>
          </p:cNvSpPr>
          <p:nvPr/>
        </p:nvSpPr>
        <p:spPr bwMode="auto">
          <a:xfrm>
            <a:off x="4702493" y="3224755"/>
            <a:ext cx="461962" cy="368300"/>
          </a:xfrm>
          <a:prstGeom prst="rect">
            <a:avLst/>
          </a:prstGeom>
          <a:noFill/>
          <a:ln w="9525">
            <a:noFill/>
            <a:miter lim="800000"/>
            <a:headEnd/>
            <a:tailEnd/>
          </a:ln>
        </p:spPr>
        <p:txBody>
          <a:bodyPr vert="eaVert">
            <a:spAutoFit/>
          </a:bodyPr>
          <a:lstStyle/>
          <a:p>
            <a:pPr algn="r" fontAlgn="base">
              <a:spcBef>
                <a:spcPct val="0"/>
              </a:spcBef>
              <a:spcAft>
                <a:spcPct val="0"/>
              </a:spcAft>
            </a:pPr>
            <a:r>
              <a:rPr lang="en-US" altLang="zh-CN" b="1">
                <a:solidFill>
                  <a:srgbClr val="000000"/>
                </a:solidFill>
                <a:latin typeface="华文琥珀" pitchFamily="2" charset="-122"/>
                <a:ea typeface="华文琥珀" pitchFamily="2" charset="-122"/>
              </a:rPr>
              <a:t>…</a:t>
            </a:r>
            <a:endParaRPr lang="zh-CN" altLang="en-US" b="1">
              <a:solidFill>
                <a:srgbClr val="000000"/>
              </a:solidFill>
              <a:latin typeface="华文琥珀" pitchFamily="2" charset="-122"/>
              <a:ea typeface="华文琥珀" pitchFamily="2" charset="-122"/>
            </a:endParaRPr>
          </a:p>
        </p:txBody>
      </p:sp>
      <p:sp>
        <p:nvSpPr>
          <p:cNvPr id="202" name="Text Box 69"/>
          <p:cNvSpPr txBox="1">
            <a:spLocks noChangeArrowheads="1"/>
          </p:cNvSpPr>
          <p:nvPr/>
        </p:nvSpPr>
        <p:spPr bwMode="auto">
          <a:xfrm>
            <a:off x="8402637" y="5232398"/>
            <a:ext cx="3529013" cy="830997"/>
          </a:xfrm>
          <a:prstGeom prst="rect">
            <a:avLst/>
          </a:prstGeom>
          <a:noFill/>
          <a:ln w="9525">
            <a:noFill/>
            <a:miter lim="800000"/>
            <a:headEnd/>
            <a:tailEnd/>
          </a:ln>
        </p:spPr>
        <p:txBody>
          <a:bodyPr>
            <a:spAutoFit/>
          </a:bodyPr>
          <a:lstStyle/>
          <a:p>
            <a:pPr fontAlgn="base">
              <a:lnSpc>
                <a:spcPct val="120000"/>
              </a:lnSpc>
              <a:spcBef>
                <a:spcPct val="0"/>
              </a:spcBef>
              <a:spcAft>
                <a:spcPct val="0"/>
              </a:spcAft>
            </a:pPr>
            <a:r>
              <a:rPr kumimoji="1" lang="en-US" altLang="zh-CN" sz="2000" dirty="0">
                <a:solidFill>
                  <a:srgbClr val="080808"/>
                </a:solidFill>
                <a:latin typeface="微软雅黑" panose="020B0503020204020204" pitchFamily="34" charset="-122"/>
                <a:ea typeface="微软雅黑" panose="020B0503020204020204" pitchFamily="34" charset="-122"/>
              </a:rPr>
              <a:t>Cache</a:t>
            </a:r>
            <a:r>
              <a:rPr kumimoji="1" lang="zh-CN" altLang="en-US" sz="2000" dirty="0">
                <a:solidFill>
                  <a:srgbClr val="080808"/>
                </a:solidFill>
                <a:latin typeface="微软雅黑" panose="020B0503020204020204" pitchFamily="34" charset="-122"/>
                <a:ea typeface="微软雅黑" panose="020B0503020204020204" pitchFamily="34" charset="-122"/>
              </a:rPr>
              <a:t>分</a:t>
            </a:r>
            <a:r>
              <a:rPr kumimoji="1" lang="en-US" altLang="zh-CN" sz="2000" dirty="0">
                <a:solidFill>
                  <a:srgbClr val="080808"/>
                </a:solidFill>
                <a:latin typeface="微软雅黑" panose="020B0503020204020204" pitchFamily="34" charset="-122"/>
                <a:ea typeface="微软雅黑" panose="020B0503020204020204" pitchFamily="34" charset="-122"/>
              </a:rPr>
              <a:t>n</a:t>
            </a:r>
            <a:r>
              <a:rPr kumimoji="1" lang="zh-CN" altLang="en-US" sz="2000" dirty="0">
                <a:solidFill>
                  <a:srgbClr val="080808"/>
                </a:solidFill>
                <a:latin typeface="微软雅黑" panose="020B0503020204020204" pitchFamily="34" charset="-122"/>
                <a:ea typeface="微软雅黑" panose="020B0503020204020204" pitchFamily="34" charset="-122"/>
              </a:rPr>
              <a:t>组，</a:t>
            </a:r>
            <a:r>
              <a:rPr kumimoji="1" lang="en-US" altLang="zh-CN" sz="2000" dirty="0">
                <a:solidFill>
                  <a:srgbClr val="080808"/>
                </a:solidFill>
                <a:latin typeface="微软雅黑" panose="020B0503020204020204" pitchFamily="34" charset="-122"/>
                <a:ea typeface="微软雅黑" panose="020B0503020204020204" pitchFamily="34" charset="-122"/>
              </a:rPr>
              <a:t>n=2</a:t>
            </a:r>
            <a:r>
              <a:rPr kumimoji="1" lang="en-US" altLang="zh-CN" sz="2000" baseline="70000" dirty="0">
                <a:solidFill>
                  <a:srgbClr val="080808"/>
                </a:solidFill>
                <a:latin typeface="微软雅黑" panose="020B0503020204020204" pitchFamily="34" charset="-122"/>
                <a:ea typeface="微软雅黑" panose="020B0503020204020204" pitchFamily="34" charset="-122"/>
              </a:rPr>
              <a:t>s</a:t>
            </a:r>
          </a:p>
          <a:p>
            <a:pPr fontAlgn="base">
              <a:lnSpc>
                <a:spcPct val="120000"/>
              </a:lnSpc>
              <a:spcBef>
                <a:spcPct val="0"/>
              </a:spcBef>
              <a:spcAft>
                <a:spcPct val="0"/>
              </a:spcAft>
            </a:pPr>
            <a:r>
              <a:rPr kumimoji="1" lang="zh-CN" altLang="en-US" sz="2000" dirty="0">
                <a:solidFill>
                  <a:srgbClr val="080808"/>
                </a:solidFill>
                <a:latin typeface="微软雅黑" panose="020B0503020204020204" pitchFamily="34" charset="-122"/>
                <a:ea typeface="微软雅黑" panose="020B0503020204020204" pitchFamily="34" charset="-122"/>
              </a:rPr>
              <a:t>每组</a:t>
            </a:r>
            <a:r>
              <a:rPr kumimoji="1" lang="en-US" altLang="zh-CN" sz="2000" dirty="0">
                <a:solidFill>
                  <a:srgbClr val="080808"/>
                </a:solidFill>
                <a:latin typeface="微软雅黑" panose="020B0503020204020204" pitchFamily="34" charset="-122"/>
                <a:ea typeface="微软雅黑" panose="020B0503020204020204" pitchFamily="34" charset="-122"/>
              </a:rPr>
              <a:t>k</a:t>
            </a:r>
            <a:r>
              <a:rPr kumimoji="1" lang="zh-CN" altLang="en-US" sz="2000" dirty="0">
                <a:solidFill>
                  <a:srgbClr val="080808"/>
                </a:solidFill>
                <a:latin typeface="微软雅黑" panose="020B0503020204020204" pitchFamily="34" charset="-122"/>
                <a:ea typeface="微软雅黑" panose="020B0503020204020204" pitchFamily="34" charset="-122"/>
              </a:rPr>
              <a:t>块，</a:t>
            </a:r>
            <a:r>
              <a:rPr kumimoji="1" lang="en-US" altLang="zh-CN" sz="2000" dirty="0">
                <a:solidFill>
                  <a:srgbClr val="080808"/>
                </a:solidFill>
                <a:latin typeface="微软雅黑" panose="020B0503020204020204" pitchFamily="34" charset="-122"/>
                <a:ea typeface="微软雅黑" panose="020B0503020204020204" pitchFamily="34" charset="-122"/>
              </a:rPr>
              <a:t>k</a:t>
            </a:r>
            <a:r>
              <a:rPr kumimoji="1" lang="zh-CN" altLang="en-US" sz="2000" b="1" dirty="0">
                <a:solidFill>
                  <a:srgbClr val="080808"/>
                </a:solidFill>
                <a:latin typeface="微软雅黑" panose="020B0503020204020204" pitchFamily="34" charset="-122"/>
                <a:ea typeface="微软雅黑" panose="020B0503020204020204" pitchFamily="34" charset="-122"/>
              </a:rPr>
              <a:t>路组相联</a:t>
            </a:r>
          </a:p>
        </p:txBody>
      </p:sp>
      <p:grpSp>
        <p:nvGrpSpPr>
          <p:cNvPr id="227" name="组合 226"/>
          <p:cNvGrpSpPr/>
          <p:nvPr/>
        </p:nvGrpSpPr>
        <p:grpSpPr>
          <a:xfrm>
            <a:off x="1036334" y="4744380"/>
            <a:ext cx="1260367" cy="400050"/>
            <a:chOff x="1625344" y="4491289"/>
            <a:chExt cx="1260367" cy="400050"/>
          </a:xfrm>
        </p:grpSpPr>
        <p:cxnSp>
          <p:nvCxnSpPr>
            <p:cNvPr id="228" name="直接连接符 227"/>
            <p:cNvCxnSpPr/>
            <p:nvPr/>
          </p:nvCxnSpPr>
          <p:spPr>
            <a:xfrm>
              <a:off x="2332176" y="4700361"/>
              <a:ext cx="553535" cy="0"/>
            </a:xfrm>
            <a:prstGeom prst="line">
              <a:avLst/>
            </a:prstGeom>
            <a:noFill/>
            <a:ln w="25400" cap="sq" cmpd="sng" algn="ctr">
              <a:solidFill>
                <a:srgbClr val="333333">
                  <a:shade val="95000"/>
                  <a:satMod val="105000"/>
                </a:srgbClr>
              </a:solidFill>
              <a:prstDash val="solid"/>
              <a:miter lim="800000"/>
              <a:headEnd type="stealth" w="lg" len="lg"/>
              <a:tailEnd type="none"/>
            </a:ln>
            <a:effectLst/>
          </p:spPr>
        </p:cxnSp>
        <p:sp>
          <p:nvSpPr>
            <p:cNvPr id="229" name="Text Box 66"/>
            <p:cNvSpPr txBox="1">
              <a:spLocks noChangeArrowheads="1"/>
            </p:cNvSpPr>
            <p:nvPr/>
          </p:nvSpPr>
          <p:spPr bwMode="auto">
            <a:xfrm>
              <a:off x="1625344" y="4491289"/>
              <a:ext cx="920381" cy="400050"/>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000FF"/>
                  </a:solidFill>
                  <a:latin typeface="微软雅黑" panose="020B0503020204020204" pitchFamily="34" charset="-122"/>
                  <a:ea typeface="微软雅黑" panose="020B0503020204020204" pitchFamily="34" charset="-122"/>
                </a:rPr>
                <a:t>Hit</a:t>
              </a:r>
              <a:endParaRPr kumimoji="1" lang="en-US" altLang="zh-CN" b="1" baseline="30000" dirty="0">
                <a:solidFill>
                  <a:srgbClr val="0000FF"/>
                </a:solidFill>
                <a:latin typeface="微软雅黑" panose="020B0503020204020204" pitchFamily="34" charset="-122"/>
                <a:ea typeface="微软雅黑" panose="020B0503020204020204" pitchFamily="34" charset="-122"/>
              </a:endParaRPr>
            </a:p>
          </p:txBody>
        </p:sp>
      </p:grpSp>
      <p:cxnSp>
        <p:nvCxnSpPr>
          <p:cNvPr id="230" name="直接连接符 229"/>
          <p:cNvCxnSpPr/>
          <p:nvPr/>
        </p:nvCxnSpPr>
        <p:spPr>
          <a:xfrm>
            <a:off x="2512031" y="5098415"/>
            <a:ext cx="0" cy="307205"/>
          </a:xfrm>
          <a:prstGeom prst="line">
            <a:avLst/>
          </a:prstGeom>
          <a:noFill/>
          <a:ln w="38100" cap="sq" cmpd="sng" algn="ctr">
            <a:solidFill>
              <a:srgbClr val="00B0F0"/>
            </a:solidFill>
            <a:prstDash val="solid"/>
            <a:miter lim="800000"/>
            <a:headEnd type="stealth"/>
            <a:tailEnd type="none"/>
          </a:ln>
          <a:effectLst/>
        </p:spPr>
      </p:cxnSp>
      <p:cxnSp>
        <p:nvCxnSpPr>
          <p:cNvPr id="231" name="直接连接符 230"/>
          <p:cNvCxnSpPr/>
          <p:nvPr/>
        </p:nvCxnSpPr>
        <p:spPr>
          <a:xfrm>
            <a:off x="4681570" y="3978818"/>
            <a:ext cx="0" cy="828748"/>
          </a:xfrm>
          <a:prstGeom prst="line">
            <a:avLst/>
          </a:prstGeom>
          <a:noFill/>
          <a:ln w="38100" cap="sq" cmpd="sng" algn="ctr">
            <a:solidFill>
              <a:srgbClr val="00B0F0"/>
            </a:solidFill>
            <a:prstDash val="solid"/>
            <a:miter lim="800000"/>
            <a:tailEnd type="none"/>
          </a:ln>
          <a:effectLst/>
        </p:spPr>
      </p:cxnSp>
      <p:cxnSp>
        <p:nvCxnSpPr>
          <p:cNvPr id="232" name="直接连接符 231"/>
          <p:cNvCxnSpPr/>
          <p:nvPr/>
        </p:nvCxnSpPr>
        <p:spPr>
          <a:xfrm>
            <a:off x="4330855" y="4225427"/>
            <a:ext cx="0" cy="582139"/>
          </a:xfrm>
          <a:prstGeom prst="line">
            <a:avLst/>
          </a:prstGeom>
          <a:noFill/>
          <a:ln w="38100" cap="sq" cmpd="sng" algn="ctr">
            <a:solidFill>
              <a:srgbClr val="00B0F0"/>
            </a:solidFill>
            <a:prstDash val="solid"/>
            <a:miter lim="800000"/>
            <a:tailEnd type="none"/>
          </a:ln>
          <a:effectLst/>
        </p:spPr>
      </p:cxnSp>
      <p:cxnSp>
        <p:nvCxnSpPr>
          <p:cNvPr id="233" name="直接连接符 232"/>
          <p:cNvCxnSpPr/>
          <p:nvPr/>
        </p:nvCxnSpPr>
        <p:spPr>
          <a:xfrm>
            <a:off x="2809285" y="4851852"/>
            <a:ext cx="1872285" cy="0"/>
          </a:xfrm>
          <a:prstGeom prst="line">
            <a:avLst/>
          </a:prstGeom>
          <a:noFill/>
          <a:ln w="38100" cap="sq" cmpd="sng" algn="ctr">
            <a:solidFill>
              <a:srgbClr val="00B0F0"/>
            </a:solidFill>
            <a:prstDash val="solid"/>
            <a:miter lim="800000"/>
            <a:headEnd type="stealth"/>
            <a:tailEnd type="none"/>
          </a:ln>
          <a:effectLst/>
        </p:spPr>
      </p:cxnSp>
      <p:grpSp>
        <p:nvGrpSpPr>
          <p:cNvPr id="234" name="组合 233"/>
          <p:cNvGrpSpPr/>
          <p:nvPr/>
        </p:nvGrpSpPr>
        <p:grpSpPr>
          <a:xfrm>
            <a:off x="2266416" y="4702436"/>
            <a:ext cx="549219" cy="369890"/>
            <a:chOff x="2266416" y="4702436"/>
            <a:chExt cx="549219" cy="369890"/>
          </a:xfrm>
        </p:grpSpPr>
        <p:sp>
          <p:nvSpPr>
            <p:cNvPr id="235" name="矩形 234"/>
            <p:cNvSpPr/>
            <p:nvPr/>
          </p:nvSpPr>
          <p:spPr>
            <a:xfrm>
              <a:off x="2325357" y="4702436"/>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sp>
          <p:nvSpPr>
            <p:cNvPr id="236" name="矩形 235"/>
            <p:cNvSpPr/>
            <p:nvPr/>
          </p:nvSpPr>
          <p:spPr>
            <a:xfrm>
              <a:off x="2266416" y="4757438"/>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cxnSp>
        <p:nvCxnSpPr>
          <p:cNvPr id="7" name="直接箭头连接符 6"/>
          <p:cNvCxnSpPr>
            <a:endCxn id="103" idx="2"/>
          </p:cNvCxnSpPr>
          <p:nvPr/>
        </p:nvCxnSpPr>
        <p:spPr>
          <a:xfrm flipV="1">
            <a:off x="5695809" y="4233109"/>
            <a:ext cx="1449053" cy="988331"/>
          </a:xfrm>
          <a:prstGeom prst="straightConnector1">
            <a:avLst/>
          </a:prstGeom>
          <a:noFill/>
          <a:ln w="44450" cap="flat" cmpd="sng" algn="ctr">
            <a:solidFill>
              <a:srgbClr val="1FB965"/>
            </a:solidFill>
            <a:prstDash val="solid"/>
            <a:headEnd w="lg" len="lg"/>
            <a:tailEnd type="arrow"/>
          </a:ln>
          <a:effectLst/>
        </p:spPr>
      </p:cxnSp>
    </p:spTree>
    <p:custDataLst>
      <p:tags r:id="rId1"/>
    </p:custDataLst>
    <p:extLst>
      <p:ext uri="{BB962C8B-B14F-4D97-AF65-F5344CB8AC3E}">
        <p14:creationId xmlns:p14="http://schemas.microsoft.com/office/powerpoint/2010/main" val="3962343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left)">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left)">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wipe(left)">
                                      <p:cBhvr>
                                        <p:cTn id="20" dur="500"/>
                                        <p:tgtEl>
                                          <p:spTgt spid="202"/>
                                        </p:tgtEl>
                                      </p:cBhvr>
                                    </p:animEffect>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3000" fill="remove" grpId="0" nodeType="clickEffect">
                                  <p:stCondLst>
                                    <p:cond delay="0"/>
                                  </p:stCondLst>
                                  <p:childTnLst>
                                    <p:animClr clrSpc="rgb" dir="cw">
                                      <p:cBhvr override="childStyle">
                                        <p:cTn id="24" dur="250" autoRev="1" fill="remove"/>
                                        <p:tgtEl>
                                          <p:spTgt spid="126"/>
                                        </p:tgtEl>
                                        <p:attrNameLst>
                                          <p:attrName>style.color</p:attrName>
                                        </p:attrNameLst>
                                      </p:cBhvr>
                                      <p:to>
                                        <a:schemeClr val="bg1"/>
                                      </p:to>
                                    </p:animClr>
                                    <p:animClr clrSpc="rgb" dir="cw">
                                      <p:cBhvr>
                                        <p:cTn id="25" dur="250" autoRev="1" fill="remove"/>
                                        <p:tgtEl>
                                          <p:spTgt spid="126"/>
                                        </p:tgtEl>
                                        <p:attrNameLst>
                                          <p:attrName>fillcolor</p:attrName>
                                        </p:attrNameLst>
                                      </p:cBhvr>
                                      <p:to>
                                        <a:schemeClr val="bg1"/>
                                      </p:to>
                                    </p:animClr>
                                    <p:set>
                                      <p:cBhvr>
                                        <p:cTn id="26" dur="250" autoRev="1" fill="remove"/>
                                        <p:tgtEl>
                                          <p:spTgt spid="126"/>
                                        </p:tgtEl>
                                        <p:attrNameLst>
                                          <p:attrName>fill.type</p:attrName>
                                        </p:attrNameLst>
                                      </p:cBhvr>
                                      <p:to>
                                        <p:strVal val="solid"/>
                                      </p:to>
                                    </p:set>
                                    <p:set>
                                      <p:cBhvr>
                                        <p:cTn id="27" dur="250" autoRev="1" fill="remove"/>
                                        <p:tgtEl>
                                          <p:spTgt spid="126"/>
                                        </p:tgtEl>
                                        <p:attrNameLst>
                                          <p:attrName>fill.on</p:attrName>
                                        </p:attrNameLst>
                                      </p:cBhvr>
                                      <p:to>
                                        <p:strVal val="true"/>
                                      </p:to>
                                    </p:set>
                                  </p:childTnLst>
                                </p:cTn>
                              </p:par>
                              <p:par>
                                <p:cTn id="28" presetID="27" presetClass="emph" presetSubtype="0" repeatCount="3000" fill="remove" grpId="0" nodeType="withEffect">
                                  <p:stCondLst>
                                    <p:cond delay="0"/>
                                  </p:stCondLst>
                                  <p:childTnLst>
                                    <p:animClr clrSpc="rgb" dir="cw">
                                      <p:cBhvr override="childStyle">
                                        <p:cTn id="29" dur="250" autoRev="1" fill="remove"/>
                                        <p:tgtEl>
                                          <p:spTgt spid="133"/>
                                        </p:tgtEl>
                                        <p:attrNameLst>
                                          <p:attrName>style.color</p:attrName>
                                        </p:attrNameLst>
                                      </p:cBhvr>
                                      <p:to>
                                        <a:schemeClr val="bg1"/>
                                      </p:to>
                                    </p:animClr>
                                    <p:animClr clrSpc="rgb" dir="cw">
                                      <p:cBhvr>
                                        <p:cTn id="30" dur="250" autoRev="1" fill="remove"/>
                                        <p:tgtEl>
                                          <p:spTgt spid="133"/>
                                        </p:tgtEl>
                                        <p:attrNameLst>
                                          <p:attrName>fillcolor</p:attrName>
                                        </p:attrNameLst>
                                      </p:cBhvr>
                                      <p:to>
                                        <a:schemeClr val="bg1"/>
                                      </p:to>
                                    </p:animClr>
                                    <p:set>
                                      <p:cBhvr>
                                        <p:cTn id="31" dur="250" autoRev="1" fill="remove"/>
                                        <p:tgtEl>
                                          <p:spTgt spid="133"/>
                                        </p:tgtEl>
                                        <p:attrNameLst>
                                          <p:attrName>fill.type</p:attrName>
                                        </p:attrNameLst>
                                      </p:cBhvr>
                                      <p:to>
                                        <p:strVal val="solid"/>
                                      </p:to>
                                    </p:set>
                                    <p:set>
                                      <p:cBhvr>
                                        <p:cTn id="32" dur="250" autoRev="1" fill="remove"/>
                                        <p:tgtEl>
                                          <p:spTgt spid="133"/>
                                        </p:tgtEl>
                                        <p:attrNameLst>
                                          <p:attrName>fill.on</p:attrName>
                                        </p:attrNameLst>
                                      </p:cBhvr>
                                      <p:to>
                                        <p:strVal val="true"/>
                                      </p:to>
                                    </p:set>
                                  </p:childTnLst>
                                </p:cTn>
                              </p:par>
                              <p:par>
                                <p:cTn id="33" presetID="27" presetClass="emph" presetSubtype="0" repeatCount="3000" fill="remove" grpId="0" nodeType="withEffect">
                                  <p:stCondLst>
                                    <p:cond delay="0"/>
                                  </p:stCondLst>
                                  <p:childTnLst>
                                    <p:animClr clrSpc="rgb" dir="cw">
                                      <p:cBhvr override="childStyle">
                                        <p:cTn id="34" dur="250" autoRev="1" fill="remove"/>
                                        <p:tgtEl>
                                          <p:spTgt spid="134"/>
                                        </p:tgtEl>
                                        <p:attrNameLst>
                                          <p:attrName>style.color</p:attrName>
                                        </p:attrNameLst>
                                      </p:cBhvr>
                                      <p:to>
                                        <a:schemeClr val="bg1"/>
                                      </p:to>
                                    </p:animClr>
                                    <p:animClr clrSpc="rgb" dir="cw">
                                      <p:cBhvr>
                                        <p:cTn id="35" dur="250" autoRev="1" fill="remove"/>
                                        <p:tgtEl>
                                          <p:spTgt spid="134"/>
                                        </p:tgtEl>
                                        <p:attrNameLst>
                                          <p:attrName>fillcolor</p:attrName>
                                        </p:attrNameLst>
                                      </p:cBhvr>
                                      <p:to>
                                        <a:schemeClr val="bg1"/>
                                      </p:to>
                                    </p:animClr>
                                    <p:set>
                                      <p:cBhvr>
                                        <p:cTn id="36" dur="250" autoRev="1" fill="remove"/>
                                        <p:tgtEl>
                                          <p:spTgt spid="134"/>
                                        </p:tgtEl>
                                        <p:attrNameLst>
                                          <p:attrName>fill.type</p:attrName>
                                        </p:attrNameLst>
                                      </p:cBhvr>
                                      <p:to>
                                        <p:strVal val="solid"/>
                                      </p:to>
                                    </p:set>
                                    <p:set>
                                      <p:cBhvr>
                                        <p:cTn id="37" dur="250" autoRev="1" fill="remove"/>
                                        <p:tgtEl>
                                          <p:spTgt spid="134"/>
                                        </p:tgtEl>
                                        <p:attrNameLst>
                                          <p:attrName>fill.on</p:attrName>
                                        </p:attrNameLst>
                                      </p:cBhvr>
                                      <p:to>
                                        <p:strVal val="true"/>
                                      </p:to>
                                    </p:set>
                                  </p:childTnLst>
                                </p:cTn>
                              </p:par>
                              <p:par>
                                <p:cTn id="38" presetID="22" presetClass="entr" presetSubtype="2" repeatCount="3000" fill="hold" nodeType="with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wipe(right)">
                                      <p:cBhvr>
                                        <p:cTn id="40" dur="500"/>
                                        <p:tgtEl>
                                          <p:spTgt spid="141"/>
                                        </p:tgtEl>
                                      </p:cBhvr>
                                    </p:animEffect>
                                  </p:childTnLst>
                                </p:cTn>
                              </p:par>
                            </p:childTnLst>
                          </p:cTn>
                        </p:par>
                      </p:childTnLst>
                    </p:cTn>
                  </p:par>
                  <p:par>
                    <p:cTn id="41" fill="hold">
                      <p:stCondLst>
                        <p:cond delay="indefinite"/>
                      </p:stCondLst>
                      <p:childTnLst>
                        <p:par>
                          <p:cTn id="42" fill="hold">
                            <p:stCondLst>
                              <p:cond delay="0"/>
                            </p:stCondLst>
                            <p:childTnLst>
                              <p:par>
                                <p:cTn id="43" presetID="27" presetClass="emph" presetSubtype="0" repeatCount="3000" fill="remove" grpId="0" nodeType="clickEffect">
                                  <p:stCondLst>
                                    <p:cond delay="0"/>
                                  </p:stCondLst>
                                  <p:childTnLst>
                                    <p:animClr clrSpc="rgb" dir="cw">
                                      <p:cBhvr override="childStyle">
                                        <p:cTn id="44" dur="250" autoRev="1" fill="remove"/>
                                        <p:tgtEl>
                                          <p:spTgt spid="127"/>
                                        </p:tgtEl>
                                        <p:attrNameLst>
                                          <p:attrName>style.color</p:attrName>
                                        </p:attrNameLst>
                                      </p:cBhvr>
                                      <p:to>
                                        <a:schemeClr val="bg1"/>
                                      </p:to>
                                    </p:animClr>
                                    <p:animClr clrSpc="rgb" dir="cw">
                                      <p:cBhvr>
                                        <p:cTn id="45" dur="250" autoRev="1" fill="remove"/>
                                        <p:tgtEl>
                                          <p:spTgt spid="127"/>
                                        </p:tgtEl>
                                        <p:attrNameLst>
                                          <p:attrName>fillcolor</p:attrName>
                                        </p:attrNameLst>
                                      </p:cBhvr>
                                      <p:to>
                                        <a:schemeClr val="bg1"/>
                                      </p:to>
                                    </p:animClr>
                                    <p:set>
                                      <p:cBhvr>
                                        <p:cTn id="46" dur="250" autoRev="1" fill="remove"/>
                                        <p:tgtEl>
                                          <p:spTgt spid="127"/>
                                        </p:tgtEl>
                                        <p:attrNameLst>
                                          <p:attrName>fill.type</p:attrName>
                                        </p:attrNameLst>
                                      </p:cBhvr>
                                      <p:to>
                                        <p:strVal val="solid"/>
                                      </p:to>
                                    </p:set>
                                    <p:set>
                                      <p:cBhvr>
                                        <p:cTn id="47" dur="250" autoRev="1" fill="remove"/>
                                        <p:tgtEl>
                                          <p:spTgt spid="127"/>
                                        </p:tgtEl>
                                        <p:attrNameLst>
                                          <p:attrName>fill.on</p:attrName>
                                        </p:attrNameLst>
                                      </p:cBhvr>
                                      <p:to>
                                        <p:strVal val="true"/>
                                      </p:to>
                                    </p:set>
                                  </p:childTnLst>
                                </p:cTn>
                              </p:par>
                              <p:par>
                                <p:cTn id="48" presetID="27" presetClass="emph" presetSubtype="0" repeatCount="3000" fill="remove" grpId="0" nodeType="withEffect">
                                  <p:stCondLst>
                                    <p:cond delay="0"/>
                                  </p:stCondLst>
                                  <p:childTnLst>
                                    <p:animClr clrSpc="rgb" dir="cw">
                                      <p:cBhvr override="childStyle">
                                        <p:cTn id="49" dur="250" autoRev="1" fill="remove"/>
                                        <p:tgtEl>
                                          <p:spTgt spid="159"/>
                                        </p:tgtEl>
                                        <p:attrNameLst>
                                          <p:attrName>style.color</p:attrName>
                                        </p:attrNameLst>
                                      </p:cBhvr>
                                      <p:to>
                                        <a:schemeClr val="bg1"/>
                                      </p:to>
                                    </p:animClr>
                                    <p:animClr clrSpc="rgb" dir="cw">
                                      <p:cBhvr>
                                        <p:cTn id="50" dur="250" autoRev="1" fill="remove"/>
                                        <p:tgtEl>
                                          <p:spTgt spid="159"/>
                                        </p:tgtEl>
                                        <p:attrNameLst>
                                          <p:attrName>fillcolor</p:attrName>
                                        </p:attrNameLst>
                                      </p:cBhvr>
                                      <p:to>
                                        <a:schemeClr val="bg1"/>
                                      </p:to>
                                    </p:animClr>
                                    <p:set>
                                      <p:cBhvr>
                                        <p:cTn id="51" dur="250" autoRev="1" fill="remove"/>
                                        <p:tgtEl>
                                          <p:spTgt spid="159"/>
                                        </p:tgtEl>
                                        <p:attrNameLst>
                                          <p:attrName>fill.type</p:attrName>
                                        </p:attrNameLst>
                                      </p:cBhvr>
                                      <p:to>
                                        <p:strVal val="solid"/>
                                      </p:to>
                                    </p:set>
                                    <p:set>
                                      <p:cBhvr>
                                        <p:cTn id="52" dur="250" autoRev="1" fill="remove"/>
                                        <p:tgtEl>
                                          <p:spTgt spid="159"/>
                                        </p:tgtEl>
                                        <p:attrNameLst>
                                          <p:attrName>fill.on</p:attrName>
                                        </p:attrNameLst>
                                      </p:cBhvr>
                                      <p:to>
                                        <p:strVal val="true"/>
                                      </p:to>
                                    </p:set>
                                  </p:childTnLst>
                                </p:cTn>
                              </p:par>
                              <p:par>
                                <p:cTn id="53" presetID="27" presetClass="emph" presetSubtype="0" repeatCount="3000" fill="remove" grpId="0" nodeType="withEffect">
                                  <p:stCondLst>
                                    <p:cond delay="0"/>
                                  </p:stCondLst>
                                  <p:childTnLst>
                                    <p:animClr clrSpc="rgb" dir="cw">
                                      <p:cBhvr override="childStyle">
                                        <p:cTn id="54" dur="250" autoRev="1" fill="remove"/>
                                        <p:tgtEl>
                                          <p:spTgt spid="160"/>
                                        </p:tgtEl>
                                        <p:attrNameLst>
                                          <p:attrName>style.color</p:attrName>
                                        </p:attrNameLst>
                                      </p:cBhvr>
                                      <p:to>
                                        <a:schemeClr val="bg1"/>
                                      </p:to>
                                    </p:animClr>
                                    <p:animClr clrSpc="rgb" dir="cw">
                                      <p:cBhvr>
                                        <p:cTn id="55" dur="250" autoRev="1" fill="remove"/>
                                        <p:tgtEl>
                                          <p:spTgt spid="160"/>
                                        </p:tgtEl>
                                        <p:attrNameLst>
                                          <p:attrName>fillcolor</p:attrName>
                                        </p:attrNameLst>
                                      </p:cBhvr>
                                      <p:to>
                                        <a:schemeClr val="bg1"/>
                                      </p:to>
                                    </p:animClr>
                                    <p:set>
                                      <p:cBhvr>
                                        <p:cTn id="56" dur="250" autoRev="1" fill="remove"/>
                                        <p:tgtEl>
                                          <p:spTgt spid="160"/>
                                        </p:tgtEl>
                                        <p:attrNameLst>
                                          <p:attrName>fill.type</p:attrName>
                                        </p:attrNameLst>
                                      </p:cBhvr>
                                      <p:to>
                                        <p:strVal val="solid"/>
                                      </p:to>
                                    </p:set>
                                    <p:set>
                                      <p:cBhvr>
                                        <p:cTn id="57" dur="250" autoRev="1" fill="remove"/>
                                        <p:tgtEl>
                                          <p:spTgt spid="160"/>
                                        </p:tgtEl>
                                        <p:attrNameLst>
                                          <p:attrName>fill.on</p:attrName>
                                        </p:attrNameLst>
                                      </p:cBhvr>
                                      <p:to>
                                        <p:strVal val="true"/>
                                      </p:to>
                                    </p:set>
                                  </p:childTnLst>
                                </p:cTn>
                              </p:par>
                              <p:par>
                                <p:cTn id="58" presetID="22" presetClass="entr" presetSubtype="2" repeatCount="3000" fill="hold" nodeType="withEffect">
                                  <p:stCondLst>
                                    <p:cond delay="0"/>
                                  </p:stCondLst>
                                  <p:childTnLst>
                                    <p:set>
                                      <p:cBhvr>
                                        <p:cTn id="59" dur="1" fill="hold">
                                          <p:stCondLst>
                                            <p:cond delay="0"/>
                                          </p:stCondLst>
                                        </p:cTn>
                                        <p:tgtEl>
                                          <p:spTgt spid="179"/>
                                        </p:tgtEl>
                                        <p:attrNameLst>
                                          <p:attrName>style.visibility</p:attrName>
                                        </p:attrNameLst>
                                      </p:cBhvr>
                                      <p:to>
                                        <p:strVal val="visible"/>
                                      </p:to>
                                    </p:set>
                                    <p:animEffect transition="in" filter="wipe(right)">
                                      <p:cBhvr>
                                        <p:cTn id="60" dur="500"/>
                                        <p:tgtEl>
                                          <p:spTgt spid="179"/>
                                        </p:tgtEl>
                                      </p:cBhvr>
                                    </p:animEffect>
                                  </p:childTnLst>
                                </p:cTn>
                              </p:par>
                            </p:childTnLst>
                          </p:cTn>
                        </p:par>
                      </p:childTnLst>
                    </p:cTn>
                  </p:par>
                  <p:par>
                    <p:cTn id="61" fill="hold">
                      <p:stCondLst>
                        <p:cond delay="indefinite"/>
                      </p:stCondLst>
                      <p:childTnLst>
                        <p:par>
                          <p:cTn id="62" fill="hold">
                            <p:stCondLst>
                              <p:cond delay="0"/>
                            </p:stCondLst>
                            <p:childTnLst>
                              <p:par>
                                <p:cTn id="63" presetID="27" presetClass="emph" presetSubtype="0" repeatCount="3000" fill="remove" grpId="0" nodeType="clickEffect">
                                  <p:stCondLst>
                                    <p:cond delay="0"/>
                                  </p:stCondLst>
                                  <p:childTnLst>
                                    <p:animClr clrSpc="rgb" dir="cw">
                                      <p:cBhvr override="childStyle">
                                        <p:cTn id="64" dur="250" autoRev="1" fill="remove"/>
                                        <p:tgtEl>
                                          <p:spTgt spid="129"/>
                                        </p:tgtEl>
                                        <p:attrNameLst>
                                          <p:attrName>style.color</p:attrName>
                                        </p:attrNameLst>
                                      </p:cBhvr>
                                      <p:to>
                                        <a:schemeClr val="bg1"/>
                                      </p:to>
                                    </p:animClr>
                                    <p:animClr clrSpc="rgb" dir="cw">
                                      <p:cBhvr>
                                        <p:cTn id="65" dur="250" autoRev="1" fill="remove"/>
                                        <p:tgtEl>
                                          <p:spTgt spid="129"/>
                                        </p:tgtEl>
                                        <p:attrNameLst>
                                          <p:attrName>fillcolor</p:attrName>
                                        </p:attrNameLst>
                                      </p:cBhvr>
                                      <p:to>
                                        <a:schemeClr val="bg1"/>
                                      </p:to>
                                    </p:animClr>
                                    <p:set>
                                      <p:cBhvr>
                                        <p:cTn id="66" dur="250" autoRev="1" fill="remove"/>
                                        <p:tgtEl>
                                          <p:spTgt spid="129"/>
                                        </p:tgtEl>
                                        <p:attrNameLst>
                                          <p:attrName>fill.type</p:attrName>
                                        </p:attrNameLst>
                                      </p:cBhvr>
                                      <p:to>
                                        <p:strVal val="solid"/>
                                      </p:to>
                                    </p:set>
                                    <p:set>
                                      <p:cBhvr>
                                        <p:cTn id="67" dur="250" autoRev="1" fill="remove"/>
                                        <p:tgtEl>
                                          <p:spTgt spid="129"/>
                                        </p:tgtEl>
                                        <p:attrNameLst>
                                          <p:attrName>fill.on</p:attrName>
                                        </p:attrNameLst>
                                      </p:cBhvr>
                                      <p:to>
                                        <p:strVal val="true"/>
                                      </p:to>
                                    </p:set>
                                  </p:childTnLst>
                                </p:cTn>
                              </p:par>
                              <p:par>
                                <p:cTn id="68" presetID="27" presetClass="emph" presetSubtype="0" repeatCount="3000" fill="remove" grpId="0" nodeType="withEffect">
                                  <p:stCondLst>
                                    <p:cond delay="0"/>
                                  </p:stCondLst>
                                  <p:childTnLst>
                                    <p:animClr clrSpc="rgb" dir="cw">
                                      <p:cBhvr override="childStyle">
                                        <p:cTn id="69" dur="250" autoRev="1" fill="remove"/>
                                        <p:tgtEl>
                                          <p:spTgt spid="168"/>
                                        </p:tgtEl>
                                        <p:attrNameLst>
                                          <p:attrName>style.color</p:attrName>
                                        </p:attrNameLst>
                                      </p:cBhvr>
                                      <p:to>
                                        <a:schemeClr val="bg1"/>
                                      </p:to>
                                    </p:animClr>
                                    <p:animClr clrSpc="rgb" dir="cw">
                                      <p:cBhvr>
                                        <p:cTn id="70" dur="250" autoRev="1" fill="remove"/>
                                        <p:tgtEl>
                                          <p:spTgt spid="168"/>
                                        </p:tgtEl>
                                        <p:attrNameLst>
                                          <p:attrName>fillcolor</p:attrName>
                                        </p:attrNameLst>
                                      </p:cBhvr>
                                      <p:to>
                                        <a:schemeClr val="bg1"/>
                                      </p:to>
                                    </p:animClr>
                                    <p:set>
                                      <p:cBhvr>
                                        <p:cTn id="71" dur="250" autoRev="1" fill="remove"/>
                                        <p:tgtEl>
                                          <p:spTgt spid="168"/>
                                        </p:tgtEl>
                                        <p:attrNameLst>
                                          <p:attrName>fill.type</p:attrName>
                                        </p:attrNameLst>
                                      </p:cBhvr>
                                      <p:to>
                                        <p:strVal val="solid"/>
                                      </p:to>
                                    </p:set>
                                    <p:set>
                                      <p:cBhvr>
                                        <p:cTn id="72" dur="250" autoRev="1" fill="remove"/>
                                        <p:tgtEl>
                                          <p:spTgt spid="168"/>
                                        </p:tgtEl>
                                        <p:attrNameLst>
                                          <p:attrName>fill.on</p:attrName>
                                        </p:attrNameLst>
                                      </p:cBhvr>
                                      <p:to>
                                        <p:strVal val="true"/>
                                      </p:to>
                                    </p:set>
                                  </p:childTnLst>
                                </p:cTn>
                              </p:par>
                              <p:par>
                                <p:cTn id="73" presetID="27" presetClass="emph" presetSubtype="0" repeatCount="3000" fill="remove" grpId="0" nodeType="withEffect">
                                  <p:stCondLst>
                                    <p:cond delay="0"/>
                                  </p:stCondLst>
                                  <p:childTnLst>
                                    <p:animClr clrSpc="rgb" dir="cw">
                                      <p:cBhvr override="childStyle">
                                        <p:cTn id="74" dur="250" autoRev="1" fill="remove"/>
                                        <p:tgtEl>
                                          <p:spTgt spid="169"/>
                                        </p:tgtEl>
                                        <p:attrNameLst>
                                          <p:attrName>style.color</p:attrName>
                                        </p:attrNameLst>
                                      </p:cBhvr>
                                      <p:to>
                                        <a:schemeClr val="bg1"/>
                                      </p:to>
                                    </p:animClr>
                                    <p:animClr clrSpc="rgb" dir="cw">
                                      <p:cBhvr>
                                        <p:cTn id="75" dur="250" autoRev="1" fill="remove"/>
                                        <p:tgtEl>
                                          <p:spTgt spid="169"/>
                                        </p:tgtEl>
                                        <p:attrNameLst>
                                          <p:attrName>fillcolor</p:attrName>
                                        </p:attrNameLst>
                                      </p:cBhvr>
                                      <p:to>
                                        <a:schemeClr val="bg1"/>
                                      </p:to>
                                    </p:animClr>
                                    <p:set>
                                      <p:cBhvr>
                                        <p:cTn id="76" dur="250" autoRev="1" fill="remove"/>
                                        <p:tgtEl>
                                          <p:spTgt spid="169"/>
                                        </p:tgtEl>
                                        <p:attrNameLst>
                                          <p:attrName>fill.type</p:attrName>
                                        </p:attrNameLst>
                                      </p:cBhvr>
                                      <p:to>
                                        <p:strVal val="solid"/>
                                      </p:to>
                                    </p:set>
                                    <p:set>
                                      <p:cBhvr>
                                        <p:cTn id="77" dur="250" autoRev="1" fill="remove"/>
                                        <p:tgtEl>
                                          <p:spTgt spid="169"/>
                                        </p:tgtEl>
                                        <p:attrNameLst>
                                          <p:attrName>fill.on</p:attrName>
                                        </p:attrNameLst>
                                      </p:cBhvr>
                                      <p:to>
                                        <p:strVal val="true"/>
                                      </p:to>
                                    </p:set>
                                  </p:childTnLst>
                                </p:cTn>
                              </p:par>
                              <p:par>
                                <p:cTn id="78" presetID="22" presetClass="entr" presetSubtype="2" repeatCount="3000" fill="hold" nodeType="withEffect">
                                  <p:stCondLst>
                                    <p:cond delay="0"/>
                                  </p:stCondLst>
                                  <p:childTnLst>
                                    <p:set>
                                      <p:cBhvr>
                                        <p:cTn id="79" dur="1" fill="hold">
                                          <p:stCondLst>
                                            <p:cond delay="0"/>
                                          </p:stCondLst>
                                        </p:cTn>
                                        <p:tgtEl>
                                          <p:spTgt spid="176"/>
                                        </p:tgtEl>
                                        <p:attrNameLst>
                                          <p:attrName>style.visibility</p:attrName>
                                        </p:attrNameLst>
                                      </p:cBhvr>
                                      <p:to>
                                        <p:strVal val="visible"/>
                                      </p:to>
                                    </p:set>
                                    <p:animEffect transition="in" filter="wipe(right)">
                                      <p:cBhvr>
                                        <p:cTn id="80" dur="500"/>
                                        <p:tgtEl>
                                          <p:spTgt spid="176"/>
                                        </p:tgtEl>
                                      </p:cBhvr>
                                    </p:animEffect>
                                  </p:childTnLst>
                                </p:cTn>
                              </p:par>
                            </p:childTnLst>
                          </p:cTn>
                        </p:par>
                      </p:childTnLst>
                    </p:cTn>
                  </p:par>
                  <p:par>
                    <p:cTn id="81" fill="hold">
                      <p:stCondLst>
                        <p:cond delay="indefinite"/>
                      </p:stCondLst>
                      <p:childTnLst>
                        <p:par>
                          <p:cTn id="82" fill="hold">
                            <p:stCondLst>
                              <p:cond delay="0"/>
                            </p:stCondLst>
                            <p:childTnLst>
                              <p:par>
                                <p:cTn id="83" presetID="27" presetClass="emph" presetSubtype="0" repeatCount="3000" fill="remove" grpId="0" nodeType="clickEffect">
                                  <p:stCondLst>
                                    <p:cond delay="0"/>
                                  </p:stCondLst>
                                  <p:childTnLst>
                                    <p:animClr clrSpc="rgb" dir="cw">
                                      <p:cBhvr override="childStyle">
                                        <p:cTn id="84" dur="250" autoRev="1" fill="remove"/>
                                        <p:tgtEl>
                                          <p:spTgt spid="117"/>
                                        </p:tgtEl>
                                        <p:attrNameLst>
                                          <p:attrName>style.color</p:attrName>
                                        </p:attrNameLst>
                                      </p:cBhvr>
                                      <p:to>
                                        <a:schemeClr val="bg1"/>
                                      </p:to>
                                    </p:animClr>
                                    <p:animClr clrSpc="rgb" dir="cw">
                                      <p:cBhvr>
                                        <p:cTn id="85" dur="250" autoRev="1" fill="remove"/>
                                        <p:tgtEl>
                                          <p:spTgt spid="117"/>
                                        </p:tgtEl>
                                        <p:attrNameLst>
                                          <p:attrName>fillcolor</p:attrName>
                                        </p:attrNameLst>
                                      </p:cBhvr>
                                      <p:to>
                                        <a:schemeClr val="bg1"/>
                                      </p:to>
                                    </p:animClr>
                                    <p:set>
                                      <p:cBhvr>
                                        <p:cTn id="86" dur="250" autoRev="1" fill="remove"/>
                                        <p:tgtEl>
                                          <p:spTgt spid="117"/>
                                        </p:tgtEl>
                                        <p:attrNameLst>
                                          <p:attrName>fill.type</p:attrName>
                                        </p:attrNameLst>
                                      </p:cBhvr>
                                      <p:to>
                                        <p:strVal val="solid"/>
                                      </p:to>
                                    </p:set>
                                    <p:set>
                                      <p:cBhvr>
                                        <p:cTn id="87" dur="250" autoRev="1" fill="remove"/>
                                        <p:tgtEl>
                                          <p:spTgt spid="117"/>
                                        </p:tgtEl>
                                        <p:attrNameLst>
                                          <p:attrName>fill.on</p:attrName>
                                        </p:attrNameLst>
                                      </p:cBhvr>
                                      <p:to>
                                        <p:strVal val="true"/>
                                      </p:to>
                                    </p:set>
                                  </p:childTnLst>
                                </p:cTn>
                              </p:par>
                              <p:par>
                                <p:cTn id="88" presetID="22" presetClass="entr" presetSubtype="2" repeatCount="3000" fill="hold" nodeType="withEffect">
                                  <p:stCondLst>
                                    <p:cond delay="0"/>
                                  </p:stCondLst>
                                  <p:childTnLst>
                                    <p:set>
                                      <p:cBhvr>
                                        <p:cTn id="89" dur="1" fill="hold">
                                          <p:stCondLst>
                                            <p:cond delay="0"/>
                                          </p:stCondLst>
                                        </p:cTn>
                                        <p:tgtEl>
                                          <p:spTgt spid="182"/>
                                        </p:tgtEl>
                                        <p:attrNameLst>
                                          <p:attrName>style.visibility</p:attrName>
                                        </p:attrNameLst>
                                      </p:cBhvr>
                                      <p:to>
                                        <p:strVal val="visible"/>
                                      </p:to>
                                    </p:set>
                                    <p:animEffect transition="in" filter="wipe(right)">
                                      <p:cBhvr>
                                        <p:cTn id="90" dur="500"/>
                                        <p:tgtEl>
                                          <p:spTgt spid="182"/>
                                        </p:tgtEl>
                                      </p:cBhvr>
                                    </p:animEffect>
                                  </p:childTnLst>
                                </p:cTn>
                              </p:par>
                            </p:childTnLst>
                          </p:cTn>
                        </p:par>
                        <p:par>
                          <p:cTn id="91" fill="hold">
                            <p:stCondLst>
                              <p:cond delay="1500"/>
                            </p:stCondLst>
                            <p:childTnLst>
                              <p:par>
                                <p:cTn id="92" presetID="22" presetClass="entr" presetSubtype="2" repeatCount="3000" fill="hold" nodeType="afterEffect">
                                  <p:stCondLst>
                                    <p:cond delay="0"/>
                                  </p:stCondLst>
                                  <p:childTnLst>
                                    <p:set>
                                      <p:cBhvr>
                                        <p:cTn id="93" dur="1" fill="hold">
                                          <p:stCondLst>
                                            <p:cond delay="0"/>
                                          </p:stCondLst>
                                        </p:cTn>
                                        <p:tgtEl>
                                          <p:spTgt spid="185"/>
                                        </p:tgtEl>
                                        <p:attrNameLst>
                                          <p:attrName>style.visibility</p:attrName>
                                        </p:attrNameLst>
                                      </p:cBhvr>
                                      <p:to>
                                        <p:strVal val="visible"/>
                                      </p:to>
                                    </p:set>
                                    <p:animEffect transition="in" filter="wipe(right)">
                                      <p:cBhvr>
                                        <p:cTn id="94" dur="500"/>
                                        <p:tgtEl>
                                          <p:spTgt spid="18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Effect transition="in" filter="wipe(down)">
                                      <p:cBhvr>
                                        <p:cTn id="99" dur="500"/>
                                        <p:tgtEl>
                                          <p:spTgt spid="14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wipe(down)">
                                      <p:cBhvr>
                                        <p:cTn id="104" dur="500"/>
                                        <p:tgtEl>
                                          <p:spTgt spid="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231"/>
                                        </p:tgtEl>
                                        <p:attrNameLst>
                                          <p:attrName>style.visibility</p:attrName>
                                        </p:attrNameLst>
                                      </p:cBhvr>
                                      <p:to>
                                        <p:strVal val="visible"/>
                                      </p:to>
                                    </p:set>
                                    <p:animEffect transition="in" filter="wipe(up)">
                                      <p:cBhvr>
                                        <p:cTn id="109" dur="500"/>
                                        <p:tgtEl>
                                          <p:spTgt spid="231"/>
                                        </p:tgtEl>
                                      </p:cBhvr>
                                    </p:animEffect>
                                  </p:childTnLst>
                                </p:cTn>
                              </p:par>
                            </p:childTnLst>
                          </p:cTn>
                        </p:par>
                        <p:par>
                          <p:cTn id="110" fill="hold">
                            <p:stCondLst>
                              <p:cond delay="500"/>
                            </p:stCondLst>
                            <p:childTnLst>
                              <p:par>
                                <p:cTn id="111" presetID="22" presetClass="entr" presetSubtype="1" fill="hold" nodeType="afterEffect">
                                  <p:stCondLst>
                                    <p:cond delay="0"/>
                                  </p:stCondLst>
                                  <p:childTnLst>
                                    <p:set>
                                      <p:cBhvr>
                                        <p:cTn id="112" dur="1" fill="hold">
                                          <p:stCondLst>
                                            <p:cond delay="0"/>
                                          </p:stCondLst>
                                        </p:cTn>
                                        <p:tgtEl>
                                          <p:spTgt spid="232"/>
                                        </p:tgtEl>
                                        <p:attrNameLst>
                                          <p:attrName>style.visibility</p:attrName>
                                        </p:attrNameLst>
                                      </p:cBhvr>
                                      <p:to>
                                        <p:strVal val="visible"/>
                                      </p:to>
                                    </p:set>
                                    <p:animEffect transition="in" filter="wipe(up)">
                                      <p:cBhvr>
                                        <p:cTn id="113" dur="500"/>
                                        <p:tgtEl>
                                          <p:spTgt spid="232"/>
                                        </p:tgtEl>
                                      </p:cBhvr>
                                    </p:animEffect>
                                  </p:childTnLst>
                                </p:cTn>
                              </p:par>
                            </p:childTnLst>
                          </p:cTn>
                        </p:par>
                        <p:par>
                          <p:cTn id="114" fill="hold">
                            <p:stCondLst>
                              <p:cond delay="1000"/>
                            </p:stCondLst>
                            <p:childTnLst>
                              <p:par>
                                <p:cTn id="115" presetID="22" presetClass="entr" presetSubtype="2" fill="hold" nodeType="afterEffect">
                                  <p:stCondLst>
                                    <p:cond delay="0"/>
                                  </p:stCondLst>
                                  <p:childTnLst>
                                    <p:set>
                                      <p:cBhvr>
                                        <p:cTn id="116" dur="1" fill="hold">
                                          <p:stCondLst>
                                            <p:cond delay="0"/>
                                          </p:stCondLst>
                                        </p:cTn>
                                        <p:tgtEl>
                                          <p:spTgt spid="233"/>
                                        </p:tgtEl>
                                        <p:attrNameLst>
                                          <p:attrName>style.visibility</p:attrName>
                                        </p:attrNameLst>
                                      </p:cBhvr>
                                      <p:to>
                                        <p:strVal val="visible"/>
                                      </p:to>
                                    </p:set>
                                    <p:animEffect transition="in" filter="wipe(right)">
                                      <p:cBhvr>
                                        <p:cTn id="117" dur="500"/>
                                        <p:tgtEl>
                                          <p:spTgt spid="233"/>
                                        </p:tgtEl>
                                      </p:cBhvr>
                                    </p:animEffect>
                                  </p:childTnLst>
                                </p:cTn>
                              </p:par>
                            </p:childTnLst>
                          </p:cTn>
                        </p:par>
                        <p:par>
                          <p:cTn id="118" fill="hold">
                            <p:stCondLst>
                              <p:cond delay="1500"/>
                            </p:stCondLst>
                            <p:childTnLst>
                              <p:par>
                                <p:cTn id="119" presetID="22" presetClass="entr" presetSubtype="2" fill="hold" nodeType="afterEffect">
                                  <p:stCondLst>
                                    <p:cond delay="0"/>
                                  </p:stCondLst>
                                  <p:childTnLst>
                                    <p:set>
                                      <p:cBhvr>
                                        <p:cTn id="120" dur="1" fill="hold">
                                          <p:stCondLst>
                                            <p:cond delay="0"/>
                                          </p:stCondLst>
                                        </p:cTn>
                                        <p:tgtEl>
                                          <p:spTgt spid="234"/>
                                        </p:tgtEl>
                                        <p:attrNameLst>
                                          <p:attrName>style.visibility</p:attrName>
                                        </p:attrNameLst>
                                      </p:cBhvr>
                                      <p:to>
                                        <p:strVal val="visible"/>
                                      </p:to>
                                    </p:set>
                                    <p:animEffect transition="in" filter="wipe(right)">
                                      <p:cBhvr>
                                        <p:cTn id="121" dur="500"/>
                                        <p:tgtEl>
                                          <p:spTgt spid="234"/>
                                        </p:tgtEl>
                                      </p:cBhvr>
                                    </p:animEffect>
                                  </p:childTnLst>
                                </p:cTn>
                              </p:par>
                            </p:childTnLst>
                          </p:cTn>
                        </p:par>
                        <p:par>
                          <p:cTn id="122" fill="hold">
                            <p:stCondLst>
                              <p:cond delay="2000"/>
                            </p:stCondLst>
                            <p:childTnLst>
                              <p:par>
                                <p:cTn id="123" presetID="22" presetClass="entr" presetSubtype="2" fill="hold" nodeType="afterEffect">
                                  <p:stCondLst>
                                    <p:cond delay="0"/>
                                  </p:stCondLst>
                                  <p:childTnLst>
                                    <p:set>
                                      <p:cBhvr>
                                        <p:cTn id="124" dur="1" fill="hold">
                                          <p:stCondLst>
                                            <p:cond delay="0"/>
                                          </p:stCondLst>
                                        </p:cTn>
                                        <p:tgtEl>
                                          <p:spTgt spid="226"/>
                                        </p:tgtEl>
                                        <p:attrNameLst>
                                          <p:attrName>style.visibility</p:attrName>
                                        </p:attrNameLst>
                                      </p:cBhvr>
                                      <p:to>
                                        <p:strVal val="visible"/>
                                      </p:to>
                                    </p:set>
                                    <p:animEffect transition="in" filter="wipe(right)">
                                      <p:cBhvr>
                                        <p:cTn id="125" dur="500"/>
                                        <p:tgtEl>
                                          <p:spTgt spid="226"/>
                                        </p:tgtEl>
                                      </p:cBhvr>
                                    </p:animEffect>
                                  </p:childTnLst>
                                </p:cTn>
                              </p:par>
                            </p:childTnLst>
                          </p:cTn>
                        </p:par>
                        <p:par>
                          <p:cTn id="126" fill="hold">
                            <p:stCondLst>
                              <p:cond delay="2500"/>
                            </p:stCondLst>
                            <p:childTnLst>
                              <p:par>
                                <p:cTn id="127" presetID="22" presetClass="entr" presetSubtype="4" fill="hold" nodeType="afterEffect">
                                  <p:stCondLst>
                                    <p:cond delay="0"/>
                                  </p:stCondLst>
                                  <p:childTnLst>
                                    <p:set>
                                      <p:cBhvr>
                                        <p:cTn id="128" dur="1" fill="hold">
                                          <p:stCondLst>
                                            <p:cond delay="0"/>
                                          </p:stCondLst>
                                        </p:cTn>
                                        <p:tgtEl>
                                          <p:spTgt spid="230"/>
                                        </p:tgtEl>
                                        <p:attrNameLst>
                                          <p:attrName>style.visibility</p:attrName>
                                        </p:attrNameLst>
                                      </p:cBhvr>
                                      <p:to>
                                        <p:strVal val="visible"/>
                                      </p:to>
                                    </p:set>
                                    <p:animEffect transition="in" filter="wipe(down)">
                                      <p:cBhvr>
                                        <p:cTn id="129" dur="500"/>
                                        <p:tgtEl>
                                          <p:spTgt spid="230"/>
                                        </p:tgtEl>
                                      </p:cBhvr>
                                    </p:animEffect>
                                  </p:childTnLst>
                                </p:cTn>
                              </p:par>
                            </p:childTnLst>
                          </p:cTn>
                        </p:par>
                        <p:par>
                          <p:cTn id="130" fill="hold">
                            <p:stCondLst>
                              <p:cond delay="3000"/>
                            </p:stCondLst>
                            <p:childTnLst>
                              <p:par>
                                <p:cTn id="131" presetID="22" presetClass="entr" presetSubtype="2" fill="hold" nodeType="afterEffect">
                                  <p:stCondLst>
                                    <p:cond delay="0"/>
                                  </p:stCondLst>
                                  <p:childTnLst>
                                    <p:set>
                                      <p:cBhvr>
                                        <p:cTn id="132" dur="1" fill="hold">
                                          <p:stCondLst>
                                            <p:cond delay="0"/>
                                          </p:stCondLst>
                                        </p:cTn>
                                        <p:tgtEl>
                                          <p:spTgt spid="227"/>
                                        </p:tgtEl>
                                        <p:attrNameLst>
                                          <p:attrName>style.visibility</p:attrName>
                                        </p:attrNameLst>
                                      </p:cBhvr>
                                      <p:to>
                                        <p:strVal val="visible"/>
                                      </p:to>
                                    </p:set>
                                    <p:animEffect transition="in" filter="wipe(right)">
                                      <p:cBhvr>
                                        <p:cTn id="133"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26" grpId="0" animBg="1"/>
      <p:bldP spid="127" grpId="0" animBg="1"/>
      <p:bldP spid="129" grpId="0" animBg="1"/>
      <p:bldP spid="133" grpId="0" animBg="1"/>
      <p:bldP spid="134" grpId="0" animBg="1"/>
      <p:bldP spid="159" grpId="0" animBg="1"/>
      <p:bldP spid="160" grpId="0" animBg="1"/>
      <p:bldP spid="168" grpId="0" animBg="1"/>
      <p:bldP spid="169" grpId="0" animBg="1"/>
      <p:bldP spid="202" grpId="0"/>
    </p:bldLst>
  </p:timing>
  <p:extLst mod="1"/>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2211721" y="5063170"/>
            <a:ext cx="2916902" cy="984013"/>
            <a:chOff x="1535571" y="4890788"/>
            <a:chExt cx="2710039" cy="890645"/>
          </a:xfrm>
        </p:grpSpPr>
        <p:cxnSp>
          <p:nvCxnSpPr>
            <p:cNvPr id="267" name="直接连接符 266"/>
            <p:cNvCxnSpPr/>
            <p:nvPr/>
          </p:nvCxnSpPr>
          <p:spPr>
            <a:xfrm>
              <a:off x="1576081" y="4890788"/>
              <a:ext cx="0" cy="571007"/>
            </a:xfrm>
            <a:prstGeom prst="line">
              <a:avLst/>
            </a:prstGeom>
            <a:noFill/>
            <a:ln w="25400" cap="flat" cmpd="sng" algn="ctr">
              <a:solidFill>
                <a:srgbClr val="C00000"/>
              </a:solidFill>
              <a:prstDash val="solid"/>
            </a:ln>
            <a:effectLst/>
          </p:spPr>
        </p:cxnSp>
        <p:grpSp>
          <p:nvGrpSpPr>
            <p:cNvPr id="277" name="组合 276"/>
            <p:cNvGrpSpPr/>
            <p:nvPr/>
          </p:nvGrpSpPr>
          <p:grpSpPr>
            <a:xfrm>
              <a:off x="1535571" y="5227725"/>
              <a:ext cx="2710039" cy="553708"/>
              <a:chOff x="1535571" y="5227725"/>
              <a:chExt cx="2710039" cy="553708"/>
            </a:xfrm>
          </p:grpSpPr>
          <p:cxnSp>
            <p:nvCxnSpPr>
              <p:cNvPr id="372" name="直接连接符 371"/>
              <p:cNvCxnSpPr/>
              <p:nvPr/>
            </p:nvCxnSpPr>
            <p:spPr>
              <a:xfrm>
                <a:off x="4199236" y="5229570"/>
                <a:ext cx="0" cy="235099"/>
              </a:xfrm>
              <a:prstGeom prst="line">
                <a:avLst/>
              </a:prstGeom>
              <a:noFill/>
              <a:ln w="25400" cap="sq" cmpd="sng" algn="ctr">
                <a:solidFill>
                  <a:srgbClr val="C00000"/>
                </a:solidFill>
                <a:prstDash val="solid"/>
                <a:miter lim="800000"/>
              </a:ln>
              <a:effectLst/>
            </p:spPr>
          </p:cxnSp>
          <p:cxnSp>
            <p:nvCxnSpPr>
              <p:cNvPr id="371" name="直接连接符 370"/>
              <p:cNvCxnSpPr/>
              <p:nvPr/>
            </p:nvCxnSpPr>
            <p:spPr>
              <a:xfrm>
                <a:off x="1572393" y="5464598"/>
                <a:ext cx="2617993" cy="1"/>
              </a:xfrm>
              <a:prstGeom prst="line">
                <a:avLst/>
              </a:prstGeom>
              <a:noFill/>
              <a:ln w="28575" cap="sq" cmpd="sng" algn="ctr">
                <a:solidFill>
                  <a:srgbClr val="C00000"/>
                </a:solidFill>
                <a:prstDash val="solid"/>
                <a:miter lim="800000"/>
              </a:ln>
              <a:effectLst/>
            </p:spPr>
          </p:cxnSp>
          <p:sp>
            <p:nvSpPr>
              <p:cNvPr id="373" name="文本框 372"/>
              <p:cNvSpPr txBox="1"/>
              <p:nvPr/>
            </p:nvSpPr>
            <p:spPr>
              <a:xfrm>
                <a:off x="2260609" y="5502859"/>
                <a:ext cx="1339196"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C00000"/>
                    </a:solidFill>
                    <a:effectLst/>
                    <a:uLnTx/>
                    <a:uFillTx/>
                    <a:latin typeface="微软雅黑"/>
                    <a:ea typeface="微软雅黑"/>
                  </a:rPr>
                  <a:t>组索引译码输出</a:t>
                </a:r>
              </a:p>
            </p:txBody>
          </p:sp>
          <p:cxnSp>
            <p:nvCxnSpPr>
              <p:cNvPr id="374" name="直接连接符 373"/>
              <p:cNvCxnSpPr/>
              <p:nvPr/>
            </p:nvCxnSpPr>
            <p:spPr>
              <a:xfrm>
                <a:off x="1535571" y="5519387"/>
                <a:ext cx="2710039" cy="0"/>
              </a:xfrm>
              <a:prstGeom prst="line">
                <a:avLst/>
              </a:prstGeom>
              <a:noFill/>
              <a:ln w="9525" cap="sq" cmpd="sng" algn="ctr">
                <a:solidFill>
                  <a:srgbClr val="00CC00"/>
                </a:solidFill>
                <a:prstDash val="solid"/>
                <a:miter lim="800000"/>
              </a:ln>
              <a:effectLst/>
            </p:spPr>
          </p:cxnSp>
          <p:cxnSp>
            <p:nvCxnSpPr>
              <p:cNvPr id="375" name="直接连接符 374"/>
              <p:cNvCxnSpPr/>
              <p:nvPr/>
            </p:nvCxnSpPr>
            <p:spPr>
              <a:xfrm flipV="1">
                <a:off x="4245610" y="5227725"/>
                <a:ext cx="0" cy="289507"/>
              </a:xfrm>
              <a:prstGeom prst="line">
                <a:avLst/>
              </a:prstGeom>
              <a:noFill/>
              <a:ln w="9525" cap="sq" cmpd="sng" algn="ctr">
                <a:solidFill>
                  <a:srgbClr val="00CC00"/>
                </a:solidFill>
                <a:prstDash val="solid"/>
                <a:miter lim="800000"/>
              </a:ln>
              <a:effectLst/>
            </p:spPr>
          </p:cxnSp>
        </p:grpSp>
        <p:cxnSp>
          <p:nvCxnSpPr>
            <p:cNvPr id="278" name="直接连接符 277"/>
            <p:cNvCxnSpPr/>
            <p:nvPr/>
          </p:nvCxnSpPr>
          <p:spPr>
            <a:xfrm>
              <a:off x="1535571" y="4890788"/>
              <a:ext cx="0" cy="626444"/>
            </a:xfrm>
            <a:prstGeom prst="line">
              <a:avLst/>
            </a:prstGeom>
            <a:noFill/>
            <a:ln w="9525" cap="sq" cmpd="sng" algn="ctr">
              <a:solidFill>
                <a:srgbClr val="00CC00"/>
              </a:solidFill>
              <a:prstDash val="solid"/>
              <a:miter lim="800000"/>
            </a:ln>
            <a:effectLst/>
          </p:spPr>
        </p:cxnSp>
      </p:grpSp>
      <p:sp>
        <p:nvSpPr>
          <p:cNvPr id="2" name="标题 1"/>
          <p:cNvSpPr>
            <a:spLocks noGrp="1"/>
          </p:cNvSpPr>
          <p:nvPr>
            <p:ph type="title"/>
          </p:nvPr>
        </p:nvSpPr>
        <p:spPr/>
        <p:txBody>
          <a:bodyPr/>
          <a:lstStyle/>
          <a:p>
            <a:r>
              <a:rPr lang="zh-CN" altLang="en-US" dirty="0"/>
              <a:t>组相联映射逻辑实现 </a:t>
            </a:r>
            <a:r>
              <a:rPr lang="en-US" altLang="zh-CN" dirty="0"/>
              <a:t>(</a:t>
            </a:r>
            <a:r>
              <a:rPr lang="zh-CN" altLang="en-US" dirty="0"/>
              <a:t>工程观</a:t>
            </a:r>
            <a:r>
              <a:rPr lang="en-US" altLang="zh-CN" dirty="0"/>
              <a:t>)</a:t>
            </a:r>
            <a:endParaRPr lang="zh-CN" altLang="en-US" dirty="0"/>
          </a:p>
        </p:txBody>
      </p:sp>
      <p:grpSp>
        <p:nvGrpSpPr>
          <p:cNvPr id="26" name="组合 25"/>
          <p:cNvGrpSpPr/>
          <p:nvPr/>
        </p:nvGrpSpPr>
        <p:grpSpPr>
          <a:xfrm>
            <a:off x="1902910" y="1408486"/>
            <a:ext cx="3189494" cy="898898"/>
            <a:chOff x="1902910" y="1408486"/>
            <a:chExt cx="3189494" cy="898898"/>
          </a:xfrm>
        </p:grpSpPr>
        <p:cxnSp>
          <p:nvCxnSpPr>
            <p:cNvPr id="434" name="直接连接符 433"/>
            <p:cNvCxnSpPr/>
            <p:nvPr/>
          </p:nvCxnSpPr>
          <p:spPr>
            <a:xfrm>
              <a:off x="5092404" y="1408486"/>
              <a:ext cx="0" cy="256244"/>
            </a:xfrm>
            <a:prstGeom prst="line">
              <a:avLst/>
            </a:prstGeom>
            <a:noFill/>
            <a:ln w="25400" cap="sq" cmpd="sng" algn="ctr">
              <a:solidFill>
                <a:srgbClr val="333333">
                  <a:shade val="95000"/>
                  <a:satMod val="105000"/>
                </a:srgbClr>
              </a:solidFill>
              <a:prstDash val="solid"/>
              <a:miter lim="800000"/>
            </a:ln>
            <a:effectLst/>
          </p:spPr>
        </p:cxnSp>
        <p:grpSp>
          <p:nvGrpSpPr>
            <p:cNvPr id="435" name="组合 434"/>
            <p:cNvGrpSpPr/>
            <p:nvPr/>
          </p:nvGrpSpPr>
          <p:grpSpPr>
            <a:xfrm>
              <a:off x="1902910" y="1671673"/>
              <a:ext cx="3183669" cy="635711"/>
              <a:chOff x="1248661" y="1821095"/>
              <a:chExt cx="2957887" cy="575391"/>
            </a:xfrm>
          </p:grpSpPr>
          <p:cxnSp>
            <p:nvCxnSpPr>
              <p:cNvPr id="436" name="直接连接符 435"/>
              <p:cNvCxnSpPr/>
              <p:nvPr/>
            </p:nvCxnSpPr>
            <p:spPr>
              <a:xfrm>
                <a:off x="1248661" y="1828210"/>
                <a:ext cx="0" cy="568276"/>
              </a:xfrm>
              <a:prstGeom prst="line">
                <a:avLst/>
              </a:prstGeom>
              <a:noFill/>
              <a:ln w="25400" cap="sq" cmpd="sng" algn="ctr">
                <a:solidFill>
                  <a:srgbClr val="333333">
                    <a:shade val="95000"/>
                    <a:satMod val="105000"/>
                  </a:srgbClr>
                </a:solidFill>
                <a:prstDash val="solid"/>
                <a:miter lim="800000"/>
              </a:ln>
              <a:effectLst/>
            </p:spPr>
          </p:cxnSp>
          <p:cxnSp>
            <p:nvCxnSpPr>
              <p:cNvPr id="437" name="直接连接符 436"/>
              <p:cNvCxnSpPr/>
              <p:nvPr/>
            </p:nvCxnSpPr>
            <p:spPr>
              <a:xfrm>
                <a:off x="1259632" y="1821095"/>
                <a:ext cx="2946916" cy="0"/>
              </a:xfrm>
              <a:prstGeom prst="line">
                <a:avLst/>
              </a:prstGeom>
              <a:noFill/>
              <a:ln w="28575" cap="sq" cmpd="sng" algn="ctr">
                <a:solidFill>
                  <a:srgbClr val="333333">
                    <a:shade val="95000"/>
                    <a:satMod val="105000"/>
                  </a:srgbClr>
                </a:solidFill>
                <a:prstDash val="solid"/>
                <a:miter lim="800000"/>
              </a:ln>
              <a:effectLst/>
            </p:spPr>
          </p:cxnSp>
        </p:grpSp>
      </p:grpSp>
      <p:sp>
        <p:nvSpPr>
          <p:cNvPr id="234" name="矩形 233"/>
          <p:cNvSpPr/>
          <p:nvPr/>
        </p:nvSpPr>
        <p:spPr>
          <a:xfrm>
            <a:off x="6386258" y="1739339"/>
            <a:ext cx="2022110" cy="211599"/>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cxnSp>
        <p:nvCxnSpPr>
          <p:cNvPr id="515" name="直接连接符 514"/>
          <p:cNvCxnSpPr/>
          <p:nvPr/>
        </p:nvCxnSpPr>
        <p:spPr>
          <a:xfrm>
            <a:off x="6281331" y="1300108"/>
            <a:ext cx="4236245" cy="0"/>
          </a:xfrm>
          <a:prstGeom prst="line">
            <a:avLst/>
          </a:prstGeom>
          <a:noFill/>
          <a:ln w="25400" cap="sq" cmpd="sng" algn="ctr">
            <a:solidFill>
              <a:srgbClr val="333333">
                <a:shade val="95000"/>
                <a:satMod val="105000"/>
              </a:srgbClr>
            </a:solidFill>
            <a:prstDash val="solid"/>
            <a:miter lim="800000"/>
          </a:ln>
          <a:effectLst/>
        </p:spPr>
      </p:cxnSp>
      <p:cxnSp>
        <p:nvCxnSpPr>
          <p:cNvPr id="516" name="直接连接符 515"/>
          <p:cNvCxnSpPr/>
          <p:nvPr/>
        </p:nvCxnSpPr>
        <p:spPr>
          <a:xfrm>
            <a:off x="10517576" y="1300108"/>
            <a:ext cx="0" cy="1669868"/>
          </a:xfrm>
          <a:prstGeom prst="line">
            <a:avLst/>
          </a:prstGeom>
          <a:noFill/>
          <a:ln w="25400" cap="sq" cmpd="sng" algn="ctr">
            <a:solidFill>
              <a:srgbClr val="333333">
                <a:shade val="95000"/>
                <a:satMod val="105000"/>
              </a:srgbClr>
            </a:solidFill>
            <a:prstDash val="solid"/>
            <a:miter lim="800000"/>
          </a:ln>
          <a:effectLst/>
        </p:spPr>
      </p:cxnSp>
      <p:cxnSp>
        <p:nvCxnSpPr>
          <p:cNvPr id="687" name="直接连接符 686"/>
          <p:cNvCxnSpPr/>
          <p:nvPr/>
        </p:nvCxnSpPr>
        <p:spPr>
          <a:xfrm>
            <a:off x="10500501" y="4489543"/>
            <a:ext cx="0" cy="1424857"/>
          </a:xfrm>
          <a:prstGeom prst="line">
            <a:avLst/>
          </a:prstGeom>
          <a:noFill/>
          <a:ln w="19050" cap="sq" cmpd="sng" algn="ctr">
            <a:solidFill>
              <a:srgbClr val="333333">
                <a:shade val="95000"/>
                <a:satMod val="105000"/>
              </a:srgbClr>
            </a:solidFill>
            <a:prstDash val="solid"/>
            <a:miter lim="800000"/>
          </a:ln>
          <a:effectLst/>
        </p:spPr>
      </p:cxnSp>
      <p:grpSp>
        <p:nvGrpSpPr>
          <p:cNvPr id="237" name="组合 236"/>
          <p:cNvGrpSpPr/>
          <p:nvPr/>
        </p:nvGrpSpPr>
        <p:grpSpPr>
          <a:xfrm>
            <a:off x="5625457" y="2016118"/>
            <a:ext cx="3410199" cy="373888"/>
            <a:chOff x="4355976" y="2130352"/>
            <a:chExt cx="3168352" cy="338412"/>
          </a:xfrm>
        </p:grpSpPr>
        <p:sp>
          <p:nvSpPr>
            <p:cNvPr id="510" name="矩形 50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1" name="矩形 510"/>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2" name="矩形 51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3" name="矩形 51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14" name="矩形 51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239" name="直接连接符 238"/>
          <p:cNvCxnSpPr/>
          <p:nvPr/>
        </p:nvCxnSpPr>
        <p:spPr>
          <a:xfrm>
            <a:off x="4565610" y="5914399"/>
            <a:ext cx="5924697" cy="0"/>
          </a:xfrm>
          <a:prstGeom prst="line">
            <a:avLst/>
          </a:prstGeom>
          <a:noFill/>
          <a:ln w="19050" cap="sq" cmpd="sng" algn="ctr">
            <a:solidFill>
              <a:srgbClr val="333333">
                <a:shade val="95000"/>
                <a:satMod val="105000"/>
              </a:srgbClr>
            </a:solidFill>
            <a:prstDash val="solid"/>
            <a:miter lim="800000"/>
          </a:ln>
          <a:effectLst/>
        </p:spPr>
      </p:cxnSp>
      <p:grpSp>
        <p:nvGrpSpPr>
          <p:cNvPr id="50" name="组合 49"/>
          <p:cNvGrpSpPr/>
          <p:nvPr/>
        </p:nvGrpSpPr>
        <p:grpSpPr>
          <a:xfrm>
            <a:off x="4565610" y="4402820"/>
            <a:ext cx="891648" cy="2079427"/>
            <a:chOff x="4565610" y="4402820"/>
            <a:chExt cx="891648" cy="2079427"/>
          </a:xfrm>
        </p:grpSpPr>
        <p:sp>
          <p:nvSpPr>
            <p:cNvPr id="238" name="文本框 237"/>
            <p:cNvSpPr txBox="1"/>
            <p:nvPr/>
          </p:nvSpPr>
          <p:spPr>
            <a:xfrm>
              <a:off x="4575284" y="6174470"/>
              <a:ext cx="881974"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charset="0"/>
                  <a:ea typeface="华文细黑" pitchFamily="2" charset="-122"/>
                </a:rPr>
                <a:t>Hit/miss</a:t>
              </a:r>
              <a:endParaRPr lang="zh-CN" altLang="en-US" sz="1400" b="1" i="1" dirty="0">
                <a:solidFill>
                  <a:srgbClr val="000000"/>
                </a:solidFill>
                <a:latin typeface="Arial" charset="0"/>
                <a:ea typeface="华文细黑" pitchFamily="2" charset="-122"/>
              </a:endParaRPr>
            </a:p>
          </p:txBody>
        </p:sp>
        <p:cxnSp>
          <p:nvCxnSpPr>
            <p:cNvPr id="240" name="直接连接符 239"/>
            <p:cNvCxnSpPr/>
            <p:nvPr/>
          </p:nvCxnSpPr>
          <p:spPr>
            <a:xfrm>
              <a:off x="4565610" y="4402820"/>
              <a:ext cx="0" cy="1909362"/>
            </a:xfrm>
            <a:prstGeom prst="line">
              <a:avLst/>
            </a:prstGeom>
            <a:noFill/>
            <a:ln w="19050" cap="flat" cmpd="sng" algn="ctr">
              <a:solidFill>
                <a:srgbClr val="333333">
                  <a:shade val="95000"/>
                  <a:satMod val="105000"/>
                </a:srgbClr>
              </a:solidFill>
              <a:prstDash val="solid"/>
              <a:tailEnd type="triangle"/>
            </a:ln>
            <a:effectLst/>
          </p:spPr>
        </p:cxnSp>
      </p:grpSp>
      <p:grpSp>
        <p:nvGrpSpPr>
          <p:cNvPr id="241" name="组合 240"/>
          <p:cNvGrpSpPr/>
          <p:nvPr/>
        </p:nvGrpSpPr>
        <p:grpSpPr>
          <a:xfrm>
            <a:off x="5625457" y="2444081"/>
            <a:ext cx="3410199" cy="373888"/>
            <a:chOff x="4355976" y="2130352"/>
            <a:chExt cx="3168352" cy="338412"/>
          </a:xfrm>
        </p:grpSpPr>
        <p:sp>
          <p:nvSpPr>
            <p:cNvPr id="505" name="矩形 50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7" name="矩形 50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8" name="矩形 50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9" name="矩形 50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6" name="矩形 50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3" name="组合 242"/>
          <p:cNvGrpSpPr/>
          <p:nvPr/>
        </p:nvGrpSpPr>
        <p:grpSpPr>
          <a:xfrm>
            <a:off x="5625457" y="2872045"/>
            <a:ext cx="3410199" cy="373888"/>
            <a:chOff x="4355976" y="2130352"/>
            <a:chExt cx="3168352" cy="338412"/>
          </a:xfrm>
        </p:grpSpPr>
        <p:sp>
          <p:nvSpPr>
            <p:cNvPr id="495" name="矩形 49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6" name="矩形 49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7" name="矩形 49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8" name="矩形 49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9" name="矩形 49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4" name="组合 243"/>
          <p:cNvGrpSpPr/>
          <p:nvPr/>
        </p:nvGrpSpPr>
        <p:grpSpPr>
          <a:xfrm>
            <a:off x="5625457" y="3300008"/>
            <a:ext cx="3410199" cy="373888"/>
            <a:chOff x="4355976" y="2130352"/>
            <a:chExt cx="3168352" cy="338412"/>
          </a:xfrm>
        </p:grpSpPr>
        <p:sp>
          <p:nvSpPr>
            <p:cNvPr id="490" name="矩形 48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91" name="矩形 49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2" name="矩形 49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3" name="矩形 49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94" name="矩形 49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grpSp>
      <p:grpSp>
        <p:nvGrpSpPr>
          <p:cNvPr id="246" name="组合 245"/>
          <p:cNvGrpSpPr/>
          <p:nvPr/>
        </p:nvGrpSpPr>
        <p:grpSpPr>
          <a:xfrm>
            <a:off x="5625457" y="3779280"/>
            <a:ext cx="3410199" cy="373888"/>
            <a:chOff x="4355976" y="2130352"/>
            <a:chExt cx="3168352" cy="338412"/>
          </a:xfrm>
        </p:grpSpPr>
        <p:sp>
          <p:nvSpPr>
            <p:cNvPr id="480" name="矩形 47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1" name="矩形 48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2" name="矩形 48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3" name="矩形 48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84" name="矩形 48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7" name="组合 246"/>
          <p:cNvGrpSpPr/>
          <p:nvPr/>
        </p:nvGrpSpPr>
        <p:grpSpPr>
          <a:xfrm>
            <a:off x="5625457" y="4207243"/>
            <a:ext cx="3410199" cy="373888"/>
            <a:chOff x="4355976" y="2130352"/>
            <a:chExt cx="3168352" cy="338412"/>
          </a:xfrm>
        </p:grpSpPr>
        <p:sp>
          <p:nvSpPr>
            <p:cNvPr id="475" name="矩形 47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6" name="矩形 47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7" name="矩形 47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8" name="矩形 47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9" name="矩形 47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9" name="组合 248"/>
          <p:cNvGrpSpPr/>
          <p:nvPr/>
        </p:nvGrpSpPr>
        <p:grpSpPr>
          <a:xfrm>
            <a:off x="5625457" y="4635206"/>
            <a:ext cx="3410199" cy="373888"/>
            <a:chOff x="4355976" y="2130352"/>
            <a:chExt cx="3168352" cy="338412"/>
          </a:xfrm>
        </p:grpSpPr>
        <p:sp>
          <p:nvSpPr>
            <p:cNvPr id="465" name="矩形 46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6" name="矩形 46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7" name="矩形 46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8" name="矩形 46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9" name="矩形 46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0" name="组合 249"/>
          <p:cNvGrpSpPr/>
          <p:nvPr/>
        </p:nvGrpSpPr>
        <p:grpSpPr>
          <a:xfrm>
            <a:off x="5625457" y="5063170"/>
            <a:ext cx="3410199" cy="373888"/>
            <a:chOff x="4355976" y="2130352"/>
            <a:chExt cx="3168352" cy="338412"/>
          </a:xfrm>
        </p:grpSpPr>
        <p:sp>
          <p:nvSpPr>
            <p:cNvPr id="460" name="矩形 45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1" name="矩形 46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2" name="矩形 46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3" name="矩形 46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64" name="矩形 46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3</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5" name="组合 254"/>
          <p:cNvGrpSpPr/>
          <p:nvPr/>
        </p:nvGrpSpPr>
        <p:grpSpPr>
          <a:xfrm>
            <a:off x="4507921" y="1427203"/>
            <a:ext cx="328155" cy="1734854"/>
            <a:chOff x="3668928" y="1599820"/>
            <a:chExt cx="304883" cy="1570242"/>
          </a:xfrm>
        </p:grpSpPr>
        <p:sp>
          <p:nvSpPr>
            <p:cNvPr id="442" name="文本框 441"/>
            <p:cNvSpPr txBox="1"/>
            <p:nvPr/>
          </p:nvSpPr>
          <p:spPr>
            <a:xfrm>
              <a:off x="3704185" y="2741270"/>
              <a:ext cx="269626"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cxnSp>
          <p:nvCxnSpPr>
            <p:cNvPr id="443" name="直接连接符 442"/>
            <p:cNvCxnSpPr/>
            <p:nvPr/>
          </p:nvCxnSpPr>
          <p:spPr>
            <a:xfrm>
              <a:off x="3758063" y="2819125"/>
              <a:ext cx="0" cy="248013"/>
            </a:xfrm>
            <a:prstGeom prst="line">
              <a:avLst/>
            </a:prstGeom>
            <a:noFill/>
            <a:ln w="9525" cap="flat" cmpd="sng" algn="ctr">
              <a:solidFill>
                <a:srgbClr val="FF6600"/>
              </a:solidFill>
              <a:prstDash val="solid"/>
            </a:ln>
            <a:effectLst/>
          </p:spPr>
        </p:cxnSp>
        <p:cxnSp>
          <p:nvCxnSpPr>
            <p:cNvPr id="444" name="直接连接符 443"/>
            <p:cNvCxnSpPr/>
            <p:nvPr/>
          </p:nvCxnSpPr>
          <p:spPr>
            <a:xfrm>
              <a:off x="3668928" y="1599820"/>
              <a:ext cx="0" cy="1570242"/>
            </a:xfrm>
            <a:prstGeom prst="line">
              <a:avLst/>
            </a:prstGeom>
            <a:noFill/>
            <a:ln w="25400" cap="flat" cmpd="sng" algn="ctr">
              <a:solidFill>
                <a:srgbClr val="00B0F0"/>
              </a:solidFill>
              <a:prstDash val="solid"/>
            </a:ln>
            <a:effectLst/>
          </p:spPr>
        </p:cxnSp>
      </p:grpSp>
      <p:grpSp>
        <p:nvGrpSpPr>
          <p:cNvPr id="260" name="组合 259"/>
          <p:cNvGrpSpPr/>
          <p:nvPr/>
        </p:nvGrpSpPr>
        <p:grpSpPr>
          <a:xfrm>
            <a:off x="2055448" y="2128546"/>
            <a:ext cx="416676" cy="2934626"/>
            <a:chOff x="1390381" y="2234615"/>
            <a:chExt cx="387126" cy="2656173"/>
          </a:xfrm>
        </p:grpSpPr>
        <p:cxnSp>
          <p:nvCxnSpPr>
            <p:cNvPr id="425" name="直接连接符 424"/>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426" name="直接连接符 425"/>
            <p:cNvCxnSpPr/>
            <p:nvPr/>
          </p:nvCxnSpPr>
          <p:spPr>
            <a:xfrm>
              <a:off x="1443803" y="3294924"/>
              <a:ext cx="274311" cy="0"/>
            </a:xfrm>
            <a:prstGeom prst="line">
              <a:avLst/>
            </a:prstGeom>
            <a:noFill/>
            <a:ln w="19050" cap="flat" cmpd="sng" algn="ctr">
              <a:solidFill>
                <a:srgbClr val="00CC00"/>
              </a:solidFill>
              <a:prstDash val="solid"/>
            </a:ln>
            <a:effectLst/>
          </p:spPr>
        </p:cxnSp>
        <p:cxnSp>
          <p:nvCxnSpPr>
            <p:cNvPr id="427" name="直接连接符 426"/>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428" name="直接连接符 427"/>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429" name="组合 428"/>
            <p:cNvGrpSpPr/>
            <p:nvPr/>
          </p:nvGrpSpPr>
          <p:grpSpPr>
            <a:xfrm>
              <a:off x="1390381" y="2234615"/>
              <a:ext cx="387126" cy="2653572"/>
              <a:chOff x="947990" y="2357340"/>
              <a:chExt cx="387126" cy="2653572"/>
            </a:xfrm>
          </p:grpSpPr>
          <p:sp>
            <p:nvSpPr>
              <p:cNvPr id="430" name="文本框 429"/>
              <p:cNvSpPr txBox="1"/>
              <p:nvPr/>
            </p:nvSpPr>
            <p:spPr>
              <a:xfrm>
                <a:off x="947990" y="2357340"/>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1" name="文本框 430"/>
              <p:cNvSpPr txBox="1"/>
              <p:nvPr/>
            </p:nvSpPr>
            <p:spPr>
              <a:xfrm>
                <a:off x="952064" y="3118931"/>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S1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2" name="文本框 431"/>
              <p:cNvSpPr txBox="1"/>
              <p:nvPr/>
            </p:nvSpPr>
            <p:spPr>
              <a:xfrm>
                <a:off x="959508" y="3921464"/>
                <a:ext cx="375608"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S2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433" name="文本框 432"/>
              <p:cNvSpPr txBox="1"/>
              <p:nvPr/>
            </p:nvSpPr>
            <p:spPr>
              <a:xfrm>
                <a:off x="948416" y="4732338"/>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grpSp>
      <p:sp>
        <p:nvSpPr>
          <p:cNvPr id="263" name="矩形 262"/>
          <p:cNvSpPr/>
          <p:nvPr/>
        </p:nvSpPr>
        <p:spPr>
          <a:xfrm>
            <a:off x="4406928" y="3048343"/>
            <a:ext cx="297952" cy="135447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rPr>
              <a:t>k</a:t>
            </a:r>
            <a:r>
              <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4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微软雅黑"/>
              <a:ea typeface="微软雅黑"/>
              <a:cs typeface="+mn-cs"/>
            </a:endParaRPr>
          </a:p>
        </p:txBody>
      </p:sp>
      <p:grpSp>
        <p:nvGrpSpPr>
          <p:cNvPr id="264" name="组合 263"/>
          <p:cNvGrpSpPr/>
          <p:nvPr/>
        </p:nvGrpSpPr>
        <p:grpSpPr>
          <a:xfrm>
            <a:off x="1010123" y="2439736"/>
            <a:ext cx="2218225" cy="2502589"/>
            <a:chOff x="419189" y="2516278"/>
            <a:chExt cx="2060911" cy="2265131"/>
          </a:xfrm>
        </p:grpSpPr>
        <p:sp>
          <p:nvSpPr>
            <p:cNvPr id="380" name="斜纹 379"/>
            <p:cNvSpPr/>
            <p:nvPr/>
          </p:nvSpPr>
          <p:spPr>
            <a:xfrm rot="19109983">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0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388" name="文本框 387"/>
            <p:cNvSpPr txBox="1"/>
            <p:nvPr/>
          </p:nvSpPr>
          <p:spPr>
            <a:xfrm>
              <a:off x="1094627" y="2871235"/>
              <a:ext cx="295324" cy="142072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p>
          </p:txBody>
        </p:sp>
      </p:grpSp>
      <p:grpSp>
        <p:nvGrpSpPr>
          <p:cNvPr id="517" name="组合 516"/>
          <p:cNvGrpSpPr/>
          <p:nvPr/>
        </p:nvGrpSpPr>
        <p:grpSpPr>
          <a:xfrm>
            <a:off x="9029104" y="1913728"/>
            <a:ext cx="2163152" cy="3418733"/>
            <a:chOff x="8485545" y="2434862"/>
            <a:chExt cx="1962650" cy="3101851"/>
          </a:xfrm>
        </p:grpSpPr>
        <p:grpSp>
          <p:nvGrpSpPr>
            <p:cNvPr id="518" name="组合 517"/>
            <p:cNvGrpSpPr/>
            <p:nvPr/>
          </p:nvGrpSpPr>
          <p:grpSpPr>
            <a:xfrm>
              <a:off x="8485545" y="2434862"/>
              <a:ext cx="607552" cy="378508"/>
              <a:chOff x="6944101" y="2283225"/>
              <a:chExt cx="607552" cy="378508"/>
            </a:xfrm>
          </p:grpSpPr>
          <p:sp>
            <p:nvSpPr>
              <p:cNvPr id="609" name="等腰三角形 60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10" name="直接连接符 609"/>
              <p:cNvCxnSpPr>
                <a:endCxn id="60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11" name="直接连接符 610"/>
              <p:cNvCxnSpPr>
                <a:stCxn id="60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12" name="直接连接符 61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13" name="文本框 61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cxnSp>
          <p:nvCxnSpPr>
            <p:cNvPr id="519" name="直接连接符 518"/>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1" name="组合 520"/>
            <p:cNvGrpSpPr/>
            <p:nvPr/>
          </p:nvGrpSpPr>
          <p:grpSpPr>
            <a:xfrm>
              <a:off x="8485545" y="2760514"/>
              <a:ext cx="600861" cy="430135"/>
              <a:chOff x="6944101" y="2231598"/>
              <a:chExt cx="600861" cy="430135"/>
            </a:xfrm>
          </p:grpSpPr>
          <p:sp>
            <p:nvSpPr>
              <p:cNvPr id="604" name="等腰三角形 60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05" name="直接连接符 604"/>
              <p:cNvCxnSpPr>
                <a:endCxn id="60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6" name="直接连接符 605"/>
              <p:cNvCxnSpPr>
                <a:stCxn id="60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7" name="直接连接符 60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8" name="文本框 607"/>
              <p:cNvSpPr txBox="1"/>
              <p:nvPr/>
            </p:nvSpPr>
            <p:spPr>
              <a:xfrm>
                <a:off x="7204804" y="2231598"/>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522" name="组合 521"/>
            <p:cNvGrpSpPr/>
            <p:nvPr/>
          </p:nvGrpSpPr>
          <p:grpSpPr>
            <a:xfrm>
              <a:off x="8485545" y="3203033"/>
              <a:ext cx="607552" cy="378508"/>
              <a:chOff x="6944101" y="2283225"/>
              <a:chExt cx="607552" cy="378508"/>
            </a:xfrm>
          </p:grpSpPr>
          <p:sp>
            <p:nvSpPr>
              <p:cNvPr id="599" name="等腰三角形 59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600" name="直接连接符 599"/>
              <p:cNvCxnSpPr>
                <a:endCxn id="59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601" name="直接连接符 600"/>
              <p:cNvCxnSpPr>
                <a:stCxn id="59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602" name="直接连接符 60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603" name="文本框 60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523" name="组合 522"/>
            <p:cNvGrpSpPr/>
            <p:nvPr/>
          </p:nvGrpSpPr>
          <p:grpSpPr>
            <a:xfrm>
              <a:off x="8485545" y="3598765"/>
              <a:ext cx="607552" cy="378508"/>
              <a:chOff x="6944101" y="2283225"/>
              <a:chExt cx="607552" cy="378508"/>
            </a:xfrm>
          </p:grpSpPr>
          <p:sp>
            <p:nvSpPr>
              <p:cNvPr id="594" name="等腰三角形 59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95" name="直接连接符 594"/>
              <p:cNvCxnSpPr>
                <a:endCxn id="59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6" name="直接连接符 595"/>
              <p:cNvCxnSpPr>
                <a:stCxn id="59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7" name="直接连接符 59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8" name="文本框 59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524" name="组合 523"/>
            <p:cNvGrpSpPr/>
            <p:nvPr/>
          </p:nvGrpSpPr>
          <p:grpSpPr>
            <a:xfrm>
              <a:off x="8485545" y="3990599"/>
              <a:ext cx="607552" cy="378508"/>
              <a:chOff x="6944101" y="2283225"/>
              <a:chExt cx="607552" cy="378508"/>
            </a:xfrm>
          </p:grpSpPr>
          <p:sp>
            <p:nvSpPr>
              <p:cNvPr id="589" name="等腰三角形 58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90" name="直接连接符 589"/>
              <p:cNvCxnSpPr>
                <a:endCxn id="58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91" name="直接连接符 590"/>
              <p:cNvCxnSpPr>
                <a:stCxn id="58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92" name="直接连接符 59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93" name="文本框 59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525" name="组合 524"/>
            <p:cNvGrpSpPr/>
            <p:nvPr/>
          </p:nvGrpSpPr>
          <p:grpSpPr>
            <a:xfrm>
              <a:off x="8485545" y="4366946"/>
              <a:ext cx="607552" cy="378508"/>
              <a:chOff x="6944101" y="2283225"/>
              <a:chExt cx="607552" cy="378508"/>
            </a:xfrm>
          </p:grpSpPr>
          <p:sp>
            <p:nvSpPr>
              <p:cNvPr id="584" name="等腰三角形 58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85" name="直接连接符 584"/>
              <p:cNvCxnSpPr>
                <a:endCxn id="58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6" name="直接连接符 585"/>
              <p:cNvCxnSpPr>
                <a:stCxn id="58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7" name="直接连接符 58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8" name="文本框 58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526" name="组合 525"/>
            <p:cNvGrpSpPr/>
            <p:nvPr/>
          </p:nvGrpSpPr>
          <p:grpSpPr>
            <a:xfrm>
              <a:off x="8485545" y="4771925"/>
              <a:ext cx="607552" cy="378508"/>
              <a:chOff x="6944101" y="2283225"/>
              <a:chExt cx="607552" cy="378508"/>
            </a:xfrm>
          </p:grpSpPr>
          <p:sp>
            <p:nvSpPr>
              <p:cNvPr id="579" name="等腰三角形 578"/>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80" name="直接连接符 579"/>
              <p:cNvCxnSpPr>
                <a:endCxn id="579"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81" name="直接连接符 580"/>
              <p:cNvCxnSpPr>
                <a:stCxn id="579"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82" name="直接连接符 581"/>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83" name="文本框 58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527" name="组合 526"/>
            <p:cNvGrpSpPr/>
            <p:nvPr/>
          </p:nvGrpSpPr>
          <p:grpSpPr>
            <a:xfrm>
              <a:off x="8485545" y="5158205"/>
              <a:ext cx="607552" cy="378508"/>
              <a:chOff x="6944101" y="2283225"/>
              <a:chExt cx="607552" cy="378508"/>
            </a:xfrm>
          </p:grpSpPr>
          <p:sp>
            <p:nvSpPr>
              <p:cNvPr id="574" name="等腰三角形 573"/>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575" name="直接连接符 574"/>
              <p:cNvCxnSpPr>
                <a:endCxn id="574"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576" name="直接连接符 575"/>
              <p:cNvCxnSpPr>
                <a:stCxn id="574"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577" name="直接连接符 576"/>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578" name="文本框 57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528" name="直接连接符 527"/>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529" name="直接连接符 528"/>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530" name="组合 529"/>
            <p:cNvGrpSpPr/>
            <p:nvPr/>
          </p:nvGrpSpPr>
          <p:grpSpPr>
            <a:xfrm>
              <a:off x="9369656" y="3633163"/>
              <a:ext cx="300016" cy="903269"/>
              <a:chOff x="7766536" y="3451012"/>
              <a:chExt cx="300016" cy="903269"/>
            </a:xfrm>
          </p:grpSpPr>
          <p:cxnSp>
            <p:nvCxnSpPr>
              <p:cNvPr id="569" name="直接连接符 568"/>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570" name="直接连接符 569"/>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571" name="直接连接符 570"/>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572" name="直接连接符 571"/>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573" name="直接连接符 572"/>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535" name="文本框 534"/>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536" name="矩形 535"/>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sp>
          <p:nvSpPr>
            <p:cNvPr id="537" name="矩形 536"/>
            <p:cNvSpPr/>
            <p:nvPr/>
          </p:nvSpPr>
          <p:spPr>
            <a:xfrm>
              <a:off x="9312434" y="342170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538" name="矩形 537"/>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539" name="矩形 538"/>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540" name="矩形 539"/>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545" name="组合 544"/>
            <p:cNvGrpSpPr/>
            <p:nvPr/>
          </p:nvGrpSpPr>
          <p:grpSpPr>
            <a:xfrm>
              <a:off x="9667895" y="3288505"/>
              <a:ext cx="369783" cy="1586339"/>
              <a:chOff x="8088601" y="3262692"/>
              <a:chExt cx="324657" cy="1288723"/>
            </a:xfrm>
          </p:grpSpPr>
          <p:sp>
            <p:nvSpPr>
              <p:cNvPr id="547" name="梯形 5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548" name="文本框 5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546" name="矩形 545"/>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48" name="组合 47"/>
          <p:cNvGrpSpPr/>
          <p:nvPr/>
        </p:nvGrpSpPr>
        <p:grpSpPr>
          <a:xfrm>
            <a:off x="5156718" y="2049284"/>
            <a:ext cx="598749" cy="3249903"/>
            <a:chOff x="5156718" y="2049284"/>
            <a:chExt cx="598749" cy="3249903"/>
          </a:xfrm>
        </p:grpSpPr>
        <p:sp>
          <p:nvSpPr>
            <p:cNvPr id="615" name="矩形 614"/>
            <p:cNvSpPr/>
            <p:nvPr/>
          </p:nvSpPr>
          <p:spPr>
            <a:xfrm>
              <a:off x="5156718" y="245858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grpSp>
          <p:nvGrpSpPr>
            <p:cNvPr id="252" name="组合 251"/>
            <p:cNvGrpSpPr/>
            <p:nvPr/>
          </p:nvGrpSpPr>
          <p:grpSpPr>
            <a:xfrm>
              <a:off x="5160381" y="2237726"/>
              <a:ext cx="595086" cy="3019671"/>
              <a:chOff x="3558329" y="2333436"/>
              <a:chExt cx="897415" cy="2733149"/>
            </a:xfrm>
          </p:grpSpPr>
          <p:cxnSp>
            <p:nvCxnSpPr>
              <p:cNvPr id="447" name="直接连接符 446"/>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448" name="直接连接符 447"/>
              <p:cNvCxnSpPr/>
              <p:nvPr/>
            </p:nvCxnSpPr>
            <p:spPr>
              <a:xfrm>
                <a:off x="3570203" y="2700485"/>
                <a:ext cx="862337" cy="0"/>
              </a:xfrm>
              <a:prstGeom prst="line">
                <a:avLst/>
              </a:prstGeom>
              <a:noFill/>
              <a:ln w="9525" cap="flat" cmpd="sng" algn="ctr">
                <a:solidFill>
                  <a:srgbClr val="C00000"/>
                </a:solidFill>
                <a:prstDash val="solid"/>
              </a:ln>
              <a:effectLst/>
            </p:spPr>
          </p:cxnSp>
          <p:cxnSp>
            <p:nvCxnSpPr>
              <p:cNvPr id="449" name="直接连接符 448"/>
              <p:cNvCxnSpPr/>
              <p:nvPr/>
            </p:nvCxnSpPr>
            <p:spPr>
              <a:xfrm>
                <a:off x="3579043" y="3084777"/>
                <a:ext cx="862337" cy="0"/>
              </a:xfrm>
              <a:prstGeom prst="line">
                <a:avLst/>
              </a:prstGeom>
              <a:noFill/>
              <a:ln w="9525" cap="flat" cmpd="sng" algn="ctr">
                <a:solidFill>
                  <a:srgbClr val="C00000"/>
                </a:solidFill>
                <a:prstDash val="solid"/>
              </a:ln>
              <a:effectLst/>
            </p:spPr>
          </p:cxnSp>
          <p:cxnSp>
            <p:nvCxnSpPr>
              <p:cNvPr id="450" name="直接连接符 449"/>
              <p:cNvCxnSpPr/>
              <p:nvPr/>
            </p:nvCxnSpPr>
            <p:spPr>
              <a:xfrm>
                <a:off x="3584566" y="3469359"/>
                <a:ext cx="862336" cy="0"/>
              </a:xfrm>
              <a:prstGeom prst="line">
                <a:avLst/>
              </a:prstGeom>
              <a:noFill/>
              <a:ln w="9525" cap="flat" cmpd="sng" algn="ctr">
                <a:solidFill>
                  <a:srgbClr val="C00000"/>
                </a:solidFill>
                <a:prstDash val="solid"/>
              </a:ln>
              <a:effectLst/>
            </p:spPr>
          </p:cxnSp>
          <p:cxnSp>
            <p:nvCxnSpPr>
              <p:cNvPr id="451" name="直接连接符 450"/>
              <p:cNvCxnSpPr/>
              <p:nvPr/>
            </p:nvCxnSpPr>
            <p:spPr>
              <a:xfrm>
                <a:off x="3558329" y="3915169"/>
                <a:ext cx="862337" cy="0"/>
              </a:xfrm>
              <a:prstGeom prst="line">
                <a:avLst/>
              </a:prstGeom>
              <a:noFill/>
              <a:ln w="9525" cap="flat" cmpd="sng" algn="ctr">
                <a:solidFill>
                  <a:srgbClr val="C00000"/>
                </a:solidFill>
                <a:prstDash val="solid"/>
              </a:ln>
              <a:effectLst/>
            </p:spPr>
          </p:cxnSp>
          <p:cxnSp>
            <p:nvCxnSpPr>
              <p:cNvPr id="452" name="直接连接符 451"/>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453" name="直接连接符 452"/>
              <p:cNvCxnSpPr/>
              <p:nvPr/>
            </p:nvCxnSpPr>
            <p:spPr>
              <a:xfrm>
                <a:off x="3579043" y="4682293"/>
                <a:ext cx="862336" cy="0"/>
              </a:xfrm>
              <a:prstGeom prst="line">
                <a:avLst/>
              </a:prstGeom>
              <a:noFill/>
              <a:ln w="9525" cap="flat" cmpd="sng" algn="ctr">
                <a:solidFill>
                  <a:srgbClr val="C00000"/>
                </a:solidFill>
                <a:prstDash val="solid"/>
              </a:ln>
              <a:effectLst/>
            </p:spPr>
          </p:cxnSp>
          <p:cxnSp>
            <p:nvCxnSpPr>
              <p:cNvPr id="454" name="直接连接符 453"/>
              <p:cNvCxnSpPr/>
              <p:nvPr/>
            </p:nvCxnSpPr>
            <p:spPr>
              <a:xfrm>
                <a:off x="3572693" y="5066585"/>
                <a:ext cx="862336" cy="0"/>
              </a:xfrm>
              <a:prstGeom prst="line">
                <a:avLst/>
              </a:prstGeom>
              <a:noFill/>
              <a:ln w="9525" cap="flat" cmpd="sng" algn="ctr">
                <a:solidFill>
                  <a:srgbClr val="C00000"/>
                </a:solidFill>
                <a:prstDash val="solid"/>
              </a:ln>
              <a:effectLst/>
            </p:spPr>
          </p:cxnSp>
        </p:grpSp>
        <p:sp>
          <p:nvSpPr>
            <p:cNvPr id="614" name="矩形 613"/>
            <p:cNvSpPr/>
            <p:nvPr/>
          </p:nvSpPr>
          <p:spPr>
            <a:xfrm>
              <a:off x="5156718" y="20492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616" name="矩形 615"/>
            <p:cNvSpPr/>
            <p:nvPr/>
          </p:nvSpPr>
          <p:spPr>
            <a:xfrm>
              <a:off x="5156718" y="28701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617" name="矩形 616"/>
            <p:cNvSpPr/>
            <p:nvPr/>
          </p:nvSpPr>
          <p:spPr>
            <a:xfrm>
              <a:off x="5156718" y="328034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618" name="矩形 617"/>
            <p:cNvSpPr/>
            <p:nvPr/>
          </p:nvSpPr>
          <p:spPr>
            <a:xfrm>
              <a:off x="5156718" y="37614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619" name="矩形 618"/>
            <p:cNvSpPr/>
            <p:nvPr/>
          </p:nvSpPr>
          <p:spPr>
            <a:xfrm>
              <a:off x="5156718" y="416517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620" name="矩形 619"/>
            <p:cNvSpPr/>
            <p:nvPr/>
          </p:nvSpPr>
          <p:spPr>
            <a:xfrm>
              <a:off x="5156718" y="460651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621" name="矩形 620"/>
            <p:cNvSpPr/>
            <p:nvPr/>
          </p:nvSpPr>
          <p:spPr>
            <a:xfrm>
              <a:off x="5156718" y="504985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grpSp>
        <p:nvGrpSpPr>
          <p:cNvPr id="622" name="组合 621"/>
          <p:cNvGrpSpPr/>
          <p:nvPr/>
        </p:nvGrpSpPr>
        <p:grpSpPr>
          <a:xfrm>
            <a:off x="4496340" y="3418155"/>
            <a:ext cx="131581" cy="707921"/>
            <a:chOff x="3491880" y="2228006"/>
            <a:chExt cx="144016" cy="618524"/>
          </a:xfrm>
        </p:grpSpPr>
        <p:sp>
          <p:nvSpPr>
            <p:cNvPr id="623" name="矩形 622"/>
            <p:cNvSpPr/>
            <p:nvPr/>
          </p:nvSpPr>
          <p:spPr>
            <a:xfrm>
              <a:off x="3491880" y="2228006"/>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4" name="矩形 623"/>
            <p:cNvSpPr/>
            <p:nvPr/>
          </p:nvSpPr>
          <p:spPr>
            <a:xfrm>
              <a:off x="3491880" y="2625771"/>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22" name="组合 21"/>
          <p:cNvGrpSpPr/>
          <p:nvPr/>
        </p:nvGrpSpPr>
        <p:grpSpPr>
          <a:xfrm>
            <a:off x="2224736" y="1727049"/>
            <a:ext cx="1435729" cy="3744103"/>
            <a:chOff x="2224736" y="1727049"/>
            <a:chExt cx="1435729" cy="3744103"/>
          </a:xfrm>
        </p:grpSpPr>
        <p:sp>
          <p:nvSpPr>
            <p:cNvPr id="233" name="矩形 232"/>
            <p:cNvSpPr/>
            <p:nvPr/>
          </p:nvSpPr>
          <p:spPr>
            <a:xfrm>
              <a:off x="2224736" y="1727049"/>
              <a:ext cx="1333673" cy="266223"/>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 </a:t>
              </a:r>
              <a:r>
                <a:rPr kumimoji="0" lang="en-US" altLang="zh-CN"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grpSp>
          <p:nvGrpSpPr>
            <p:cNvPr id="21" name="组合 20"/>
            <p:cNvGrpSpPr/>
            <p:nvPr/>
          </p:nvGrpSpPr>
          <p:grpSpPr>
            <a:xfrm>
              <a:off x="2400446" y="2005715"/>
              <a:ext cx="1260019" cy="3465437"/>
              <a:chOff x="2400446" y="2005715"/>
              <a:chExt cx="1260019" cy="3465437"/>
            </a:xfrm>
          </p:grpSpPr>
          <p:grpSp>
            <p:nvGrpSpPr>
              <p:cNvPr id="242" name="组合 241"/>
              <p:cNvGrpSpPr/>
              <p:nvPr/>
            </p:nvGrpSpPr>
            <p:grpSpPr>
              <a:xfrm>
                <a:off x="2411167" y="2005715"/>
                <a:ext cx="1249297" cy="810671"/>
                <a:chOff x="932125" y="2130352"/>
                <a:chExt cx="1160698" cy="733750"/>
              </a:xfrm>
            </p:grpSpPr>
            <p:sp>
              <p:nvSpPr>
                <p:cNvPr id="500" name="矩形 499"/>
                <p:cNvSpPr/>
                <p:nvPr/>
              </p:nvSpPr>
              <p:spPr>
                <a:xfrm>
                  <a:off x="932125" y="2130352"/>
                  <a:ext cx="1160698" cy="733750"/>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1" name="矩形 500"/>
                <p:cNvSpPr/>
                <p:nvPr/>
              </p:nvSpPr>
              <p:spPr>
                <a:xfrm>
                  <a:off x="1303233" y="2192613"/>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2" name="矩形 501"/>
                <p:cNvSpPr/>
                <p:nvPr/>
              </p:nvSpPr>
              <p:spPr>
                <a:xfrm>
                  <a:off x="1004133" y="219454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3" name="矩形 502"/>
                <p:cNvSpPr/>
                <p:nvPr/>
              </p:nvSpPr>
              <p:spPr>
                <a:xfrm>
                  <a:off x="1303234" y="2579969"/>
                  <a:ext cx="71658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504" name="矩形 503"/>
                <p:cNvSpPr/>
                <p:nvPr/>
              </p:nvSpPr>
              <p:spPr>
                <a:xfrm>
                  <a:off x="1004133" y="258190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45" name="组合 244"/>
              <p:cNvGrpSpPr/>
              <p:nvPr/>
            </p:nvGrpSpPr>
            <p:grpSpPr>
              <a:xfrm>
                <a:off x="2400446" y="2869278"/>
                <a:ext cx="1253007" cy="831238"/>
                <a:chOff x="932125" y="2905064"/>
                <a:chExt cx="1187750" cy="752366"/>
              </a:xfrm>
            </p:grpSpPr>
            <p:sp>
              <p:nvSpPr>
                <p:cNvPr id="485" name="矩形 484"/>
                <p:cNvSpPr/>
                <p:nvPr/>
              </p:nvSpPr>
              <p:spPr>
                <a:xfrm>
                  <a:off x="932125" y="2905064"/>
                  <a:ext cx="1187750" cy="75236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itchFamily="34" charset="0"/>
                    <a:ea typeface="微软雅黑"/>
                    <a:cs typeface="Arial" pitchFamily="34" charset="0"/>
                  </a:endParaRPr>
                </a:p>
              </p:txBody>
            </p:sp>
            <p:sp>
              <p:nvSpPr>
                <p:cNvPr id="486" name="矩形 485"/>
                <p:cNvSpPr/>
                <p:nvPr/>
              </p:nvSpPr>
              <p:spPr>
                <a:xfrm>
                  <a:off x="1303234" y="2967325"/>
                  <a:ext cx="726548"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666</a:t>
                  </a:r>
                  <a:endParaRPr lang="zh-CN" altLang="en-US" sz="1600" kern="0" dirty="0">
                    <a:solidFill>
                      <a:schemeClr val="bg1"/>
                    </a:solidFill>
                    <a:latin typeface="Arial" pitchFamily="34" charset="0"/>
                    <a:ea typeface="微软雅黑"/>
                    <a:cs typeface="Arial" pitchFamily="34" charset="0"/>
                  </a:endParaRPr>
                </a:p>
              </p:txBody>
            </p:sp>
            <p:sp>
              <p:nvSpPr>
                <p:cNvPr id="487" name="矩形 486"/>
                <p:cNvSpPr/>
                <p:nvPr/>
              </p:nvSpPr>
              <p:spPr>
                <a:xfrm>
                  <a:off x="1004133" y="2969259"/>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sp>
              <p:nvSpPr>
                <p:cNvPr id="488" name="矩形 487"/>
                <p:cNvSpPr/>
                <p:nvPr/>
              </p:nvSpPr>
              <p:spPr>
                <a:xfrm>
                  <a:off x="1303234" y="3354681"/>
                  <a:ext cx="716586"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itchFamily="34" charset="0"/>
                      <a:ea typeface="微软雅黑"/>
                      <a:cs typeface="Arial" pitchFamily="34" charset="0"/>
                    </a:rPr>
                    <a:t>777</a:t>
                  </a:r>
                  <a:endParaRPr lang="zh-CN" altLang="en-US" sz="1600" kern="0" dirty="0">
                    <a:solidFill>
                      <a:schemeClr val="bg1"/>
                    </a:solidFill>
                    <a:latin typeface="Arial" pitchFamily="34" charset="0"/>
                    <a:ea typeface="微软雅黑"/>
                    <a:cs typeface="Arial" pitchFamily="34" charset="0"/>
                  </a:endParaRPr>
                </a:p>
              </p:txBody>
            </p:sp>
            <p:sp>
              <p:nvSpPr>
                <p:cNvPr id="489" name="矩形 488"/>
                <p:cNvSpPr/>
                <p:nvPr/>
              </p:nvSpPr>
              <p:spPr>
                <a:xfrm>
                  <a:off x="1004133" y="3356615"/>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itchFamily="34" charset="0"/>
                      <a:ea typeface="微软雅黑"/>
                      <a:cs typeface="Arial" pitchFamily="34" charset="0"/>
                    </a:rPr>
                    <a:t>1</a:t>
                  </a:r>
                  <a:endParaRPr lang="zh-CN" altLang="en-US" sz="1600" kern="0" dirty="0">
                    <a:solidFill>
                      <a:srgbClr val="000000"/>
                    </a:solidFill>
                    <a:latin typeface="Arial" pitchFamily="34" charset="0"/>
                    <a:ea typeface="微软雅黑"/>
                    <a:cs typeface="Arial" pitchFamily="34" charset="0"/>
                  </a:endParaRPr>
                </a:p>
              </p:txBody>
            </p:sp>
          </p:grpSp>
          <p:grpSp>
            <p:nvGrpSpPr>
              <p:cNvPr id="248" name="组合 247"/>
              <p:cNvGrpSpPr/>
              <p:nvPr/>
            </p:nvGrpSpPr>
            <p:grpSpPr>
              <a:xfrm>
                <a:off x="2400446" y="3755946"/>
                <a:ext cx="1253007" cy="822420"/>
                <a:chOff x="932125" y="3707599"/>
                <a:chExt cx="1164145" cy="744385"/>
              </a:xfrm>
            </p:grpSpPr>
            <p:sp>
              <p:nvSpPr>
                <p:cNvPr id="470" name="矩形 469"/>
                <p:cNvSpPr/>
                <p:nvPr/>
              </p:nvSpPr>
              <p:spPr>
                <a:xfrm>
                  <a:off x="932125" y="3707599"/>
                  <a:ext cx="1164145" cy="744385"/>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2" name="矩形 471"/>
                <p:cNvSpPr/>
                <p:nvPr/>
              </p:nvSpPr>
              <p:spPr>
                <a:xfrm>
                  <a:off x="1004133" y="379041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4" name="矩形 473"/>
                <p:cNvSpPr/>
                <p:nvPr/>
              </p:nvSpPr>
              <p:spPr>
                <a:xfrm>
                  <a:off x="1004133" y="41777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1" name="矩形 470"/>
                <p:cNvSpPr/>
                <p:nvPr/>
              </p:nvSpPr>
              <p:spPr>
                <a:xfrm>
                  <a:off x="1303234" y="378847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73" name="矩形 472"/>
                <p:cNvSpPr/>
                <p:nvPr/>
              </p:nvSpPr>
              <p:spPr>
                <a:xfrm>
                  <a:off x="1303234" y="4175833"/>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251" name="组合 250"/>
              <p:cNvGrpSpPr/>
              <p:nvPr/>
            </p:nvGrpSpPr>
            <p:grpSpPr>
              <a:xfrm>
                <a:off x="2400446" y="4632440"/>
                <a:ext cx="1260019" cy="838712"/>
                <a:chOff x="932126" y="4500927"/>
                <a:chExt cx="1170660" cy="759131"/>
              </a:xfrm>
            </p:grpSpPr>
            <p:sp>
              <p:nvSpPr>
                <p:cNvPr id="455" name="矩形 454"/>
                <p:cNvSpPr/>
                <p:nvPr/>
              </p:nvSpPr>
              <p:spPr>
                <a:xfrm>
                  <a:off x="932126" y="4500927"/>
                  <a:ext cx="1170660" cy="759131"/>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6" name="矩形 455"/>
                <p:cNvSpPr/>
                <p:nvPr/>
              </p:nvSpPr>
              <p:spPr>
                <a:xfrm>
                  <a:off x="1303234" y="4563189"/>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7" name="矩形 456"/>
                <p:cNvSpPr/>
                <p:nvPr/>
              </p:nvSpPr>
              <p:spPr>
                <a:xfrm>
                  <a:off x="1004133" y="456512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8" name="矩形 457"/>
                <p:cNvSpPr/>
                <p:nvPr/>
              </p:nvSpPr>
              <p:spPr>
                <a:xfrm>
                  <a:off x="1303234" y="495054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59" name="矩形 458"/>
                <p:cNvSpPr/>
                <p:nvPr/>
              </p:nvSpPr>
              <p:spPr>
                <a:xfrm>
                  <a:off x="1004133" y="495247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grpSp>
        <p:nvGrpSpPr>
          <p:cNvPr id="30" name="组合 29"/>
          <p:cNvGrpSpPr/>
          <p:nvPr/>
        </p:nvGrpSpPr>
        <p:grpSpPr>
          <a:xfrm>
            <a:off x="3650430" y="1957240"/>
            <a:ext cx="756498" cy="3157883"/>
            <a:chOff x="3650430" y="1957240"/>
            <a:chExt cx="756498" cy="3157883"/>
          </a:xfrm>
        </p:grpSpPr>
        <p:grpSp>
          <p:nvGrpSpPr>
            <p:cNvPr id="262" name="组合 261"/>
            <p:cNvGrpSpPr/>
            <p:nvPr/>
          </p:nvGrpSpPr>
          <p:grpSpPr>
            <a:xfrm>
              <a:off x="3650430" y="2420575"/>
              <a:ext cx="756498" cy="2631221"/>
              <a:chOff x="2872250" y="2498935"/>
              <a:chExt cx="702848" cy="2381557"/>
            </a:xfrm>
          </p:grpSpPr>
          <p:grpSp>
            <p:nvGrpSpPr>
              <p:cNvPr id="401" name="组合 400"/>
              <p:cNvGrpSpPr/>
              <p:nvPr/>
            </p:nvGrpSpPr>
            <p:grpSpPr>
              <a:xfrm>
                <a:off x="2872250" y="2498935"/>
                <a:ext cx="418734" cy="2381557"/>
                <a:chOff x="2872250" y="2498935"/>
                <a:chExt cx="418734" cy="2381557"/>
              </a:xfrm>
            </p:grpSpPr>
            <p:grpSp>
              <p:nvGrpSpPr>
                <p:cNvPr id="403" name="组合 402"/>
                <p:cNvGrpSpPr/>
                <p:nvPr/>
              </p:nvGrpSpPr>
              <p:grpSpPr>
                <a:xfrm>
                  <a:off x="2872250" y="2507815"/>
                  <a:ext cx="418734" cy="2352440"/>
                  <a:chOff x="3739534" y="2492371"/>
                  <a:chExt cx="695496" cy="2352440"/>
                </a:xfrm>
              </p:grpSpPr>
              <p:cxnSp>
                <p:nvCxnSpPr>
                  <p:cNvPr id="410" name="直接连接符 409"/>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405" name="直接连接符 40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408" name="直接连接符 407"/>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412" name="直接连接符 411"/>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404" name="直接连接符 403"/>
                <p:cNvCxnSpPr/>
                <p:nvPr/>
              </p:nvCxnSpPr>
              <p:spPr>
                <a:xfrm>
                  <a:off x="3290983" y="2498935"/>
                  <a:ext cx="0" cy="2381557"/>
                </a:xfrm>
                <a:prstGeom prst="line">
                  <a:avLst/>
                </a:prstGeom>
                <a:noFill/>
                <a:ln w="57150" cap="flat" cmpd="sng" algn="ctr">
                  <a:solidFill>
                    <a:srgbClr val="A6A6A6"/>
                  </a:solidFill>
                  <a:prstDash val="solid"/>
                </a:ln>
                <a:effectLst/>
              </p:spPr>
            </p:cxnSp>
          </p:grpSp>
          <p:cxnSp>
            <p:nvCxnSpPr>
              <p:cNvPr id="402" name="直接连接符 401"/>
              <p:cNvCxnSpPr/>
              <p:nvPr/>
            </p:nvCxnSpPr>
            <p:spPr>
              <a:xfrm flipH="1">
                <a:off x="3294355" y="3725559"/>
                <a:ext cx="280743" cy="0"/>
              </a:xfrm>
              <a:prstGeom prst="line">
                <a:avLst/>
              </a:prstGeom>
              <a:noFill/>
              <a:ln w="57150" cap="flat" cmpd="sng" algn="ctr">
                <a:solidFill>
                  <a:srgbClr val="A6A6A6"/>
                </a:solidFill>
                <a:prstDash val="solid"/>
              </a:ln>
              <a:effectLst/>
            </p:spPr>
          </p:cxnSp>
        </p:grpSp>
        <p:grpSp>
          <p:nvGrpSpPr>
            <p:cNvPr id="14" name="组合 13"/>
            <p:cNvGrpSpPr/>
            <p:nvPr/>
          </p:nvGrpSpPr>
          <p:grpSpPr>
            <a:xfrm>
              <a:off x="3800610" y="2202011"/>
              <a:ext cx="155419" cy="311522"/>
              <a:chOff x="3800610" y="2202011"/>
              <a:chExt cx="155419" cy="311522"/>
            </a:xfrm>
          </p:grpSpPr>
          <p:sp>
            <p:nvSpPr>
              <p:cNvPr id="280" name="等腰三角形 279"/>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0" name="直接连接符 289"/>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3" name="组合 292"/>
            <p:cNvGrpSpPr/>
            <p:nvPr/>
          </p:nvGrpSpPr>
          <p:grpSpPr>
            <a:xfrm>
              <a:off x="3808580" y="3055432"/>
              <a:ext cx="155419" cy="311522"/>
              <a:chOff x="3800610" y="2202011"/>
              <a:chExt cx="155419" cy="311522"/>
            </a:xfrm>
          </p:grpSpPr>
          <p:sp>
            <p:nvSpPr>
              <p:cNvPr id="294" name="等腰三角形 29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5" name="直接连接符 29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296" name="组合 295"/>
            <p:cNvGrpSpPr/>
            <p:nvPr/>
          </p:nvGrpSpPr>
          <p:grpSpPr>
            <a:xfrm>
              <a:off x="3816550" y="3927903"/>
              <a:ext cx="155419" cy="311522"/>
              <a:chOff x="3800610" y="2202011"/>
              <a:chExt cx="155419" cy="311522"/>
            </a:xfrm>
          </p:grpSpPr>
          <p:sp>
            <p:nvSpPr>
              <p:cNvPr id="297" name="等腰三角形 296"/>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298" name="直接连接符 297"/>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00" name="组合 299"/>
            <p:cNvGrpSpPr/>
            <p:nvPr/>
          </p:nvGrpSpPr>
          <p:grpSpPr>
            <a:xfrm>
              <a:off x="3814373" y="4803601"/>
              <a:ext cx="155419" cy="311522"/>
              <a:chOff x="3800610" y="2202011"/>
              <a:chExt cx="155419" cy="311522"/>
            </a:xfrm>
          </p:grpSpPr>
          <p:sp>
            <p:nvSpPr>
              <p:cNvPr id="301" name="等腰三角形 300"/>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02" name="直接连接符 301"/>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690" name="文本框 689"/>
            <p:cNvSpPr txBox="1"/>
            <p:nvPr/>
          </p:nvSpPr>
          <p:spPr>
            <a:xfrm>
              <a:off x="3673130" y="1957240"/>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1" name="文本框 690"/>
            <p:cNvSpPr txBox="1"/>
            <p:nvPr/>
          </p:nvSpPr>
          <p:spPr>
            <a:xfrm>
              <a:off x="3663716" y="280524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2" name="文本框 691"/>
            <p:cNvSpPr txBox="1"/>
            <p:nvPr/>
          </p:nvSpPr>
          <p:spPr>
            <a:xfrm>
              <a:off x="3674642" y="3681615"/>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693" name="文本框 692"/>
            <p:cNvSpPr txBox="1"/>
            <p:nvPr/>
          </p:nvSpPr>
          <p:spPr>
            <a:xfrm>
              <a:off x="3685569" y="456751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sp>
        <p:nvSpPr>
          <p:cNvPr id="258" name="矩形 257"/>
          <p:cNvSpPr/>
          <p:nvPr/>
        </p:nvSpPr>
        <p:spPr>
          <a:xfrm>
            <a:off x="4937394" y="2013351"/>
            <a:ext cx="297952" cy="342094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grpSp>
        <p:nvGrpSpPr>
          <p:cNvPr id="20" name="组合 19"/>
          <p:cNvGrpSpPr/>
          <p:nvPr/>
        </p:nvGrpSpPr>
        <p:grpSpPr>
          <a:xfrm>
            <a:off x="3929836" y="875255"/>
            <a:ext cx="2348627" cy="551135"/>
            <a:chOff x="3929836" y="875255"/>
            <a:chExt cx="2348627" cy="551135"/>
          </a:xfrm>
        </p:grpSpPr>
        <p:sp>
          <p:nvSpPr>
            <p:cNvPr id="236" name="矩形 235"/>
            <p:cNvSpPr/>
            <p:nvPr/>
          </p:nvSpPr>
          <p:spPr>
            <a:xfrm>
              <a:off x="4460234" y="875255"/>
              <a:ext cx="1152068" cy="2402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256" name="组合 255"/>
            <p:cNvGrpSpPr/>
            <p:nvPr/>
          </p:nvGrpSpPr>
          <p:grpSpPr>
            <a:xfrm>
              <a:off x="3929836" y="1173825"/>
              <a:ext cx="2348627" cy="252565"/>
              <a:chOff x="2861077" y="969828"/>
              <a:chExt cx="2182065" cy="228600"/>
            </a:xfrm>
          </p:grpSpPr>
          <p:sp>
            <p:nvSpPr>
              <p:cNvPr id="439" name="矩形 43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Tag</a:t>
                </a:r>
                <a:endParaRPr kumimoji="0" lang="zh-CN" altLang="en-US" sz="16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440" name="矩形 43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441" name="矩形 44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grpSp>
        <p:nvGrpSpPr>
          <p:cNvPr id="5" name="组合 4"/>
          <p:cNvGrpSpPr/>
          <p:nvPr/>
        </p:nvGrpSpPr>
        <p:grpSpPr>
          <a:xfrm>
            <a:off x="4609854" y="3261423"/>
            <a:ext cx="410636" cy="757374"/>
            <a:chOff x="4609854" y="3261423"/>
            <a:chExt cx="410636" cy="757374"/>
          </a:xfrm>
        </p:grpSpPr>
        <p:grpSp>
          <p:nvGrpSpPr>
            <p:cNvPr id="254" name="组合 253"/>
            <p:cNvGrpSpPr/>
            <p:nvPr/>
          </p:nvGrpSpPr>
          <p:grpSpPr>
            <a:xfrm>
              <a:off x="4708287" y="3491378"/>
              <a:ext cx="229740" cy="474847"/>
              <a:chOff x="3564805" y="3119262"/>
              <a:chExt cx="862337" cy="429791"/>
            </a:xfrm>
          </p:grpSpPr>
          <p:cxnSp>
            <p:nvCxnSpPr>
              <p:cNvPr id="445" name="直接连接符 444"/>
              <p:cNvCxnSpPr/>
              <p:nvPr/>
            </p:nvCxnSpPr>
            <p:spPr>
              <a:xfrm>
                <a:off x="3564805" y="3119262"/>
                <a:ext cx="862337" cy="0"/>
              </a:xfrm>
              <a:prstGeom prst="line">
                <a:avLst/>
              </a:prstGeom>
              <a:noFill/>
              <a:ln w="19050" cap="flat" cmpd="sng" algn="ctr">
                <a:solidFill>
                  <a:srgbClr val="00CC00"/>
                </a:solidFill>
                <a:prstDash val="solid"/>
              </a:ln>
              <a:effectLst/>
            </p:spPr>
          </p:cxnSp>
          <p:cxnSp>
            <p:nvCxnSpPr>
              <p:cNvPr id="446" name="直接连接符 445"/>
              <p:cNvCxnSpPr/>
              <p:nvPr/>
            </p:nvCxnSpPr>
            <p:spPr>
              <a:xfrm>
                <a:off x="3564805" y="3549053"/>
                <a:ext cx="862337" cy="0"/>
              </a:xfrm>
              <a:prstGeom prst="line">
                <a:avLst/>
              </a:prstGeom>
              <a:noFill/>
              <a:ln w="9525" cap="flat" cmpd="sng" algn="ctr">
                <a:solidFill>
                  <a:srgbClr val="C00000"/>
                </a:solidFill>
                <a:prstDash val="solid"/>
              </a:ln>
              <a:effectLst/>
            </p:spPr>
          </p:cxnSp>
        </p:grpSp>
        <p:grpSp>
          <p:nvGrpSpPr>
            <p:cNvPr id="4" name="组合 3"/>
            <p:cNvGrpSpPr/>
            <p:nvPr/>
          </p:nvGrpSpPr>
          <p:grpSpPr>
            <a:xfrm>
              <a:off x="4609854" y="3261423"/>
              <a:ext cx="410636" cy="757374"/>
              <a:chOff x="4609854" y="3261423"/>
              <a:chExt cx="410636" cy="757374"/>
            </a:xfrm>
          </p:grpSpPr>
          <p:sp>
            <p:nvSpPr>
              <p:cNvPr id="257" name="矩形 256"/>
              <p:cNvSpPr/>
              <p:nvPr/>
            </p:nvSpPr>
            <p:spPr>
              <a:xfrm>
                <a:off x="4609854" y="326142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259" name="矩形 258"/>
              <p:cNvSpPr/>
              <p:nvPr/>
            </p:nvSpPr>
            <p:spPr>
              <a:xfrm>
                <a:off x="4609854" y="376946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grpSp>
      <p:sp>
        <p:nvSpPr>
          <p:cNvPr id="261" name="矩形 260"/>
          <p:cNvSpPr/>
          <p:nvPr/>
        </p:nvSpPr>
        <p:spPr>
          <a:xfrm>
            <a:off x="2635121" y="5198552"/>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查找表</a:t>
            </a:r>
          </a:p>
        </p:txBody>
      </p:sp>
      <p:grpSp>
        <p:nvGrpSpPr>
          <p:cNvPr id="3" name="组合 2"/>
          <p:cNvGrpSpPr/>
          <p:nvPr/>
        </p:nvGrpSpPr>
        <p:grpSpPr>
          <a:xfrm>
            <a:off x="1571815" y="1603965"/>
            <a:ext cx="7635946" cy="4410435"/>
            <a:chOff x="1550401" y="1588485"/>
            <a:chExt cx="7635946" cy="4410435"/>
          </a:xfrm>
        </p:grpSpPr>
        <p:sp>
          <p:nvSpPr>
            <p:cNvPr id="253" name="矩形 252"/>
            <p:cNvSpPr/>
            <p:nvPr/>
          </p:nvSpPr>
          <p:spPr>
            <a:xfrm>
              <a:off x="5480894" y="1600959"/>
              <a:ext cx="3705453" cy="4397961"/>
            </a:xfrm>
            <a:prstGeom prst="rect">
              <a:avLst/>
            </a:prstGeom>
            <a:solidFill>
              <a:srgbClr val="7030A0">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rPr>
                <a:t>SRAM</a:t>
              </a:r>
              <a:endParaRPr kumimoji="0" lang="zh-CN" altLang="en-US" sz="4800" b="1" i="0" u="none" strike="noStrike" kern="0" cap="none" spc="0" normalizeH="0" baseline="0" noProof="0" dirty="0">
                <a:ln>
                  <a:noFill/>
                </a:ln>
                <a:solidFill>
                  <a:srgbClr val="7030A0"/>
                </a:solidFill>
                <a:effectLst/>
                <a:uLnTx/>
                <a:uFillTx/>
                <a:latin typeface="微软雅黑"/>
                <a:ea typeface="微软雅黑"/>
                <a:cs typeface="+mn-cs"/>
              </a:endParaRPr>
            </a:p>
          </p:txBody>
        </p:sp>
        <p:sp>
          <p:nvSpPr>
            <p:cNvPr id="266" name="矩形 265"/>
            <p:cNvSpPr/>
            <p:nvPr/>
          </p:nvSpPr>
          <p:spPr>
            <a:xfrm>
              <a:off x="1550401" y="1588485"/>
              <a:ext cx="3792114" cy="4397327"/>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4800" b="1" i="0" u="none" strike="noStrike" kern="0" cap="none" spc="0" normalizeH="0" baseline="0" noProof="0" dirty="0">
                  <a:ln>
                    <a:noFill/>
                  </a:ln>
                  <a:solidFill>
                    <a:srgbClr val="7030A0"/>
                  </a:solidFill>
                  <a:effectLst/>
                  <a:uLnTx/>
                  <a:uFillTx/>
                  <a:latin typeface="微软雅黑"/>
                  <a:ea typeface="微软雅黑"/>
                  <a:cs typeface="+mn-cs"/>
                </a:rPr>
                <a:t>CAM</a:t>
              </a:r>
              <a:endParaRPr kumimoji="0" lang="zh-CN" altLang="en-US" sz="4800" b="1" i="0" u="none" strike="noStrike" kern="0" cap="none" spc="0" normalizeH="0" baseline="0" noProof="0" dirty="0">
                <a:ln>
                  <a:noFill/>
                </a:ln>
                <a:solidFill>
                  <a:srgbClr val="7030A0"/>
                </a:solidFill>
                <a:effectLst/>
                <a:uLnTx/>
                <a:uFillTx/>
                <a:latin typeface="微软雅黑"/>
                <a:ea typeface="微软雅黑"/>
                <a:cs typeface="+mn-cs"/>
              </a:endParaRPr>
            </a:p>
          </p:txBody>
        </p:sp>
      </p:grpSp>
    </p:spTree>
    <p:custDataLst>
      <p:tags r:id="rId1"/>
    </p:custDataLst>
    <p:extLst>
      <p:ext uri="{BB962C8B-B14F-4D97-AF65-F5344CB8AC3E}">
        <p14:creationId xmlns:p14="http://schemas.microsoft.com/office/powerpoint/2010/main" val="2130632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wipe(left)">
                                      <p:cBhvr>
                                        <p:cTn id="11" dur="500"/>
                                        <p:tgtEl>
                                          <p:spTgt spid="2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4"/>
                                        </p:tgtEl>
                                        <p:attrNameLst>
                                          <p:attrName>style.visibility</p:attrName>
                                        </p:attrNameLst>
                                      </p:cBhvr>
                                      <p:to>
                                        <p:strVal val="visible"/>
                                      </p:to>
                                    </p:set>
                                    <p:animEffect transition="in" filter="wipe(up)">
                                      <p:cBhvr>
                                        <p:cTn id="26" dur="500"/>
                                        <p:tgtEl>
                                          <p:spTgt spid="2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wipe(left)">
                                      <p:cBhvr>
                                        <p:cTn id="31" dur="500"/>
                                        <p:tgtEl>
                                          <p:spTgt spid="2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3000" fill="hold" grpId="0" nodeType="clickEffect">
                                  <p:stCondLst>
                                    <p:cond delay="0"/>
                                  </p:stCondLst>
                                  <p:childTnLst>
                                    <p:set>
                                      <p:cBhvr>
                                        <p:cTn id="40" dur="1" fill="hold">
                                          <p:stCondLst>
                                            <p:cond delay="0"/>
                                          </p:stCondLst>
                                        </p:cTn>
                                        <p:tgtEl>
                                          <p:spTgt spid="263"/>
                                        </p:tgtEl>
                                        <p:attrNameLst>
                                          <p:attrName>style.visibility</p:attrName>
                                        </p:attrNameLst>
                                      </p:cBhvr>
                                      <p:to>
                                        <p:strVal val="visible"/>
                                      </p:to>
                                    </p:set>
                                    <p:animEffect transition="in" filter="wipe(up)">
                                      <p:cBhvr>
                                        <p:cTn id="41" dur="500"/>
                                        <p:tgtEl>
                                          <p:spTgt spid="2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22"/>
                                        </p:tgtEl>
                                        <p:attrNameLst>
                                          <p:attrName>style.visibility</p:attrName>
                                        </p:attrNameLst>
                                      </p:cBhvr>
                                      <p:to>
                                        <p:strVal val="visible"/>
                                      </p:to>
                                    </p:set>
                                    <p:animEffect transition="in" filter="wipe(down)">
                                      <p:cBhvr>
                                        <p:cTn id="46" dur="500"/>
                                        <p:tgtEl>
                                          <p:spTgt spid="6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55"/>
                                        </p:tgtEl>
                                        <p:attrNameLst>
                                          <p:attrName>style.visibility</p:attrName>
                                        </p:attrNameLst>
                                      </p:cBhvr>
                                      <p:to>
                                        <p:strVal val="visible"/>
                                      </p:to>
                                    </p:set>
                                    <p:animEffect transition="in" filter="wipe(up)">
                                      <p:cBhvr>
                                        <p:cTn id="51" dur="500"/>
                                        <p:tgtEl>
                                          <p:spTgt spid="2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6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wipe(up)">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5"/>
                                        </p:tgtEl>
                                        <p:attrNameLst>
                                          <p:attrName>style.visibility</p:attrName>
                                        </p:attrNameLst>
                                      </p:cBhvr>
                                      <p:to>
                                        <p:strVal val="visible"/>
                                      </p:to>
                                    </p:set>
                                    <p:animEffect transition="in" filter="wipe(left)">
                                      <p:cBhvr>
                                        <p:cTn id="75" dur="500"/>
                                        <p:tgtEl>
                                          <p:spTgt spid="26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17"/>
                                        </p:tgtEl>
                                        <p:attrNameLst>
                                          <p:attrName>style.visibility</p:attrName>
                                        </p:attrNameLst>
                                      </p:cBhvr>
                                      <p:to>
                                        <p:strVal val="visible"/>
                                      </p:to>
                                    </p:set>
                                    <p:animEffect transition="in" filter="wipe(left)">
                                      <p:cBhvr>
                                        <p:cTn id="85" dur="500"/>
                                        <p:tgtEl>
                                          <p:spTgt spid="5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15"/>
                                        </p:tgtEl>
                                        <p:attrNameLst>
                                          <p:attrName>style.visibility</p:attrName>
                                        </p:attrNameLst>
                                      </p:cBhvr>
                                      <p:to>
                                        <p:strVal val="visible"/>
                                      </p:to>
                                    </p:set>
                                    <p:animEffect transition="in" filter="wipe(left)">
                                      <p:cBhvr>
                                        <p:cTn id="90" dur="500"/>
                                        <p:tgtEl>
                                          <p:spTgt spid="51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516"/>
                                        </p:tgtEl>
                                        <p:attrNameLst>
                                          <p:attrName>style.visibility</p:attrName>
                                        </p:attrNameLst>
                                      </p:cBhvr>
                                      <p:to>
                                        <p:strVal val="visible"/>
                                      </p:to>
                                    </p:set>
                                    <p:animEffect transition="in" filter="wipe(up)">
                                      <p:cBhvr>
                                        <p:cTn id="94" dur="500"/>
                                        <p:tgtEl>
                                          <p:spTgt spid="51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39"/>
                                        </p:tgtEl>
                                        <p:attrNameLst>
                                          <p:attrName>style.visibility</p:attrName>
                                        </p:attrNameLst>
                                      </p:cBhvr>
                                      <p:to>
                                        <p:strVal val="visible"/>
                                      </p:to>
                                    </p:set>
                                    <p:animEffect transition="in" filter="wipe(left)">
                                      <p:cBhvr>
                                        <p:cTn id="99" dur="500"/>
                                        <p:tgtEl>
                                          <p:spTgt spid="239"/>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687"/>
                                        </p:tgtEl>
                                        <p:attrNameLst>
                                          <p:attrName>style.visibility</p:attrName>
                                        </p:attrNameLst>
                                      </p:cBhvr>
                                      <p:to>
                                        <p:strVal val="visible"/>
                                      </p:to>
                                    </p:set>
                                    <p:animEffect transition="in" filter="wipe(down)">
                                      <p:cBhvr>
                                        <p:cTn id="103" dur="500"/>
                                        <p:tgtEl>
                                          <p:spTgt spid="68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wipe(left)">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8" grpId="0" animBg="1"/>
      <p:bldP spid="261" grpId="0"/>
    </p:bldLst>
  </p:timing>
  <p:extLst mod="1"/>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组相联存储器硬件开销</a:t>
            </a:r>
          </a:p>
        </p:txBody>
      </p:sp>
      <p:sp>
        <p:nvSpPr>
          <p:cNvPr id="3" name="内容占位符 2"/>
          <p:cNvSpPr>
            <a:spLocks noGrp="1"/>
          </p:cNvSpPr>
          <p:nvPr>
            <p:ph idx="1"/>
          </p:nvPr>
        </p:nvSpPr>
        <p:spPr/>
        <p:txBody>
          <a:bodyPr/>
          <a:lstStyle/>
          <a:p>
            <a:r>
              <a:rPr lang="en-US" altLang="zh-CN" dirty="0"/>
              <a:t>SRAM</a:t>
            </a:r>
          </a:p>
          <a:p>
            <a:pPr lvl="1"/>
            <a:r>
              <a:rPr lang="zh-CN" altLang="en-US" dirty="0"/>
              <a:t>存放数据副本</a:t>
            </a:r>
            <a:endParaRPr lang="en-US" altLang="zh-CN" dirty="0"/>
          </a:p>
          <a:p>
            <a:r>
              <a:rPr lang="zh-CN" altLang="en-US" dirty="0"/>
              <a:t>多个相联存储器共享一个多路比较器</a:t>
            </a:r>
            <a:endParaRPr lang="en-US" altLang="zh-CN" dirty="0"/>
          </a:p>
          <a:p>
            <a:pPr lvl="1"/>
            <a:r>
              <a:rPr lang="zh-CN" altLang="en-US" dirty="0"/>
              <a:t>相对于全相联   多路比较器复杂度低</a:t>
            </a:r>
            <a:endParaRPr lang="en-US" altLang="zh-CN" dirty="0"/>
          </a:p>
          <a:p>
            <a:pPr lvl="1"/>
            <a:r>
              <a:rPr lang="zh-CN" altLang="en-US" dirty="0">
                <a:latin typeface="微软雅黑" charset="-122"/>
                <a:ea typeface="微软雅黑" charset="-122"/>
              </a:rPr>
              <a:t>查找表表项内容（</a:t>
            </a:r>
            <a:r>
              <a:rPr lang="en-US" altLang="zh-CN" dirty="0">
                <a:latin typeface="微软雅黑" charset="-122"/>
                <a:ea typeface="微软雅黑" charset="-122"/>
              </a:rPr>
              <a:t>valid</a:t>
            </a:r>
            <a:r>
              <a:rPr lang="zh-CN" altLang="en-US" dirty="0">
                <a:latin typeface="微软雅黑" charset="-122"/>
                <a:ea typeface="微软雅黑" charset="-122"/>
              </a:rPr>
              <a:t>位，标记，</a:t>
            </a:r>
            <a:r>
              <a:rPr lang="en-US" altLang="zh-CN" dirty="0">
                <a:latin typeface="微软雅黑" charset="-122"/>
                <a:ea typeface="微软雅黑" charset="-122"/>
              </a:rPr>
              <a:t>dirty</a:t>
            </a:r>
            <a:r>
              <a:rPr lang="zh-CN" altLang="en-US" dirty="0">
                <a:latin typeface="微软雅黑" charset="-122"/>
                <a:ea typeface="微软雅黑" charset="-122"/>
              </a:rPr>
              <a:t>位，置换标记位）</a:t>
            </a:r>
            <a:endParaRPr lang="en-US" altLang="zh-CN" dirty="0">
              <a:latin typeface="微软雅黑" charset="-122"/>
              <a:ea typeface="微软雅黑" charset="-122"/>
            </a:endParaRPr>
          </a:p>
          <a:p>
            <a:pPr lvl="1"/>
            <a:r>
              <a:rPr lang="zh-CN" altLang="en-US" dirty="0">
                <a:latin typeface="微软雅黑" charset="-122"/>
                <a:ea typeface="微软雅黑" charset="-122"/>
              </a:rPr>
              <a:t>相联存储器总容量</a:t>
            </a:r>
            <a:endParaRPr lang="en-US" altLang="zh-CN" dirty="0">
              <a:latin typeface="微软雅黑" charset="-122"/>
              <a:ea typeface="微软雅黑" charset="-122"/>
            </a:endParaRPr>
          </a:p>
          <a:p>
            <a:pPr lvl="2"/>
            <a:r>
              <a:rPr lang="en-US" altLang="zh-CN" dirty="0">
                <a:latin typeface="微软雅黑" charset="-122"/>
                <a:ea typeface="微软雅黑" charset="-122"/>
              </a:rPr>
              <a:t>cache</a:t>
            </a:r>
            <a:r>
              <a:rPr lang="zh-CN" altLang="en-US" dirty="0">
                <a:latin typeface="微软雅黑" charset="-122"/>
                <a:ea typeface="微软雅黑" charset="-122"/>
              </a:rPr>
              <a:t>行数*（</a:t>
            </a:r>
            <a:r>
              <a:rPr lang="en-US" altLang="zh-CN" dirty="0">
                <a:latin typeface="微软雅黑" charset="-122"/>
                <a:ea typeface="微软雅黑" charset="-122"/>
              </a:rPr>
              <a:t>1+</a:t>
            </a:r>
            <a:r>
              <a:rPr lang="zh-CN" altLang="en-US" dirty="0">
                <a:latin typeface="微软雅黑" charset="-122"/>
                <a:ea typeface="微软雅黑" charset="-122"/>
              </a:rPr>
              <a:t>标记宽度</a:t>
            </a:r>
            <a:r>
              <a:rPr lang="en-US" altLang="zh-CN" dirty="0">
                <a:latin typeface="微软雅黑" charset="-122"/>
                <a:ea typeface="微软雅黑" charset="-122"/>
              </a:rPr>
              <a:t>+1+</a:t>
            </a:r>
            <a:r>
              <a:rPr lang="zh-CN" altLang="en-US" dirty="0">
                <a:latin typeface="微软雅黑" charset="-122"/>
                <a:ea typeface="微软雅黑" charset="-122"/>
              </a:rPr>
              <a:t>置换标记位）</a:t>
            </a:r>
            <a:endParaRPr lang="en-US" altLang="zh-CN" dirty="0">
              <a:latin typeface="微软雅黑" charset="-122"/>
              <a:ea typeface="微软雅黑" charset="-122"/>
            </a:endParaRPr>
          </a:p>
          <a:p>
            <a:r>
              <a:rPr lang="zh-CN" altLang="en-US" dirty="0"/>
              <a:t>片外缓存如果查找</a:t>
            </a:r>
            <a:r>
              <a:rPr lang="zh-CN" altLang="en-US"/>
              <a:t>表在</a:t>
            </a:r>
            <a:r>
              <a:rPr lang="en-US" altLang="zh-CN"/>
              <a:t>CPU</a:t>
            </a:r>
            <a:r>
              <a:rPr lang="zh-CN" altLang="en-US" dirty="0"/>
              <a:t>内部？</a:t>
            </a:r>
            <a:endParaRPr lang="en-US" altLang="zh-CN" dirty="0"/>
          </a:p>
          <a:p>
            <a:pPr lvl="1"/>
            <a:r>
              <a:rPr lang="zh-CN" altLang="en-US" dirty="0"/>
              <a:t>查找表中必须增加</a:t>
            </a:r>
            <a:r>
              <a:rPr lang="en-US" altLang="zh-CN" dirty="0"/>
              <a:t>cache</a:t>
            </a:r>
            <a:r>
              <a:rPr lang="zh-CN" altLang="en-US" dirty="0"/>
              <a:t>行地址？  </a:t>
            </a:r>
            <a:r>
              <a:rPr lang="en-US" altLang="zh-CN" dirty="0"/>
              <a:t>why</a:t>
            </a:r>
          </a:p>
          <a:p>
            <a:pPr lvl="2"/>
            <a:endParaRPr lang="zh-CN" altLang="en-US" baseline="30000" dirty="0">
              <a:latin typeface="微软雅黑" charset="-122"/>
              <a:ea typeface="微软雅黑" charset="-122"/>
            </a:endParaRP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8923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主存储器特征</a:t>
            </a:r>
          </a:p>
        </p:txBody>
      </p:sp>
      <p:sp>
        <p:nvSpPr>
          <p:cNvPr id="3" name="内容占位符 2"/>
          <p:cNvSpPr>
            <a:spLocks noGrp="1"/>
          </p:cNvSpPr>
          <p:nvPr>
            <p:ph idx="1"/>
          </p:nvPr>
        </p:nvSpPr>
        <p:spPr/>
        <p:txBody>
          <a:bodyPr/>
          <a:lstStyle/>
          <a:p>
            <a:r>
              <a:rPr lang="zh-CN" altLang="en-US" dirty="0"/>
              <a:t>由半导体</a:t>
            </a:r>
            <a:r>
              <a:rPr lang="en-US" altLang="zh-CN" dirty="0"/>
              <a:t>MOS</a:t>
            </a:r>
            <a:r>
              <a:rPr lang="zh-CN" altLang="en-US" dirty="0"/>
              <a:t>存储器组成</a:t>
            </a:r>
          </a:p>
          <a:p>
            <a:r>
              <a:rPr lang="zh-CN" altLang="en-US" dirty="0"/>
              <a:t>存储单元：字存储单元，字节存储单元</a:t>
            </a:r>
          </a:p>
          <a:p>
            <a:r>
              <a:rPr lang="zh-CN" altLang="en-US" dirty="0"/>
              <a:t>按地址进行访问 字地址，字节地址</a:t>
            </a:r>
          </a:p>
          <a:p>
            <a:r>
              <a:rPr lang="zh-CN" altLang="en-US" dirty="0"/>
              <a:t>主存空间包含读</a:t>
            </a:r>
            <a:r>
              <a:rPr lang="en-US" altLang="zh-CN" dirty="0"/>
              <a:t>/</a:t>
            </a:r>
            <a:r>
              <a:rPr lang="zh-CN" altLang="en-US" dirty="0"/>
              <a:t>写存储空间和只读存储空间</a:t>
            </a:r>
            <a:endParaRPr lang="en-US" altLang="zh-CN" dirty="0"/>
          </a:p>
          <a:p>
            <a:r>
              <a:rPr lang="zh-CN" altLang="en-US" dirty="0"/>
              <a:t>属于随机访问存储器</a:t>
            </a:r>
          </a:p>
          <a:p>
            <a:endParaRPr lang="zh-CN" altLang="en-US" dirty="0"/>
          </a:p>
          <a:p>
            <a:endParaRPr lang="zh-CN" altLang="en-US" dirty="0"/>
          </a:p>
        </p:txBody>
      </p:sp>
      <p:grpSp>
        <p:nvGrpSpPr>
          <p:cNvPr id="7" name="Group 3">
            <a:extLst>
              <a:ext uri="{FF2B5EF4-FFF2-40B4-BE49-F238E27FC236}">
                <a16:creationId xmlns:a16="http://schemas.microsoft.com/office/drawing/2014/main" id="{AF43F4A5-6191-4C16-90A6-37B4B63C6465}"/>
              </a:ext>
            </a:extLst>
          </p:cNvPr>
          <p:cNvGrpSpPr>
            <a:grpSpLocks/>
          </p:cNvGrpSpPr>
          <p:nvPr/>
        </p:nvGrpSpPr>
        <p:grpSpPr bwMode="auto">
          <a:xfrm>
            <a:off x="6352045" y="3876884"/>
            <a:ext cx="5282727" cy="2352466"/>
            <a:chOff x="1497" y="996"/>
            <a:chExt cx="2816" cy="1254"/>
          </a:xfrm>
        </p:grpSpPr>
        <p:sp>
          <p:nvSpPr>
            <p:cNvPr id="9" name="Rectangle 4">
              <a:extLst>
                <a:ext uri="{FF2B5EF4-FFF2-40B4-BE49-F238E27FC236}">
                  <a16:creationId xmlns:a16="http://schemas.microsoft.com/office/drawing/2014/main" id="{4042710F-F01B-41FD-B1E0-B24D5C96066A}"/>
                </a:ext>
              </a:extLst>
            </p:cNvPr>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Times New Roman" panose="02020603050405020304" pitchFamily="18" charset="0"/>
              </a:endParaRPr>
            </a:p>
          </p:txBody>
        </p:sp>
        <p:sp>
          <p:nvSpPr>
            <p:cNvPr id="10" name="Line 5">
              <a:extLst>
                <a:ext uri="{FF2B5EF4-FFF2-40B4-BE49-F238E27FC236}">
                  <a16:creationId xmlns:a16="http://schemas.microsoft.com/office/drawing/2014/main" id="{68FEFFC4-3398-4041-B096-E41391C228DE}"/>
                </a:ext>
              </a:extLst>
            </p:cNvPr>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1" name="Line 6">
              <a:extLst>
                <a:ext uri="{FF2B5EF4-FFF2-40B4-BE49-F238E27FC236}">
                  <a16:creationId xmlns:a16="http://schemas.microsoft.com/office/drawing/2014/main" id="{E1C92810-BAD3-4D1E-A8B1-018EFE0F1B29}"/>
                </a:ext>
              </a:extLst>
            </p:cNvPr>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2" name="Line 7">
              <a:extLst>
                <a:ext uri="{FF2B5EF4-FFF2-40B4-BE49-F238E27FC236}">
                  <a16:creationId xmlns:a16="http://schemas.microsoft.com/office/drawing/2014/main" id="{61362C41-703E-4BD5-B1A0-57BB73929BBE}"/>
                </a:ext>
              </a:extLst>
            </p:cNvPr>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3" name="Line 8">
              <a:extLst>
                <a:ext uri="{FF2B5EF4-FFF2-40B4-BE49-F238E27FC236}">
                  <a16:creationId xmlns:a16="http://schemas.microsoft.com/office/drawing/2014/main" id="{6204C659-09AA-42F9-8AD9-A35F8A871056}"/>
                </a:ext>
              </a:extLst>
            </p:cNvPr>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4" name="Line 9">
              <a:extLst>
                <a:ext uri="{FF2B5EF4-FFF2-40B4-BE49-F238E27FC236}">
                  <a16:creationId xmlns:a16="http://schemas.microsoft.com/office/drawing/2014/main" id="{424E5B52-2FBA-47A1-B46A-DB728567105B}"/>
                </a:ext>
              </a:extLst>
            </p:cNvPr>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5" name="Line 10">
              <a:extLst>
                <a:ext uri="{FF2B5EF4-FFF2-40B4-BE49-F238E27FC236}">
                  <a16:creationId xmlns:a16="http://schemas.microsoft.com/office/drawing/2014/main" id="{47278371-EB38-47A8-853B-470C7C351A34}"/>
                </a:ext>
              </a:extLst>
            </p:cNvPr>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6" name="Line 11">
              <a:extLst>
                <a:ext uri="{FF2B5EF4-FFF2-40B4-BE49-F238E27FC236}">
                  <a16:creationId xmlns:a16="http://schemas.microsoft.com/office/drawing/2014/main" id="{0EF0AB72-ADBB-4BDC-9ABA-92A4005AC080}"/>
                </a:ext>
              </a:extLst>
            </p:cNvPr>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7" name="Line 12">
              <a:extLst>
                <a:ext uri="{FF2B5EF4-FFF2-40B4-BE49-F238E27FC236}">
                  <a16:creationId xmlns:a16="http://schemas.microsoft.com/office/drawing/2014/main" id="{2AADC976-1195-49DC-8C44-D48699EB1A82}"/>
                </a:ext>
              </a:extLst>
            </p:cNvPr>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8" name="Line 13">
              <a:extLst>
                <a:ext uri="{FF2B5EF4-FFF2-40B4-BE49-F238E27FC236}">
                  <a16:creationId xmlns:a16="http://schemas.microsoft.com/office/drawing/2014/main" id="{1A10E4E0-87EC-49C0-8D52-D7315B6789AF}"/>
                </a:ext>
              </a:extLst>
            </p:cNvPr>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9" name="Line 14">
              <a:extLst>
                <a:ext uri="{FF2B5EF4-FFF2-40B4-BE49-F238E27FC236}">
                  <a16:creationId xmlns:a16="http://schemas.microsoft.com/office/drawing/2014/main" id="{ADE18008-03E0-450F-8A93-2FC8DFB78D63}"/>
                </a:ext>
              </a:extLst>
            </p:cNvPr>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0" name="Line 15">
              <a:extLst>
                <a:ext uri="{FF2B5EF4-FFF2-40B4-BE49-F238E27FC236}">
                  <a16:creationId xmlns:a16="http://schemas.microsoft.com/office/drawing/2014/main" id="{FFCCD876-85D2-4A9B-816C-D4E8EA88ED56}"/>
                </a:ext>
              </a:extLst>
            </p:cNvPr>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1" name="Line 16">
              <a:extLst>
                <a:ext uri="{FF2B5EF4-FFF2-40B4-BE49-F238E27FC236}">
                  <a16:creationId xmlns:a16="http://schemas.microsoft.com/office/drawing/2014/main" id="{C65E92D4-F1EC-40DB-B1C5-B742BD04DB74}"/>
                </a:ext>
              </a:extLst>
            </p:cNvPr>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2" name="Line 17">
              <a:extLst>
                <a:ext uri="{FF2B5EF4-FFF2-40B4-BE49-F238E27FC236}">
                  <a16:creationId xmlns:a16="http://schemas.microsoft.com/office/drawing/2014/main" id="{B15A11C9-B386-4AD8-93BB-3A7BAACB0057}"/>
                </a:ext>
              </a:extLst>
            </p:cNvPr>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3" name="Text Box 18" descr="新闻纸">
              <a:extLst>
                <a:ext uri="{FF2B5EF4-FFF2-40B4-BE49-F238E27FC236}">
                  <a16:creationId xmlns:a16="http://schemas.microsoft.com/office/drawing/2014/main" id="{DDFA2D80-D341-4847-811B-BD52400491C5}"/>
                </a:ext>
              </a:extLst>
            </p:cNvPr>
            <p:cNvSpPr txBox="1">
              <a:spLocks noChangeArrowheads="1"/>
            </p:cNvSpPr>
            <p:nvPr/>
          </p:nvSpPr>
          <p:spPr bwMode="auto">
            <a:xfrm>
              <a:off x="1881" y="1231"/>
              <a:ext cx="2400" cy="192"/>
            </a:xfrm>
            <a:prstGeom prst="rect">
              <a:avLst/>
            </a:prstGeom>
            <a:solidFill>
              <a:srgbClr val="FF99FF"/>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err="1">
                  <a:solidFill>
                    <a:schemeClr val="tx1"/>
                  </a:solidFill>
                </a:rPr>
                <a:t>int</a:t>
              </a:r>
              <a:r>
                <a:rPr lang="en-US" altLang="zh-CN" b="1" i="1" dirty="0">
                  <a:solidFill>
                    <a:schemeClr val="tx1"/>
                  </a:solidFill>
                </a:rPr>
                <a:t> </a:t>
              </a:r>
              <a:r>
                <a:rPr lang="en-US" altLang="zh-CN" b="1" i="1" dirty="0" err="1">
                  <a:solidFill>
                    <a:schemeClr val="tx1"/>
                  </a:solidFill>
                </a:rPr>
                <a:t>i</a:t>
              </a:r>
              <a:endParaRPr lang="zh-CN" altLang="en-US" b="1" i="1" dirty="0">
                <a:solidFill>
                  <a:schemeClr val="tx1"/>
                </a:solidFill>
              </a:endParaRPr>
            </a:p>
          </p:txBody>
        </p:sp>
        <p:sp>
          <p:nvSpPr>
            <p:cNvPr id="24" name="Text Box 19" descr="宽上对角线">
              <a:extLst>
                <a:ext uri="{FF2B5EF4-FFF2-40B4-BE49-F238E27FC236}">
                  <a16:creationId xmlns:a16="http://schemas.microsoft.com/office/drawing/2014/main" id="{86D34980-DAAF-4DB1-913A-DC6858C2BB86}"/>
                </a:ext>
              </a:extLst>
            </p:cNvPr>
            <p:cNvSpPr txBox="1">
              <a:spLocks noChangeArrowheads="1"/>
            </p:cNvSpPr>
            <p:nvPr/>
          </p:nvSpPr>
          <p:spPr bwMode="auto">
            <a:xfrm>
              <a:off x="1881" y="1423"/>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short k</a:t>
              </a:r>
              <a:endParaRPr kumimoji="1" lang="zh-CN" altLang="en-US" sz="2400" b="1" i="1" dirty="0">
                <a:latin typeface="Times New Roman" panose="02020603050405020304" pitchFamily="18" charset="0"/>
              </a:endParaRPr>
            </a:p>
          </p:txBody>
        </p:sp>
        <p:sp>
          <p:nvSpPr>
            <p:cNvPr id="25" name="Text Box 20" descr="信纸">
              <a:extLst>
                <a:ext uri="{FF2B5EF4-FFF2-40B4-BE49-F238E27FC236}">
                  <a16:creationId xmlns:a16="http://schemas.microsoft.com/office/drawing/2014/main" id="{A10E0558-5F7A-43B9-B8A5-56EB9F49BB0D}"/>
                </a:ext>
              </a:extLst>
            </p:cNvPr>
            <p:cNvSpPr txBox="1">
              <a:spLocks noChangeArrowheads="1"/>
            </p:cNvSpPr>
            <p:nvPr/>
          </p:nvSpPr>
          <p:spPr bwMode="auto">
            <a:xfrm>
              <a:off x="1881" y="1615"/>
              <a:ext cx="2400" cy="384"/>
            </a:xfrm>
            <a:prstGeom prst="rect">
              <a:avLst/>
            </a:prstGeom>
            <a:solidFill>
              <a:srgbClr val="FFFF0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800" b="1" i="1" dirty="0">
                  <a:solidFill>
                    <a:schemeClr val="tx1"/>
                  </a:solidFill>
                </a:rPr>
                <a:t>double x</a:t>
              </a:r>
              <a:endParaRPr lang="zh-CN" altLang="en-US" sz="2800" b="1" i="1" dirty="0">
                <a:solidFill>
                  <a:schemeClr val="tx1"/>
                </a:solidFill>
              </a:endParaRPr>
            </a:p>
          </p:txBody>
        </p:sp>
        <p:sp>
          <p:nvSpPr>
            <p:cNvPr id="26" name="Text Box 21" descr="宽上对角线">
              <a:extLst>
                <a:ext uri="{FF2B5EF4-FFF2-40B4-BE49-F238E27FC236}">
                  <a16:creationId xmlns:a16="http://schemas.microsoft.com/office/drawing/2014/main" id="{F639F564-3EF0-4AA0-92BA-DD6BFAD22D3D}"/>
                </a:ext>
              </a:extLst>
            </p:cNvPr>
            <p:cNvSpPr txBox="1">
              <a:spLocks noChangeArrowheads="1"/>
            </p:cNvSpPr>
            <p:nvPr/>
          </p:nvSpPr>
          <p:spPr bwMode="auto">
            <a:xfrm>
              <a:off x="3033" y="1999"/>
              <a:ext cx="1248" cy="192"/>
            </a:xfrm>
            <a:prstGeom prst="rect">
              <a:avLst/>
            </a:prstGeom>
            <a:solidFill>
              <a:srgbClr val="86BC64"/>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short j</a:t>
              </a:r>
              <a:endParaRPr lang="zh-CN" altLang="en-US" b="1" i="1" dirty="0">
                <a:solidFill>
                  <a:schemeClr val="tx1"/>
                </a:solidFill>
              </a:endParaRPr>
            </a:p>
          </p:txBody>
        </p:sp>
        <p:sp>
          <p:nvSpPr>
            <p:cNvPr id="27" name="Text Box 22">
              <a:extLst>
                <a:ext uri="{FF2B5EF4-FFF2-40B4-BE49-F238E27FC236}">
                  <a16:creationId xmlns:a16="http://schemas.microsoft.com/office/drawing/2014/main" id="{E7FB7887-AEFD-4573-A5E9-0E6533CC113D}"/>
                </a:ext>
              </a:extLst>
            </p:cNvPr>
            <p:cNvSpPr txBox="1">
              <a:spLocks noChangeArrowheads="1"/>
            </p:cNvSpPr>
            <p:nvPr/>
          </p:nvSpPr>
          <p:spPr bwMode="auto">
            <a:xfrm>
              <a:off x="1881" y="1999"/>
              <a:ext cx="576" cy="192"/>
            </a:xfrm>
            <a:prstGeom prst="rect">
              <a:avLst/>
            </a:prstGeom>
            <a:solidFill>
              <a:srgbClr val="FF9999"/>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char c</a:t>
              </a:r>
              <a:endParaRPr lang="zh-CN" altLang="en-US" b="1" i="1" dirty="0">
                <a:solidFill>
                  <a:schemeClr val="tx1"/>
                </a:solidFill>
              </a:endParaRPr>
            </a:p>
          </p:txBody>
        </p:sp>
        <p:sp>
          <p:nvSpPr>
            <p:cNvPr id="28" name="Text Box 23">
              <a:extLst>
                <a:ext uri="{FF2B5EF4-FFF2-40B4-BE49-F238E27FC236}">
                  <a16:creationId xmlns:a16="http://schemas.microsoft.com/office/drawing/2014/main" id="{AEB529E3-07C5-4A2F-BD9C-9DF390FAE4F5}"/>
                </a:ext>
              </a:extLst>
            </p:cNvPr>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800" i="1" dirty="0">
                  <a:latin typeface="Consolas" panose="020B0609020204030204" pitchFamily="49" charset="0"/>
                </a:rPr>
                <a:t>0004081216</a:t>
              </a:r>
            </a:p>
          </p:txBody>
        </p:sp>
        <p:sp>
          <p:nvSpPr>
            <p:cNvPr id="29" name="Text Box 24">
              <a:extLst>
                <a:ext uri="{FF2B5EF4-FFF2-40B4-BE49-F238E27FC236}">
                  <a16:creationId xmlns:a16="http://schemas.microsoft.com/office/drawing/2014/main" id="{CD5BD9E7-5AAA-4D4D-A71C-AE9F1A7CBD28}"/>
                </a:ext>
              </a:extLst>
            </p:cNvPr>
            <p:cNvSpPr txBox="1">
              <a:spLocks noChangeArrowheads="1"/>
            </p:cNvSpPr>
            <p:nvPr/>
          </p:nvSpPr>
          <p:spPr bwMode="auto">
            <a:xfrm>
              <a:off x="1833" y="996"/>
              <a:ext cx="2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dirty="0">
                  <a:latin typeface="+mn-ea"/>
                  <a:ea typeface="+mn-ea"/>
                </a:rPr>
                <a:t>0</a:t>
              </a:r>
              <a:r>
                <a:rPr kumimoji="1" lang="zh-CN" altLang="zh-CN" sz="2000" dirty="0">
                  <a:latin typeface="+mn-ea"/>
                  <a:ea typeface="+mn-ea"/>
                </a:rPr>
                <a:t> 字节    </a:t>
              </a:r>
              <a:r>
                <a:rPr kumimoji="1" lang="en-US" altLang="zh-CN" sz="2000" dirty="0">
                  <a:latin typeface="+mn-ea"/>
                  <a:ea typeface="+mn-ea"/>
                </a:rPr>
                <a:t>  </a:t>
              </a:r>
              <a:r>
                <a:rPr kumimoji="1" lang="zh-CN" altLang="zh-CN" sz="2000" dirty="0">
                  <a:latin typeface="+mn-ea"/>
                  <a:ea typeface="+mn-ea"/>
                </a:rPr>
                <a:t>1字节  </a:t>
              </a:r>
              <a:r>
                <a:rPr kumimoji="1" lang="en-US" altLang="zh-CN" sz="2000" dirty="0">
                  <a:latin typeface="+mn-ea"/>
                  <a:ea typeface="+mn-ea"/>
                </a:rPr>
                <a:t> </a:t>
              </a:r>
              <a:r>
                <a:rPr kumimoji="1" lang="zh-CN" altLang="zh-CN" sz="2000" dirty="0">
                  <a:latin typeface="+mn-ea"/>
                  <a:ea typeface="+mn-ea"/>
                </a:rPr>
                <a:t>   2字节</a:t>
              </a:r>
              <a:r>
                <a:rPr kumimoji="1" lang="en-US" altLang="zh-CN" sz="2000" dirty="0">
                  <a:latin typeface="+mn-ea"/>
                  <a:ea typeface="+mn-ea"/>
                </a:rPr>
                <a:t> </a:t>
              </a:r>
              <a:r>
                <a:rPr kumimoji="1" lang="zh-CN" altLang="zh-CN" sz="2000" dirty="0">
                  <a:latin typeface="+mn-ea"/>
                  <a:ea typeface="+mn-ea"/>
                </a:rPr>
                <a:t>    3字节</a:t>
              </a:r>
              <a:endParaRPr kumimoji="1" lang="zh-CN" altLang="en-US" sz="2400" dirty="0">
                <a:latin typeface="+mn-ea"/>
                <a:ea typeface="+mn-ea"/>
              </a:endParaRPr>
            </a:p>
          </p:txBody>
        </p:sp>
        <p:sp>
          <p:nvSpPr>
            <p:cNvPr id="30" name="Line 25">
              <a:extLst>
                <a:ext uri="{FF2B5EF4-FFF2-40B4-BE49-F238E27FC236}">
                  <a16:creationId xmlns:a16="http://schemas.microsoft.com/office/drawing/2014/main" id="{7919B28C-DD80-43C0-9597-41AC9CE30CE6}"/>
                </a:ext>
              </a:extLst>
            </p:cNvPr>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1" name="Line 26">
              <a:extLst>
                <a:ext uri="{FF2B5EF4-FFF2-40B4-BE49-F238E27FC236}">
                  <a16:creationId xmlns:a16="http://schemas.microsoft.com/office/drawing/2014/main" id="{16D92E80-7BCE-4900-8FBA-D7FBB6DF45A4}"/>
                </a:ext>
              </a:extLst>
            </p:cNvPr>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2" name="Line 27">
              <a:extLst>
                <a:ext uri="{FF2B5EF4-FFF2-40B4-BE49-F238E27FC236}">
                  <a16:creationId xmlns:a16="http://schemas.microsoft.com/office/drawing/2014/main" id="{89674EBF-4839-4F4F-B783-8C1903FA1442}"/>
                </a:ext>
              </a:extLst>
            </p:cNvPr>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3" name="Line 28">
              <a:extLst>
                <a:ext uri="{FF2B5EF4-FFF2-40B4-BE49-F238E27FC236}">
                  <a16:creationId xmlns:a16="http://schemas.microsoft.com/office/drawing/2014/main" id="{0EC942D8-45AF-409E-95FA-C8F039A31637}"/>
                </a:ext>
              </a:extLst>
            </p:cNvPr>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4" name="Line 29">
              <a:extLst>
                <a:ext uri="{FF2B5EF4-FFF2-40B4-BE49-F238E27FC236}">
                  <a16:creationId xmlns:a16="http://schemas.microsoft.com/office/drawing/2014/main" id="{09725CFB-8E35-49FC-84DD-F2CC3130BBDF}"/>
                </a:ext>
              </a:extLst>
            </p:cNvPr>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5" name="Line 30">
              <a:extLst>
                <a:ext uri="{FF2B5EF4-FFF2-40B4-BE49-F238E27FC236}">
                  <a16:creationId xmlns:a16="http://schemas.microsoft.com/office/drawing/2014/main" id="{EE7E5565-E5F9-4A56-A49A-598E3DD82D1B}"/>
                </a:ext>
              </a:extLst>
            </p:cNvPr>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grpSp>
    </p:spTree>
    <p:extLst>
      <p:ext uri="{BB962C8B-B14F-4D97-AF65-F5344CB8AC3E}">
        <p14:creationId xmlns:p14="http://schemas.microsoft.com/office/powerpoint/2010/main" val="8920010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7" name="直接连接符 1396"/>
          <p:cNvCxnSpPr/>
          <p:nvPr/>
        </p:nvCxnSpPr>
        <p:spPr>
          <a:xfrm>
            <a:off x="5752872" y="1914529"/>
            <a:ext cx="0" cy="282571"/>
          </a:xfrm>
          <a:prstGeom prst="line">
            <a:avLst/>
          </a:prstGeom>
          <a:noFill/>
          <a:ln w="25400" cap="sq" cmpd="sng" algn="ctr">
            <a:solidFill>
              <a:srgbClr val="333333">
                <a:shade val="95000"/>
                <a:satMod val="105000"/>
              </a:srgbClr>
            </a:solidFill>
            <a:prstDash val="solid"/>
            <a:miter lim="800000"/>
          </a:ln>
          <a:effectLst/>
        </p:spPr>
      </p:cxnSp>
      <p:cxnSp>
        <p:nvCxnSpPr>
          <p:cNvPr id="379" name="直接连接符 378"/>
          <p:cNvCxnSpPr/>
          <p:nvPr/>
        </p:nvCxnSpPr>
        <p:spPr>
          <a:xfrm>
            <a:off x="2766496" y="2197966"/>
            <a:ext cx="0" cy="401378"/>
          </a:xfrm>
          <a:prstGeom prst="line">
            <a:avLst/>
          </a:prstGeom>
          <a:noFill/>
          <a:ln w="25400" cap="sq" cmpd="sng" algn="ctr">
            <a:solidFill>
              <a:schemeClr val="tx1"/>
            </a:solidFill>
            <a:prstDash val="solid"/>
            <a:miter lim="800000"/>
          </a:ln>
          <a:effectLst/>
        </p:spPr>
      </p:cxnSp>
      <p:cxnSp>
        <p:nvCxnSpPr>
          <p:cNvPr id="1646" name="直接连接符 1645"/>
          <p:cNvCxnSpPr/>
          <p:nvPr/>
        </p:nvCxnSpPr>
        <p:spPr>
          <a:xfrm>
            <a:off x="10686573" y="4692058"/>
            <a:ext cx="0" cy="1319866"/>
          </a:xfrm>
          <a:prstGeom prst="line">
            <a:avLst/>
          </a:prstGeom>
          <a:noFill/>
          <a:ln w="19050" cap="sq" cmpd="sng" algn="ctr">
            <a:solidFill>
              <a:srgbClr val="333333">
                <a:shade val="95000"/>
                <a:satMod val="105000"/>
              </a:srgbClr>
            </a:solidFill>
            <a:prstDash val="solid"/>
            <a:miter lim="800000"/>
          </a:ln>
          <a:effectLst/>
        </p:spPr>
      </p:cxnSp>
      <p:sp>
        <p:nvSpPr>
          <p:cNvPr id="2" name="标题 1"/>
          <p:cNvSpPr>
            <a:spLocks noGrp="1"/>
          </p:cNvSpPr>
          <p:nvPr>
            <p:ph type="title"/>
          </p:nvPr>
        </p:nvSpPr>
        <p:spPr/>
        <p:txBody>
          <a:bodyPr/>
          <a:lstStyle/>
          <a:p>
            <a:r>
              <a:rPr lang="zh-CN" altLang="en-US" dirty="0"/>
              <a:t>组相联映射动态载入过程</a:t>
            </a:r>
          </a:p>
        </p:txBody>
      </p:sp>
      <p:sp>
        <p:nvSpPr>
          <p:cNvPr id="1312" name="矩形 1311"/>
          <p:cNvSpPr/>
          <p:nvPr/>
        </p:nvSpPr>
        <p:spPr>
          <a:xfrm>
            <a:off x="3095844" y="2245366"/>
            <a:ext cx="791369"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有效位</a:t>
            </a:r>
          </a:p>
        </p:txBody>
      </p:sp>
      <p:sp>
        <p:nvSpPr>
          <p:cNvPr id="1313" name="矩形 1312"/>
          <p:cNvSpPr/>
          <p:nvPr/>
        </p:nvSpPr>
        <p:spPr>
          <a:xfrm>
            <a:off x="6962235" y="2233015"/>
            <a:ext cx="1678225"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数据块副本缓冲区</a:t>
            </a:r>
          </a:p>
        </p:txBody>
      </p:sp>
      <p:sp>
        <p:nvSpPr>
          <p:cNvPr id="1317" name="文本框 1316"/>
          <p:cNvSpPr txBox="1"/>
          <p:nvPr/>
        </p:nvSpPr>
        <p:spPr>
          <a:xfrm>
            <a:off x="5199632" y="2978394"/>
            <a:ext cx="269626"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charset="0"/>
                <a:ea typeface="华文细黑" pitchFamily="2" charset="-122"/>
              </a:rPr>
              <a:t>1</a:t>
            </a:r>
            <a:endParaRPr lang="zh-CN" altLang="en-US" sz="1200" i="1" dirty="0">
              <a:solidFill>
                <a:srgbClr val="000000"/>
              </a:solidFill>
              <a:latin typeface="Arial" charset="0"/>
              <a:ea typeface="华文细黑" pitchFamily="2" charset="-122"/>
            </a:endParaRPr>
          </a:p>
        </p:txBody>
      </p:sp>
      <p:cxnSp>
        <p:nvCxnSpPr>
          <p:cNvPr id="1318" name="直接连接符 1317"/>
          <p:cNvCxnSpPr>
            <a:stCxn id="1394" idx="3"/>
          </p:cNvCxnSpPr>
          <p:nvPr/>
        </p:nvCxnSpPr>
        <p:spPr>
          <a:xfrm>
            <a:off x="6852141" y="1835460"/>
            <a:ext cx="3791623" cy="0"/>
          </a:xfrm>
          <a:prstGeom prst="line">
            <a:avLst/>
          </a:prstGeom>
          <a:noFill/>
          <a:ln w="25400" cap="sq" cmpd="sng" algn="ctr">
            <a:solidFill>
              <a:srgbClr val="333333">
                <a:shade val="95000"/>
                <a:satMod val="105000"/>
              </a:srgbClr>
            </a:solidFill>
            <a:prstDash val="solid"/>
            <a:miter lim="800000"/>
          </a:ln>
          <a:effectLst/>
        </p:spPr>
      </p:cxnSp>
      <p:cxnSp>
        <p:nvCxnSpPr>
          <p:cNvPr id="1319" name="直接连接符 1318"/>
          <p:cNvCxnSpPr/>
          <p:nvPr/>
        </p:nvCxnSpPr>
        <p:spPr>
          <a:xfrm>
            <a:off x="10643764" y="1826013"/>
            <a:ext cx="0" cy="1583653"/>
          </a:xfrm>
          <a:prstGeom prst="line">
            <a:avLst/>
          </a:prstGeom>
          <a:noFill/>
          <a:ln w="25400" cap="sq" cmpd="sng" algn="ctr">
            <a:solidFill>
              <a:srgbClr val="333333">
                <a:shade val="95000"/>
                <a:satMod val="105000"/>
              </a:srgbClr>
            </a:solidFill>
            <a:prstDash val="solid"/>
            <a:miter lim="800000"/>
          </a:ln>
          <a:effectLst/>
        </p:spPr>
      </p:cxnSp>
      <p:sp>
        <p:nvSpPr>
          <p:cNvPr id="1322" name="矩形 1321"/>
          <p:cNvSpPr/>
          <p:nvPr/>
        </p:nvSpPr>
        <p:spPr>
          <a:xfrm>
            <a:off x="3692306" y="1717269"/>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主存地址</a:t>
            </a:r>
          </a:p>
        </p:txBody>
      </p:sp>
      <p:grpSp>
        <p:nvGrpSpPr>
          <p:cNvPr id="1323" name="组合 1322"/>
          <p:cNvGrpSpPr/>
          <p:nvPr/>
        </p:nvGrpSpPr>
        <p:grpSpPr>
          <a:xfrm>
            <a:off x="6255390" y="2483532"/>
            <a:ext cx="3168352" cy="338412"/>
            <a:chOff x="4355976" y="2130352"/>
            <a:chExt cx="3168352" cy="338412"/>
          </a:xfrm>
        </p:grpSpPr>
        <p:sp>
          <p:nvSpPr>
            <p:cNvPr id="1324" name="矩形 132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5" name="矩形 1324"/>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6" name="矩形 1325"/>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7" name="矩形 132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28" name="矩形 1327"/>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sp>
        <p:nvSpPr>
          <p:cNvPr id="1329" name="文本框 1328"/>
          <p:cNvSpPr txBox="1"/>
          <p:nvPr/>
        </p:nvSpPr>
        <p:spPr>
          <a:xfrm>
            <a:off x="4887362" y="6310989"/>
            <a:ext cx="782587" cy="276999"/>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charset="0"/>
                <a:ea typeface="华文细黑" pitchFamily="2" charset="-122"/>
              </a:rPr>
              <a:t>Hit/miss</a:t>
            </a:r>
            <a:endParaRPr lang="zh-CN" altLang="en-US" sz="1200" b="1" i="1" dirty="0">
              <a:solidFill>
                <a:srgbClr val="000000"/>
              </a:solidFill>
              <a:latin typeface="Arial" charset="0"/>
              <a:ea typeface="华文细黑" pitchFamily="2" charset="-122"/>
            </a:endParaRPr>
          </a:p>
        </p:txBody>
      </p:sp>
      <p:cxnSp>
        <p:nvCxnSpPr>
          <p:cNvPr id="1330" name="直接连接符 1329"/>
          <p:cNvCxnSpPr/>
          <p:nvPr/>
        </p:nvCxnSpPr>
        <p:spPr>
          <a:xfrm>
            <a:off x="5256084" y="6011924"/>
            <a:ext cx="5430489" cy="0"/>
          </a:xfrm>
          <a:prstGeom prst="line">
            <a:avLst/>
          </a:prstGeom>
          <a:noFill/>
          <a:ln w="19050" cap="sq" cmpd="sng" algn="ctr">
            <a:solidFill>
              <a:srgbClr val="333333">
                <a:shade val="95000"/>
                <a:satMod val="105000"/>
              </a:srgbClr>
            </a:solidFill>
            <a:prstDash val="solid"/>
            <a:miter lim="800000"/>
          </a:ln>
          <a:effectLst/>
        </p:spPr>
      </p:cxnSp>
      <p:cxnSp>
        <p:nvCxnSpPr>
          <p:cNvPr id="1331" name="直接连接符 1330"/>
          <p:cNvCxnSpPr/>
          <p:nvPr/>
        </p:nvCxnSpPr>
        <p:spPr>
          <a:xfrm>
            <a:off x="5253007" y="4643772"/>
            <a:ext cx="0" cy="1728192"/>
          </a:xfrm>
          <a:prstGeom prst="line">
            <a:avLst/>
          </a:prstGeom>
          <a:noFill/>
          <a:ln w="12700" cap="flat" cmpd="sng" algn="ctr">
            <a:solidFill>
              <a:srgbClr val="333333">
                <a:shade val="95000"/>
                <a:satMod val="105000"/>
              </a:srgbClr>
            </a:solidFill>
            <a:prstDash val="solid"/>
            <a:tailEnd type="triangle"/>
          </a:ln>
          <a:effectLst/>
        </p:spPr>
      </p:cxnSp>
      <p:grpSp>
        <p:nvGrpSpPr>
          <p:cNvPr id="1332" name="组合 1331"/>
          <p:cNvGrpSpPr/>
          <p:nvPr/>
        </p:nvGrpSpPr>
        <p:grpSpPr>
          <a:xfrm>
            <a:off x="6255390" y="2870888"/>
            <a:ext cx="3168352" cy="338412"/>
            <a:chOff x="4355976" y="2130352"/>
            <a:chExt cx="3168352" cy="338412"/>
          </a:xfrm>
        </p:grpSpPr>
        <p:sp>
          <p:nvSpPr>
            <p:cNvPr id="1333" name="矩形 133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4" name="矩形 133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5" name="矩形 133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6" name="矩形 133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37" name="矩形 133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38" name="组合 1337"/>
          <p:cNvGrpSpPr/>
          <p:nvPr/>
        </p:nvGrpSpPr>
        <p:grpSpPr>
          <a:xfrm>
            <a:off x="6255390" y="3258244"/>
            <a:ext cx="3168352" cy="338412"/>
            <a:chOff x="4355976" y="2130352"/>
            <a:chExt cx="3168352" cy="338412"/>
          </a:xfrm>
        </p:grpSpPr>
        <p:sp>
          <p:nvSpPr>
            <p:cNvPr id="1339" name="矩形 1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0" name="矩形 1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1" name="矩形 134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2" name="矩形 1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3" name="矩形 134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44" name="组合 1343"/>
          <p:cNvGrpSpPr/>
          <p:nvPr/>
        </p:nvGrpSpPr>
        <p:grpSpPr>
          <a:xfrm>
            <a:off x="6255390" y="3645600"/>
            <a:ext cx="3168352" cy="338412"/>
            <a:chOff x="4355976" y="2130352"/>
            <a:chExt cx="3168352" cy="338412"/>
          </a:xfrm>
        </p:grpSpPr>
        <p:sp>
          <p:nvSpPr>
            <p:cNvPr id="1345" name="矩形 134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6" name="矩形 134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7" name="矩形 134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8" name="矩形 134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49" name="矩形 134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0" name="组合 1349"/>
          <p:cNvGrpSpPr/>
          <p:nvPr/>
        </p:nvGrpSpPr>
        <p:grpSpPr>
          <a:xfrm>
            <a:off x="6255390" y="4079396"/>
            <a:ext cx="3168352" cy="338412"/>
            <a:chOff x="4355976" y="2130352"/>
            <a:chExt cx="3168352" cy="338412"/>
          </a:xfrm>
        </p:grpSpPr>
        <p:sp>
          <p:nvSpPr>
            <p:cNvPr id="1351" name="矩形 135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2" name="矩形 135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3" name="矩形 1352"/>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4" name="矩形 135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5" name="矩形 1354"/>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56" name="组合 1355"/>
          <p:cNvGrpSpPr/>
          <p:nvPr/>
        </p:nvGrpSpPr>
        <p:grpSpPr>
          <a:xfrm>
            <a:off x="6255390" y="4466752"/>
            <a:ext cx="3168352" cy="338412"/>
            <a:chOff x="4355976" y="2130352"/>
            <a:chExt cx="3168352" cy="338412"/>
          </a:xfrm>
        </p:grpSpPr>
        <p:sp>
          <p:nvSpPr>
            <p:cNvPr id="1357" name="矩形 1356"/>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8" name="矩形 1357"/>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59" name="矩形 1358"/>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0" name="矩形 1359"/>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1" name="矩形 1360"/>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2" name="组合 1361"/>
          <p:cNvGrpSpPr/>
          <p:nvPr/>
        </p:nvGrpSpPr>
        <p:grpSpPr>
          <a:xfrm>
            <a:off x="6255390" y="4854108"/>
            <a:ext cx="3168352" cy="338412"/>
            <a:chOff x="4355976" y="2130352"/>
            <a:chExt cx="3168352" cy="338412"/>
          </a:xfrm>
        </p:grpSpPr>
        <p:sp>
          <p:nvSpPr>
            <p:cNvPr id="1363" name="矩形 136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4" name="矩形 136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5" name="矩形 136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6" name="矩形 136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67" name="矩形 136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68" name="组合 1367"/>
          <p:cNvGrpSpPr/>
          <p:nvPr/>
        </p:nvGrpSpPr>
        <p:grpSpPr>
          <a:xfrm>
            <a:off x="6255390" y="5241464"/>
            <a:ext cx="3168352" cy="338412"/>
            <a:chOff x="4355976" y="2130352"/>
            <a:chExt cx="3168352" cy="338412"/>
          </a:xfrm>
        </p:grpSpPr>
        <p:sp>
          <p:nvSpPr>
            <p:cNvPr id="1369" name="矩形 136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0" name="矩形 136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1" name="矩形 137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2" name="矩形 137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73" name="矩形 137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374" name="组合 1373"/>
          <p:cNvGrpSpPr/>
          <p:nvPr/>
        </p:nvGrpSpPr>
        <p:grpSpPr>
          <a:xfrm>
            <a:off x="5832148" y="2684112"/>
            <a:ext cx="544034" cy="2750391"/>
            <a:chOff x="3572693" y="2333436"/>
            <a:chExt cx="883051" cy="2750391"/>
          </a:xfrm>
        </p:grpSpPr>
        <p:cxnSp>
          <p:nvCxnSpPr>
            <p:cNvPr id="1375" name="直接连接符 1374"/>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1376" name="直接连接符 1375"/>
            <p:cNvCxnSpPr/>
            <p:nvPr/>
          </p:nvCxnSpPr>
          <p:spPr>
            <a:xfrm>
              <a:off x="3572693" y="2713854"/>
              <a:ext cx="862336" cy="0"/>
            </a:xfrm>
            <a:prstGeom prst="line">
              <a:avLst/>
            </a:prstGeom>
            <a:noFill/>
            <a:ln w="9525" cap="flat" cmpd="sng" algn="ctr">
              <a:solidFill>
                <a:srgbClr val="C00000"/>
              </a:solidFill>
              <a:prstDash val="solid"/>
            </a:ln>
            <a:effectLst/>
          </p:spPr>
        </p:cxnSp>
        <p:cxnSp>
          <p:nvCxnSpPr>
            <p:cNvPr id="1377" name="直接连接符 1376"/>
            <p:cNvCxnSpPr/>
            <p:nvPr/>
          </p:nvCxnSpPr>
          <p:spPr>
            <a:xfrm>
              <a:off x="3584566" y="3088559"/>
              <a:ext cx="862336" cy="0"/>
            </a:xfrm>
            <a:prstGeom prst="line">
              <a:avLst/>
            </a:prstGeom>
            <a:noFill/>
            <a:ln w="9525" cap="flat" cmpd="sng" algn="ctr">
              <a:solidFill>
                <a:srgbClr val="C00000"/>
              </a:solidFill>
              <a:prstDash val="solid"/>
            </a:ln>
            <a:effectLst/>
          </p:spPr>
        </p:cxnSp>
        <p:cxnSp>
          <p:nvCxnSpPr>
            <p:cNvPr id="1378" name="直接连接符 1377"/>
            <p:cNvCxnSpPr/>
            <p:nvPr/>
          </p:nvCxnSpPr>
          <p:spPr>
            <a:xfrm>
              <a:off x="3584566" y="3473301"/>
              <a:ext cx="862336" cy="0"/>
            </a:xfrm>
            <a:prstGeom prst="line">
              <a:avLst/>
            </a:prstGeom>
            <a:noFill/>
            <a:ln w="9525" cap="flat" cmpd="sng" algn="ctr">
              <a:solidFill>
                <a:srgbClr val="C00000"/>
              </a:solidFill>
              <a:prstDash val="solid"/>
            </a:ln>
            <a:effectLst/>
          </p:spPr>
        </p:cxnSp>
        <p:cxnSp>
          <p:nvCxnSpPr>
            <p:cNvPr id="1379" name="直接连接符 1378"/>
            <p:cNvCxnSpPr/>
            <p:nvPr/>
          </p:nvCxnSpPr>
          <p:spPr>
            <a:xfrm>
              <a:off x="3572693" y="3905088"/>
              <a:ext cx="862337" cy="0"/>
            </a:xfrm>
            <a:prstGeom prst="line">
              <a:avLst/>
            </a:prstGeom>
            <a:noFill/>
            <a:ln w="9525" cap="flat" cmpd="sng" algn="ctr">
              <a:solidFill>
                <a:srgbClr val="C00000"/>
              </a:solidFill>
              <a:prstDash val="solid"/>
            </a:ln>
            <a:effectLst/>
          </p:spPr>
        </p:cxnSp>
        <p:cxnSp>
          <p:nvCxnSpPr>
            <p:cNvPr id="1380" name="直接连接符 1379"/>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1381" name="直接连接符 1380"/>
            <p:cNvCxnSpPr/>
            <p:nvPr/>
          </p:nvCxnSpPr>
          <p:spPr>
            <a:xfrm>
              <a:off x="3593407" y="4690914"/>
              <a:ext cx="862337" cy="0"/>
            </a:xfrm>
            <a:prstGeom prst="line">
              <a:avLst/>
            </a:prstGeom>
            <a:noFill/>
            <a:ln w="9525" cap="flat" cmpd="sng" algn="ctr">
              <a:solidFill>
                <a:srgbClr val="C00000"/>
              </a:solidFill>
              <a:prstDash val="solid"/>
            </a:ln>
            <a:effectLst/>
          </p:spPr>
        </p:cxnSp>
        <p:cxnSp>
          <p:nvCxnSpPr>
            <p:cNvPr id="1382" name="直接连接符 1381"/>
            <p:cNvCxnSpPr/>
            <p:nvPr/>
          </p:nvCxnSpPr>
          <p:spPr>
            <a:xfrm>
              <a:off x="3572693" y="5083827"/>
              <a:ext cx="862337" cy="0"/>
            </a:xfrm>
            <a:prstGeom prst="line">
              <a:avLst/>
            </a:prstGeom>
            <a:noFill/>
            <a:ln w="9525" cap="flat" cmpd="sng" algn="ctr">
              <a:solidFill>
                <a:srgbClr val="C00000"/>
              </a:solidFill>
              <a:prstDash val="solid"/>
            </a:ln>
            <a:effectLst/>
          </p:spPr>
        </p:cxnSp>
      </p:grpSp>
      <p:cxnSp>
        <p:nvCxnSpPr>
          <p:cNvPr id="1385" name="直接连接符 1384"/>
          <p:cNvCxnSpPr/>
          <p:nvPr/>
        </p:nvCxnSpPr>
        <p:spPr>
          <a:xfrm>
            <a:off x="5303881" y="3182154"/>
            <a:ext cx="0" cy="248013"/>
          </a:xfrm>
          <a:prstGeom prst="line">
            <a:avLst/>
          </a:prstGeom>
          <a:noFill/>
          <a:ln w="9525" cap="flat" cmpd="sng" algn="ctr">
            <a:solidFill>
              <a:srgbClr val="FF6600"/>
            </a:solidFill>
            <a:prstDash val="solid"/>
          </a:ln>
          <a:effectLst/>
        </p:spPr>
      </p:cxnSp>
      <p:grpSp>
        <p:nvGrpSpPr>
          <p:cNvPr id="1386" name="组合 1385"/>
          <p:cNvGrpSpPr/>
          <p:nvPr/>
        </p:nvGrpSpPr>
        <p:grpSpPr>
          <a:xfrm>
            <a:off x="5410343" y="3818811"/>
            <a:ext cx="213447" cy="392913"/>
            <a:chOff x="3593407" y="3119262"/>
            <a:chExt cx="862337" cy="392913"/>
          </a:xfrm>
        </p:grpSpPr>
        <p:cxnSp>
          <p:nvCxnSpPr>
            <p:cNvPr id="1387" name="直接连接符 1386"/>
            <p:cNvCxnSpPr/>
            <p:nvPr/>
          </p:nvCxnSpPr>
          <p:spPr>
            <a:xfrm>
              <a:off x="3593407" y="3119262"/>
              <a:ext cx="862337" cy="0"/>
            </a:xfrm>
            <a:prstGeom prst="line">
              <a:avLst/>
            </a:prstGeom>
            <a:noFill/>
            <a:ln w="9525" cap="flat" cmpd="sng" algn="ctr">
              <a:solidFill>
                <a:srgbClr val="C00000"/>
              </a:solidFill>
              <a:prstDash val="solid"/>
            </a:ln>
            <a:effectLst/>
          </p:spPr>
        </p:cxnSp>
        <p:cxnSp>
          <p:nvCxnSpPr>
            <p:cNvPr id="1388" name="直接连接符 1387"/>
            <p:cNvCxnSpPr/>
            <p:nvPr/>
          </p:nvCxnSpPr>
          <p:spPr>
            <a:xfrm>
              <a:off x="3593407" y="3512175"/>
              <a:ext cx="862337" cy="0"/>
            </a:xfrm>
            <a:prstGeom prst="line">
              <a:avLst/>
            </a:prstGeom>
            <a:noFill/>
            <a:ln w="9525" cap="flat" cmpd="sng" algn="ctr">
              <a:solidFill>
                <a:srgbClr val="C00000"/>
              </a:solidFill>
              <a:prstDash val="solid"/>
            </a:ln>
            <a:effectLst/>
          </p:spPr>
        </p:cxnSp>
      </p:grpSp>
      <p:cxnSp>
        <p:nvCxnSpPr>
          <p:cNvPr id="1389" name="直接连接符 1388"/>
          <p:cNvCxnSpPr/>
          <p:nvPr/>
        </p:nvCxnSpPr>
        <p:spPr>
          <a:xfrm>
            <a:off x="5199632" y="1911698"/>
            <a:ext cx="0" cy="1570242"/>
          </a:xfrm>
          <a:prstGeom prst="line">
            <a:avLst/>
          </a:prstGeom>
          <a:noFill/>
          <a:ln w="25400" cap="flat" cmpd="sng" algn="ctr">
            <a:solidFill>
              <a:srgbClr val="00B0F0"/>
            </a:solidFill>
            <a:prstDash val="solid"/>
          </a:ln>
          <a:effectLst/>
        </p:spPr>
      </p:cxnSp>
      <p:grpSp>
        <p:nvGrpSpPr>
          <p:cNvPr id="1391" name="组合 1390"/>
          <p:cNvGrpSpPr/>
          <p:nvPr/>
        </p:nvGrpSpPr>
        <p:grpSpPr>
          <a:xfrm>
            <a:off x="4670076" y="1721160"/>
            <a:ext cx="2182065" cy="228600"/>
            <a:chOff x="2861077" y="969828"/>
            <a:chExt cx="2182065" cy="228600"/>
          </a:xfrm>
        </p:grpSpPr>
        <p:sp>
          <p:nvSpPr>
            <p:cNvPr id="1392" name="矩形 1391"/>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3" name="矩形 1392"/>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394" name="矩形 1393"/>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cxnSp>
        <p:nvCxnSpPr>
          <p:cNvPr id="1395" name="直接连接符 1394"/>
          <p:cNvCxnSpPr/>
          <p:nvPr/>
        </p:nvCxnSpPr>
        <p:spPr>
          <a:xfrm>
            <a:off x="2776332" y="2196018"/>
            <a:ext cx="2971206" cy="0"/>
          </a:xfrm>
          <a:prstGeom prst="line">
            <a:avLst/>
          </a:prstGeom>
          <a:noFill/>
          <a:ln w="28575" cap="sq" cmpd="sng" algn="ctr">
            <a:solidFill>
              <a:srgbClr val="333333">
                <a:shade val="95000"/>
                <a:satMod val="105000"/>
              </a:srgbClr>
            </a:solidFill>
            <a:prstDash val="solid"/>
            <a:miter lim="800000"/>
          </a:ln>
          <a:effectLst/>
        </p:spPr>
      </p:cxnSp>
      <p:cxnSp>
        <p:nvCxnSpPr>
          <p:cNvPr id="1396" name="直接连接符 1395"/>
          <p:cNvCxnSpPr/>
          <p:nvPr/>
        </p:nvCxnSpPr>
        <p:spPr>
          <a:xfrm>
            <a:off x="4670076" y="1721160"/>
            <a:ext cx="0" cy="107582"/>
          </a:xfrm>
          <a:prstGeom prst="line">
            <a:avLst/>
          </a:prstGeom>
          <a:noFill/>
          <a:ln w="25400" cap="flat" cmpd="sng" algn="ctr">
            <a:noFill/>
            <a:prstDash val="solid"/>
          </a:ln>
          <a:effectLst/>
        </p:spPr>
      </p:cxnSp>
      <p:sp>
        <p:nvSpPr>
          <p:cNvPr id="1398" name="矩形 1397"/>
          <p:cNvSpPr/>
          <p:nvPr/>
        </p:nvSpPr>
        <p:spPr>
          <a:xfrm>
            <a:off x="3783957" y="2233015"/>
            <a:ext cx="558910"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endParaRPr>
          </a:p>
        </p:txBody>
      </p:sp>
      <p:sp>
        <p:nvSpPr>
          <p:cNvPr id="1399" name="矩形 1398"/>
          <p:cNvSpPr/>
          <p:nvPr/>
        </p:nvSpPr>
        <p:spPr>
          <a:xfrm>
            <a:off x="914409" y="409375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0" name="矩形 1399"/>
          <p:cNvSpPr/>
          <p:nvPr/>
        </p:nvSpPr>
        <p:spPr>
          <a:xfrm>
            <a:off x="914409" y="435955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1" name="矩形 1400"/>
          <p:cNvSpPr/>
          <p:nvPr/>
        </p:nvSpPr>
        <p:spPr>
          <a:xfrm>
            <a:off x="914409" y="462535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2" name="矩形 1401"/>
          <p:cNvSpPr/>
          <p:nvPr/>
        </p:nvSpPr>
        <p:spPr>
          <a:xfrm>
            <a:off x="914409" y="4850928"/>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3" name="矩形 1402"/>
          <p:cNvSpPr/>
          <p:nvPr/>
        </p:nvSpPr>
        <p:spPr>
          <a:xfrm>
            <a:off x="914409" y="5116729"/>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4" name="矩形 1403"/>
          <p:cNvSpPr/>
          <p:nvPr/>
        </p:nvSpPr>
        <p:spPr>
          <a:xfrm>
            <a:off x="914409" y="5354984"/>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5" name="矩形 1404"/>
          <p:cNvSpPr/>
          <p:nvPr/>
        </p:nvSpPr>
        <p:spPr>
          <a:xfrm>
            <a:off x="914409" y="5620785"/>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107</a:t>
            </a:r>
            <a:endParaRPr kumimoji="0" lang="zh-CN" altLang="en-US" sz="1400" b="1"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06" name="矩形 1405"/>
          <p:cNvSpPr/>
          <p:nvPr/>
        </p:nvSpPr>
        <p:spPr>
          <a:xfrm>
            <a:off x="772587" y="3805808"/>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itchFamily="34" charset="0"/>
                <a:ea typeface="微软雅黑"/>
                <a:cs typeface="Arial" pitchFamily="34" charset="0"/>
              </a:rPr>
              <a:t>访问序列</a:t>
            </a:r>
          </a:p>
        </p:txBody>
      </p:sp>
      <p:cxnSp>
        <p:nvCxnSpPr>
          <p:cNvPr id="1407" name="直接连接符 1406"/>
          <p:cNvCxnSpPr/>
          <p:nvPr/>
        </p:nvCxnSpPr>
        <p:spPr>
          <a:xfrm>
            <a:off x="772587" y="4116555"/>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1408" name="组合 1407"/>
          <p:cNvGrpSpPr/>
          <p:nvPr/>
        </p:nvGrpSpPr>
        <p:grpSpPr>
          <a:xfrm>
            <a:off x="3256112" y="2474439"/>
            <a:ext cx="1160698" cy="733750"/>
            <a:chOff x="919183" y="2130675"/>
            <a:chExt cx="1160698" cy="733750"/>
          </a:xfrm>
          <a:solidFill>
            <a:srgbClr val="FFFFFF"/>
          </a:solidFill>
        </p:grpSpPr>
        <p:sp>
          <p:nvSpPr>
            <p:cNvPr id="1409" name="矩形 1408"/>
            <p:cNvSpPr/>
            <p:nvPr/>
          </p:nvSpPr>
          <p:spPr>
            <a:xfrm>
              <a:off x="919183" y="2130675"/>
              <a:ext cx="1160698" cy="733750"/>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0" name="矩形 1409"/>
            <p:cNvSpPr/>
            <p:nvPr/>
          </p:nvSpPr>
          <p:spPr>
            <a:xfrm>
              <a:off x="1303233" y="2192613"/>
              <a:ext cx="71758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1" name="矩形 1410"/>
            <p:cNvSpPr/>
            <p:nvPr/>
          </p:nvSpPr>
          <p:spPr>
            <a:xfrm>
              <a:off x="1004133" y="219454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2" name="矩形 1411"/>
            <p:cNvSpPr/>
            <p:nvPr/>
          </p:nvSpPr>
          <p:spPr>
            <a:xfrm>
              <a:off x="1303234" y="2579969"/>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3" name="矩形 1412"/>
            <p:cNvSpPr/>
            <p:nvPr/>
          </p:nvSpPr>
          <p:spPr>
            <a:xfrm>
              <a:off x="1004133" y="258190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14" name="组合 1413"/>
          <p:cNvGrpSpPr/>
          <p:nvPr/>
        </p:nvGrpSpPr>
        <p:grpSpPr>
          <a:xfrm>
            <a:off x="3259092" y="3255740"/>
            <a:ext cx="1164145" cy="752366"/>
            <a:chOff x="932125" y="2905064"/>
            <a:chExt cx="1187750" cy="752366"/>
          </a:xfrm>
          <a:solidFill>
            <a:srgbClr val="FFFFFF"/>
          </a:solidFill>
        </p:grpSpPr>
        <p:sp>
          <p:nvSpPr>
            <p:cNvPr id="1415" name="矩形 1414"/>
            <p:cNvSpPr/>
            <p:nvPr/>
          </p:nvSpPr>
          <p:spPr>
            <a:xfrm>
              <a:off x="932125" y="2905064"/>
              <a:ext cx="1187750" cy="752366"/>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6" name="矩形 1415"/>
            <p:cNvSpPr/>
            <p:nvPr/>
          </p:nvSpPr>
          <p:spPr>
            <a:xfrm>
              <a:off x="1303234" y="2967325"/>
              <a:ext cx="726548"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7" name="矩形 1416"/>
            <p:cNvSpPr/>
            <p:nvPr/>
          </p:nvSpPr>
          <p:spPr>
            <a:xfrm>
              <a:off x="1004133" y="296925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8" name="矩形 1417"/>
            <p:cNvSpPr/>
            <p:nvPr/>
          </p:nvSpPr>
          <p:spPr>
            <a:xfrm>
              <a:off x="1303234" y="3354681"/>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19" name="矩形 1418"/>
            <p:cNvSpPr/>
            <p:nvPr/>
          </p:nvSpPr>
          <p:spPr>
            <a:xfrm>
              <a:off x="1004133" y="3356615"/>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0" name="组合 1419"/>
          <p:cNvGrpSpPr/>
          <p:nvPr/>
        </p:nvGrpSpPr>
        <p:grpSpPr>
          <a:xfrm>
            <a:off x="3259092" y="4058275"/>
            <a:ext cx="1164145" cy="744385"/>
            <a:chOff x="932125" y="3707599"/>
            <a:chExt cx="1164145" cy="744385"/>
          </a:xfrm>
          <a:solidFill>
            <a:srgbClr val="FFFFFF"/>
          </a:solidFill>
        </p:grpSpPr>
        <p:sp>
          <p:nvSpPr>
            <p:cNvPr id="1421" name="矩形 1420"/>
            <p:cNvSpPr/>
            <p:nvPr/>
          </p:nvSpPr>
          <p:spPr>
            <a:xfrm>
              <a:off x="932125" y="3707599"/>
              <a:ext cx="1164145" cy="744385"/>
            </a:xfrm>
            <a:prstGeom prst="rect">
              <a:avLst/>
            </a:prstGeom>
            <a:solidFill>
              <a:srgbClr val="FFFFFF">
                <a:lumMod val="85000"/>
              </a:srgbClr>
            </a:solidFill>
            <a:ln w="3175" cap="flat" cmpd="sng" algn="ctr">
              <a:solidFill>
                <a:srgbClr val="0000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2" name="矩形 1421"/>
            <p:cNvSpPr/>
            <p:nvPr/>
          </p:nvSpPr>
          <p:spPr>
            <a:xfrm>
              <a:off x="1303234" y="3788477"/>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3" name="矩形 1422"/>
            <p:cNvSpPr/>
            <p:nvPr/>
          </p:nvSpPr>
          <p:spPr>
            <a:xfrm>
              <a:off x="1004133" y="3790411"/>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4" name="矩形 1423"/>
            <p:cNvSpPr/>
            <p:nvPr/>
          </p:nvSpPr>
          <p:spPr>
            <a:xfrm>
              <a:off x="1303234" y="4175833"/>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5" name="矩形 1424"/>
            <p:cNvSpPr/>
            <p:nvPr/>
          </p:nvSpPr>
          <p:spPr>
            <a:xfrm>
              <a:off x="1004133" y="417776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26" name="组合 1425"/>
          <p:cNvGrpSpPr/>
          <p:nvPr/>
        </p:nvGrpSpPr>
        <p:grpSpPr>
          <a:xfrm>
            <a:off x="3259093" y="4851603"/>
            <a:ext cx="1170660" cy="759131"/>
            <a:chOff x="932126" y="4500927"/>
            <a:chExt cx="1170660" cy="759131"/>
          </a:xfrm>
          <a:solidFill>
            <a:srgbClr val="FFFFFF"/>
          </a:solidFill>
        </p:grpSpPr>
        <p:sp>
          <p:nvSpPr>
            <p:cNvPr id="1427" name="矩形 1426"/>
            <p:cNvSpPr/>
            <p:nvPr/>
          </p:nvSpPr>
          <p:spPr>
            <a:xfrm>
              <a:off x="932126" y="4500927"/>
              <a:ext cx="1170660" cy="759131"/>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8" name="矩形 1427"/>
            <p:cNvSpPr/>
            <p:nvPr/>
          </p:nvSpPr>
          <p:spPr>
            <a:xfrm>
              <a:off x="1303234" y="4563189"/>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29" name="矩形 1428"/>
            <p:cNvSpPr/>
            <p:nvPr/>
          </p:nvSpPr>
          <p:spPr>
            <a:xfrm>
              <a:off x="1004133" y="456512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0" name="矩形 1429"/>
            <p:cNvSpPr/>
            <p:nvPr/>
          </p:nvSpPr>
          <p:spPr>
            <a:xfrm>
              <a:off x="1303234" y="4950545"/>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1" name="矩形 1430"/>
            <p:cNvSpPr/>
            <p:nvPr/>
          </p:nvSpPr>
          <p:spPr>
            <a:xfrm>
              <a:off x="1004133" y="495247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2" name="组合 1431"/>
          <p:cNvGrpSpPr/>
          <p:nvPr/>
        </p:nvGrpSpPr>
        <p:grpSpPr>
          <a:xfrm>
            <a:off x="4578876" y="1455172"/>
            <a:ext cx="2182065" cy="228600"/>
            <a:chOff x="2861077" y="969828"/>
            <a:chExt cx="2182065" cy="228600"/>
          </a:xfrm>
          <a:noFill/>
        </p:grpSpPr>
        <p:sp>
          <p:nvSpPr>
            <p:cNvPr id="1433" name="矩形 1432"/>
            <p:cNvSpPr/>
            <p:nvPr/>
          </p:nvSpPr>
          <p:spPr>
            <a:xfrm>
              <a:off x="2861077" y="969828"/>
              <a:ext cx="720725"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4" name="矩形 1433"/>
            <p:cNvSpPr/>
            <p:nvPr/>
          </p:nvSpPr>
          <p:spPr>
            <a:xfrm>
              <a:off x="3628615"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35" name="矩形 1434"/>
            <p:cNvSpPr/>
            <p:nvPr/>
          </p:nvSpPr>
          <p:spPr>
            <a:xfrm>
              <a:off x="4312472"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6" name="组合 1435"/>
          <p:cNvGrpSpPr/>
          <p:nvPr/>
        </p:nvGrpSpPr>
        <p:grpSpPr>
          <a:xfrm>
            <a:off x="3345634" y="2534443"/>
            <a:ext cx="1016685" cy="230534"/>
            <a:chOff x="-1392948" y="-90301"/>
            <a:chExt cx="1016685" cy="230534"/>
          </a:xfrm>
        </p:grpSpPr>
        <p:sp>
          <p:nvSpPr>
            <p:cNvPr id="1437" name="矩形 1436"/>
            <p:cNvSpPr/>
            <p:nvPr/>
          </p:nvSpPr>
          <p:spPr>
            <a:xfrm>
              <a:off x="-1093848" y="-90301"/>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38" name="矩形 1437"/>
            <p:cNvSpPr/>
            <p:nvPr/>
          </p:nvSpPr>
          <p:spPr>
            <a:xfrm>
              <a:off x="-1392948" y="-883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39" name="组合 1438"/>
          <p:cNvGrpSpPr/>
          <p:nvPr/>
        </p:nvGrpSpPr>
        <p:grpSpPr>
          <a:xfrm>
            <a:off x="3334241" y="3316067"/>
            <a:ext cx="1005266" cy="230534"/>
            <a:chOff x="-1404341" y="691323"/>
            <a:chExt cx="1005266" cy="230534"/>
          </a:xfrm>
        </p:grpSpPr>
        <p:sp>
          <p:nvSpPr>
            <p:cNvPr id="1440" name="矩形 1439"/>
            <p:cNvSpPr/>
            <p:nvPr/>
          </p:nvSpPr>
          <p:spPr>
            <a:xfrm>
              <a:off x="-1111184" y="691323"/>
              <a:ext cx="71210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1" name="矩形 1440"/>
            <p:cNvSpPr/>
            <p:nvPr/>
          </p:nvSpPr>
          <p:spPr>
            <a:xfrm>
              <a:off x="-1404341" y="693257"/>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2" name="组合 1441"/>
          <p:cNvGrpSpPr/>
          <p:nvPr/>
        </p:nvGrpSpPr>
        <p:grpSpPr>
          <a:xfrm>
            <a:off x="3334241" y="3703423"/>
            <a:ext cx="995502" cy="230534"/>
            <a:chOff x="-1404341" y="1078679"/>
            <a:chExt cx="995502" cy="230534"/>
          </a:xfrm>
        </p:grpSpPr>
        <p:sp>
          <p:nvSpPr>
            <p:cNvPr id="1443" name="矩形 1442"/>
            <p:cNvSpPr/>
            <p:nvPr/>
          </p:nvSpPr>
          <p:spPr>
            <a:xfrm>
              <a:off x="-1111184" y="1078679"/>
              <a:ext cx="70234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4" name="矩形 1443"/>
            <p:cNvSpPr/>
            <p:nvPr/>
          </p:nvSpPr>
          <p:spPr>
            <a:xfrm>
              <a:off x="-1404341" y="1080613"/>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5" name="组合 1444"/>
          <p:cNvGrpSpPr/>
          <p:nvPr/>
        </p:nvGrpSpPr>
        <p:grpSpPr>
          <a:xfrm>
            <a:off x="3335672" y="4137219"/>
            <a:ext cx="1012577" cy="230534"/>
            <a:chOff x="-1402910" y="1512475"/>
            <a:chExt cx="1012577" cy="230534"/>
          </a:xfrm>
        </p:grpSpPr>
        <p:sp>
          <p:nvSpPr>
            <p:cNvPr id="1446" name="矩形 1445"/>
            <p:cNvSpPr/>
            <p:nvPr/>
          </p:nvSpPr>
          <p:spPr>
            <a:xfrm>
              <a:off x="-1103809" y="151247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47" name="矩形 1446"/>
            <p:cNvSpPr/>
            <p:nvPr/>
          </p:nvSpPr>
          <p:spPr>
            <a:xfrm>
              <a:off x="-1402910" y="151440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48" name="组合 1447"/>
          <p:cNvGrpSpPr/>
          <p:nvPr/>
        </p:nvGrpSpPr>
        <p:grpSpPr>
          <a:xfrm>
            <a:off x="3335672" y="4911931"/>
            <a:ext cx="1012577" cy="230534"/>
            <a:chOff x="-1402910" y="2287187"/>
            <a:chExt cx="1012577" cy="230534"/>
          </a:xfrm>
        </p:grpSpPr>
        <p:sp>
          <p:nvSpPr>
            <p:cNvPr id="1449" name="矩形 1448"/>
            <p:cNvSpPr/>
            <p:nvPr/>
          </p:nvSpPr>
          <p:spPr>
            <a:xfrm>
              <a:off x="-1103809" y="228718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50" name="矩形 1449"/>
            <p:cNvSpPr/>
            <p:nvPr/>
          </p:nvSpPr>
          <p:spPr>
            <a:xfrm>
              <a:off x="-1402910" y="228912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1" name="组合 1450"/>
          <p:cNvGrpSpPr/>
          <p:nvPr/>
        </p:nvGrpSpPr>
        <p:grpSpPr>
          <a:xfrm>
            <a:off x="3328640" y="3313890"/>
            <a:ext cx="1001148" cy="228625"/>
            <a:chOff x="-1390641" y="3405728"/>
            <a:chExt cx="1001148" cy="228625"/>
          </a:xfrm>
        </p:grpSpPr>
        <p:sp>
          <p:nvSpPr>
            <p:cNvPr id="1452" name="矩形 1451"/>
            <p:cNvSpPr/>
            <p:nvPr/>
          </p:nvSpPr>
          <p:spPr>
            <a:xfrm>
              <a:off x="-1102969" y="3405753"/>
              <a:ext cx="713476" cy="228600"/>
            </a:xfrm>
            <a:prstGeom prst="rect">
              <a:avLst/>
            </a:prstGeom>
            <a:solidFill>
              <a:srgbClr val="FF00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53" name="矩形 1452"/>
            <p:cNvSpPr/>
            <p:nvPr/>
          </p:nvSpPr>
          <p:spPr>
            <a:xfrm>
              <a:off x="-1390641" y="3405728"/>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effectLst/>
                  <a:uLnTx/>
                  <a:uFillTx/>
                  <a:latin typeface="Arial" pitchFamily="34" charset="0"/>
                  <a:ea typeface="微软雅黑"/>
                  <a:cs typeface="Arial" pitchFamily="34" charset="0"/>
                </a:rPr>
                <a:t>1</a:t>
              </a:r>
              <a:endParaRPr kumimoji="0" lang="zh-CN" altLang="en-US" sz="1400" b="0" i="0" u="none" strike="noStrike" kern="0" cap="none" spc="0" normalizeH="0" baseline="0" noProof="0" dirty="0">
                <a:ln>
                  <a:noFill/>
                </a:ln>
                <a:effectLst/>
                <a:uLnTx/>
                <a:uFillTx/>
                <a:latin typeface="Arial" pitchFamily="34" charset="0"/>
                <a:ea typeface="微软雅黑"/>
                <a:cs typeface="Arial" pitchFamily="34" charset="0"/>
              </a:endParaRPr>
            </a:p>
          </p:txBody>
        </p:sp>
      </p:grpSp>
      <p:grpSp>
        <p:nvGrpSpPr>
          <p:cNvPr id="1454" name="组合 1453"/>
          <p:cNvGrpSpPr/>
          <p:nvPr/>
        </p:nvGrpSpPr>
        <p:grpSpPr>
          <a:xfrm>
            <a:off x="6363420" y="2553296"/>
            <a:ext cx="2984705" cy="228600"/>
            <a:chOff x="5112580" y="1043086"/>
            <a:chExt cx="2984705" cy="228600"/>
          </a:xfrm>
          <a:solidFill>
            <a:srgbClr val="99FF66"/>
          </a:solidFill>
        </p:grpSpPr>
        <p:sp>
          <p:nvSpPr>
            <p:cNvPr id="1455" name="矩形 145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6" name="矩形 145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7" name="矩形 145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22</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58" name="矩形 145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23</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59" name="组合 1458"/>
          <p:cNvGrpSpPr/>
          <p:nvPr/>
        </p:nvGrpSpPr>
        <p:grpSpPr>
          <a:xfrm>
            <a:off x="6367010" y="3319179"/>
            <a:ext cx="2984705" cy="228600"/>
            <a:chOff x="5112580" y="1043086"/>
            <a:chExt cx="2984705" cy="228600"/>
          </a:xfrm>
          <a:solidFill>
            <a:srgbClr val="99FF66"/>
          </a:solidFill>
        </p:grpSpPr>
        <p:sp>
          <p:nvSpPr>
            <p:cNvPr id="1460" name="矩形 145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1" name="矩形 146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2" name="矩形 146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3" name="矩形 146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27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4" name="组合 1463"/>
          <p:cNvGrpSpPr/>
          <p:nvPr/>
        </p:nvGrpSpPr>
        <p:grpSpPr>
          <a:xfrm>
            <a:off x="6367010" y="4147710"/>
            <a:ext cx="2984705" cy="228600"/>
            <a:chOff x="5112580" y="1043086"/>
            <a:chExt cx="2984705" cy="228600"/>
          </a:xfrm>
        </p:grpSpPr>
        <p:sp>
          <p:nvSpPr>
            <p:cNvPr id="1465" name="矩形 1464"/>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48</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6" name="矩形 1465"/>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49</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7" name="矩形 1466"/>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4A</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68" name="矩形 1467"/>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4B</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69" name="组合 1468"/>
          <p:cNvGrpSpPr/>
          <p:nvPr/>
        </p:nvGrpSpPr>
        <p:grpSpPr>
          <a:xfrm>
            <a:off x="6367010" y="3317853"/>
            <a:ext cx="2984705" cy="228829"/>
            <a:chOff x="5112580" y="1042857"/>
            <a:chExt cx="2984705" cy="228829"/>
          </a:xfrm>
          <a:solidFill>
            <a:srgbClr val="FF0000"/>
          </a:solidFill>
        </p:grpSpPr>
        <p:sp>
          <p:nvSpPr>
            <p:cNvPr id="1470" name="矩形 146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104</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1" name="矩形 147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105</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2" name="矩形 147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106</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73" name="矩形 1472"/>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107</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grpSp>
      <p:grpSp>
        <p:nvGrpSpPr>
          <p:cNvPr id="1474" name="组合 1473"/>
          <p:cNvGrpSpPr/>
          <p:nvPr/>
        </p:nvGrpSpPr>
        <p:grpSpPr>
          <a:xfrm>
            <a:off x="6370209" y="3700728"/>
            <a:ext cx="2984705" cy="228600"/>
            <a:chOff x="5112580" y="1043086"/>
            <a:chExt cx="2984705" cy="228600"/>
          </a:xfrm>
          <a:solidFill>
            <a:srgbClr val="99FF66"/>
          </a:solidFill>
        </p:grpSpPr>
        <p:sp>
          <p:nvSpPr>
            <p:cNvPr id="1475" name="矩形 147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54</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6" name="矩形 147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55</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7" name="矩形 147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56</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78" name="矩形 147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57</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79" name="组合 1478"/>
          <p:cNvGrpSpPr/>
          <p:nvPr/>
        </p:nvGrpSpPr>
        <p:grpSpPr>
          <a:xfrm>
            <a:off x="6367010" y="4917017"/>
            <a:ext cx="2984705" cy="228600"/>
            <a:chOff x="5112580" y="1043086"/>
            <a:chExt cx="2984705" cy="228600"/>
          </a:xfrm>
          <a:solidFill>
            <a:srgbClr val="99FF66"/>
          </a:solidFill>
        </p:grpSpPr>
        <p:sp>
          <p:nvSpPr>
            <p:cNvPr id="1480" name="矩形 147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Arial" pitchFamily="34" charset="0"/>
                  <a:ea typeface="微软雅黑"/>
                  <a:cs typeface="Arial" pitchFamily="34" charset="0"/>
                </a:rPr>
                <a:t>1C</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1" name="矩形 148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1D</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2" name="矩形 148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1E</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3" name="矩形 148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1F</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4" name="组合 1483"/>
          <p:cNvGrpSpPr/>
          <p:nvPr/>
        </p:nvGrpSpPr>
        <p:grpSpPr>
          <a:xfrm>
            <a:off x="4670076" y="1721160"/>
            <a:ext cx="2182065" cy="228600"/>
            <a:chOff x="2861077" y="969828"/>
            <a:chExt cx="2182065" cy="228600"/>
          </a:xfrm>
        </p:grpSpPr>
        <p:sp>
          <p:nvSpPr>
            <p:cNvPr id="1485" name="矩形 148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86" name="矩形 148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87" name="矩形 148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88" name="组合 1487"/>
          <p:cNvGrpSpPr/>
          <p:nvPr/>
        </p:nvGrpSpPr>
        <p:grpSpPr>
          <a:xfrm>
            <a:off x="4670076" y="1721160"/>
            <a:ext cx="2182065" cy="228600"/>
            <a:chOff x="2861077" y="969828"/>
            <a:chExt cx="2182065" cy="228600"/>
          </a:xfrm>
        </p:grpSpPr>
        <p:sp>
          <p:nvSpPr>
            <p:cNvPr id="1489" name="矩形 148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0" name="矩形 148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1" name="矩形 149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2" name="组合 1491"/>
          <p:cNvGrpSpPr/>
          <p:nvPr/>
        </p:nvGrpSpPr>
        <p:grpSpPr>
          <a:xfrm>
            <a:off x="4670076" y="1721160"/>
            <a:ext cx="2182065" cy="228600"/>
            <a:chOff x="2861077" y="969828"/>
            <a:chExt cx="2182065" cy="228600"/>
          </a:xfrm>
        </p:grpSpPr>
        <p:sp>
          <p:nvSpPr>
            <p:cNvPr id="1493" name="矩形 149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4" name="矩形 149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5" name="矩形 149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496" name="组合 1495"/>
          <p:cNvGrpSpPr/>
          <p:nvPr/>
        </p:nvGrpSpPr>
        <p:grpSpPr>
          <a:xfrm>
            <a:off x="4670076" y="1721160"/>
            <a:ext cx="2182065" cy="228600"/>
            <a:chOff x="2861077" y="969828"/>
            <a:chExt cx="2182065" cy="228600"/>
          </a:xfrm>
        </p:grpSpPr>
        <p:sp>
          <p:nvSpPr>
            <p:cNvPr id="1497" name="矩形 149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498" name="矩形 149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499" name="矩形 149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0" name="组合 1499"/>
          <p:cNvGrpSpPr/>
          <p:nvPr/>
        </p:nvGrpSpPr>
        <p:grpSpPr>
          <a:xfrm>
            <a:off x="4670076" y="1721160"/>
            <a:ext cx="2182065" cy="228600"/>
            <a:chOff x="2861077" y="969828"/>
            <a:chExt cx="2182065" cy="228600"/>
          </a:xfrm>
        </p:grpSpPr>
        <p:sp>
          <p:nvSpPr>
            <p:cNvPr id="1501" name="矩形 150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02" name="矩形 150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3" name="矩形 150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4" name="组合 1503"/>
          <p:cNvGrpSpPr/>
          <p:nvPr/>
        </p:nvGrpSpPr>
        <p:grpSpPr>
          <a:xfrm>
            <a:off x="4670076" y="1721160"/>
            <a:ext cx="2182065" cy="228600"/>
            <a:chOff x="2861077" y="969828"/>
            <a:chExt cx="2182065" cy="228600"/>
          </a:xfrm>
        </p:grpSpPr>
        <p:sp>
          <p:nvSpPr>
            <p:cNvPr id="1505" name="矩形 150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06" name="矩形 150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07" name="矩形 150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00</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08" name="组合 1507"/>
          <p:cNvGrpSpPr/>
          <p:nvPr/>
        </p:nvGrpSpPr>
        <p:grpSpPr>
          <a:xfrm>
            <a:off x="4670076" y="1721160"/>
            <a:ext cx="2182065" cy="228600"/>
            <a:chOff x="2861077" y="969828"/>
            <a:chExt cx="2182065" cy="228600"/>
          </a:xfrm>
        </p:grpSpPr>
        <p:sp>
          <p:nvSpPr>
            <p:cNvPr id="1509" name="矩形 150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itchFamily="34" charset="0"/>
                <a:ea typeface="微软雅黑"/>
                <a:cs typeface="Arial" pitchFamily="34" charset="0"/>
              </a:endParaRPr>
            </a:p>
          </p:txBody>
        </p:sp>
        <p:sp>
          <p:nvSpPr>
            <p:cNvPr id="1510" name="矩形 150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01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sp>
          <p:nvSpPr>
            <p:cNvPr id="1511" name="矩形 151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rPr>
                <a:t>11</a:t>
              </a:r>
              <a:endParaRPr kumimoji="0" lang="zh-CN" altLang="en-US" sz="1400" b="0" i="0" u="none" strike="noStrike" kern="0" cap="none" spc="0" normalizeH="0" baseline="0" noProof="0" dirty="0">
                <a:ln>
                  <a:noFill/>
                </a:ln>
                <a:solidFill>
                  <a:srgbClr val="000000"/>
                </a:solidFill>
                <a:effectLst/>
                <a:uLnTx/>
                <a:uFillTx/>
                <a:latin typeface="Arial" pitchFamily="34" charset="0"/>
                <a:ea typeface="微软雅黑"/>
                <a:cs typeface="Arial" pitchFamily="34" charset="0"/>
              </a:endParaRPr>
            </a:p>
          </p:txBody>
        </p:sp>
      </p:grpSp>
      <p:grpSp>
        <p:nvGrpSpPr>
          <p:cNvPr id="1512" name="组合 1511"/>
          <p:cNvGrpSpPr/>
          <p:nvPr/>
        </p:nvGrpSpPr>
        <p:grpSpPr>
          <a:xfrm>
            <a:off x="2914413" y="2573021"/>
            <a:ext cx="376103" cy="2634552"/>
            <a:chOff x="1381038" y="2271289"/>
            <a:chExt cx="376103" cy="2634552"/>
          </a:xfrm>
        </p:grpSpPr>
        <p:cxnSp>
          <p:nvCxnSpPr>
            <p:cNvPr id="1513" name="直接连接符 1512"/>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1514" name="直接连接符 1513"/>
            <p:cNvCxnSpPr/>
            <p:nvPr/>
          </p:nvCxnSpPr>
          <p:spPr>
            <a:xfrm>
              <a:off x="1443803" y="3294924"/>
              <a:ext cx="274311" cy="0"/>
            </a:xfrm>
            <a:prstGeom prst="line">
              <a:avLst/>
            </a:prstGeom>
            <a:noFill/>
            <a:ln w="19050" cap="flat" cmpd="sng" algn="ctr">
              <a:solidFill>
                <a:srgbClr val="C00000"/>
              </a:solidFill>
              <a:prstDash val="solid"/>
            </a:ln>
            <a:effectLst/>
          </p:spPr>
        </p:cxnSp>
        <p:cxnSp>
          <p:nvCxnSpPr>
            <p:cNvPr id="1515" name="直接连接符 1514"/>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1516" name="直接连接符 1515"/>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1517" name="组合 1516"/>
            <p:cNvGrpSpPr/>
            <p:nvPr/>
          </p:nvGrpSpPr>
          <p:grpSpPr>
            <a:xfrm>
              <a:off x="1381038" y="2271289"/>
              <a:ext cx="376103" cy="2634552"/>
              <a:chOff x="938647" y="2394014"/>
              <a:chExt cx="376103" cy="2634552"/>
            </a:xfrm>
          </p:grpSpPr>
          <p:sp>
            <p:nvSpPr>
              <p:cNvPr id="1518" name="文本框 1517"/>
              <p:cNvSpPr txBox="1"/>
              <p:nvPr/>
            </p:nvSpPr>
            <p:spPr>
              <a:xfrm>
                <a:off x="938647" y="2394014"/>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S0</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19" name="文本框 1518"/>
              <p:cNvSpPr txBox="1"/>
              <p:nvPr/>
            </p:nvSpPr>
            <p:spPr>
              <a:xfrm>
                <a:off x="942532" y="318121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S1</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20" name="文本框 1519"/>
              <p:cNvSpPr txBox="1"/>
              <p:nvPr/>
            </p:nvSpPr>
            <p:spPr>
              <a:xfrm>
                <a:off x="938647" y="3948700"/>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S2</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1521" name="文本框 1520"/>
              <p:cNvSpPr txBox="1"/>
              <p:nvPr/>
            </p:nvSpPr>
            <p:spPr>
              <a:xfrm>
                <a:off x="938647" y="475156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1" u="none" strike="noStrike" kern="0" cap="none" spc="0" normalizeH="0" baseline="0" noProof="0" dirty="0">
                    <a:ln>
                      <a:noFill/>
                    </a:ln>
                    <a:solidFill>
                      <a:srgbClr val="000000"/>
                    </a:solidFill>
                    <a:effectLst/>
                    <a:uLnTx/>
                    <a:uFillTx/>
                    <a:latin typeface="Arial" charset="0"/>
                    <a:ea typeface="华文细黑" pitchFamily="2" charset="-122"/>
                  </a:rPr>
                  <a:t>S3</a:t>
                </a:r>
                <a:endParaRPr kumimoji="0" lang="zh-CN" altLang="en-US" sz="12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grpSp>
      <p:grpSp>
        <p:nvGrpSpPr>
          <p:cNvPr id="1522" name="组合 1521"/>
          <p:cNvGrpSpPr/>
          <p:nvPr/>
        </p:nvGrpSpPr>
        <p:grpSpPr>
          <a:xfrm>
            <a:off x="1953232" y="2787200"/>
            <a:ext cx="2060911" cy="2265131"/>
            <a:chOff x="419189" y="2516278"/>
            <a:chExt cx="2060911" cy="2265131"/>
          </a:xfrm>
        </p:grpSpPr>
        <p:sp>
          <p:nvSpPr>
            <p:cNvPr id="1523" name="斜纹 1522"/>
            <p:cNvSpPr/>
            <p:nvPr/>
          </p:nvSpPr>
          <p:spPr>
            <a:xfrm rot="19064014">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524" name="文本框 1523"/>
            <p:cNvSpPr txBox="1"/>
            <p:nvPr/>
          </p:nvSpPr>
          <p:spPr>
            <a:xfrm>
              <a:off x="1094627" y="2871235"/>
              <a:ext cx="295324" cy="138499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p>
          </p:txBody>
        </p:sp>
      </p:grpSp>
      <p:grpSp>
        <p:nvGrpSpPr>
          <p:cNvPr id="1526" name="组合 1525"/>
          <p:cNvGrpSpPr/>
          <p:nvPr/>
        </p:nvGrpSpPr>
        <p:grpSpPr>
          <a:xfrm>
            <a:off x="3079519" y="5204407"/>
            <a:ext cx="2724787" cy="889070"/>
            <a:chOff x="1535571" y="4890788"/>
            <a:chExt cx="2724787" cy="889070"/>
          </a:xfrm>
        </p:grpSpPr>
        <p:cxnSp>
          <p:nvCxnSpPr>
            <p:cNvPr id="1527" name="直接连接符 1526"/>
            <p:cNvCxnSpPr/>
            <p:nvPr/>
          </p:nvCxnSpPr>
          <p:spPr>
            <a:xfrm>
              <a:off x="1578293" y="4890788"/>
              <a:ext cx="0" cy="561661"/>
            </a:xfrm>
            <a:prstGeom prst="line">
              <a:avLst/>
            </a:prstGeom>
            <a:noFill/>
            <a:ln w="25400" cap="flat" cmpd="sng" algn="ctr">
              <a:solidFill>
                <a:srgbClr val="C00000"/>
              </a:solidFill>
              <a:prstDash val="solid"/>
            </a:ln>
            <a:effectLst/>
          </p:spPr>
        </p:cxnSp>
        <p:grpSp>
          <p:nvGrpSpPr>
            <p:cNvPr id="1528" name="组合 1527"/>
            <p:cNvGrpSpPr/>
            <p:nvPr/>
          </p:nvGrpSpPr>
          <p:grpSpPr>
            <a:xfrm>
              <a:off x="1535571" y="5226696"/>
              <a:ext cx="2724787" cy="553162"/>
              <a:chOff x="1535571" y="5226696"/>
              <a:chExt cx="2724787" cy="553162"/>
            </a:xfrm>
          </p:grpSpPr>
          <p:cxnSp>
            <p:nvCxnSpPr>
              <p:cNvPr id="1530" name="直接连接符 1529"/>
              <p:cNvCxnSpPr/>
              <p:nvPr/>
            </p:nvCxnSpPr>
            <p:spPr>
              <a:xfrm>
                <a:off x="1570673" y="5456973"/>
                <a:ext cx="2646099" cy="0"/>
              </a:xfrm>
              <a:prstGeom prst="line">
                <a:avLst/>
              </a:prstGeom>
              <a:noFill/>
              <a:ln w="28575" cap="flat" cmpd="sng" algn="ctr">
                <a:solidFill>
                  <a:srgbClr val="C00000"/>
                </a:solidFill>
                <a:prstDash val="solid"/>
              </a:ln>
              <a:effectLst/>
            </p:spPr>
          </p:cxnSp>
          <p:cxnSp>
            <p:nvCxnSpPr>
              <p:cNvPr id="1531" name="直接连接符 1530"/>
              <p:cNvCxnSpPr/>
              <p:nvPr/>
            </p:nvCxnSpPr>
            <p:spPr>
              <a:xfrm>
                <a:off x="4201310" y="5226696"/>
                <a:ext cx="0" cy="237897"/>
              </a:xfrm>
              <a:prstGeom prst="line">
                <a:avLst/>
              </a:prstGeom>
              <a:noFill/>
              <a:ln w="25400" cap="flat" cmpd="sng" algn="ctr">
                <a:solidFill>
                  <a:srgbClr val="C00000"/>
                </a:solidFill>
                <a:prstDash val="solid"/>
              </a:ln>
              <a:effectLst/>
            </p:spPr>
          </p:cxnSp>
          <p:sp>
            <p:nvSpPr>
              <p:cNvPr id="1532" name="文本框 1531"/>
              <p:cNvSpPr txBox="1"/>
              <p:nvPr/>
            </p:nvSpPr>
            <p:spPr>
              <a:xfrm>
                <a:off x="2260609" y="5502859"/>
                <a:ext cx="1261884"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C00000"/>
                    </a:solidFill>
                    <a:effectLst/>
                    <a:uLnTx/>
                    <a:uFillTx/>
                    <a:latin typeface="微软雅黑"/>
                    <a:ea typeface="微软雅黑"/>
                  </a:rPr>
                  <a:t>组索引译码输出</a:t>
                </a:r>
              </a:p>
            </p:txBody>
          </p:sp>
          <p:cxnSp>
            <p:nvCxnSpPr>
              <p:cNvPr id="1533" name="直接连接符 1532"/>
              <p:cNvCxnSpPr/>
              <p:nvPr/>
            </p:nvCxnSpPr>
            <p:spPr>
              <a:xfrm>
                <a:off x="1535571" y="5517232"/>
                <a:ext cx="2724787" cy="0"/>
              </a:xfrm>
              <a:prstGeom prst="line">
                <a:avLst/>
              </a:prstGeom>
              <a:noFill/>
              <a:ln w="9525" cap="flat" cmpd="sng" algn="ctr">
                <a:solidFill>
                  <a:srgbClr val="00CC00"/>
                </a:solidFill>
                <a:prstDash val="solid"/>
              </a:ln>
              <a:effectLst/>
            </p:spPr>
          </p:cxnSp>
          <p:cxnSp>
            <p:nvCxnSpPr>
              <p:cNvPr id="1534" name="直接连接符 1533"/>
              <p:cNvCxnSpPr/>
              <p:nvPr/>
            </p:nvCxnSpPr>
            <p:spPr>
              <a:xfrm flipV="1">
                <a:off x="4260358" y="5227725"/>
                <a:ext cx="0" cy="289507"/>
              </a:xfrm>
              <a:prstGeom prst="line">
                <a:avLst/>
              </a:prstGeom>
              <a:noFill/>
              <a:ln w="9525" cap="flat" cmpd="sng" algn="ctr">
                <a:solidFill>
                  <a:srgbClr val="00CC00"/>
                </a:solidFill>
                <a:prstDash val="solid"/>
              </a:ln>
              <a:effectLst/>
            </p:spPr>
          </p:cxnSp>
        </p:grpSp>
        <p:cxnSp>
          <p:nvCxnSpPr>
            <p:cNvPr id="1529" name="直接连接符 1528"/>
            <p:cNvCxnSpPr/>
            <p:nvPr/>
          </p:nvCxnSpPr>
          <p:spPr>
            <a:xfrm>
              <a:off x="1535571" y="4890788"/>
              <a:ext cx="0" cy="626444"/>
            </a:xfrm>
            <a:prstGeom prst="line">
              <a:avLst/>
            </a:prstGeom>
            <a:noFill/>
            <a:ln w="9525" cap="flat" cmpd="sng" algn="ctr">
              <a:solidFill>
                <a:srgbClr val="00CC00"/>
              </a:solidFill>
              <a:prstDash val="solid"/>
            </a:ln>
            <a:effectLst/>
          </p:spPr>
        </p:cxnSp>
      </p:grpSp>
      <p:sp>
        <p:nvSpPr>
          <p:cNvPr id="1535" name="矩形 1534"/>
          <p:cNvSpPr/>
          <p:nvPr/>
        </p:nvSpPr>
        <p:spPr>
          <a:xfrm>
            <a:off x="5614461" y="2377204"/>
            <a:ext cx="276822" cy="323353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行译码</a:t>
            </a:r>
            <a:endPar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信号逻辑</a:t>
            </a:r>
          </a:p>
        </p:txBody>
      </p:sp>
      <p:cxnSp>
        <p:nvCxnSpPr>
          <p:cNvPr id="1536" name="直接连接符 1535"/>
          <p:cNvCxnSpPr/>
          <p:nvPr/>
        </p:nvCxnSpPr>
        <p:spPr>
          <a:xfrm>
            <a:off x="5401014" y="3821591"/>
            <a:ext cx="213447" cy="0"/>
          </a:xfrm>
          <a:prstGeom prst="line">
            <a:avLst/>
          </a:prstGeom>
          <a:noFill/>
          <a:ln w="28575" cap="flat" cmpd="sng" algn="ctr">
            <a:solidFill>
              <a:srgbClr val="00B050"/>
            </a:solidFill>
            <a:prstDash val="solid"/>
          </a:ln>
          <a:effectLst/>
        </p:spPr>
      </p:cxnSp>
      <p:cxnSp>
        <p:nvCxnSpPr>
          <p:cNvPr id="1537" name="直接连接符 1536"/>
          <p:cNvCxnSpPr/>
          <p:nvPr/>
        </p:nvCxnSpPr>
        <p:spPr>
          <a:xfrm>
            <a:off x="2981801" y="5192520"/>
            <a:ext cx="274311" cy="0"/>
          </a:xfrm>
          <a:prstGeom prst="line">
            <a:avLst/>
          </a:prstGeom>
          <a:noFill/>
          <a:ln w="38100" cap="sq" cmpd="sng" algn="ctr">
            <a:solidFill>
              <a:srgbClr val="00B050"/>
            </a:solidFill>
            <a:prstDash val="solid"/>
            <a:miter lim="800000"/>
          </a:ln>
          <a:effectLst/>
        </p:spPr>
      </p:cxnSp>
      <p:cxnSp>
        <p:nvCxnSpPr>
          <p:cNvPr id="1538" name="直接连接符 1537"/>
          <p:cNvCxnSpPr/>
          <p:nvPr/>
        </p:nvCxnSpPr>
        <p:spPr>
          <a:xfrm>
            <a:off x="5891283" y="5041590"/>
            <a:ext cx="484177" cy="0"/>
          </a:xfrm>
          <a:prstGeom prst="line">
            <a:avLst/>
          </a:prstGeom>
          <a:noFill/>
          <a:ln w="28575" cap="flat" cmpd="sng" algn="ctr">
            <a:solidFill>
              <a:srgbClr val="00B050"/>
            </a:solidFill>
            <a:prstDash val="solid"/>
          </a:ln>
          <a:effectLst/>
        </p:spPr>
      </p:cxnSp>
      <p:grpSp>
        <p:nvGrpSpPr>
          <p:cNvPr id="1539" name="组合 1538"/>
          <p:cNvGrpSpPr/>
          <p:nvPr/>
        </p:nvGrpSpPr>
        <p:grpSpPr>
          <a:xfrm>
            <a:off x="2760581" y="1979982"/>
            <a:ext cx="2992291" cy="597168"/>
            <a:chOff x="1733023" y="1831476"/>
            <a:chExt cx="2993461" cy="597403"/>
          </a:xfrm>
        </p:grpSpPr>
        <p:grpSp>
          <p:nvGrpSpPr>
            <p:cNvPr id="1540" name="组合 1539"/>
            <p:cNvGrpSpPr/>
            <p:nvPr/>
          </p:nvGrpSpPr>
          <p:grpSpPr>
            <a:xfrm>
              <a:off x="1733023" y="2055530"/>
              <a:ext cx="2986069" cy="373349"/>
              <a:chOff x="1880089" y="2208718"/>
              <a:chExt cx="2986069" cy="373349"/>
            </a:xfrm>
          </p:grpSpPr>
          <p:cxnSp>
            <p:nvCxnSpPr>
              <p:cNvPr id="1542" name="直接连接符 1541"/>
              <p:cNvCxnSpPr/>
              <p:nvPr/>
            </p:nvCxnSpPr>
            <p:spPr>
              <a:xfrm>
                <a:off x="1889618" y="2208718"/>
                <a:ext cx="2976540" cy="0"/>
              </a:xfrm>
              <a:prstGeom prst="line">
                <a:avLst/>
              </a:prstGeom>
              <a:noFill/>
              <a:ln w="28575" cap="sq" cmpd="sng" algn="ctr">
                <a:solidFill>
                  <a:srgbClr val="00B050"/>
                </a:solidFill>
                <a:prstDash val="solid"/>
                <a:miter lim="800000"/>
              </a:ln>
              <a:effectLst/>
            </p:spPr>
          </p:cxnSp>
          <p:cxnSp>
            <p:nvCxnSpPr>
              <p:cNvPr id="1543" name="直接连接符 1542"/>
              <p:cNvCxnSpPr/>
              <p:nvPr/>
            </p:nvCxnSpPr>
            <p:spPr>
              <a:xfrm>
                <a:off x="1880089" y="2220367"/>
                <a:ext cx="0" cy="361700"/>
              </a:xfrm>
              <a:prstGeom prst="line">
                <a:avLst/>
              </a:prstGeom>
              <a:noFill/>
              <a:ln w="25400" cap="sq" cmpd="sng" algn="ctr">
                <a:solidFill>
                  <a:srgbClr val="00B050"/>
                </a:solidFill>
                <a:prstDash val="solid"/>
                <a:miter lim="800000"/>
              </a:ln>
              <a:effectLst/>
            </p:spPr>
          </p:cxnSp>
        </p:grpSp>
        <p:cxnSp>
          <p:nvCxnSpPr>
            <p:cNvPr id="1541" name="直接连接符 1540"/>
            <p:cNvCxnSpPr/>
            <p:nvPr/>
          </p:nvCxnSpPr>
          <p:spPr>
            <a:xfrm>
              <a:off x="4726484" y="1831476"/>
              <a:ext cx="0" cy="220659"/>
            </a:xfrm>
            <a:prstGeom prst="line">
              <a:avLst/>
            </a:prstGeom>
            <a:noFill/>
            <a:ln w="25400" cap="sq" cmpd="sng" algn="ctr">
              <a:solidFill>
                <a:srgbClr val="00B050"/>
              </a:solidFill>
              <a:prstDash val="solid"/>
              <a:miter lim="800000"/>
            </a:ln>
            <a:effectLst/>
          </p:spPr>
        </p:cxnSp>
      </p:grpSp>
      <p:grpSp>
        <p:nvGrpSpPr>
          <p:cNvPr id="1544" name="组合 1543"/>
          <p:cNvGrpSpPr/>
          <p:nvPr/>
        </p:nvGrpSpPr>
        <p:grpSpPr>
          <a:xfrm>
            <a:off x="9355779" y="2378473"/>
            <a:ext cx="1968341" cy="3105410"/>
            <a:chOff x="8481894" y="2434521"/>
            <a:chExt cx="1966301" cy="3102192"/>
          </a:xfrm>
        </p:grpSpPr>
        <p:grpSp>
          <p:nvGrpSpPr>
            <p:cNvPr id="1545" name="组合 1544"/>
            <p:cNvGrpSpPr/>
            <p:nvPr/>
          </p:nvGrpSpPr>
          <p:grpSpPr>
            <a:xfrm>
              <a:off x="8485545" y="2434521"/>
              <a:ext cx="784196" cy="378849"/>
              <a:chOff x="6944101" y="2282884"/>
              <a:chExt cx="784196" cy="378849"/>
            </a:xfrm>
          </p:grpSpPr>
          <p:sp>
            <p:nvSpPr>
              <p:cNvPr id="1636" name="等腰三角形 163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37" name="直接连接符 1636"/>
              <p:cNvCxnSpPr>
                <a:endCxn id="163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8" name="直接连接符 1637"/>
              <p:cNvCxnSpPr>
                <a:stCxn id="163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9" name="直接连接符 163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40" name="文本框 1639"/>
              <p:cNvSpPr txBox="1"/>
              <p:nvPr/>
            </p:nvSpPr>
            <p:spPr>
              <a:xfrm>
                <a:off x="7388139" y="2282884"/>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L0</a:t>
                </a:r>
                <a:endParaRPr lang="zh-CN" altLang="en-US" sz="1100" dirty="0">
                  <a:solidFill>
                    <a:srgbClr val="000000"/>
                  </a:solidFill>
                  <a:latin typeface="微软雅黑"/>
                  <a:ea typeface="微软雅黑"/>
                </a:endParaRPr>
              </a:p>
            </p:txBody>
          </p:sp>
        </p:grpSp>
        <p:cxnSp>
          <p:nvCxnSpPr>
            <p:cNvPr id="1546" name="直接连接符 154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48" name="组合 1547"/>
            <p:cNvGrpSpPr/>
            <p:nvPr/>
          </p:nvGrpSpPr>
          <p:grpSpPr>
            <a:xfrm>
              <a:off x="8485545" y="2812141"/>
              <a:ext cx="607552" cy="378508"/>
              <a:chOff x="6944101" y="2283225"/>
              <a:chExt cx="607552" cy="378508"/>
            </a:xfrm>
          </p:grpSpPr>
          <p:sp>
            <p:nvSpPr>
              <p:cNvPr id="1631" name="等腰三角形 163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32" name="直接连接符 1631"/>
              <p:cNvCxnSpPr>
                <a:endCxn id="163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33" name="直接连接符 1632"/>
              <p:cNvCxnSpPr>
                <a:stCxn id="163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34" name="直接连接符 163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5" name="文本框 163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L1</a:t>
                </a:r>
                <a:endParaRPr lang="zh-CN" altLang="en-US" sz="1100" dirty="0">
                  <a:solidFill>
                    <a:srgbClr val="000000"/>
                  </a:solidFill>
                  <a:latin typeface="微软雅黑"/>
                  <a:ea typeface="微软雅黑"/>
                </a:endParaRPr>
              </a:p>
            </p:txBody>
          </p:sp>
        </p:grpSp>
        <p:grpSp>
          <p:nvGrpSpPr>
            <p:cNvPr id="1549" name="组合 1548"/>
            <p:cNvGrpSpPr/>
            <p:nvPr/>
          </p:nvGrpSpPr>
          <p:grpSpPr>
            <a:xfrm>
              <a:off x="8485545" y="3203033"/>
              <a:ext cx="607552" cy="378508"/>
              <a:chOff x="6944101" y="2283225"/>
              <a:chExt cx="607552" cy="378508"/>
            </a:xfrm>
          </p:grpSpPr>
          <p:sp>
            <p:nvSpPr>
              <p:cNvPr id="1626" name="等腰三角形 162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27" name="直接连接符 1626"/>
              <p:cNvCxnSpPr>
                <a:endCxn id="162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8" name="直接连接符 1627"/>
              <p:cNvCxnSpPr>
                <a:stCxn id="162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9" name="直接连接符 162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30" name="文本框 162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L2</a:t>
                </a:r>
                <a:endParaRPr lang="zh-CN" altLang="en-US" sz="1100" dirty="0">
                  <a:solidFill>
                    <a:srgbClr val="000000"/>
                  </a:solidFill>
                  <a:latin typeface="微软雅黑"/>
                  <a:ea typeface="微软雅黑"/>
                </a:endParaRPr>
              </a:p>
            </p:txBody>
          </p:sp>
        </p:grpSp>
        <p:grpSp>
          <p:nvGrpSpPr>
            <p:cNvPr id="1550" name="组合 1549"/>
            <p:cNvGrpSpPr/>
            <p:nvPr/>
          </p:nvGrpSpPr>
          <p:grpSpPr>
            <a:xfrm>
              <a:off x="8485545" y="3598765"/>
              <a:ext cx="607552" cy="378508"/>
              <a:chOff x="6944101" y="2283225"/>
              <a:chExt cx="607552" cy="378508"/>
            </a:xfrm>
          </p:grpSpPr>
          <p:sp>
            <p:nvSpPr>
              <p:cNvPr id="1621" name="等腰三角形 162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22" name="直接连接符 1621"/>
              <p:cNvCxnSpPr>
                <a:endCxn id="162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23" name="直接连接符 1622"/>
              <p:cNvCxnSpPr>
                <a:stCxn id="162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24" name="直接连接符 162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5" name="文本框 162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L3</a:t>
                </a:r>
                <a:endParaRPr lang="zh-CN" altLang="en-US" sz="1100" dirty="0">
                  <a:solidFill>
                    <a:srgbClr val="000000"/>
                  </a:solidFill>
                  <a:latin typeface="微软雅黑"/>
                  <a:ea typeface="微软雅黑"/>
                </a:endParaRPr>
              </a:p>
            </p:txBody>
          </p:sp>
        </p:grpSp>
        <p:grpSp>
          <p:nvGrpSpPr>
            <p:cNvPr id="1551" name="组合 1550"/>
            <p:cNvGrpSpPr/>
            <p:nvPr/>
          </p:nvGrpSpPr>
          <p:grpSpPr>
            <a:xfrm>
              <a:off x="8485545" y="3990599"/>
              <a:ext cx="607552" cy="378508"/>
              <a:chOff x="6944101" y="2283225"/>
              <a:chExt cx="607552" cy="378508"/>
            </a:xfrm>
          </p:grpSpPr>
          <p:sp>
            <p:nvSpPr>
              <p:cNvPr id="1616" name="等腰三角形 161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17" name="直接连接符 1616"/>
              <p:cNvCxnSpPr>
                <a:endCxn id="161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8" name="直接连接符 1617"/>
              <p:cNvCxnSpPr>
                <a:stCxn id="161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9" name="直接连接符 161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20" name="文本框 161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L4</a:t>
                </a:r>
                <a:endParaRPr lang="zh-CN" altLang="en-US" sz="1100" dirty="0">
                  <a:solidFill>
                    <a:srgbClr val="000000"/>
                  </a:solidFill>
                  <a:latin typeface="微软雅黑"/>
                  <a:ea typeface="微软雅黑"/>
                </a:endParaRPr>
              </a:p>
            </p:txBody>
          </p:sp>
        </p:grpSp>
        <p:grpSp>
          <p:nvGrpSpPr>
            <p:cNvPr id="1552" name="组合 1551"/>
            <p:cNvGrpSpPr/>
            <p:nvPr/>
          </p:nvGrpSpPr>
          <p:grpSpPr>
            <a:xfrm>
              <a:off x="8485545" y="4366946"/>
              <a:ext cx="607552" cy="378508"/>
              <a:chOff x="6944101" y="2283225"/>
              <a:chExt cx="607552" cy="378508"/>
            </a:xfrm>
          </p:grpSpPr>
          <p:sp>
            <p:nvSpPr>
              <p:cNvPr id="1611" name="等腰三角形 161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12" name="直接连接符 1611"/>
              <p:cNvCxnSpPr>
                <a:endCxn id="161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13" name="直接连接符 1612"/>
              <p:cNvCxnSpPr>
                <a:stCxn id="161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14" name="直接连接符 161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5" name="文本框 161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L5</a:t>
                </a:r>
                <a:endParaRPr lang="zh-CN" altLang="en-US" sz="1100" dirty="0">
                  <a:solidFill>
                    <a:srgbClr val="000000"/>
                  </a:solidFill>
                  <a:latin typeface="微软雅黑"/>
                  <a:ea typeface="微软雅黑"/>
                </a:endParaRPr>
              </a:p>
            </p:txBody>
          </p:sp>
        </p:grpSp>
        <p:grpSp>
          <p:nvGrpSpPr>
            <p:cNvPr id="1553" name="组合 1552"/>
            <p:cNvGrpSpPr/>
            <p:nvPr/>
          </p:nvGrpSpPr>
          <p:grpSpPr>
            <a:xfrm>
              <a:off x="8485545" y="4771925"/>
              <a:ext cx="607552" cy="378508"/>
              <a:chOff x="6944101" y="2283225"/>
              <a:chExt cx="607552" cy="378508"/>
            </a:xfrm>
          </p:grpSpPr>
          <p:sp>
            <p:nvSpPr>
              <p:cNvPr id="1606" name="等腰三角形 1605"/>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07" name="直接连接符 1606"/>
              <p:cNvCxnSpPr>
                <a:endCxn id="1606"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8" name="直接连接符 1607"/>
              <p:cNvCxnSpPr>
                <a:stCxn id="1606"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9" name="直接连接符 1608"/>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10" name="文本框 160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L6</a:t>
                </a:r>
                <a:endParaRPr lang="zh-CN" altLang="en-US" sz="1100" dirty="0">
                  <a:solidFill>
                    <a:srgbClr val="000000"/>
                  </a:solidFill>
                  <a:latin typeface="微软雅黑"/>
                  <a:ea typeface="微软雅黑"/>
                </a:endParaRPr>
              </a:p>
            </p:txBody>
          </p:sp>
        </p:grpSp>
        <p:grpSp>
          <p:nvGrpSpPr>
            <p:cNvPr id="1554" name="组合 1553"/>
            <p:cNvGrpSpPr/>
            <p:nvPr/>
          </p:nvGrpSpPr>
          <p:grpSpPr>
            <a:xfrm>
              <a:off x="8485545" y="5158205"/>
              <a:ext cx="607552" cy="378508"/>
              <a:chOff x="6944101" y="2283225"/>
              <a:chExt cx="607552" cy="378508"/>
            </a:xfrm>
          </p:grpSpPr>
          <p:sp>
            <p:nvSpPr>
              <p:cNvPr id="1601" name="等腰三角形 1600"/>
              <p:cNvSpPr/>
              <p:nvPr/>
            </p:nvSpPr>
            <p:spPr>
              <a:xfrm rot="5400000" flipH="1">
                <a:off x="7160855" y="2515786"/>
                <a:ext cx="150880" cy="141013"/>
              </a:xfrm>
              <a:prstGeom prst="triangle">
                <a:avLst/>
              </a:prstGeom>
              <a:solidFill>
                <a:schemeClr val="bg1"/>
              </a:solidFill>
              <a:ln w="19050">
                <a:solidFill>
                  <a:schemeClr val="accent1"/>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1602" name="直接连接符 1601"/>
              <p:cNvCxnSpPr>
                <a:endCxn id="1601" idx="3"/>
              </p:cNvCxnSpPr>
              <p:nvPr/>
            </p:nvCxnSpPr>
            <p:spPr>
              <a:xfrm>
                <a:off x="6944101" y="2584359"/>
                <a:ext cx="221688" cy="1934"/>
              </a:xfrm>
              <a:prstGeom prst="line">
                <a:avLst/>
              </a:prstGeom>
              <a:solidFill>
                <a:schemeClr val="bg1"/>
              </a:solidFill>
              <a:ln w="19050">
                <a:solidFill>
                  <a:schemeClr val="accent1"/>
                </a:solidFill>
                <a:round/>
                <a:headEnd/>
                <a:tailEnd type="none" w="lg" len="lg"/>
              </a:ln>
            </p:spPr>
          </p:cxnSp>
          <p:cxnSp>
            <p:nvCxnSpPr>
              <p:cNvPr id="1603" name="直接连接符 1602"/>
              <p:cNvCxnSpPr>
                <a:stCxn id="1601" idx="5"/>
              </p:cNvCxnSpPr>
              <p:nvPr/>
            </p:nvCxnSpPr>
            <p:spPr>
              <a:xfrm flipV="1">
                <a:off x="7236295" y="2386797"/>
                <a:ext cx="0" cy="161776"/>
              </a:xfrm>
              <a:prstGeom prst="line">
                <a:avLst/>
              </a:prstGeom>
              <a:solidFill>
                <a:schemeClr val="bg1"/>
              </a:solidFill>
              <a:ln w="19050">
                <a:solidFill>
                  <a:schemeClr val="accent1"/>
                </a:solidFill>
                <a:round/>
                <a:headEnd/>
                <a:tailEnd type="none" w="lg" len="lg"/>
              </a:ln>
            </p:spPr>
          </p:cxnSp>
          <p:cxnSp>
            <p:nvCxnSpPr>
              <p:cNvPr id="1604" name="直接连接符 1603"/>
              <p:cNvCxnSpPr/>
              <p:nvPr/>
            </p:nvCxnSpPr>
            <p:spPr>
              <a:xfrm>
                <a:off x="7302642" y="2584359"/>
                <a:ext cx="221688" cy="1934"/>
              </a:xfrm>
              <a:prstGeom prst="line">
                <a:avLst/>
              </a:prstGeom>
              <a:solidFill>
                <a:schemeClr val="bg1"/>
              </a:solidFill>
              <a:ln w="19050" cap="sq">
                <a:solidFill>
                  <a:schemeClr val="accent1"/>
                </a:solidFill>
                <a:miter lim="800000"/>
                <a:headEnd/>
                <a:tailEnd type="none" w="lg" len="lg"/>
              </a:ln>
            </p:spPr>
          </p:cxnSp>
          <p:sp>
            <p:nvSpPr>
              <p:cNvPr id="1605" name="文本框 160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a:ea typeface="微软雅黑"/>
                  </a:rPr>
                  <a:t>L7</a:t>
                </a:r>
                <a:endParaRPr lang="zh-CN" altLang="en-US" sz="1100" dirty="0">
                  <a:solidFill>
                    <a:srgbClr val="000000"/>
                  </a:solidFill>
                  <a:latin typeface="微软雅黑"/>
                  <a:ea typeface="微软雅黑"/>
                </a:endParaRPr>
              </a:p>
            </p:txBody>
          </p:sp>
        </p:grpSp>
        <p:cxnSp>
          <p:nvCxnSpPr>
            <p:cNvPr id="1555" name="直接连接符 1554"/>
            <p:cNvCxnSpPr/>
            <p:nvPr/>
          </p:nvCxnSpPr>
          <p:spPr>
            <a:xfrm>
              <a:off x="9074121" y="2735997"/>
              <a:ext cx="0" cy="2723343"/>
            </a:xfrm>
            <a:prstGeom prst="line">
              <a:avLst/>
            </a:prstGeom>
            <a:solidFill>
              <a:schemeClr val="bg1"/>
            </a:solidFill>
            <a:ln w="19050" cap="sq">
              <a:solidFill>
                <a:schemeClr val="accent1"/>
              </a:solidFill>
              <a:miter lim="800000"/>
              <a:headEnd/>
              <a:tailEnd type="none" w="lg" len="lg"/>
            </a:ln>
          </p:spPr>
        </p:cxnSp>
        <p:cxnSp>
          <p:nvCxnSpPr>
            <p:cNvPr id="1556" name="直接连接符 1555"/>
            <p:cNvCxnSpPr/>
            <p:nvPr/>
          </p:nvCxnSpPr>
          <p:spPr>
            <a:xfrm flipH="1">
              <a:off x="9082458" y="4097667"/>
              <a:ext cx="287198" cy="0"/>
            </a:xfrm>
            <a:prstGeom prst="line">
              <a:avLst/>
            </a:prstGeom>
            <a:solidFill>
              <a:schemeClr val="bg1"/>
            </a:solidFill>
            <a:ln w="19050" cap="sq">
              <a:solidFill>
                <a:schemeClr val="accent1"/>
              </a:solidFill>
              <a:miter lim="800000"/>
              <a:headEnd/>
              <a:tailEnd type="none" w="lg" len="lg"/>
            </a:ln>
          </p:spPr>
        </p:cxnSp>
        <p:grpSp>
          <p:nvGrpSpPr>
            <p:cNvPr id="1557" name="组合 1556"/>
            <p:cNvGrpSpPr/>
            <p:nvPr/>
          </p:nvGrpSpPr>
          <p:grpSpPr>
            <a:xfrm>
              <a:off x="9369656" y="3633163"/>
              <a:ext cx="300016" cy="903269"/>
              <a:chOff x="7766536" y="3451012"/>
              <a:chExt cx="300016" cy="903269"/>
            </a:xfrm>
          </p:grpSpPr>
          <p:cxnSp>
            <p:nvCxnSpPr>
              <p:cNvPr id="1596" name="直接连接符 159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1597" name="直接连接符 159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1598" name="直接连接符 159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1599" name="直接连接符 1598"/>
              <p:cNvCxnSpPr/>
              <p:nvPr/>
            </p:nvCxnSpPr>
            <p:spPr>
              <a:xfrm flipH="1">
                <a:off x="7766536" y="4052868"/>
                <a:ext cx="287198" cy="0"/>
              </a:xfrm>
              <a:prstGeom prst="line">
                <a:avLst/>
              </a:prstGeom>
              <a:solidFill>
                <a:schemeClr val="bg1"/>
              </a:solidFill>
              <a:ln w="19050" cap="sq">
                <a:solidFill>
                  <a:schemeClr val="accent1"/>
                </a:solidFill>
                <a:miter lim="800000"/>
                <a:headEnd/>
                <a:tailEnd type="none" w="lg" len="lg"/>
              </a:ln>
            </p:spPr>
          </p:cxnSp>
          <p:cxnSp>
            <p:nvCxnSpPr>
              <p:cNvPr id="1600" name="直接连接符 159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cxnSp>
          <p:nvCxnSpPr>
            <p:cNvPr id="1592" name="直接连接符 1591"/>
            <p:cNvCxnSpPr/>
            <p:nvPr/>
          </p:nvCxnSpPr>
          <p:spPr>
            <a:xfrm>
              <a:off x="8481894" y="2734027"/>
              <a:ext cx="221688" cy="1934"/>
            </a:xfrm>
            <a:prstGeom prst="line">
              <a:avLst/>
            </a:prstGeom>
            <a:solidFill>
              <a:schemeClr val="bg1"/>
            </a:solidFill>
            <a:ln w="28575">
              <a:solidFill>
                <a:srgbClr val="00B050"/>
              </a:solidFill>
              <a:round/>
              <a:headEnd/>
              <a:tailEnd type="none" w="lg" len="lg"/>
            </a:ln>
          </p:spPr>
        </p:cxnSp>
        <p:sp>
          <p:nvSpPr>
            <p:cNvPr id="1562" name="文本框 1561"/>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1563" name="矩形 1562"/>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itchFamily="34" charset="0"/>
                  <a:ea typeface="微软雅黑"/>
                  <a:cs typeface="Arial" pitchFamily="34" charset="0"/>
                </a:rPr>
                <a:t>SlotData</a:t>
              </a:r>
              <a:endParaRPr lang="zh-CN" altLang="en-US" sz="1200" b="1" dirty="0">
                <a:solidFill>
                  <a:srgbClr val="000000">
                    <a:lumMod val="95000"/>
                    <a:lumOff val="5000"/>
                  </a:srgbClr>
                </a:solidFill>
                <a:latin typeface="Arial" pitchFamily="34" charset="0"/>
                <a:ea typeface="微软雅黑"/>
                <a:cs typeface="Arial" pitchFamily="34" charset="0"/>
              </a:endParaRPr>
            </a:p>
          </p:txBody>
        </p:sp>
        <p:sp>
          <p:nvSpPr>
            <p:cNvPr id="1564" name="矩形 1563"/>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1565" name="矩形 1564"/>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1566" name="矩形 1565"/>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2</a:t>
              </a:r>
            </a:p>
          </p:txBody>
        </p:sp>
        <p:sp>
          <p:nvSpPr>
            <p:cNvPr id="1567" name="矩形 1566"/>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1572" name="组合 1571"/>
            <p:cNvGrpSpPr/>
            <p:nvPr/>
          </p:nvGrpSpPr>
          <p:grpSpPr>
            <a:xfrm>
              <a:off x="9667895" y="3288505"/>
              <a:ext cx="369783" cy="1586339"/>
              <a:chOff x="8088601" y="3262692"/>
              <a:chExt cx="324657" cy="1288723"/>
            </a:xfrm>
          </p:grpSpPr>
          <p:sp>
            <p:nvSpPr>
              <p:cNvPr id="1574" name="梯形 1573"/>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1575" name="文本框 157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1573" name="矩形 1572"/>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grpSp>
        <p:nvGrpSpPr>
          <p:cNvPr id="352" name="组合 351"/>
          <p:cNvGrpSpPr/>
          <p:nvPr/>
        </p:nvGrpSpPr>
        <p:grpSpPr>
          <a:xfrm>
            <a:off x="4427282" y="2451151"/>
            <a:ext cx="681585" cy="2845172"/>
            <a:chOff x="3650430" y="1957240"/>
            <a:chExt cx="756498" cy="3157883"/>
          </a:xfrm>
        </p:grpSpPr>
        <p:sp>
          <p:nvSpPr>
            <p:cNvPr id="361" name="文本框 360"/>
            <p:cNvSpPr txBox="1"/>
            <p:nvPr/>
          </p:nvSpPr>
          <p:spPr>
            <a:xfrm>
              <a:off x="3685569" y="456751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nvGrpSpPr>
            <p:cNvPr id="353" name="组合 352"/>
            <p:cNvGrpSpPr/>
            <p:nvPr/>
          </p:nvGrpSpPr>
          <p:grpSpPr>
            <a:xfrm>
              <a:off x="3650430" y="2416062"/>
              <a:ext cx="756498" cy="2619695"/>
              <a:chOff x="2872250" y="2494851"/>
              <a:chExt cx="702848" cy="2371125"/>
            </a:xfrm>
          </p:grpSpPr>
          <p:grpSp>
            <p:nvGrpSpPr>
              <p:cNvPr id="370" name="组合 369"/>
              <p:cNvGrpSpPr/>
              <p:nvPr/>
            </p:nvGrpSpPr>
            <p:grpSpPr>
              <a:xfrm>
                <a:off x="2872250" y="2494851"/>
                <a:ext cx="418734" cy="2371125"/>
                <a:chOff x="2872250" y="2494851"/>
                <a:chExt cx="418734" cy="2371125"/>
              </a:xfrm>
            </p:grpSpPr>
            <p:grpSp>
              <p:nvGrpSpPr>
                <p:cNvPr id="372" name="组合 371"/>
                <p:cNvGrpSpPr/>
                <p:nvPr/>
              </p:nvGrpSpPr>
              <p:grpSpPr>
                <a:xfrm>
                  <a:off x="2872250" y="2507815"/>
                  <a:ext cx="418734" cy="2352440"/>
                  <a:chOff x="3739534" y="2492371"/>
                  <a:chExt cx="695496" cy="2352440"/>
                </a:xfrm>
              </p:grpSpPr>
              <p:cxnSp>
                <p:nvCxnSpPr>
                  <p:cNvPr id="374" name="直接连接符 373"/>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375" name="直接连接符 37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376" name="直接连接符 375"/>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377" name="直接连接符 376"/>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373" name="直接连接符 372"/>
                <p:cNvCxnSpPr/>
                <p:nvPr/>
              </p:nvCxnSpPr>
              <p:spPr>
                <a:xfrm>
                  <a:off x="3290983" y="2494851"/>
                  <a:ext cx="0" cy="2371125"/>
                </a:xfrm>
                <a:prstGeom prst="line">
                  <a:avLst/>
                </a:prstGeom>
                <a:noFill/>
                <a:ln w="57150" cap="flat" cmpd="sng" algn="ctr">
                  <a:solidFill>
                    <a:srgbClr val="A6A6A6"/>
                  </a:solidFill>
                  <a:prstDash val="solid"/>
                </a:ln>
                <a:effectLst/>
              </p:spPr>
            </p:cxnSp>
          </p:grpSp>
          <p:cxnSp>
            <p:nvCxnSpPr>
              <p:cNvPr id="371" name="直接连接符 370"/>
              <p:cNvCxnSpPr/>
              <p:nvPr/>
            </p:nvCxnSpPr>
            <p:spPr>
              <a:xfrm flipH="1">
                <a:off x="3294355" y="3670221"/>
                <a:ext cx="280743" cy="0"/>
              </a:xfrm>
              <a:prstGeom prst="line">
                <a:avLst/>
              </a:prstGeom>
              <a:noFill/>
              <a:ln w="57150" cap="flat" cmpd="sng" algn="ctr">
                <a:solidFill>
                  <a:srgbClr val="A6A6A6"/>
                </a:solidFill>
                <a:prstDash val="solid"/>
              </a:ln>
              <a:effectLst/>
            </p:spPr>
          </p:cxnSp>
        </p:grpSp>
        <p:grpSp>
          <p:nvGrpSpPr>
            <p:cNvPr id="354" name="组合 353"/>
            <p:cNvGrpSpPr/>
            <p:nvPr/>
          </p:nvGrpSpPr>
          <p:grpSpPr>
            <a:xfrm>
              <a:off x="3800610" y="2202011"/>
              <a:ext cx="155419" cy="311522"/>
              <a:chOff x="3800610" y="2202011"/>
              <a:chExt cx="155419" cy="311522"/>
            </a:xfrm>
          </p:grpSpPr>
          <p:sp>
            <p:nvSpPr>
              <p:cNvPr id="368" name="等腰三角形 367"/>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9" name="直接连接符 368"/>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5" name="组合 354"/>
            <p:cNvGrpSpPr/>
            <p:nvPr/>
          </p:nvGrpSpPr>
          <p:grpSpPr>
            <a:xfrm>
              <a:off x="3808580" y="3055432"/>
              <a:ext cx="155419" cy="311522"/>
              <a:chOff x="3800610" y="2202011"/>
              <a:chExt cx="155419" cy="311522"/>
            </a:xfrm>
          </p:grpSpPr>
          <p:sp>
            <p:nvSpPr>
              <p:cNvPr id="366" name="等腰三角形 365"/>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7" name="直接连接符 366"/>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6" name="组合 355"/>
            <p:cNvGrpSpPr/>
            <p:nvPr/>
          </p:nvGrpSpPr>
          <p:grpSpPr>
            <a:xfrm>
              <a:off x="3816550" y="3927903"/>
              <a:ext cx="155419" cy="311522"/>
              <a:chOff x="3800610" y="2202011"/>
              <a:chExt cx="155419" cy="311522"/>
            </a:xfrm>
          </p:grpSpPr>
          <p:sp>
            <p:nvSpPr>
              <p:cNvPr id="364" name="等腰三角形 363"/>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5" name="直接连接符 364"/>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grpSp>
          <p:nvGrpSpPr>
            <p:cNvPr id="357" name="组合 356"/>
            <p:cNvGrpSpPr/>
            <p:nvPr/>
          </p:nvGrpSpPr>
          <p:grpSpPr>
            <a:xfrm>
              <a:off x="3814373" y="4803601"/>
              <a:ext cx="155419" cy="311522"/>
              <a:chOff x="3800610" y="2202011"/>
              <a:chExt cx="155419" cy="311522"/>
            </a:xfrm>
          </p:grpSpPr>
          <p:sp>
            <p:nvSpPr>
              <p:cNvPr id="362" name="等腰三角形 361"/>
              <p:cNvSpPr/>
              <p:nvPr/>
            </p:nvSpPr>
            <p:spPr>
              <a:xfrm rot="5400000" flipH="1">
                <a:off x="3795173" y="2352676"/>
                <a:ext cx="166294" cy="155419"/>
              </a:xfrm>
              <a:prstGeom prst="triangle">
                <a:avLst/>
              </a:prstGeom>
              <a:solidFill>
                <a:schemeClr val="bg1"/>
              </a:solidFill>
              <a:ln w="28575">
                <a:solidFill>
                  <a:srgbClr val="A6A6A6"/>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363" name="直接连接符 362"/>
              <p:cNvCxnSpPr/>
              <p:nvPr/>
            </p:nvCxnSpPr>
            <p:spPr>
              <a:xfrm flipV="1">
                <a:off x="3875778" y="2202011"/>
                <a:ext cx="0" cy="178303"/>
              </a:xfrm>
              <a:prstGeom prst="line">
                <a:avLst/>
              </a:prstGeom>
              <a:solidFill>
                <a:schemeClr val="bg1"/>
              </a:solidFill>
              <a:ln w="19050">
                <a:solidFill>
                  <a:srgbClr val="A6A6A6"/>
                </a:solidFill>
                <a:round/>
                <a:headEnd/>
                <a:tailEnd type="none" w="lg" len="lg"/>
              </a:ln>
            </p:spPr>
          </p:cxnSp>
        </p:grpSp>
        <p:sp>
          <p:nvSpPr>
            <p:cNvPr id="358" name="文本框 357"/>
            <p:cNvSpPr txBox="1"/>
            <p:nvPr/>
          </p:nvSpPr>
          <p:spPr>
            <a:xfrm>
              <a:off x="3673130" y="1957240"/>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noProof="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0</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359" name="文本框 358"/>
            <p:cNvSpPr txBox="1"/>
            <p:nvPr/>
          </p:nvSpPr>
          <p:spPr>
            <a:xfrm>
              <a:off x="3663716" y="280524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1</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sp>
          <p:nvSpPr>
            <p:cNvPr id="360" name="文本框 359"/>
            <p:cNvSpPr txBox="1"/>
            <p:nvPr/>
          </p:nvSpPr>
          <p:spPr>
            <a:xfrm>
              <a:off x="3674642" y="3681615"/>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000000"/>
                  </a:solidFill>
                  <a:latin typeface="Arial" charset="0"/>
                  <a:ea typeface="华文细黑" pitchFamily="2" charset="-122"/>
                </a:rPr>
                <a:t>S</a:t>
              </a:r>
              <a:r>
                <a:rPr kumimoji="0" lang="en-US" altLang="zh-CN" sz="1400" b="0" i="1" u="none" strike="noStrike" kern="0" cap="none" spc="0" normalizeH="0" baseline="0" noProof="0" dirty="0">
                  <a:ln>
                    <a:noFill/>
                  </a:ln>
                  <a:solidFill>
                    <a:srgbClr val="000000"/>
                  </a:solidFill>
                  <a:effectLst/>
                  <a:uLnTx/>
                  <a:uFillTx/>
                  <a:latin typeface="Arial" charset="0"/>
                  <a:ea typeface="华文细黑" pitchFamily="2" charset="-122"/>
                </a:rPr>
                <a:t>2</a:t>
              </a:r>
              <a:endParaRPr kumimoji="0" lang="zh-CN" altLang="en-US" sz="1400" b="0" i="1" u="none" strike="noStrike" kern="0" cap="none" spc="0" normalizeH="0" baseline="0" noProof="0" dirty="0">
                <a:ln>
                  <a:noFill/>
                </a:ln>
                <a:solidFill>
                  <a:srgbClr val="000000"/>
                </a:solidFill>
                <a:effectLst/>
                <a:uLnTx/>
                <a:uFillTx/>
                <a:latin typeface="Arial" charset="0"/>
                <a:ea typeface="华文细黑" pitchFamily="2" charset="-122"/>
              </a:endParaRPr>
            </a:p>
          </p:txBody>
        </p:sp>
      </p:grpSp>
      <p:sp>
        <p:nvSpPr>
          <p:cNvPr id="378" name="Text Box 51"/>
          <p:cNvSpPr txBox="1">
            <a:spLocks noChangeArrowheads="1"/>
          </p:cNvSpPr>
          <p:nvPr/>
        </p:nvSpPr>
        <p:spPr bwMode="auto">
          <a:xfrm>
            <a:off x="0" y="1005413"/>
            <a:ext cx="12192000" cy="350865"/>
          </a:xfrm>
          <a:prstGeom prst="rect">
            <a:avLst/>
          </a:prstGeom>
          <a:solidFill>
            <a:srgbClr val="FFFFFF">
              <a:lumMod val="85000"/>
            </a:srgbClr>
          </a:solidFill>
          <a:ln w="9525">
            <a:noFill/>
            <a:miter lim="800000"/>
            <a:headEnd/>
            <a:tailEnd/>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rPr>
              <a:t>Cache 8</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行，分</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4</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组，块大小</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4W</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，主存</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2</a:t>
            </a:r>
            <a:r>
              <a:rPr kumimoji="0" lang="en-US" altLang="zh-CN" sz="1400" b="0" i="0" u="none" strike="noStrike" kern="0" cap="none" spc="0" normalizeH="0" baseline="30000" noProof="0" dirty="0">
                <a:ln>
                  <a:noFill/>
                </a:ln>
                <a:solidFill>
                  <a:srgbClr val="000000"/>
                </a:solidFill>
                <a:effectLst/>
                <a:uLnTx/>
                <a:uFillTx/>
                <a:latin typeface="微软雅黑"/>
                <a:ea typeface="微软雅黑"/>
              </a:rPr>
              <a:t>9  </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W    Cache</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总容量</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a:t>
            </a:r>
            <a:r>
              <a:rPr kumimoji="0" lang="zh-CN" altLang="en-US" sz="1400" b="0" i="0" u="none" strike="noStrike" kern="0" cap="none" spc="0" normalizeH="0" baseline="0" noProof="0" dirty="0">
                <a:ln>
                  <a:noFill/>
                </a:ln>
                <a:solidFill>
                  <a:srgbClr val="FF0000"/>
                </a:solidFill>
                <a:effectLst/>
                <a:uLnTx/>
                <a:uFillTx/>
                <a:latin typeface="微软雅黑"/>
                <a:ea typeface="微软雅黑"/>
              </a:rPr>
              <a:t>（</a:t>
            </a:r>
            <a:r>
              <a:rPr kumimoji="0" lang="en-US" altLang="zh-CN" sz="1400" b="0" i="0" u="none" strike="noStrike" kern="0" cap="none" spc="0" normalizeH="0" baseline="0" noProof="0" dirty="0">
                <a:ln>
                  <a:noFill/>
                </a:ln>
                <a:solidFill>
                  <a:srgbClr val="000000"/>
                </a:solidFill>
                <a:effectLst/>
                <a:uLnTx/>
                <a:uFillTx/>
                <a:latin typeface="微软雅黑"/>
                <a:ea typeface="微软雅黑"/>
              </a:rPr>
              <a:t>valid</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70C0"/>
                </a:solidFill>
                <a:effectLst/>
                <a:uLnTx/>
                <a:uFillTx/>
                <a:latin typeface="微软雅黑"/>
                <a:ea typeface="微软雅黑"/>
              </a:rPr>
              <a:t>标记位</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标志位</a:t>
            </a:r>
            <a:r>
              <a:rPr kumimoji="0" lang="en-US" altLang="zh-CN"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339933"/>
                </a:solidFill>
                <a:effectLst/>
                <a:uLnTx/>
                <a:uFillTx/>
                <a:latin typeface="微软雅黑"/>
                <a:ea typeface="微软雅黑"/>
              </a:rPr>
              <a:t>副本容量</a:t>
            </a:r>
            <a:r>
              <a:rPr kumimoji="0" lang="zh-CN" altLang="en-US" sz="1400" b="0" i="0" u="none" strike="noStrike" kern="0" cap="none" spc="0" normalizeH="0" baseline="0" noProof="0" dirty="0">
                <a:ln>
                  <a:noFill/>
                </a:ln>
                <a:solidFill>
                  <a:srgbClr val="FF0000"/>
                </a:solidFill>
                <a:effectLst/>
                <a:uLnTx/>
                <a:uFillTx/>
                <a:latin typeface="微软雅黑"/>
                <a:ea typeface="微软雅黑"/>
              </a:rPr>
              <a:t>）*</a:t>
            </a:r>
            <a:r>
              <a:rPr kumimoji="0" lang="zh-CN" altLang="en-US" sz="1400" b="0" i="0" u="none" strike="noStrike" kern="0" cap="none" spc="0" normalizeH="0" baseline="0" noProof="0" dirty="0">
                <a:ln>
                  <a:noFill/>
                </a:ln>
                <a:solidFill>
                  <a:srgbClr val="000000"/>
                </a:solidFill>
                <a:effectLst/>
                <a:uLnTx/>
                <a:uFillTx/>
                <a:latin typeface="微软雅黑"/>
                <a:ea typeface="微软雅黑"/>
              </a:rPr>
              <a:t>总行数</a:t>
            </a:r>
            <a:endParaRPr kumimoji="0" lang="en-US" altLang="zh-CN" sz="1400" b="0" i="0" u="none" strike="noStrike" kern="0" cap="none" spc="0" normalizeH="0" baseline="0" noProof="0" dirty="0">
              <a:ln>
                <a:noFill/>
              </a:ln>
              <a:solidFill>
                <a:srgbClr val="000000"/>
              </a:solidFill>
              <a:effectLst/>
              <a:uLnTx/>
              <a:uFillTx/>
              <a:latin typeface="微软雅黑"/>
              <a:ea typeface="微软雅黑"/>
            </a:endParaRPr>
          </a:p>
        </p:txBody>
      </p:sp>
      <p:grpSp>
        <p:nvGrpSpPr>
          <p:cNvPr id="380" name="组合 379"/>
          <p:cNvGrpSpPr/>
          <p:nvPr/>
        </p:nvGrpSpPr>
        <p:grpSpPr>
          <a:xfrm>
            <a:off x="5817852" y="2481483"/>
            <a:ext cx="415399" cy="2978426"/>
            <a:chOff x="5151955" y="2082625"/>
            <a:chExt cx="415399" cy="2978426"/>
          </a:xfrm>
        </p:grpSpPr>
        <p:sp>
          <p:nvSpPr>
            <p:cNvPr id="381" name="矩形 380"/>
            <p:cNvSpPr/>
            <p:nvPr/>
          </p:nvSpPr>
          <p:spPr>
            <a:xfrm>
              <a:off x="5156718" y="244905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L1</a:t>
              </a:r>
            </a:p>
          </p:txBody>
        </p:sp>
        <p:sp>
          <p:nvSpPr>
            <p:cNvPr id="383" name="矩形 382"/>
            <p:cNvSpPr/>
            <p:nvPr/>
          </p:nvSpPr>
          <p:spPr>
            <a:xfrm>
              <a:off x="5151955" y="208262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L0</a:t>
              </a:r>
            </a:p>
          </p:txBody>
        </p:sp>
        <p:sp>
          <p:nvSpPr>
            <p:cNvPr id="384" name="矩形 383"/>
            <p:cNvSpPr/>
            <p:nvPr/>
          </p:nvSpPr>
          <p:spPr>
            <a:xfrm>
              <a:off x="5156718" y="28224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L2</a:t>
              </a:r>
            </a:p>
          </p:txBody>
        </p:sp>
        <p:sp>
          <p:nvSpPr>
            <p:cNvPr id="385" name="矩形 384"/>
            <p:cNvSpPr/>
            <p:nvPr/>
          </p:nvSpPr>
          <p:spPr>
            <a:xfrm>
              <a:off x="5156718" y="32041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L3</a:t>
              </a:r>
            </a:p>
          </p:txBody>
        </p:sp>
        <p:sp>
          <p:nvSpPr>
            <p:cNvPr id="386" name="矩形 385"/>
            <p:cNvSpPr/>
            <p:nvPr/>
          </p:nvSpPr>
          <p:spPr>
            <a:xfrm>
              <a:off x="5156718" y="364239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L4</a:t>
              </a:r>
            </a:p>
          </p:txBody>
        </p:sp>
        <p:sp>
          <p:nvSpPr>
            <p:cNvPr id="387" name="矩形 386"/>
            <p:cNvSpPr/>
            <p:nvPr/>
          </p:nvSpPr>
          <p:spPr>
            <a:xfrm>
              <a:off x="5156718" y="402705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L5</a:t>
              </a:r>
            </a:p>
          </p:txBody>
        </p:sp>
        <p:sp>
          <p:nvSpPr>
            <p:cNvPr id="388" name="矩形 387"/>
            <p:cNvSpPr/>
            <p:nvPr/>
          </p:nvSpPr>
          <p:spPr>
            <a:xfrm>
              <a:off x="5156718" y="441600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L6</a:t>
              </a:r>
            </a:p>
          </p:txBody>
        </p:sp>
        <p:sp>
          <p:nvSpPr>
            <p:cNvPr id="389" name="矩形 388"/>
            <p:cNvSpPr/>
            <p:nvPr/>
          </p:nvSpPr>
          <p:spPr>
            <a:xfrm>
              <a:off x="5156718" y="48117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L7</a:t>
              </a:r>
            </a:p>
          </p:txBody>
        </p:sp>
      </p:grpSp>
      <p:sp>
        <p:nvSpPr>
          <p:cNvPr id="398" name="矩形 397"/>
          <p:cNvSpPr/>
          <p:nvPr/>
        </p:nvSpPr>
        <p:spPr>
          <a:xfrm>
            <a:off x="5290707" y="36167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K0</a:t>
            </a:r>
          </a:p>
        </p:txBody>
      </p:sp>
      <p:sp>
        <p:nvSpPr>
          <p:cNvPr id="399" name="矩形 398"/>
          <p:cNvSpPr/>
          <p:nvPr/>
        </p:nvSpPr>
        <p:spPr>
          <a:xfrm>
            <a:off x="5290747" y="40104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cs typeface="+mn-cs"/>
              </a:rPr>
              <a:t>K1</a:t>
            </a:r>
          </a:p>
        </p:txBody>
      </p:sp>
      <p:grpSp>
        <p:nvGrpSpPr>
          <p:cNvPr id="14" name="组合 13"/>
          <p:cNvGrpSpPr/>
          <p:nvPr/>
        </p:nvGrpSpPr>
        <p:grpSpPr>
          <a:xfrm>
            <a:off x="4437874" y="4801820"/>
            <a:ext cx="426897" cy="493381"/>
            <a:chOff x="4588722" y="4955341"/>
            <a:chExt cx="426897" cy="493381"/>
          </a:xfrm>
        </p:grpSpPr>
        <p:sp>
          <p:nvSpPr>
            <p:cNvPr id="400" name="文本框 399"/>
            <p:cNvSpPr txBox="1"/>
            <p:nvPr/>
          </p:nvSpPr>
          <p:spPr>
            <a:xfrm>
              <a:off x="4611341" y="4955341"/>
              <a:ext cx="404278" cy="307777"/>
            </a:xfrm>
            <a:prstGeom prst="rect">
              <a:avLst/>
            </a:prstGeom>
            <a:noFill/>
            <a:ln>
              <a:no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altLang="zh-CN" sz="1400" i="1" kern="0" dirty="0">
                  <a:solidFill>
                    <a:srgbClr val="1FB965"/>
                  </a:solidFill>
                  <a:latin typeface="Arial" charset="0"/>
                  <a:ea typeface="华文细黑" pitchFamily="2" charset="-122"/>
                </a:rPr>
                <a:t>S</a:t>
              </a:r>
              <a:r>
                <a:rPr kumimoji="0" lang="en-US" altLang="zh-CN" sz="1400" b="0" i="1" u="none" strike="noStrike" kern="0" cap="none" spc="0" normalizeH="0" baseline="0" noProof="0" dirty="0">
                  <a:ln>
                    <a:noFill/>
                  </a:ln>
                  <a:solidFill>
                    <a:srgbClr val="1FB965"/>
                  </a:solidFill>
                  <a:effectLst/>
                  <a:uLnTx/>
                  <a:uFillTx/>
                  <a:latin typeface="Arial" charset="0"/>
                  <a:ea typeface="华文细黑" pitchFamily="2" charset="-122"/>
                </a:rPr>
                <a:t>3</a:t>
              </a:r>
              <a:endParaRPr kumimoji="0" lang="zh-CN" altLang="en-US" sz="1400" b="0" i="1" u="none" strike="noStrike" kern="0" cap="none" spc="0" normalizeH="0" baseline="0" noProof="0" dirty="0">
                <a:ln>
                  <a:noFill/>
                </a:ln>
                <a:solidFill>
                  <a:srgbClr val="1FB965"/>
                </a:solidFill>
                <a:effectLst/>
                <a:uLnTx/>
                <a:uFillTx/>
                <a:latin typeface="Arial" charset="0"/>
                <a:ea typeface="华文细黑" pitchFamily="2" charset="-122"/>
              </a:endParaRPr>
            </a:p>
          </p:txBody>
        </p:sp>
        <p:cxnSp>
          <p:nvCxnSpPr>
            <p:cNvPr id="401" name="直接连接符 400"/>
            <p:cNvCxnSpPr/>
            <p:nvPr/>
          </p:nvCxnSpPr>
          <p:spPr>
            <a:xfrm>
              <a:off x="4588722" y="5371522"/>
              <a:ext cx="397025" cy="0"/>
            </a:xfrm>
            <a:prstGeom prst="line">
              <a:avLst/>
            </a:prstGeom>
            <a:noFill/>
            <a:ln w="25400" cap="flat" cmpd="sng" algn="ctr">
              <a:solidFill>
                <a:srgbClr val="1FB965"/>
              </a:solidFill>
              <a:prstDash val="solid"/>
            </a:ln>
            <a:effectLst/>
          </p:spPr>
        </p:cxnSp>
        <p:sp>
          <p:nvSpPr>
            <p:cNvPr id="402" name="等腰三角形 401"/>
            <p:cNvSpPr/>
            <p:nvPr/>
          </p:nvSpPr>
          <p:spPr>
            <a:xfrm rot="5400000" flipH="1">
              <a:off x="4722491" y="5303795"/>
              <a:ext cx="149826" cy="140028"/>
            </a:xfrm>
            <a:prstGeom prst="triangle">
              <a:avLst/>
            </a:prstGeom>
            <a:solidFill>
              <a:schemeClr val="bg1"/>
            </a:solidFill>
            <a:ln w="28575">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3" name="直接连接符 402"/>
            <p:cNvCxnSpPr/>
            <p:nvPr/>
          </p:nvCxnSpPr>
          <p:spPr>
            <a:xfrm flipV="1">
              <a:off x="4795114" y="5168050"/>
              <a:ext cx="0" cy="160646"/>
            </a:xfrm>
            <a:prstGeom prst="line">
              <a:avLst/>
            </a:prstGeom>
            <a:solidFill>
              <a:schemeClr val="bg1"/>
            </a:solidFill>
            <a:ln w="19050">
              <a:solidFill>
                <a:srgbClr val="1FB965"/>
              </a:solidFill>
              <a:round/>
              <a:headEnd/>
              <a:tailEnd type="none" w="lg" len="lg"/>
            </a:ln>
          </p:spPr>
        </p:cxnSp>
      </p:grpSp>
      <p:cxnSp>
        <p:nvCxnSpPr>
          <p:cNvPr id="404" name="直接连接符 403"/>
          <p:cNvCxnSpPr/>
          <p:nvPr/>
        </p:nvCxnSpPr>
        <p:spPr>
          <a:xfrm>
            <a:off x="4833347" y="4039988"/>
            <a:ext cx="0" cy="1164419"/>
          </a:xfrm>
          <a:prstGeom prst="line">
            <a:avLst/>
          </a:prstGeom>
          <a:noFill/>
          <a:ln w="57150" cap="sq" cmpd="sng" algn="ctr">
            <a:solidFill>
              <a:srgbClr val="1FB965"/>
            </a:solidFill>
            <a:prstDash val="solid"/>
            <a:miter lim="800000"/>
          </a:ln>
          <a:effectLst/>
        </p:spPr>
      </p:cxnSp>
      <p:cxnSp>
        <p:nvCxnSpPr>
          <p:cNvPr id="405" name="直接连接符 404"/>
          <p:cNvCxnSpPr/>
          <p:nvPr/>
        </p:nvCxnSpPr>
        <p:spPr>
          <a:xfrm flipH="1">
            <a:off x="4833347" y="4034761"/>
            <a:ext cx="278060" cy="0"/>
          </a:xfrm>
          <a:prstGeom prst="line">
            <a:avLst/>
          </a:prstGeom>
          <a:noFill/>
          <a:ln w="57150" cap="sq" cmpd="sng" algn="ctr">
            <a:solidFill>
              <a:srgbClr val="1FB965"/>
            </a:solidFill>
            <a:prstDash val="solid"/>
            <a:miter lim="800000"/>
          </a:ln>
          <a:effectLst/>
        </p:spPr>
      </p:cxnSp>
      <p:grpSp>
        <p:nvGrpSpPr>
          <p:cNvPr id="27" name="组合 26"/>
          <p:cNvGrpSpPr/>
          <p:nvPr/>
        </p:nvGrpSpPr>
        <p:grpSpPr>
          <a:xfrm>
            <a:off x="9366615" y="4716350"/>
            <a:ext cx="598657" cy="378901"/>
            <a:chOff x="11043173" y="2544832"/>
            <a:chExt cx="598657" cy="378901"/>
          </a:xfrm>
        </p:grpSpPr>
        <p:grpSp>
          <p:nvGrpSpPr>
            <p:cNvPr id="26" name="组合 25"/>
            <p:cNvGrpSpPr/>
            <p:nvPr/>
          </p:nvGrpSpPr>
          <p:grpSpPr>
            <a:xfrm>
              <a:off x="11043173" y="2544832"/>
              <a:ext cx="598657" cy="378901"/>
              <a:chOff x="9511834" y="4870703"/>
              <a:chExt cx="598657" cy="378901"/>
            </a:xfrm>
          </p:grpSpPr>
          <p:sp>
            <p:nvSpPr>
              <p:cNvPr id="406" name="等腰三角形 405"/>
              <p:cNvSpPr/>
              <p:nvPr/>
            </p:nvSpPr>
            <p:spPr>
              <a:xfrm rot="5400000" flipH="1">
                <a:off x="9728813" y="5103506"/>
                <a:ext cx="151037" cy="141159"/>
              </a:xfrm>
              <a:prstGeom prst="triangle">
                <a:avLst/>
              </a:prstGeom>
              <a:solidFill>
                <a:schemeClr val="bg1"/>
              </a:solidFill>
              <a:ln w="38100">
                <a:solidFill>
                  <a:srgbClr val="1FB965"/>
                </a:solidFill>
                <a:round/>
                <a:headEnd/>
                <a:tailEnd type="triangle" w="lg" len="lg"/>
              </a:ln>
            </p:spPr>
            <p:txBody>
              <a:bodyPr vert="horz" wrap="square" lIns="86699" tIns="43349" rIns="86699" bIns="43349" numCol="1" anchor="t" anchorCtr="0" compatLnSpc="1">
                <a:prstTxWarp prst="textNoShape">
                  <a:avLst/>
                </a:prstTxWarp>
              </a:bodyPr>
              <a:lstStyle/>
              <a:p>
                <a:pPr fontAlgn="base">
                  <a:spcBef>
                    <a:spcPct val="0"/>
                  </a:spcBef>
                  <a:spcAft>
                    <a:spcPct val="0"/>
                  </a:spcAft>
                  <a:defRPr/>
                </a:pPr>
                <a:endParaRPr lang="zh-CN" altLang="en-US" sz="3792" i="1">
                  <a:solidFill>
                    <a:srgbClr val="000000"/>
                  </a:solidFill>
                  <a:latin typeface="Arial" charset="0"/>
                  <a:ea typeface="华文细黑" pitchFamily="2" charset="-122"/>
                </a:endParaRPr>
              </a:p>
            </p:txBody>
          </p:sp>
          <p:cxnSp>
            <p:nvCxnSpPr>
              <p:cNvPr id="407" name="直接连接符 406"/>
              <p:cNvCxnSpPr>
                <a:endCxn id="406" idx="3"/>
              </p:cNvCxnSpPr>
              <p:nvPr/>
            </p:nvCxnSpPr>
            <p:spPr>
              <a:xfrm>
                <a:off x="9511834" y="5172150"/>
                <a:ext cx="221918" cy="1936"/>
              </a:xfrm>
              <a:prstGeom prst="line">
                <a:avLst/>
              </a:prstGeom>
              <a:solidFill>
                <a:schemeClr val="bg1"/>
              </a:solidFill>
              <a:ln w="38100">
                <a:solidFill>
                  <a:srgbClr val="1FB965"/>
                </a:solidFill>
                <a:round/>
                <a:headEnd/>
                <a:tailEnd type="none" w="lg" len="lg"/>
              </a:ln>
            </p:spPr>
          </p:cxnSp>
          <p:cxnSp>
            <p:nvCxnSpPr>
              <p:cNvPr id="408" name="直接连接符 407"/>
              <p:cNvCxnSpPr/>
              <p:nvPr/>
            </p:nvCxnSpPr>
            <p:spPr>
              <a:xfrm>
                <a:off x="9870747" y="5172150"/>
                <a:ext cx="221918" cy="1936"/>
              </a:xfrm>
              <a:prstGeom prst="line">
                <a:avLst/>
              </a:prstGeom>
              <a:solidFill>
                <a:schemeClr val="bg1"/>
              </a:solidFill>
              <a:ln w="38100" cap="sq">
                <a:solidFill>
                  <a:srgbClr val="1FB965"/>
                </a:solidFill>
                <a:miter lim="800000"/>
                <a:headEnd/>
                <a:tailEnd type="none" w="lg" len="lg"/>
              </a:ln>
            </p:spPr>
          </p:cxnSp>
          <p:sp>
            <p:nvSpPr>
              <p:cNvPr id="409" name="文本框 408"/>
              <p:cNvSpPr txBox="1"/>
              <p:nvPr/>
            </p:nvSpPr>
            <p:spPr>
              <a:xfrm>
                <a:off x="9769980" y="4870703"/>
                <a:ext cx="340511" cy="261882"/>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a:ea typeface="微软雅黑"/>
                  </a:rPr>
                  <a:t>L6</a:t>
                </a:r>
                <a:endParaRPr lang="zh-CN" altLang="en-US" sz="1100" dirty="0">
                  <a:solidFill>
                    <a:srgbClr val="1FB965"/>
                  </a:solidFill>
                  <a:latin typeface="微软雅黑"/>
                  <a:ea typeface="微软雅黑"/>
                </a:endParaRPr>
              </a:p>
            </p:txBody>
          </p:sp>
        </p:grpSp>
        <p:cxnSp>
          <p:nvCxnSpPr>
            <p:cNvPr id="410" name="直接连接符 409"/>
            <p:cNvCxnSpPr/>
            <p:nvPr/>
          </p:nvCxnSpPr>
          <p:spPr>
            <a:xfrm flipV="1">
              <a:off x="11324373" y="2634894"/>
              <a:ext cx="0" cy="161944"/>
            </a:xfrm>
            <a:prstGeom prst="line">
              <a:avLst/>
            </a:prstGeom>
            <a:solidFill>
              <a:schemeClr val="bg1"/>
            </a:solidFill>
            <a:ln w="38100">
              <a:solidFill>
                <a:srgbClr val="1FB965"/>
              </a:solidFill>
              <a:round/>
              <a:headEnd/>
              <a:tailEnd type="none" w="lg" len="lg"/>
            </a:ln>
          </p:spPr>
        </p:cxnSp>
      </p:grpSp>
      <p:cxnSp>
        <p:nvCxnSpPr>
          <p:cNvPr id="413" name="直接连接符 412"/>
          <p:cNvCxnSpPr/>
          <p:nvPr/>
        </p:nvCxnSpPr>
        <p:spPr>
          <a:xfrm>
            <a:off x="9948314" y="4062375"/>
            <a:ext cx="0" cy="960939"/>
          </a:xfrm>
          <a:prstGeom prst="line">
            <a:avLst/>
          </a:prstGeom>
          <a:solidFill>
            <a:schemeClr val="bg1"/>
          </a:solidFill>
          <a:ln w="38100" cap="sq">
            <a:solidFill>
              <a:srgbClr val="1FB965"/>
            </a:solidFill>
            <a:miter lim="800000"/>
            <a:headEnd/>
            <a:tailEnd type="none" w="lg" len="lg"/>
          </a:ln>
        </p:spPr>
      </p:cxnSp>
      <p:cxnSp>
        <p:nvCxnSpPr>
          <p:cNvPr id="417" name="直接连接符 416"/>
          <p:cNvCxnSpPr/>
          <p:nvPr/>
        </p:nvCxnSpPr>
        <p:spPr>
          <a:xfrm flipH="1">
            <a:off x="9955934" y="4047320"/>
            <a:ext cx="261487" cy="0"/>
          </a:xfrm>
          <a:prstGeom prst="line">
            <a:avLst/>
          </a:prstGeom>
          <a:solidFill>
            <a:schemeClr val="bg1"/>
          </a:solidFill>
          <a:ln w="38100" cap="sq">
            <a:solidFill>
              <a:srgbClr val="1FB965"/>
            </a:solidFill>
            <a:miter lim="800000"/>
            <a:headEnd/>
            <a:tailEnd type="none" w="lg" len="lg"/>
          </a:ln>
        </p:spPr>
      </p:cxnSp>
      <p:grpSp>
        <p:nvGrpSpPr>
          <p:cNvPr id="423" name="组合 422"/>
          <p:cNvGrpSpPr/>
          <p:nvPr/>
        </p:nvGrpSpPr>
        <p:grpSpPr>
          <a:xfrm>
            <a:off x="10169705" y="3233343"/>
            <a:ext cx="1154415" cy="1587985"/>
            <a:chOff x="10169705" y="3233343"/>
            <a:chExt cx="1154415" cy="1587985"/>
          </a:xfrm>
        </p:grpSpPr>
        <p:grpSp>
          <p:nvGrpSpPr>
            <p:cNvPr id="424" name="组合 423"/>
            <p:cNvGrpSpPr/>
            <p:nvPr/>
          </p:nvGrpSpPr>
          <p:grpSpPr>
            <a:xfrm>
              <a:off x="10169705" y="3233343"/>
              <a:ext cx="1154415" cy="1587985"/>
              <a:chOff x="10169705" y="3233343"/>
              <a:chExt cx="1154415" cy="1587985"/>
            </a:xfrm>
          </p:grpSpPr>
          <p:cxnSp>
            <p:nvCxnSpPr>
              <p:cNvPr id="426" name="直接连接符 425"/>
              <p:cNvCxnSpPr/>
              <p:nvPr/>
            </p:nvCxnSpPr>
            <p:spPr>
              <a:xfrm rot="16200000">
                <a:off x="10929857" y="3912302"/>
                <a:ext cx="0" cy="265551"/>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27" name="组合 426"/>
              <p:cNvGrpSpPr/>
              <p:nvPr/>
            </p:nvGrpSpPr>
            <p:grpSpPr>
              <a:xfrm>
                <a:off x="10244462" y="3578358"/>
                <a:ext cx="300327" cy="904206"/>
                <a:chOff x="7766536" y="3451012"/>
                <a:chExt cx="300016" cy="903269"/>
              </a:xfrm>
            </p:grpSpPr>
            <p:cxnSp>
              <p:nvCxnSpPr>
                <p:cNvPr id="436" name="直接连接符 435"/>
                <p:cNvCxnSpPr/>
                <p:nvPr/>
              </p:nvCxnSpPr>
              <p:spPr>
                <a:xfrm>
                  <a:off x="7766536" y="3451012"/>
                  <a:ext cx="0" cy="903269"/>
                </a:xfrm>
                <a:prstGeom prst="line">
                  <a:avLst/>
                </a:prstGeom>
                <a:solidFill>
                  <a:schemeClr val="bg1"/>
                </a:solidFill>
                <a:ln w="19050" cap="sq">
                  <a:solidFill>
                    <a:schemeClr val="accent1"/>
                  </a:solidFill>
                  <a:miter lim="800000"/>
                  <a:headEnd/>
                  <a:tailEnd type="none" w="lg" len="lg"/>
                </a:ln>
              </p:spPr>
            </p:cxnSp>
            <p:cxnSp>
              <p:nvCxnSpPr>
                <p:cNvPr id="437" name="直接连接符 436"/>
                <p:cNvCxnSpPr/>
                <p:nvPr/>
              </p:nvCxnSpPr>
              <p:spPr>
                <a:xfrm flipH="1">
                  <a:off x="7774273" y="3451012"/>
                  <a:ext cx="287198" cy="0"/>
                </a:xfrm>
                <a:prstGeom prst="line">
                  <a:avLst/>
                </a:prstGeom>
                <a:solidFill>
                  <a:schemeClr val="bg1"/>
                </a:solidFill>
                <a:ln w="19050" cap="sq">
                  <a:solidFill>
                    <a:schemeClr val="accent1"/>
                  </a:solidFill>
                  <a:miter lim="800000"/>
                  <a:headEnd/>
                  <a:tailEnd type="none" w="lg" len="lg"/>
                </a:ln>
              </p:spPr>
            </p:cxnSp>
            <p:cxnSp>
              <p:nvCxnSpPr>
                <p:cNvPr id="438" name="直接连接符 437"/>
                <p:cNvCxnSpPr/>
                <p:nvPr/>
              </p:nvCxnSpPr>
              <p:spPr>
                <a:xfrm flipH="1">
                  <a:off x="7779354" y="3752884"/>
                  <a:ext cx="287198" cy="0"/>
                </a:xfrm>
                <a:prstGeom prst="line">
                  <a:avLst/>
                </a:prstGeom>
                <a:solidFill>
                  <a:schemeClr val="bg1"/>
                </a:solidFill>
                <a:ln w="19050" cap="sq">
                  <a:solidFill>
                    <a:schemeClr val="accent1"/>
                  </a:solidFill>
                  <a:miter lim="800000"/>
                  <a:headEnd/>
                  <a:tailEnd type="none" w="lg" len="lg"/>
                </a:ln>
              </p:spPr>
            </p:cxnSp>
            <p:cxnSp>
              <p:nvCxnSpPr>
                <p:cNvPr id="439" name="直接连接符 438"/>
                <p:cNvCxnSpPr/>
                <p:nvPr/>
              </p:nvCxnSpPr>
              <p:spPr>
                <a:xfrm flipH="1">
                  <a:off x="7776051" y="4052868"/>
                  <a:ext cx="287198" cy="0"/>
                </a:xfrm>
                <a:prstGeom prst="line">
                  <a:avLst/>
                </a:prstGeom>
                <a:solidFill>
                  <a:schemeClr val="bg1"/>
                </a:solidFill>
                <a:ln w="38100" cap="sq">
                  <a:solidFill>
                    <a:srgbClr val="1FB965"/>
                  </a:solidFill>
                  <a:miter lim="800000"/>
                  <a:headEnd/>
                  <a:tailEnd type="none" w="lg" len="lg"/>
                </a:ln>
              </p:spPr>
            </p:cxnSp>
            <p:cxnSp>
              <p:nvCxnSpPr>
                <p:cNvPr id="440" name="直接连接符 439"/>
                <p:cNvCxnSpPr/>
                <p:nvPr/>
              </p:nvCxnSpPr>
              <p:spPr>
                <a:xfrm flipH="1">
                  <a:off x="7766536" y="4354281"/>
                  <a:ext cx="287198" cy="0"/>
                </a:xfrm>
                <a:prstGeom prst="line">
                  <a:avLst/>
                </a:prstGeom>
                <a:solidFill>
                  <a:schemeClr val="bg1"/>
                </a:solidFill>
                <a:ln w="19050" cap="sq">
                  <a:solidFill>
                    <a:schemeClr val="accent1"/>
                  </a:solidFill>
                  <a:miter lim="800000"/>
                  <a:headEnd/>
                  <a:tailEnd type="none" w="lg" len="lg"/>
                </a:ln>
              </p:spPr>
            </p:cxnSp>
          </p:grpSp>
          <p:sp>
            <p:nvSpPr>
              <p:cNvPr id="428" name="文本框 427"/>
              <p:cNvSpPr txBox="1"/>
              <p:nvPr/>
            </p:nvSpPr>
            <p:spPr>
              <a:xfrm rot="16200000">
                <a:off x="10853487" y="3961675"/>
                <a:ext cx="739430" cy="201836"/>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p>
            </p:txBody>
          </p:sp>
          <p:sp>
            <p:nvSpPr>
              <p:cNvPr id="429" name="矩形 428"/>
              <p:cNvSpPr/>
              <p:nvPr/>
            </p:nvSpPr>
            <p:spPr>
              <a:xfrm>
                <a:off x="10169705" y="3367169"/>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0</a:t>
                </a:r>
              </a:p>
            </p:txBody>
          </p:sp>
          <p:sp>
            <p:nvSpPr>
              <p:cNvPr id="430" name="矩形 429"/>
              <p:cNvSpPr/>
              <p:nvPr/>
            </p:nvSpPr>
            <p:spPr>
              <a:xfrm>
                <a:off x="10178386" y="3680573"/>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1</a:t>
                </a:r>
              </a:p>
            </p:txBody>
          </p:sp>
          <p:sp>
            <p:nvSpPr>
              <p:cNvPr id="431" name="矩形 430"/>
              <p:cNvSpPr/>
              <p:nvPr/>
            </p:nvSpPr>
            <p:spPr>
              <a:xfrm>
                <a:off x="10180165" y="4271550"/>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a:ea typeface="微软雅黑"/>
                  </a:rPr>
                  <a:t>W</a:t>
                </a:r>
                <a:r>
                  <a:rPr lang="en-US" altLang="zh-CN" sz="1100" baseline="-25000" dirty="0">
                    <a:solidFill>
                      <a:srgbClr val="000000"/>
                    </a:solidFill>
                    <a:latin typeface="微软雅黑"/>
                    <a:ea typeface="微软雅黑"/>
                  </a:rPr>
                  <a:t>3</a:t>
                </a:r>
              </a:p>
            </p:txBody>
          </p:sp>
          <p:grpSp>
            <p:nvGrpSpPr>
              <p:cNvPr id="432" name="组合 431"/>
              <p:cNvGrpSpPr/>
              <p:nvPr/>
            </p:nvGrpSpPr>
            <p:grpSpPr>
              <a:xfrm>
                <a:off x="10543010" y="3233343"/>
                <a:ext cx="370167" cy="1587985"/>
                <a:chOff x="8088601" y="3262692"/>
                <a:chExt cx="324657" cy="1288723"/>
              </a:xfrm>
            </p:grpSpPr>
            <p:sp>
              <p:nvSpPr>
                <p:cNvPr id="434" name="梯形 433"/>
                <p:cNvSpPr/>
                <p:nvPr/>
              </p:nvSpPr>
              <p:spPr>
                <a:xfrm rot="5400000">
                  <a:off x="7570153" y="3781140"/>
                  <a:ext cx="1288723" cy="251827"/>
                </a:xfrm>
                <a:prstGeom prst="trapezoid">
                  <a:avLst>
                    <a:gd name="adj" fmla="val 72150"/>
                  </a:avLst>
                </a:prstGeom>
                <a:solidFill>
                  <a:schemeClr val="accent6">
                    <a:lumMod val="40000"/>
                    <a:lumOff val="60000"/>
                  </a:schemeClr>
                </a:solidFill>
                <a:ln w="19050" cap="sq">
                  <a:solidFill>
                    <a:srgbClr val="1FB965"/>
                  </a:solidFill>
                  <a:miter lim="800000"/>
                  <a:headEnd/>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charset="0"/>
                    <a:ea typeface="华文细黑" pitchFamily="2" charset="-122"/>
                  </a:endParaRPr>
                </a:p>
              </p:txBody>
            </p:sp>
            <p:sp>
              <p:nvSpPr>
                <p:cNvPr id="435" name="文本框 434"/>
                <p:cNvSpPr txBox="1"/>
                <p:nvPr/>
              </p:nvSpPr>
              <p:spPr>
                <a:xfrm rot="16200000">
                  <a:off x="7959329" y="3812431"/>
                  <a:ext cx="600082" cy="307777"/>
                </a:xfrm>
                <a:prstGeom prst="rect">
                  <a:avLst/>
                </a:prstGeom>
                <a:noFill/>
                <a:ln>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p>
              </p:txBody>
            </p:sp>
          </p:grpSp>
          <p:sp>
            <p:nvSpPr>
              <p:cNvPr id="433" name="矩形 432"/>
              <p:cNvSpPr/>
              <p:nvPr/>
            </p:nvSpPr>
            <p:spPr>
              <a:xfrm>
                <a:off x="10407827" y="4449698"/>
                <a:ext cx="473250" cy="2272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itchFamily="34" charset="0"/>
                    <a:ea typeface="微软雅黑"/>
                    <a:cs typeface="Arial" pitchFamily="34" charset="0"/>
                  </a:rPr>
                  <a:t>OE</a:t>
                </a:r>
                <a:endParaRPr lang="zh-CN" altLang="en-US" sz="1200" b="1" dirty="0">
                  <a:solidFill>
                    <a:srgbClr val="000000">
                      <a:lumMod val="95000"/>
                      <a:lumOff val="5000"/>
                    </a:srgbClr>
                  </a:solidFill>
                  <a:latin typeface="Arial" pitchFamily="34" charset="0"/>
                  <a:ea typeface="微软雅黑"/>
                  <a:cs typeface="Arial" pitchFamily="34" charset="0"/>
                </a:endParaRPr>
              </a:p>
            </p:txBody>
          </p:sp>
        </p:grpSp>
        <p:sp>
          <p:nvSpPr>
            <p:cNvPr id="425" name="矩形 424"/>
            <p:cNvSpPr/>
            <p:nvPr/>
          </p:nvSpPr>
          <p:spPr>
            <a:xfrm>
              <a:off x="10179567" y="3976987"/>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1FB965"/>
                  </a:solidFill>
                  <a:latin typeface="微软雅黑"/>
                  <a:ea typeface="微软雅黑"/>
                </a:rPr>
                <a:t>W</a:t>
              </a:r>
              <a:r>
                <a:rPr lang="en-US" altLang="zh-CN" sz="1100" baseline="-25000" dirty="0">
                  <a:solidFill>
                    <a:srgbClr val="1FB965"/>
                  </a:solidFill>
                  <a:latin typeface="微软雅黑"/>
                  <a:ea typeface="微软雅黑"/>
                </a:rPr>
                <a:t>2</a:t>
              </a:r>
            </a:p>
          </p:txBody>
        </p:sp>
      </p:grpSp>
      <p:grpSp>
        <p:nvGrpSpPr>
          <p:cNvPr id="37" name="组合 36"/>
          <p:cNvGrpSpPr/>
          <p:nvPr/>
        </p:nvGrpSpPr>
        <p:grpSpPr>
          <a:xfrm>
            <a:off x="4944257" y="4503148"/>
            <a:ext cx="646918" cy="2143045"/>
            <a:chOff x="5087387" y="4625918"/>
            <a:chExt cx="646918" cy="2143045"/>
          </a:xfrm>
        </p:grpSpPr>
        <p:sp>
          <p:nvSpPr>
            <p:cNvPr id="442" name="文本框 441"/>
            <p:cNvSpPr txBox="1"/>
            <p:nvPr/>
          </p:nvSpPr>
          <p:spPr>
            <a:xfrm>
              <a:off x="5087387" y="6491964"/>
              <a:ext cx="646918"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charset="0"/>
                  <a:ea typeface="华文细黑" pitchFamily="2" charset="-122"/>
                </a:rPr>
                <a:t>Hit</a:t>
              </a:r>
              <a:endParaRPr lang="zh-CN" altLang="en-US" sz="1200" b="1" i="1" dirty="0">
                <a:solidFill>
                  <a:srgbClr val="000000"/>
                </a:solidFill>
                <a:latin typeface="Arial" charset="0"/>
                <a:ea typeface="华文细黑" pitchFamily="2" charset="-122"/>
              </a:endParaRPr>
            </a:p>
          </p:txBody>
        </p:sp>
        <p:cxnSp>
          <p:nvCxnSpPr>
            <p:cNvPr id="443" name="直接连接符 442"/>
            <p:cNvCxnSpPr/>
            <p:nvPr/>
          </p:nvCxnSpPr>
          <p:spPr>
            <a:xfrm>
              <a:off x="5396137" y="4625918"/>
              <a:ext cx="0" cy="1876565"/>
            </a:xfrm>
            <a:prstGeom prst="line">
              <a:avLst/>
            </a:prstGeom>
            <a:noFill/>
            <a:ln w="28575" cap="flat" cmpd="sng" algn="ctr">
              <a:solidFill>
                <a:schemeClr val="accent2">
                  <a:lumMod val="60000"/>
                  <a:lumOff val="40000"/>
                </a:schemeClr>
              </a:solidFill>
              <a:prstDash val="solid"/>
              <a:tailEnd type="triangle"/>
            </a:ln>
            <a:effectLst/>
          </p:spPr>
        </p:cxnSp>
      </p:grpSp>
      <p:sp>
        <p:nvSpPr>
          <p:cNvPr id="1390" name="矩形 1389"/>
          <p:cNvSpPr/>
          <p:nvPr/>
        </p:nvSpPr>
        <p:spPr>
          <a:xfrm>
            <a:off x="5123278" y="3417814"/>
            <a:ext cx="276822" cy="122595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1200" kern="0" dirty="0">
                <a:solidFill>
                  <a:srgbClr val="FFFFFF"/>
                </a:solidFill>
                <a:latin typeface="微软雅黑"/>
                <a:ea typeface="微软雅黑"/>
              </a:rPr>
              <a:t>2</a:t>
            </a:r>
            <a:r>
              <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rPr>
              <a:t>路并发比较</a:t>
            </a:r>
            <a:endParaRPr kumimoji="0" lang="en-US" altLang="zh-CN" sz="1200" b="0" i="0" u="none" strike="noStrike" kern="0" cap="none" spc="0" normalizeH="0" baseline="0" noProof="0" dirty="0">
              <a:ln>
                <a:noFill/>
              </a:ln>
              <a:solidFill>
                <a:srgbClr val="FFFFFF"/>
              </a:solidFill>
              <a:effectLst/>
              <a:uLnTx/>
              <a:uFillTx/>
              <a:latin typeface="微软雅黑"/>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srgbClr val="FFFFFF"/>
              </a:solidFill>
              <a:effectLst/>
              <a:uLnTx/>
              <a:uFillTx/>
              <a:latin typeface="微软雅黑"/>
              <a:ea typeface="微软雅黑"/>
              <a:cs typeface="+mn-cs"/>
            </a:endParaRPr>
          </a:p>
        </p:txBody>
      </p:sp>
      <p:sp>
        <p:nvSpPr>
          <p:cNvPr id="390" name="文本框 389"/>
          <p:cNvSpPr txBox="1"/>
          <p:nvPr/>
        </p:nvSpPr>
        <p:spPr>
          <a:xfrm>
            <a:off x="4944257" y="6370461"/>
            <a:ext cx="646918" cy="276999"/>
          </a:xfrm>
          <a:prstGeom prst="rect">
            <a:avLst/>
          </a:prstGeom>
          <a:solidFill>
            <a:schemeClr val="bg2">
              <a:lumMod val="90000"/>
            </a:schemeClr>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charset="0"/>
                <a:ea typeface="华文细黑" pitchFamily="2" charset="-122"/>
              </a:rPr>
              <a:t>Miss</a:t>
            </a:r>
            <a:endParaRPr lang="zh-CN" altLang="en-US" sz="1200" b="1" i="1" dirty="0">
              <a:solidFill>
                <a:srgbClr val="000000"/>
              </a:solidFill>
              <a:latin typeface="Arial" charset="0"/>
              <a:ea typeface="华文细黑" pitchFamily="2" charset="-122"/>
            </a:endParaRPr>
          </a:p>
        </p:txBody>
      </p:sp>
    </p:spTree>
    <p:custDataLst>
      <p:tags r:id="rId1"/>
    </p:custDataLst>
    <p:extLst>
      <p:ext uri="{BB962C8B-B14F-4D97-AF65-F5344CB8AC3E}">
        <p14:creationId xmlns:p14="http://schemas.microsoft.com/office/powerpoint/2010/main" val="2742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399"/>
                                        </p:tgtEl>
                                        <p:attrNameLst>
                                          <p:attrName>fillcolor</p:attrName>
                                        </p:attrNameLst>
                                      </p:cBhvr>
                                      <p:to>
                                        <a:srgbClr val="00CC00"/>
                                      </p:to>
                                    </p:animClr>
                                    <p:set>
                                      <p:cBhvr>
                                        <p:cTn id="7" dur="500" fill="hold"/>
                                        <p:tgtEl>
                                          <p:spTgt spid="1399"/>
                                        </p:tgtEl>
                                        <p:attrNameLst>
                                          <p:attrName>fill.type</p:attrName>
                                        </p:attrNameLst>
                                      </p:cBhvr>
                                      <p:to>
                                        <p:strVal val="solid"/>
                                      </p:to>
                                    </p:set>
                                    <p:set>
                                      <p:cBhvr>
                                        <p:cTn id="8" dur="500" fill="hold"/>
                                        <p:tgtEl>
                                          <p:spTgt spid="139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8">
                                            <p:bg/>
                                          </p:spTgt>
                                        </p:tgtEl>
                                        <p:attrNameLst>
                                          <p:attrName>style.visibility</p:attrName>
                                        </p:attrNameLst>
                                      </p:cBhvr>
                                      <p:to>
                                        <p:strVal val="visible"/>
                                      </p:to>
                                    </p:set>
                                    <p:animEffect transition="in" filter="wipe(left)">
                                      <p:cBhvr>
                                        <p:cTn id="13" dur="500"/>
                                        <p:tgtEl>
                                          <p:spTgt spid="378">
                                            <p:bg/>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8">
                                            <p:txEl>
                                              <p:pRg st="0" end="0"/>
                                            </p:txEl>
                                          </p:spTgt>
                                        </p:tgtEl>
                                        <p:attrNameLst>
                                          <p:attrName>style.visibility</p:attrName>
                                        </p:attrNameLst>
                                      </p:cBhvr>
                                      <p:to>
                                        <p:strVal val="visible"/>
                                      </p:to>
                                    </p:set>
                                    <p:animEffect transition="in" filter="wipe(left)">
                                      <p:cBhvr>
                                        <p:cTn id="16" dur="500"/>
                                        <p:tgtEl>
                                          <p:spTgt spid="37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1479"/>
                                        </p:tgtEl>
                                        <p:attrNameLst>
                                          <p:attrName>style.visibility</p:attrName>
                                        </p:attrNameLst>
                                      </p:cBhvr>
                                      <p:to>
                                        <p:strVal val="visible"/>
                                      </p:to>
                                    </p:set>
                                    <p:anim calcmode="lin" valueType="num">
                                      <p:cBhvr additive="base">
                                        <p:cTn id="21" dur="500" fill="hold"/>
                                        <p:tgtEl>
                                          <p:spTgt spid="1479"/>
                                        </p:tgtEl>
                                        <p:attrNameLst>
                                          <p:attrName>ppt_x</p:attrName>
                                        </p:attrNameLst>
                                      </p:cBhvr>
                                      <p:tavLst>
                                        <p:tav tm="0">
                                          <p:val>
                                            <p:strVal val="1+#ppt_w/2"/>
                                          </p:val>
                                        </p:tav>
                                        <p:tav tm="100000">
                                          <p:val>
                                            <p:strVal val="#ppt_x"/>
                                          </p:val>
                                        </p:tav>
                                      </p:tavLst>
                                    </p:anim>
                                    <p:anim calcmode="lin" valueType="num">
                                      <p:cBhvr additive="base">
                                        <p:cTn id="22" dur="500" fill="hold"/>
                                        <p:tgtEl>
                                          <p:spTgt spid="1479"/>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8" fill="hold" nodeType="afterEffect">
                                  <p:stCondLst>
                                    <p:cond delay="0"/>
                                  </p:stCondLst>
                                  <p:childTnLst>
                                    <p:set>
                                      <p:cBhvr>
                                        <p:cTn id="25" dur="1" fill="hold">
                                          <p:stCondLst>
                                            <p:cond delay="0"/>
                                          </p:stCondLst>
                                        </p:cTn>
                                        <p:tgtEl>
                                          <p:spTgt spid="1448"/>
                                        </p:tgtEl>
                                        <p:attrNameLst>
                                          <p:attrName>style.visibility</p:attrName>
                                        </p:attrNameLst>
                                      </p:cBhvr>
                                      <p:to>
                                        <p:strVal val="visible"/>
                                      </p:to>
                                    </p:set>
                                    <p:anim calcmode="lin" valueType="num">
                                      <p:cBhvr additive="base">
                                        <p:cTn id="26" dur="1000" fill="hold"/>
                                        <p:tgtEl>
                                          <p:spTgt spid="1448"/>
                                        </p:tgtEl>
                                        <p:attrNameLst>
                                          <p:attrName>ppt_x</p:attrName>
                                        </p:attrNameLst>
                                      </p:cBhvr>
                                      <p:tavLst>
                                        <p:tav tm="0">
                                          <p:val>
                                            <p:strVal val="0-#ppt_w/2"/>
                                          </p:val>
                                        </p:tav>
                                        <p:tav tm="100000">
                                          <p:val>
                                            <p:strVal val="#ppt_x"/>
                                          </p:val>
                                        </p:tav>
                                      </p:tavLst>
                                    </p:anim>
                                    <p:anim calcmode="lin" valueType="num">
                                      <p:cBhvr additive="base">
                                        <p:cTn id="27" dur="1000" fill="hold"/>
                                        <p:tgtEl>
                                          <p:spTgt spid="144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1400"/>
                                        </p:tgtEl>
                                        <p:attrNameLst>
                                          <p:attrName>fillcolor</p:attrName>
                                        </p:attrNameLst>
                                      </p:cBhvr>
                                      <p:to>
                                        <a:srgbClr val="00CC00"/>
                                      </p:to>
                                    </p:animClr>
                                    <p:set>
                                      <p:cBhvr>
                                        <p:cTn id="32" dur="500" fill="hold"/>
                                        <p:tgtEl>
                                          <p:spTgt spid="1400"/>
                                        </p:tgtEl>
                                        <p:attrNameLst>
                                          <p:attrName>fill.type</p:attrName>
                                        </p:attrNameLst>
                                      </p:cBhvr>
                                      <p:to>
                                        <p:strVal val="solid"/>
                                      </p:to>
                                    </p:set>
                                    <p:set>
                                      <p:cBhvr>
                                        <p:cTn id="33" dur="500" fill="hold"/>
                                        <p:tgtEl>
                                          <p:spTgt spid="140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399"/>
                                        </p:tgtEl>
                                        <p:attrNameLst>
                                          <p:attrName>fillcolor</p:attrName>
                                        </p:attrNameLst>
                                      </p:cBhvr>
                                      <p:to>
                                        <a:schemeClr val="bg2"/>
                                      </p:to>
                                    </p:animClr>
                                    <p:set>
                                      <p:cBhvr>
                                        <p:cTn id="36" dur="500" fill="hold"/>
                                        <p:tgtEl>
                                          <p:spTgt spid="1399"/>
                                        </p:tgtEl>
                                        <p:attrNameLst>
                                          <p:attrName>fill.type</p:attrName>
                                        </p:attrNameLst>
                                      </p:cBhvr>
                                      <p:to>
                                        <p:strVal val="solid"/>
                                      </p:to>
                                    </p:set>
                                    <p:set>
                                      <p:cBhvr>
                                        <p:cTn id="37" dur="500" fill="hold"/>
                                        <p:tgtEl>
                                          <p:spTgt spid="1399"/>
                                        </p:tgtEl>
                                        <p:attrNameLst>
                                          <p:attrName>fill.on</p:attrName>
                                        </p:attrNameLst>
                                      </p:cBhvr>
                                      <p:to>
                                        <p:strVal val="true"/>
                                      </p:to>
                                    </p:set>
                                  </p:childTnLst>
                                </p:cTn>
                              </p:par>
                            </p:childTnLst>
                          </p:cTn>
                        </p:par>
                        <p:par>
                          <p:cTn id="38" fill="hold">
                            <p:stCondLst>
                              <p:cond delay="500"/>
                            </p:stCondLst>
                            <p:childTnLst>
                              <p:par>
                                <p:cTn id="39" presetID="2" presetClass="entr" presetSubtype="12" fill="hold" nodeType="afterEffect">
                                  <p:stCondLst>
                                    <p:cond delay="0"/>
                                  </p:stCondLst>
                                  <p:childTnLst>
                                    <p:set>
                                      <p:cBhvr>
                                        <p:cTn id="40" dur="1" fill="hold">
                                          <p:stCondLst>
                                            <p:cond delay="0"/>
                                          </p:stCondLst>
                                        </p:cTn>
                                        <p:tgtEl>
                                          <p:spTgt spid="1488"/>
                                        </p:tgtEl>
                                        <p:attrNameLst>
                                          <p:attrName>style.visibility</p:attrName>
                                        </p:attrNameLst>
                                      </p:cBhvr>
                                      <p:to>
                                        <p:strVal val="visible"/>
                                      </p:to>
                                    </p:set>
                                    <p:anim calcmode="lin" valueType="num">
                                      <p:cBhvr additive="base">
                                        <p:cTn id="41" dur="1000" fill="hold"/>
                                        <p:tgtEl>
                                          <p:spTgt spid="1488"/>
                                        </p:tgtEl>
                                        <p:attrNameLst>
                                          <p:attrName>ppt_x</p:attrName>
                                        </p:attrNameLst>
                                      </p:cBhvr>
                                      <p:tavLst>
                                        <p:tav tm="0">
                                          <p:val>
                                            <p:strVal val="0-#ppt_w/2"/>
                                          </p:val>
                                        </p:tav>
                                        <p:tav tm="100000">
                                          <p:val>
                                            <p:strVal val="#ppt_x"/>
                                          </p:val>
                                        </p:tav>
                                      </p:tavLst>
                                    </p:anim>
                                    <p:anim calcmode="lin" valueType="num">
                                      <p:cBhvr additive="base">
                                        <p:cTn id="42" dur="1000" fill="hold"/>
                                        <p:tgtEl>
                                          <p:spTgt spid="148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repeatCount="2000" fill="hold" nodeType="clickEffect">
                                  <p:stCondLst>
                                    <p:cond delay="0"/>
                                  </p:stCondLst>
                                  <p:childTnLst>
                                    <p:set>
                                      <p:cBhvr>
                                        <p:cTn id="46" dur="1" fill="hold">
                                          <p:stCondLst>
                                            <p:cond delay="0"/>
                                          </p:stCondLst>
                                        </p:cTn>
                                        <p:tgtEl>
                                          <p:spTgt spid="1454"/>
                                        </p:tgtEl>
                                        <p:attrNameLst>
                                          <p:attrName>style.visibility</p:attrName>
                                        </p:attrNameLst>
                                      </p:cBhvr>
                                      <p:to>
                                        <p:strVal val="visible"/>
                                      </p:to>
                                    </p:set>
                                    <p:anim calcmode="lin" valueType="num">
                                      <p:cBhvr additive="base">
                                        <p:cTn id="47" dur="500" fill="hold"/>
                                        <p:tgtEl>
                                          <p:spTgt spid="1454"/>
                                        </p:tgtEl>
                                        <p:attrNameLst>
                                          <p:attrName>ppt_x</p:attrName>
                                        </p:attrNameLst>
                                      </p:cBhvr>
                                      <p:tavLst>
                                        <p:tav tm="0">
                                          <p:val>
                                            <p:strVal val="1+#ppt_w/2"/>
                                          </p:val>
                                        </p:tav>
                                        <p:tav tm="100000">
                                          <p:val>
                                            <p:strVal val="#ppt_x"/>
                                          </p:val>
                                        </p:tav>
                                      </p:tavLst>
                                    </p:anim>
                                    <p:anim calcmode="lin" valueType="num">
                                      <p:cBhvr additive="base">
                                        <p:cTn id="48" dur="500" fill="hold"/>
                                        <p:tgtEl>
                                          <p:spTgt spid="1454"/>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8" fill="hold" nodeType="afterEffect">
                                  <p:stCondLst>
                                    <p:cond delay="0"/>
                                  </p:stCondLst>
                                  <p:childTnLst>
                                    <p:set>
                                      <p:cBhvr>
                                        <p:cTn id="51" dur="1" fill="hold">
                                          <p:stCondLst>
                                            <p:cond delay="0"/>
                                          </p:stCondLst>
                                        </p:cTn>
                                        <p:tgtEl>
                                          <p:spTgt spid="1436"/>
                                        </p:tgtEl>
                                        <p:attrNameLst>
                                          <p:attrName>style.visibility</p:attrName>
                                        </p:attrNameLst>
                                      </p:cBhvr>
                                      <p:to>
                                        <p:strVal val="visible"/>
                                      </p:to>
                                    </p:set>
                                    <p:anim calcmode="lin" valueType="num">
                                      <p:cBhvr additive="base">
                                        <p:cTn id="52" dur="1000" fill="hold"/>
                                        <p:tgtEl>
                                          <p:spTgt spid="1436"/>
                                        </p:tgtEl>
                                        <p:attrNameLst>
                                          <p:attrName>ppt_x</p:attrName>
                                        </p:attrNameLst>
                                      </p:cBhvr>
                                      <p:tavLst>
                                        <p:tav tm="0">
                                          <p:val>
                                            <p:strVal val="0-#ppt_w/2"/>
                                          </p:val>
                                        </p:tav>
                                        <p:tav tm="100000">
                                          <p:val>
                                            <p:strVal val="#ppt_x"/>
                                          </p:val>
                                        </p:tav>
                                      </p:tavLst>
                                    </p:anim>
                                    <p:anim calcmode="lin" valueType="num">
                                      <p:cBhvr additive="base">
                                        <p:cTn id="53" dur="1000" fill="hold"/>
                                        <p:tgtEl>
                                          <p:spTgt spid="143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1401"/>
                                        </p:tgtEl>
                                        <p:attrNameLst>
                                          <p:attrName>fillcolor</p:attrName>
                                        </p:attrNameLst>
                                      </p:cBhvr>
                                      <p:to>
                                        <a:srgbClr val="00CC00"/>
                                      </p:to>
                                    </p:animClr>
                                    <p:set>
                                      <p:cBhvr>
                                        <p:cTn id="58" dur="500" fill="hold"/>
                                        <p:tgtEl>
                                          <p:spTgt spid="1401"/>
                                        </p:tgtEl>
                                        <p:attrNameLst>
                                          <p:attrName>fill.type</p:attrName>
                                        </p:attrNameLst>
                                      </p:cBhvr>
                                      <p:to>
                                        <p:strVal val="solid"/>
                                      </p:to>
                                    </p:set>
                                    <p:set>
                                      <p:cBhvr>
                                        <p:cTn id="59" dur="500" fill="hold"/>
                                        <p:tgtEl>
                                          <p:spTgt spid="1401"/>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400"/>
                                        </p:tgtEl>
                                        <p:attrNameLst>
                                          <p:attrName>fillcolor</p:attrName>
                                        </p:attrNameLst>
                                      </p:cBhvr>
                                      <p:to>
                                        <a:schemeClr val="bg2"/>
                                      </p:to>
                                    </p:animClr>
                                    <p:set>
                                      <p:cBhvr>
                                        <p:cTn id="62" dur="500" fill="hold"/>
                                        <p:tgtEl>
                                          <p:spTgt spid="1400"/>
                                        </p:tgtEl>
                                        <p:attrNameLst>
                                          <p:attrName>fill.type</p:attrName>
                                        </p:attrNameLst>
                                      </p:cBhvr>
                                      <p:to>
                                        <p:strVal val="solid"/>
                                      </p:to>
                                    </p:set>
                                    <p:set>
                                      <p:cBhvr>
                                        <p:cTn id="63" dur="500" fill="hold"/>
                                        <p:tgtEl>
                                          <p:spTgt spid="1400"/>
                                        </p:tgtEl>
                                        <p:attrNameLst>
                                          <p:attrName>fill.on</p:attrName>
                                        </p:attrNameLst>
                                      </p:cBhvr>
                                      <p:to>
                                        <p:strVal val="true"/>
                                      </p:to>
                                    </p:set>
                                  </p:childTnLst>
                                </p:cTn>
                              </p:par>
                            </p:childTnLst>
                          </p:cTn>
                        </p:par>
                        <p:par>
                          <p:cTn id="64" fill="hold">
                            <p:stCondLst>
                              <p:cond delay="500"/>
                            </p:stCondLst>
                            <p:childTnLst>
                              <p:par>
                                <p:cTn id="65" presetID="2" presetClass="entr" presetSubtype="12" fill="hold" nodeType="afterEffect">
                                  <p:stCondLst>
                                    <p:cond delay="0"/>
                                  </p:stCondLst>
                                  <p:childTnLst>
                                    <p:set>
                                      <p:cBhvr>
                                        <p:cTn id="66" dur="1" fill="hold">
                                          <p:stCondLst>
                                            <p:cond delay="0"/>
                                          </p:stCondLst>
                                        </p:cTn>
                                        <p:tgtEl>
                                          <p:spTgt spid="1492"/>
                                        </p:tgtEl>
                                        <p:attrNameLst>
                                          <p:attrName>style.visibility</p:attrName>
                                        </p:attrNameLst>
                                      </p:cBhvr>
                                      <p:to>
                                        <p:strVal val="visible"/>
                                      </p:to>
                                    </p:set>
                                    <p:anim calcmode="lin" valueType="num">
                                      <p:cBhvr additive="base">
                                        <p:cTn id="67" dur="1000" fill="hold"/>
                                        <p:tgtEl>
                                          <p:spTgt spid="1492"/>
                                        </p:tgtEl>
                                        <p:attrNameLst>
                                          <p:attrName>ppt_x</p:attrName>
                                        </p:attrNameLst>
                                      </p:cBhvr>
                                      <p:tavLst>
                                        <p:tav tm="0">
                                          <p:val>
                                            <p:strVal val="0-#ppt_w/2"/>
                                          </p:val>
                                        </p:tav>
                                        <p:tav tm="100000">
                                          <p:val>
                                            <p:strVal val="#ppt_x"/>
                                          </p:val>
                                        </p:tav>
                                      </p:tavLst>
                                    </p:anim>
                                    <p:anim calcmode="lin" valueType="num">
                                      <p:cBhvr additive="base">
                                        <p:cTn id="68" dur="1000" fill="hold"/>
                                        <p:tgtEl>
                                          <p:spTgt spid="14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repeatCount="2000" fill="hold" nodeType="clickEffect">
                                  <p:stCondLst>
                                    <p:cond delay="0"/>
                                  </p:stCondLst>
                                  <p:childTnLst>
                                    <p:set>
                                      <p:cBhvr>
                                        <p:cTn id="72" dur="1" fill="hold">
                                          <p:stCondLst>
                                            <p:cond delay="0"/>
                                          </p:stCondLst>
                                        </p:cTn>
                                        <p:tgtEl>
                                          <p:spTgt spid="1459"/>
                                        </p:tgtEl>
                                        <p:attrNameLst>
                                          <p:attrName>style.visibility</p:attrName>
                                        </p:attrNameLst>
                                      </p:cBhvr>
                                      <p:to>
                                        <p:strVal val="visible"/>
                                      </p:to>
                                    </p:set>
                                    <p:anim calcmode="lin" valueType="num">
                                      <p:cBhvr additive="base">
                                        <p:cTn id="73" dur="500" fill="hold"/>
                                        <p:tgtEl>
                                          <p:spTgt spid="1459"/>
                                        </p:tgtEl>
                                        <p:attrNameLst>
                                          <p:attrName>ppt_x</p:attrName>
                                        </p:attrNameLst>
                                      </p:cBhvr>
                                      <p:tavLst>
                                        <p:tav tm="0">
                                          <p:val>
                                            <p:strVal val="1+#ppt_w/2"/>
                                          </p:val>
                                        </p:tav>
                                        <p:tav tm="100000">
                                          <p:val>
                                            <p:strVal val="#ppt_x"/>
                                          </p:val>
                                        </p:tav>
                                      </p:tavLst>
                                    </p:anim>
                                    <p:anim calcmode="lin" valueType="num">
                                      <p:cBhvr additive="base">
                                        <p:cTn id="74" dur="500" fill="hold"/>
                                        <p:tgtEl>
                                          <p:spTgt spid="1459"/>
                                        </p:tgtEl>
                                        <p:attrNameLst>
                                          <p:attrName>ppt_y</p:attrName>
                                        </p:attrNameLst>
                                      </p:cBhvr>
                                      <p:tavLst>
                                        <p:tav tm="0">
                                          <p:val>
                                            <p:strVal val="#ppt_y"/>
                                          </p:val>
                                        </p:tav>
                                        <p:tav tm="100000">
                                          <p:val>
                                            <p:strVal val="#ppt_y"/>
                                          </p:val>
                                        </p:tav>
                                      </p:tavLst>
                                    </p:anim>
                                  </p:childTnLst>
                                </p:cTn>
                              </p:par>
                            </p:childTnLst>
                          </p:cTn>
                        </p:par>
                        <p:par>
                          <p:cTn id="75" fill="hold">
                            <p:stCondLst>
                              <p:cond delay="1000"/>
                            </p:stCondLst>
                            <p:childTnLst>
                              <p:par>
                                <p:cTn id="76" presetID="2" presetClass="entr" presetSubtype="8" fill="hold" nodeType="afterEffect">
                                  <p:stCondLst>
                                    <p:cond delay="0"/>
                                  </p:stCondLst>
                                  <p:childTnLst>
                                    <p:set>
                                      <p:cBhvr>
                                        <p:cTn id="77" dur="1" fill="hold">
                                          <p:stCondLst>
                                            <p:cond delay="0"/>
                                          </p:stCondLst>
                                        </p:cTn>
                                        <p:tgtEl>
                                          <p:spTgt spid="1439"/>
                                        </p:tgtEl>
                                        <p:attrNameLst>
                                          <p:attrName>style.visibility</p:attrName>
                                        </p:attrNameLst>
                                      </p:cBhvr>
                                      <p:to>
                                        <p:strVal val="visible"/>
                                      </p:to>
                                    </p:set>
                                    <p:anim calcmode="lin" valueType="num">
                                      <p:cBhvr additive="base">
                                        <p:cTn id="78" dur="1000" fill="hold"/>
                                        <p:tgtEl>
                                          <p:spTgt spid="1439"/>
                                        </p:tgtEl>
                                        <p:attrNameLst>
                                          <p:attrName>ppt_x</p:attrName>
                                        </p:attrNameLst>
                                      </p:cBhvr>
                                      <p:tavLst>
                                        <p:tav tm="0">
                                          <p:val>
                                            <p:strVal val="0-#ppt_w/2"/>
                                          </p:val>
                                        </p:tav>
                                        <p:tav tm="100000">
                                          <p:val>
                                            <p:strVal val="#ppt_x"/>
                                          </p:val>
                                        </p:tav>
                                      </p:tavLst>
                                    </p:anim>
                                    <p:anim calcmode="lin" valueType="num">
                                      <p:cBhvr additive="base">
                                        <p:cTn id="79" dur="1000" fill="hold"/>
                                        <p:tgtEl>
                                          <p:spTgt spid="143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500" fill="hold"/>
                                        <p:tgtEl>
                                          <p:spTgt spid="1401"/>
                                        </p:tgtEl>
                                        <p:attrNameLst>
                                          <p:attrName>fillcolor</p:attrName>
                                        </p:attrNameLst>
                                      </p:cBhvr>
                                      <p:to>
                                        <a:schemeClr val="bg2"/>
                                      </p:to>
                                    </p:animClr>
                                    <p:set>
                                      <p:cBhvr>
                                        <p:cTn id="84" dur="500" fill="hold"/>
                                        <p:tgtEl>
                                          <p:spTgt spid="1401"/>
                                        </p:tgtEl>
                                        <p:attrNameLst>
                                          <p:attrName>fill.type</p:attrName>
                                        </p:attrNameLst>
                                      </p:cBhvr>
                                      <p:to>
                                        <p:strVal val="solid"/>
                                      </p:to>
                                    </p:set>
                                    <p:set>
                                      <p:cBhvr>
                                        <p:cTn id="85" dur="500" fill="hold"/>
                                        <p:tgtEl>
                                          <p:spTgt spid="140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402"/>
                                        </p:tgtEl>
                                        <p:attrNameLst>
                                          <p:attrName>fillcolor</p:attrName>
                                        </p:attrNameLst>
                                      </p:cBhvr>
                                      <p:to>
                                        <a:srgbClr val="00CC00"/>
                                      </p:to>
                                    </p:animClr>
                                    <p:set>
                                      <p:cBhvr>
                                        <p:cTn id="88" dur="500" fill="hold"/>
                                        <p:tgtEl>
                                          <p:spTgt spid="1402"/>
                                        </p:tgtEl>
                                        <p:attrNameLst>
                                          <p:attrName>fill.type</p:attrName>
                                        </p:attrNameLst>
                                      </p:cBhvr>
                                      <p:to>
                                        <p:strVal val="solid"/>
                                      </p:to>
                                    </p:set>
                                    <p:set>
                                      <p:cBhvr>
                                        <p:cTn id="89" dur="500" fill="hold"/>
                                        <p:tgtEl>
                                          <p:spTgt spid="1402"/>
                                        </p:tgtEl>
                                        <p:attrNameLst>
                                          <p:attrName>fill.on</p:attrName>
                                        </p:attrNameLst>
                                      </p:cBhvr>
                                      <p:to>
                                        <p:strVal val="true"/>
                                      </p:to>
                                    </p:set>
                                  </p:childTnLst>
                                </p:cTn>
                              </p:par>
                            </p:childTnLst>
                          </p:cTn>
                        </p:par>
                        <p:par>
                          <p:cTn id="90" fill="hold">
                            <p:stCondLst>
                              <p:cond delay="500"/>
                            </p:stCondLst>
                            <p:childTnLst>
                              <p:par>
                                <p:cTn id="91" presetID="2" presetClass="entr" presetSubtype="12" fill="hold" nodeType="afterEffect">
                                  <p:stCondLst>
                                    <p:cond delay="0"/>
                                  </p:stCondLst>
                                  <p:childTnLst>
                                    <p:set>
                                      <p:cBhvr>
                                        <p:cTn id="92" dur="1" fill="hold">
                                          <p:stCondLst>
                                            <p:cond delay="0"/>
                                          </p:stCondLst>
                                        </p:cTn>
                                        <p:tgtEl>
                                          <p:spTgt spid="1496"/>
                                        </p:tgtEl>
                                        <p:attrNameLst>
                                          <p:attrName>style.visibility</p:attrName>
                                        </p:attrNameLst>
                                      </p:cBhvr>
                                      <p:to>
                                        <p:strVal val="visible"/>
                                      </p:to>
                                    </p:set>
                                    <p:anim calcmode="lin" valueType="num">
                                      <p:cBhvr additive="base">
                                        <p:cTn id="93" dur="1000" fill="hold"/>
                                        <p:tgtEl>
                                          <p:spTgt spid="1496"/>
                                        </p:tgtEl>
                                        <p:attrNameLst>
                                          <p:attrName>ppt_x</p:attrName>
                                        </p:attrNameLst>
                                      </p:cBhvr>
                                      <p:tavLst>
                                        <p:tav tm="0">
                                          <p:val>
                                            <p:strVal val="0-#ppt_w/2"/>
                                          </p:val>
                                        </p:tav>
                                        <p:tav tm="100000">
                                          <p:val>
                                            <p:strVal val="#ppt_x"/>
                                          </p:val>
                                        </p:tav>
                                      </p:tavLst>
                                    </p:anim>
                                    <p:anim calcmode="lin" valueType="num">
                                      <p:cBhvr additive="base">
                                        <p:cTn id="94" dur="1000" fill="hold"/>
                                        <p:tgtEl>
                                          <p:spTgt spid="1496"/>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22" presetClass="entr" presetSubtype="2" repeatCount="3000" fill="hold" nodeType="afterEffect">
                                  <p:stCondLst>
                                    <p:cond delay="0"/>
                                  </p:stCondLst>
                                  <p:childTnLst>
                                    <p:set>
                                      <p:cBhvr>
                                        <p:cTn id="97" dur="1" fill="hold">
                                          <p:stCondLst>
                                            <p:cond delay="0"/>
                                          </p:stCondLst>
                                        </p:cTn>
                                        <p:tgtEl>
                                          <p:spTgt spid="1539"/>
                                        </p:tgtEl>
                                        <p:attrNameLst>
                                          <p:attrName>style.visibility</p:attrName>
                                        </p:attrNameLst>
                                      </p:cBhvr>
                                      <p:to>
                                        <p:strVal val="visible"/>
                                      </p:to>
                                    </p:set>
                                    <p:animEffect transition="in" filter="wipe(right)">
                                      <p:cBhvr>
                                        <p:cTn id="98" dur="500"/>
                                        <p:tgtEl>
                                          <p:spTgt spid="153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1537"/>
                                        </p:tgtEl>
                                        <p:attrNameLst>
                                          <p:attrName>style.visibility</p:attrName>
                                        </p:attrNameLst>
                                      </p:cBhvr>
                                      <p:to>
                                        <p:strVal val="visible"/>
                                      </p:to>
                                    </p:set>
                                    <p:animEffect transition="in" filter="wipe(left)">
                                      <p:cBhvr>
                                        <p:cTn id="103" dur="500"/>
                                        <p:tgtEl>
                                          <p:spTgt spid="1537"/>
                                        </p:tgtEl>
                                      </p:cBhvr>
                                    </p:animEffect>
                                  </p:childTnLst>
                                </p:cTn>
                              </p:par>
                            </p:childTnLst>
                          </p:cTn>
                        </p:par>
                        <p:par>
                          <p:cTn id="104" fill="hold">
                            <p:stCondLst>
                              <p:cond delay="1500"/>
                            </p:stCondLst>
                            <p:childTnLst>
                              <p:par>
                                <p:cTn id="105" presetID="22" presetClass="entr" presetSubtype="8" fill="hold" nodeType="after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wipe(left)">
                                      <p:cBhvr>
                                        <p:cTn id="107" dur="500"/>
                                        <p:tgtEl>
                                          <p:spTgt spid="14"/>
                                        </p:tgtEl>
                                      </p:cBhvr>
                                    </p:animEffect>
                                  </p:childTnLst>
                                </p:cTn>
                              </p:par>
                            </p:childTnLst>
                          </p:cTn>
                        </p:par>
                        <p:par>
                          <p:cTn id="108" fill="hold">
                            <p:stCondLst>
                              <p:cond delay="2000"/>
                            </p:stCondLst>
                            <p:childTnLst>
                              <p:par>
                                <p:cTn id="109" presetID="22" presetClass="entr" presetSubtype="4" fill="hold" nodeType="afterEffect">
                                  <p:stCondLst>
                                    <p:cond delay="0"/>
                                  </p:stCondLst>
                                  <p:childTnLst>
                                    <p:set>
                                      <p:cBhvr>
                                        <p:cTn id="110" dur="1" fill="hold">
                                          <p:stCondLst>
                                            <p:cond delay="0"/>
                                          </p:stCondLst>
                                        </p:cTn>
                                        <p:tgtEl>
                                          <p:spTgt spid="404"/>
                                        </p:tgtEl>
                                        <p:attrNameLst>
                                          <p:attrName>style.visibility</p:attrName>
                                        </p:attrNameLst>
                                      </p:cBhvr>
                                      <p:to>
                                        <p:strVal val="visible"/>
                                      </p:to>
                                    </p:set>
                                    <p:animEffect transition="in" filter="wipe(down)">
                                      <p:cBhvr>
                                        <p:cTn id="111" dur="500"/>
                                        <p:tgtEl>
                                          <p:spTgt spid="404"/>
                                        </p:tgtEl>
                                      </p:cBhvr>
                                    </p:animEffect>
                                  </p:childTnLst>
                                </p:cTn>
                              </p:par>
                            </p:childTnLst>
                          </p:cTn>
                        </p:par>
                        <p:par>
                          <p:cTn id="112" fill="hold">
                            <p:stCondLst>
                              <p:cond delay="2500"/>
                            </p:stCondLst>
                            <p:childTnLst>
                              <p:par>
                                <p:cTn id="113" presetID="22" presetClass="entr" presetSubtype="8" fill="hold" nodeType="afterEffect">
                                  <p:stCondLst>
                                    <p:cond delay="0"/>
                                  </p:stCondLst>
                                  <p:childTnLst>
                                    <p:set>
                                      <p:cBhvr>
                                        <p:cTn id="114" dur="1" fill="hold">
                                          <p:stCondLst>
                                            <p:cond delay="0"/>
                                          </p:stCondLst>
                                        </p:cTn>
                                        <p:tgtEl>
                                          <p:spTgt spid="405"/>
                                        </p:tgtEl>
                                        <p:attrNameLst>
                                          <p:attrName>style.visibility</p:attrName>
                                        </p:attrNameLst>
                                      </p:cBhvr>
                                      <p:to>
                                        <p:strVal val="visible"/>
                                      </p:to>
                                    </p:set>
                                    <p:animEffect transition="in" filter="wipe(left)">
                                      <p:cBhvr>
                                        <p:cTn id="115" dur="500"/>
                                        <p:tgtEl>
                                          <p:spTgt spid="405"/>
                                        </p:tgtEl>
                                      </p:cBhvr>
                                    </p:animEffect>
                                  </p:childTnLst>
                                </p:cTn>
                              </p:par>
                            </p:childTnLst>
                          </p:cTn>
                        </p:par>
                        <p:par>
                          <p:cTn id="116" fill="hold">
                            <p:stCondLst>
                              <p:cond delay="3000"/>
                            </p:stCondLst>
                            <p:childTnLst>
                              <p:par>
                                <p:cTn id="117" presetID="22" presetClass="entr" presetSubtype="1"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par>
                          <p:cTn id="120" fill="hold">
                            <p:stCondLst>
                              <p:cond delay="3500"/>
                            </p:stCondLst>
                            <p:childTnLst>
                              <p:par>
                                <p:cTn id="121" presetID="22" presetClass="entr" presetSubtype="8" repeatCount="3000" fill="hold" nodeType="afterEffect">
                                  <p:stCondLst>
                                    <p:cond delay="0"/>
                                  </p:stCondLst>
                                  <p:childTnLst>
                                    <p:set>
                                      <p:cBhvr>
                                        <p:cTn id="122" dur="1" fill="hold">
                                          <p:stCondLst>
                                            <p:cond delay="0"/>
                                          </p:stCondLst>
                                        </p:cTn>
                                        <p:tgtEl>
                                          <p:spTgt spid="1536"/>
                                        </p:tgtEl>
                                        <p:attrNameLst>
                                          <p:attrName>style.visibility</p:attrName>
                                        </p:attrNameLst>
                                      </p:cBhvr>
                                      <p:to>
                                        <p:strVal val="visible"/>
                                      </p:to>
                                    </p:set>
                                    <p:animEffect transition="in" filter="wipe(left)">
                                      <p:cBhvr>
                                        <p:cTn id="123" dur="500"/>
                                        <p:tgtEl>
                                          <p:spTgt spid="1536"/>
                                        </p:tgtEl>
                                      </p:cBhvr>
                                    </p:animEffect>
                                  </p:childTnLst>
                                </p:cTn>
                              </p:par>
                            </p:childTnLst>
                          </p:cTn>
                        </p:par>
                        <p:par>
                          <p:cTn id="124" fill="hold">
                            <p:stCondLst>
                              <p:cond delay="5000"/>
                            </p:stCondLst>
                            <p:childTnLst>
                              <p:par>
                                <p:cTn id="125" presetID="22" presetClass="entr" presetSubtype="8" repeatCount="3000" fill="hold" nodeType="afterEffect">
                                  <p:stCondLst>
                                    <p:cond delay="0"/>
                                  </p:stCondLst>
                                  <p:childTnLst>
                                    <p:set>
                                      <p:cBhvr>
                                        <p:cTn id="126" dur="1" fill="hold">
                                          <p:stCondLst>
                                            <p:cond delay="0"/>
                                          </p:stCondLst>
                                        </p:cTn>
                                        <p:tgtEl>
                                          <p:spTgt spid="1538"/>
                                        </p:tgtEl>
                                        <p:attrNameLst>
                                          <p:attrName>style.visibility</p:attrName>
                                        </p:attrNameLst>
                                      </p:cBhvr>
                                      <p:to>
                                        <p:strVal val="visible"/>
                                      </p:to>
                                    </p:set>
                                    <p:animEffect transition="in" filter="wipe(left)">
                                      <p:cBhvr>
                                        <p:cTn id="127" dur="500"/>
                                        <p:tgtEl>
                                          <p:spTgt spid="1538"/>
                                        </p:tgtEl>
                                      </p:cBhvr>
                                    </p:animEffect>
                                  </p:childTnLst>
                                </p:cTn>
                              </p:par>
                            </p:childTnLst>
                          </p:cTn>
                        </p:par>
                      </p:childTnLst>
                    </p:cTn>
                  </p:par>
                  <p:par>
                    <p:cTn id="128" fill="hold">
                      <p:stCondLst>
                        <p:cond delay="indefinite"/>
                      </p:stCondLst>
                      <p:childTnLst>
                        <p:par>
                          <p:cTn id="129" fill="hold">
                            <p:stCondLst>
                              <p:cond delay="0"/>
                            </p:stCondLst>
                            <p:childTnLst>
                              <p:par>
                                <p:cTn id="130" presetID="35" presetClass="emph" presetSubtype="0" fill="hold" nodeType="clickEffect">
                                  <p:stCondLst>
                                    <p:cond delay="0"/>
                                  </p:stCondLst>
                                  <p:childTnLst>
                                    <p:anim calcmode="discrete" valueType="str">
                                      <p:cBhvr>
                                        <p:cTn id="131" dur="1000" fill="hold"/>
                                        <p:tgtEl>
                                          <p:spTgt spid="1448"/>
                                        </p:tgtEl>
                                        <p:attrNameLst>
                                          <p:attrName>style.visibility</p:attrName>
                                        </p:attrNameLst>
                                      </p:cBhvr>
                                      <p:tavLst>
                                        <p:tav tm="0">
                                          <p:val>
                                            <p:strVal val="hidden"/>
                                          </p:val>
                                        </p:tav>
                                        <p:tav tm="50000">
                                          <p:val>
                                            <p:strVal val="visible"/>
                                          </p:val>
                                        </p:tav>
                                      </p:tavLst>
                                    </p:anim>
                                  </p:childTnLst>
                                </p:cTn>
                              </p:par>
                              <p:par>
                                <p:cTn id="132" presetID="35" presetClass="emph" presetSubtype="0" repeatCount="2000" fill="hold" nodeType="withEffect">
                                  <p:stCondLst>
                                    <p:cond delay="0"/>
                                  </p:stCondLst>
                                  <p:childTnLst>
                                    <p:anim calcmode="discrete" valueType="str">
                                      <p:cBhvr>
                                        <p:cTn id="133" dur="1000" fill="hold"/>
                                        <p:tgtEl>
                                          <p:spTgt spid="1479"/>
                                        </p:tgtEl>
                                        <p:attrNameLst>
                                          <p:attrName>style.visibility</p:attrName>
                                        </p:attrNameLst>
                                      </p:cBhvr>
                                      <p:tavLst>
                                        <p:tav tm="0">
                                          <p:val>
                                            <p:strVal val="hidden"/>
                                          </p:val>
                                        </p:tav>
                                        <p:tav tm="50000">
                                          <p:val>
                                            <p:strVal val="visible"/>
                                          </p:val>
                                        </p:tav>
                                      </p:tavLst>
                                    </p:anim>
                                  </p:childTnLst>
                                </p:cTn>
                              </p:par>
                              <p:par>
                                <p:cTn id="134" presetID="1" presetClass="emph" presetSubtype="2" fill="hold" nodeType="withEffect">
                                  <p:stCondLst>
                                    <p:cond delay="0"/>
                                  </p:stCondLst>
                                  <p:childTnLst>
                                    <p:animClr clrSpc="rgb" dir="cw">
                                      <p:cBhvr>
                                        <p:cTn id="135" dur="500" fill="hold"/>
                                        <p:tgtEl>
                                          <p:spTgt spid="1402"/>
                                        </p:tgtEl>
                                        <p:attrNameLst>
                                          <p:attrName>fillcolor</p:attrName>
                                        </p:attrNameLst>
                                      </p:cBhvr>
                                      <p:to>
                                        <a:srgbClr val="FFFF66"/>
                                      </p:to>
                                    </p:animClr>
                                    <p:set>
                                      <p:cBhvr>
                                        <p:cTn id="136" dur="500" fill="hold"/>
                                        <p:tgtEl>
                                          <p:spTgt spid="1402"/>
                                        </p:tgtEl>
                                        <p:attrNameLst>
                                          <p:attrName>fill.type</p:attrName>
                                        </p:attrNameLst>
                                      </p:cBhvr>
                                      <p:to>
                                        <p:strVal val="solid"/>
                                      </p:to>
                                    </p:set>
                                    <p:set>
                                      <p:cBhvr>
                                        <p:cTn id="137" dur="500" fill="hold"/>
                                        <p:tgtEl>
                                          <p:spTgt spid="1402"/>
                                        </p:tgtEl>
                                        <p:attrNameLst>
                                          <p:attrName>fill.on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left)">
                                      <p:cBhvr>
                                        <p:cTn id="142" dur="500"/>
                                        <p:tgtEl>
                                          <p:spTgt spid="27"/>
                                        </p:tgtEl>
                                      </p:cBhvr>
                                    </p:animEffect>
                                  </p:childTnLst>
                                </p:cTn>
                              </p:par>
                            </p:childTnLst>
                          </p:cTn>
                        </p:par>
                        <p:par>
                          <p:cTn id="143" fill="hold">
                            <p:stCondLst>
                              <p:cond delay="500"/>
                            </p:stCondLst>
                            <p:childTnLst>
                              <p:par>
                                <p:cTn id="144" presetID="22" presetClass="entr" presetSubtype="4" fill="hold" nodeType="afterEffect">
                                  <p:stCondLst>
                                    <p:cond delay="0"/>
                                  </p:stCondLst>
                                  <p:childTnLst>
                                    <p:set>
                                      <p:cBhvr>
                                        <p:cTn id="145" dur="1" fill="hold">
                                          <p:stCondLst>
                                            <p:cond delay="0"/>
                                          </p:stCondLst>
                                        </p:cTn>
                                        <p:tgtEl>
                                          <p:spTgt spid="413"/>
                                        </p:tgtEl>
                                        <p:attrNameLst>
                                          <p:attrName>style.visibility</p:attrName>
                                        </p:attrNameLst>
                                      </p:cBhvr>
                                      <p:to>
                                        <p:strVal val="visible"/>
                                      </p:to>
                                    </p:set>
                                    <p:animEffect transition="in" filter="wipe(down)">
                                      <p:cBhvr>
                                        <p:cTn id="146" dur="500"/>
                                        <p:tgtEl>
                                          <p:spTgt spid="413"/>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417"/>
                                        </p:tgtEl>
                                        <p:attrNameLst>
                                          <p:attrName>style.visibility</p:attrName>
                                        </p:attrNameLst>
                                      </p:cBhvr>
                                      <p:to>
                                        <p:strVal val="visible"/>
                                      </p:to>
                                    </p:set>
                                    <p:animEffect transition="in" filter="wipe(left)">
                                      <p:cBhvr>
                                        <p:cTn id="150" dur="500"/>
                                        <p:tgtEl>
                                          <p:spTgt spid="417"/>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423"/>
                                        </p:tgtEl>
                                        <p:attrNameLst>
                                          <p:attrName>style.visibility</p:attrName>
                                        </p:attrNameLst>
                                      </p:cBhvr>
                                      <p:to>
                                        <p:strVal val="visible"/>
                                      </p:to>
                                    </p:set>
                                    <p:animEffect transition="in" filter="wipe(left)">
                                      <p:cBhvr>
                                        <p:cTn id="154" dur="500"/>
                                        <p:tgtEl>
                                          <p:spTgt spid="42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0"/>
                                        </p:tgtEl>
                                        <p:attrNameLst>
                                          <p:attrName>style.visibility</p:attrName>
                                        </p:attrNameLst>
                                      </p:cBhvr>
                                      <p:to>
                                        <p:strVal val="visible"/>
                                      </p:to>
                                    </p:set>
                                  </p:childTnLst>
                                </p:cTn>
                              </p:par>
                            </p:childTnLst>
                          </p:cTn>
                        </p:par>
                        <p:par>
                          <p:cTn id="159" fill="hold">
                            <p:stCondLst>
                              <p:cond delay="0"/>
                            </p:stCondLst>
                            <p:childTnLst>
                              <p:par>
                                <p:cTn id="160" presetID="1" presetClass="emph" presetSubtype="2" fill="hold" nodeType="afterEffect">
                                  <p:stCondLst>
                                    <p:cond delay="0"/>
                                  </p:stCondLst>
                                  <p:childTnLst>
                                    <p:animClr clrSpc="rgb" dir="cw">
                                      <p:cBhvr>
                                        <p:cTn id="161" dur="500" fill="hold"/>
                                        <p:tgtEl>
                                          <p:spTgt spid="1403"/>
                                        </p:tgtEl>
                                        <p:attrNameLst>
                                          <p:attrName>fillcolor</p:attrName>
                                        </p:attrNameLst>
                                      </p:cBhvr>
                                      <p:to>
                                        <a:srgbClr val="00CC00"/>
                                      </p:to>
                                    </p:animClr>
                                    <p:set>
                                      <p:cBhvr>
                                        <p:cTn id="162" dur="500" fill="hold"/>
                                        <p:tgtEl>
                                          <p:spTgt spid="1403"/>
                                        </p:tgtEl>
                                        <p:attrNameLst>
                                          <p:attrName>fill.type</p:attrName>
                                        </p:attrNameLst>
                                      </p:cBhvr>
                                      <p:to>
                                        <p:strVal val="solid"/>
                                      </p:to>
                                    </p:set>
                                    <p:set>
                                      <p:cBhvr>
                                        <p:cTn id="163" dur="500" fill="hold"/>
                                        <p:tgtEl>
                                          <p:spTgt spid="1403"/>
                                        </p:tgtEl>
                                        <p:attrNameLst>
                                          <p:attrName>fill.on</p:attrName>
                                        </p:attrNameLst>
                                      </p:cBhvr>
                                      <p:to>
                                        <p:strVal val="true"/>
                                      </p:to>
                                    </p:set>
                                  </p:childTnLst>
                                </p:cTn>
                              </p:par>
                            </p:childTnLst>
                          </p:cTn>
                        </p:par>
                        <p:par>
                          <p:cTn id="164" fill="hold">
                            <p:stCondLst>
                              <p:cond delay="500"/>
                            </p:stCondLst>
                            <p:childTnLst>
                              <p:par>
                                <p:cTn id="165" presetID="2" presetClass="entr" presetSubtype="12" fill="hold" nodeType="afterEffect">
                                  <p:stCondLst>
                                    <p:cond delay="0"/>
                                  </p:stCondLst>
                                  <p:childTnLst>
                                    <p:set>
                                      <p:cBhvr>
                                        <p:cTn id="166" dur="1" fill="hold">
                                          <p:stCondLst>
                                            <p:cond delay="0"/>
                                          </p:stCondLst>
                                        </p:cTn>
                                        <p:tgtEl>
                                          <p:spTgt spid="1500"/>
                                        </p:tgtEl>
                                        <p:attrNameLst>
                                          <p:attrName>style.visibility</p:attrName>
                                        </p:attrNameLst>
                                      </p:cBhvr>
                                      <p:to>
                                        <p:strVal val="visible"/>
                                      </p:to>
                                    </p:set>
                                    <p:anim calcmode="lin" valueType="num">
                                      <p:cBhvr additive="base">
                                        <p:cTn id="167" dur="1000" fill="hold"/>
                                        <p:tgtEl>
                                          <p:spTgt spid="1500"/>
                                        </p:tgtEl>
                                        <p:attrNameLst>
                                          <p:attrName>ppt_x</p:attrName>
                                        </p:attrNameLst>
                                      </p:cBhvr>
                                      <p:tavLst>
                                        <p:tav tm="0">
                                          <p:val>
                                            <p:strVal val="0-#ppt_w/2"/>
                                          </p:val>
                                        </p:tav>
                                        <p:tav tm="100000">
                                          <p:val>
                                            <p:strVal val="#ppt_x"/>
                                          </p:val>
                                        </p:tav>
                                      </p:tavLst>
                                    </p:anim>
                                    <p:anim calcmode="lin" valueType="num">
                                      <p:cBhvr additive="base">
                                        <p:cTn id="168" dur="1000" fill="hold"/>
                                        <p:tgtEl>
                                          <p:spTgt spid="1500"/>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2" repeatCount="2000" fill="hold" nodeType="clickEffect">
                                  <p:stCondLst>
                                    <p:cond delay="0"/>
                                  </p:stCondLst>
                                  <p:childTnLst>
                                    <p:set>
                                      <p:cBhvr>
                                        <p:cTn id="172" dur="1" fill="hold">
                                          <p:stCondLst>
                                            <p:cond delay="0"/>
                                          </p:stCondLst>
                                        </p:cTn>
                                        <p:tgtEl>
                                          <p:spTgt spid="1464"/>
                                        </p:tgtEl>
                                        <p:attrNameLst>
                                          <p:attrName>style.visibility</p:attrName>
                                        </p:attrNameLst>
                                      </p:cBhvr>
                                      <p:to>
                                        <p:strVal val="visible"/>
                                      </p:to>
                                    </p:set>
                                    <p:anim calcmode="lin" valueType="num">
                                      <p:cBhvr additive="base">
                                        <p:cTn id="173" dur="500" fill="hold"/>
                                        <p:tgtEl>
                                          <p:spTgt spid="1464"/>
                                        </p:tgtEl>
                                        <p:attrNameLst>
                                          <p:attrName>ppt_x</p:attrName>
                                        </p:attrNameLst>
                                      </p:cBhvr>
                                      <p:tavLst>
                                        <p:tav tm="0">
                                          <p:val>
                                            <p:strVal val="1+#ppt_w/2"/>
                                          </p:val>
                                        </p:tav>
                                        <p:tav tm="100000">
                                          <p:val>
                                            <p:strVal val="#ppt_x"/>
                                          </p:val>
                                        </p:tav>
                                      </p:tavLst>
                                    </p:anim>
                                    <p:anim calcmode="lin" valueType="num">
                                      <p:cBhvr additive="base">
                                        <p:cTn id="174" dur="500" fill="hold"/>
                                        <p:tgtEl>
                                          <p:spTgt spid="1464"/>
                                        </p:tgtEl>
                                        <p:attrNameLst>
                                          <p:attrName>ppt_y</p:attrName>
                                        </p:attrNameLst>
                                      </p:cBhvr>
                                      <p:tavLst>
                                        <p:tav tm="0">
                                          <p:val>
                                            <p:strVal val="#ppt_y"/>
                                          </p:val>
                                        </p:tav>
                                        <p:tav tm="100000">
                                          <p:val>
                                            <p:strVal val="#ppt_y"/>
                                          </p:val>
                                        </p:tav>
                                      </p:tavLst>
                                    </p:anim>
                                  </p:childTnLst>
                                </p:cTn>
                              </p:par>
                            </p:childTnLst>
                          </p:cTn>
                        </p:par>
                        <p:par>
                          <p:cTn id="175" fill="hold">
                            <p:stCondLst>
                              <p:cond delay="1000"/>
                            </p:stCondLst>
                            <p:childTnLst>
                              <p:par>
                                <p:cTn id="176" presetID="2" presetClass="entr" presetSubtype="8" fill="hold" nodeType="afterEffect">
                                  <p:stCondLst>
                                    <p:cond delay="0"/>
                                  </p:stCondLst>
                                  <p:childTnLst>
                                    <p:set>
                                      <p:cBhvr>
                                        <p:cTn id="177" dur="1" fill="hold">
                                          <p:stCondLst>
                                            <p:cond delay="0"/>
                                          </p:stCondLst>
                                        </p:cTn>
                                        <p:tgtEl>
                                          <p:spTgt spid="1445"/>
                                        </p:tgtEl>
                                        <p:attrNameLst>
                                          <p:attrName>style.visibility</p:attrName>
                                        </p:attrNameLst>
                                      </p:cBhvr>
                                      <p:to>
                                        <p:strVal val="visible"/>
                                      </p:to>
                                    </p:set>
                                    <p:anim calcmode="lin" valueType="num">
                                      <p:cBhvr additive="base">
                                        <p:cTn id="178" dur="1000" fill="hold"/>
                                        <p:tgtEl>
                                          <p:spTgt spid="1445"/>
                                        </p:tgtEl>
                                        <p:attrNameLst>
                                          <p:attrName>ppt_x</p:attrName>
                                        </p:attrNameLst>
                                      </p:cBhvr>
                                      <p:tavLst>
                                        <p:tav tm="0">
                                          <p:val>
                                            <p:strVal val="0-#ppt_w/2"/>
                                          </p:val>
                                        </p:tav>
                                        <p:tav tm="100000">
                                          <p:val>
                                            <p:strVal val="#ppt_x"/>
                                          </p:val>
                                        </p:tav>
                                      </p:tavLst>
                                    </p:anim>
                                    <p:anim calcmode="lin" valueType="num">
                                      <p:cBhvr additive="base">
                                        <p:cTn id="179" dur="1000" fill="hold"/>
                                        <p:tgtEl>
                                          <p:spTgt spid="1445"/>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 presetClass="emph" presetSubtype="2" fill="hold" nodeType="clickEffect">
                                  <p:stCondLst>
                                    <p:cond delay="0"/>
                                  </p:stCondLst>
                                  <p:childTnLst>
                                    <p:animClr clrSpc="rgb" dir="cw">
                                      <p:cBhvr>
                                        <p:cTn id="183" dur="500" fill="hold"/>
                                        <p:tgtEl>
                                          <p:spTgt spid="1404"/>
                                        </p:tgtEl>
                                        <p:attrNameLst>
                                          <p:attrName>fillcolor</p:attrName>
                                        </p:attrNameLst>
                                      </p:cBhvr>
                                      <p:to>
                                        <a:srgbClr val="00CC00"/>
                                      </p:to>
                                    </p:animClr>
                                    <p:set>
                                      <p:cBhvr>
                                        <p:cTn id="184" dur="500" fill="hold"/>
                                        <p:tgtEl>
                                          <p:spTgt spid="1404"/>
                                        </p:tgtEl>
                                        <p:attrNameLst>
                                          <p:attrName>fill.type</p:attrName>
                                        </p:attrNameLst>
                                      </p:cBhvr>
                                      <p:to>
                                        <p:strVal val="solid"/>
                                      </p:to>
                                    </p:set>
                                    <p:set>
                                      <p:cBhvr>
                                        <p:cTn id="185" dur="500" fill="hold"/>
                                        <p:tgtEl>
                                          <p:spTgt spid="1404"/>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403"/>
                                        </p:tgtEl>
                                        <p:attrNameLst>
                                          <p:attrName>fillcolor</p:attrName>
                                        </p:attrNameLst>
                                      </p:cBhvr>
                                      <p:to>
                                        <a:schemeClr val="bg2"/>
                                      </p:to>
                                    </p:animClr>
                                    <p:set>
                                      <p:cBhvr>
                                        <p:cTn id="188" dur="500" fill="hold"/>
                                        <p:tgtEl>
                                          <p:spTgt spid="1403"/>
                                        </p:tgtEl>
                                        <p:attrNameLst>
                                          <p:attrName>fill.type</p:attrName>
                                        </p:attrNameLst>
                                      </p:cBhvr>
                                      <p:to>
                                        <p:strVal val="solid"/>
                                      </p:to>
                                    </p:set>
                                    <p:set>
                                      <p:cBhvr>
                                        <p:cTn id="189" dur="500" fill="hold"/>
                                        <p:tgtEl>
                                          <p:spTgt spid="1403"/>
                                        </p:tgtEl>
                                        <p:attrNameLst>
                                          <p:attrName>fill.on</p:attrName>
                                        </p:attrNameLst>
                                      </p:cBhvr>
                                      <p:to>
                                        <p:strVal val="true"/>
                                      </p:to>
                                    </p:set>
                                  </p:childTnLst>
                                </p:cTn>
                              </p:par>
                            </p:childTnLst>
                          </p:cTn>
                        </p:par>
                        <p:par>
                          <p:cTn id="190" fill="hold">
                            <p:stCondLst>
                              <p:cond delay="500"/>
                            </p:stCondLst>
                            <p:childTnLst>
                              <p:par>
                                <p:cTn id="191" presetID="2" presetClass="entr" presetSubtype="12" fill="hold" nodeType="afterEffect">
                                  <p:stCondLst>
                                    <p:cond delay="0"/>
                                  </p:stCondLst>
                                  <p:childTnLst>
                                    <p:set>
                                      <p:cBhvr>
                                        <p:cTn id="192" dur="1" fill="hold">
                                          <p:stCondLst>
                                            <p:cond delay="0"/>
                                          </p:stCondLst>
                                        </p:cTn>
                                        <p:tgtEl>
                                          <p:spTgt spid="1504"/>
                                        </p:tgtEl>
                                        <p:attrNameLst>
                                          <p:attrName>style.visibility</p:attrName>
                                        </p:attrNameLst>
                                      </p:cBhvr>
                                      <p:to>
                                        <p:strVal val="visible"/>
                                      </p:to>
                                    </p:set>
                                    <p:anim calcmode="lin" valueType="num">
                                      <p:cBhvr additive="base">
                                        <p:cTn id="193" dur="1000" fill="hold"/>
                                        <p:tgtEl>
                                          <p:spTgt spid="1504"/>
                                        </p:tgtEl>
                                        <p:attrNameLst>
                                          <p:attrName>ppt_x</p:attrName>
                                        </p:attrNameLst>
                                      </p:cBhvr>
                                      <p:tavLst>
                                        <p:tav tm="0">
                                          <p:val>
                                            <p:strVal val="0-#ppt_w/2"/>
                                          </p:val>
                                        </p:tav>
                                        <p:tav tm="100000">
                                          <p:val>
                                            <p:strVal val="#ppt_x"/>
                                          </p:val>
                                        </p:tav>
                                      </p:tavLst>
                                    </p:anim>
                                    <p:anim calcmode="lin" valueType="num">
                                      <p:cBhvr additive="base">
                                        <p:cTn id="194" dur="1000" fill="hold"/>
                                        <p:tgtEl>
                                          <p:spTgt spid="1504"/>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2" repeatCount="2000" fill="hold" nodeType="clickEffect">
                                  <p:stCondLst>
                                    <p:cond delay="0"/>
                                  </p:stCondLst>
                                  <p:childTnLst>
                                    <p:set>
                                      <p:cBhvr>
                                        <p:cTn id="198" dur="1" fill="hold">
                                          <p:stCondLst>
                                            <p:cond delay="0"/>
                                          </p:stCondLst>
                                        </p:cTn>
                                        <p:tgtEl>
                                          <p:spTgt spid="1474"/>
                                        </p:tgtEl>
                                        <p:attrNameLst>
                                          <p:attrName>style.visibility</p:attrName>
                                        </p:attrNameLst>
                                      </p:cBhvr>
                                      <p:to>
                                        <p:strVal val="visible"/>
                                      </p:to>
                                    </p:set>
                                    <p:anim calcmode="lin" valueType="num">
                                      <p:cBhvr additive="base">
                                        <p:cTn id="199" dur="500" fill="hold"/>
                                        <p:tgtEl>
                                          <p:spTgt spid="1474"/>
                                        </p:tgtEl>
                                        <p:attrNameLst>
                                          <p:attrName>ppt_x</p:attrName>
                                        </p:attrNameLst>
                                      </p:cBhvr>
                                      <p:tavLst>
                                        <p:tav tm="0">
                                          <p:val>
                                            <p:strVal val="1+#ppt_w/2"/>
                                          </p:val>
                                        </p:tav>
                                        <p:tav tm="100000">
                                          <p:val>
                                            <p:strVal val="#ppt_x"/>
                                          </p:val>
                                        </p:tav>
                                      </p:tavLst>
                                    </p:anim>
                                    <p:anim calcmode="lin" valueType="num">
                                      <p:cBhvr additive="base">
                                        <p:cTn id="200" dur="500" fill="hold"/>
                                        <p:tgtEl>
                                          <p:spTgt spid="1474"/>
                                        </p:tgtEl>
                                        <p:attrNameLst>
                                          <p:attrName>ppt_y</p:attrName>
                                        </p:attrNameLst>
                                      </p:cBhvr>
                                      <p:tavLst>
                                        <p:tav tm="0">
                                          <p:val>
                                            <p:strVal val="#ppt_y"/>
                                          </p:val>
                                        </p:tav>
                                        <p:tav tm="100000">
                                          <p:val>
                                            <p:strVal val="#ppt_y"/>
                                          </p:val>
                                        </p:tav>
                                      </p:tavLst>
                                    </p:anim>
                                  </p:childTnLst>
                                </p:cTn>
                              </p:par>
                            </p:childTnLst>
                          </p:cTn>
                        </p:par>
                        <p:par>
                          <p:cTn id="201" fill="hold">
                            <p:stCondLst>
                              <p:cond delay="1000"/>
                            </p:stCondLst>
                            <p:childTnLst>
                              <p:par>
                                <p:cTn id="202" presetID="2" presetClass="entr" presetSubtype="8" fill="hold" nodeType="afterEffect">
                                  <p:stCondLst>
                                    <p:cond delay="0"/>
                                  </p:stCondLst>
                                  <p:childTnLst>
                                    <p:set>
                                      <p:cBhvr>
                                        <p:cTn id="203" dur="1" fill="hold">
                                          <p:stCondLst>
                                            <p:cond delay="0"/>
                                          </p:stCondLst>
                                        </p:cTn>
                                        <p:tgtEl>
                                          <p:spTgt spid="1442"/>
                                        </p:tgtEl>
                                        <p:attrNameLst>
                                          <p:attrName>style.visibility</p:attrName>
                                        </p:attrNameLst>
                                      </p:cBhvr>
                                      <p:to>
                                        <p:strVal val="visible"/>
                                      </p:to>
                                    </p:set>
                                    <p:anim calcmode="lin" valueType="num">
                                      <p:cBhvr additive="base">
                                        <p:cTn id="204" dur="1000" fill="hold"/>
                                        <p:tgtEl>
                                          <p:spTgt spid="1442"/>
                                        </p:tgtEl>
                                        <p:attrNameLst>
                                          <p:attrName>ppt_x</p:attrName>
                                        </p:attrNameLst>
                                      </p:cBhvr>
                                      <p:tavLst>
                                        <p:tav tm="0">
                                          <p:val>
                                            <p:strVal val="0-#ppt_w/2"/>
                                          </p:val>
                                        </p:tav>
                                        <p:tav tm="100000">
                                          <p:val>
                                            <p:strVal val="#ppt_x"/>
                                          </p:val>
                                        </p:tav>
                                      </p:tavLst>
                                    </p:anim>
                                    <p:anim calcmode="lin" valueType="num">
                                      <p:cBhvr additive="base">
                                        <p:cTn id="205" dur="1000" fill="hold"/>
                                        <p:tgtEl>
                                          <p:spTgt spid="1442"/>
                                        </p:tgtEl>
                                        <p:attrNameLst>
                                          <p:attrName>ppt_y</p:attrName>
                                        </p:attrNameLst>
                                      </p:cBhvr>
                                      <p:tavLst>
                                        <p:tav tm="0">
                                          <p:val>
                                            <p:strVal val="#ppt_y"/>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500" fill="hold"/>
                                        <p:tgtEl>
                                          <p:spTgt spid="1405"/>
                                        </p:tgtEl>
                                        <p:attrNameLst>
                                          <p:attrName>fillcolor</p:attrName>
                                        </p:attrNameLst>
                                      </p:cBhvr>
                                      <p:to>
                                        <a:srgbClr val="00CC00"/>
                                      </p:to>
                                    </p:animClr>
                                    <p:set>
                                      <p:cBhvr>
                                        <p:cTn id="210" dur="500" fill="hold"/>
                                        <p:tgtEl>
                                          <p:spTgt spid="1405"/>
                                        </p:tgtEl>
                                        <p:attrNameLst>
                                          <p:attrName>fill.type</p:attrName>
                                        </p:attrNameLst>
                                      </p:cBhvr>
                                      <p:to>
                                        <p:strVal val="solid"/>
                                      </p:to>
                                    </p:set>
                                    <p:set>
                                      <p:cBhvr>
                                        <p:cTn id="211" dur="500" fill="hold"/>
                                        <p:tgtEl>
                                          <p:spTgt spid="1405"/>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500" fill="hold"/>
                                        <p:tgtEl>
                                          <p:spTgt spid="1404"/>
                                        </p:tgtEl>
                                        <p:attrNameLst>
                                          <p:attrName>fillcolor</p:attrName>
                                        </p:attrNameLst>
                                      </p:cBhvr>
                                      <p:to>
                                        <a:schemeClr val="bg2"/>
                                      </p:to>
                                    </p:animClr>
                                    <p:set>
                                      <p:cBhvr>
                                        <p:cTn id="214" dur="500" fill="hold"/>
                                        <p:tgtEl>
                                          <p:spTgt spid="1404"/>
                                        </p:tgtEl>
                                        <p:attrNameLst>
                                          <p:attrName>fill.type</p:attrName>
                                        </p:attrNameLst>
                                      </p:cBhvr>
                                      <p:to>
                                        <p:strVal val="solid"/>
                                      </p:to>
                                    </p:set>
                                    <p:set>
                                      <p:cBhvr>
                                        <p:cTn id="215" dur="500" fill="hold"/>
                                        <p:tgtEl>
                                          <p:spTgt spid="1404"/>
                                        </p:tgtEl>
                                        <p:attrNameLst>
                                          <p:attrName>fill.on</p:attrName>
                                        </p:attrNameLst>
                                      </p:cBhvr>
                                      <p:to>
                                        <p:strVal val="true"/>
                                      </p:to>
                                    </p:set>
                                  </p:childTnLst>
                                </p:cTn>
                              </p:par>
                            </p:childTnLst>
                          </p:cTn>
                        </p:par>
                        <p:par>
                          <p:cTn id="216" fill="hold">
                            <p:stCondLst>
                              <p:cond delay="500"/>
                            </p:stCondLst>
                            <p:childTnLst>
                              <p:par>
                                <p:cTn id="217" presetID="2" presetClass="entr" presetSubtype="12" fill="hold" nodeType="afterEffect">
                                  <p:stCondLst>
                                    <p:cond delay="0"/>
                                  </p:stCondLst>
                                  <p:childTnLst>
                                    <p:set>
                                      <p:cBhvr>
                                        <p:cTn id="218" dur="1" fill="hold">
                                          <p:stCondLst>
                                            <p:cond delay="0"/>
                                          </p:stCondLst>
                                        </p:cTn>
                                        <p:tgtEl>
                                          <p:spTgt spid="1508"/>
                                        </p:tgtEl>
                                        <p:attrNameLst>
                                          <p:attrName>style.visibility</p:attrName>
                                        </p:attrNameLst>
                                      </p:cBhvr>
                                      <p:to>
                                        <p:strVal val="visible"/>
                                      </p:to>
                                    </p:set>
                                    <p:anim calcmode="lin" valueType="num">
                                      <p:cBhvr additive="base">
                                        <p:cTn id="219" dur="1000" fill="hold"/>
                                        <p:tgtEl>
                                          <p:spTgt spid="1508"/>
                                        </p:tgtEl>
                                        <p:attrNameLst>
                                          <p:attrName>ppt_x</p:attrName>
                                        </p:attrNameLst>
                                      </p:cBhvr>
                                      <p:tavLst>
                                        <p:tav tm="0">
                                          <p:val>
                                            <p:strVal val="0-#ppt_w/2"/>
                                          </p:val>
                                        </p:tav>
                                        <p:tav tm="100000">
                                          <p:val>
                                            <p:strVal val="#ppt_x"/>
                                          </p:val>
                                        </p:tav>
                                      </p:tavLst>
                                    </p:anim>
                                    <p:anim calcmode="lin" valueType="num">
                                      <p:cBhvr additive="base">
                                        <p:cTn id="220" dur="1000" fill="hold"/>
                                        <p:tgtEl>
                                          <p:spTgt spid="150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35" presetClass="emph" presetSubtype="0" fill="hold" nodeType="clickEffect">
                                  <p:stCondLst>
                                    <p:cond delay="0"/>
                                  </p:stCondLst>
                                  <p:childTnLst>
                                    <p:anim calcmode="discrete" valueType="str">
                                      <p:cBhvr>
                                        <p:cTn id="224" dur="1000" fill="hold"/>
                                        <p:tgtEl>
                                          <p:spTgt spid="1439"/>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nodeType="clickEffect">
                                  <p:stCondLst>
                                    <p:cond delay="0"/>
                                  </p:stCondLst>
                                  <p:childTnLst>
                                    <p:set>
                                      <p:cBhvr>
                                        <p:cTn id="228" dur="1" fill="hold">
                                          <p:stCondLst>
                                            <p:cond delay="0"/>
                                          </p:stCondLst>
                                        </p:cTn>
                                        <p:tgtEl>
                                          <p:spTgt spid="1451"/>
                                        </p:tgtEl>
                                        <p:attrNameLst>
                                          <p:attrName>style.visibility</p:attrName>
                                        </p:attrNameLst>
                                      </p:cBhvr>
                                      <p:to>
                                        <p:strVal val="visible"/>
                                      </p:to>
                                    </p:set>
                                    <p:anim calcmode="lin" valueType="num">
                                      <p:cBhvr additive="base">
                                        <p:cTn id="229" dur="1000" fill="hold"/>
                                        <p:tgtEl>
                                          <p:spTgt spid="1451"/>
                                        </p:tgtEl>
                                        <p:attrNameLst>
                                          <p:attrName>ppt_x</p:attrName>
                                        </p:attrNameLst>
                                      </p:cBhvr>
                                      <p:tavLst>
                                        <p:tav tm="0">
                                          <p:val>
                                            <p:strVal val="0-#ppt_w/2"/>
                                          </p:val>
                                        </p:tav>
                                        <p:tav tm="100000">
                                          <p:val>
                                            <p:strVal val="#ppt_x"/>
                                          </p:val>
                                        </p:tav>
                                      </p:tavLst>
                                    </p:anim>
                                    <p:anim calcmode="lin" valueType="num">
                                      <p:cBhvr additive="base">
                                        <p:cTn id="230" dur="1000" fill="hold"/>
                                        <p:tgtEl>
                                          <p:spTgt spid="1451"/>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2" repeatCount="2000" fill="hold" nodeType="clickEffect">
                                  <p:stCondLst>
                                    <p:cond delay="0"/>
                                  </p:stCondLst>
                                  <p:childTnLst>
                                    <p:set>
                                      <p:cBhvr>
                                        <p:cTn id="234" dur="1" fill="hold">
                                          <p:stCondLst>
                                            <p:cond delay="0"/>
                                          </p:stCondLst>
                                        </p:cTn>
                                        <p:tgtEl>
                                          <p:spTgt spid="1469"/>
                                        </p:tgtEl>
                                        <p:attrNameLst>
                                          <p:attrName>style.visibility</p:attrName>
                                        </p:attrNameLst>
                                      </p:cBhvr>
                                      <p:to>
                                        <p:strVal val="visible"/>
                                      </p:to>
                                    </p:set>
                                    <p:anim calcmode="lin" valueType="num">
                                      <p:cBhvr additive="base">
                                        <p:cTn id="235" dur="500" fill="hold"/>
                                        <p:tgtEl>
                                          <p:spTgt spid="1469"/>
                                        </p:tgtEl>
                                        <p:attrNameLst>
                                          <p:attrName>ppt_x</p:attrName>
                                        </p:attrNameLst>
                                      </p:cBhvr>
                                      <p:tavLst>
                                        <p:tav tm="0">
                                          <p:val>
                                            <p:strVal val="1+#ppt_w/2"/>
                                          </p:val>
                                        </p:tav>
                                        <p:tav tm="100000">
                                          <p:val>
                                            <p:strVal val="#ppt_x"/>
                                          </p:val>
                                        </p:tav>
                                      </p:tavLst>
                                    </p:anim>
                                    <p:anim calcmode="lin" valueType="num">
                                      <p:cBhvr additive="base">
                                        <p:cTn id="236" dur="500" fill="hold"/>
                                        <p:tgtEl>
                                          <p:spTgt spid="14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uiExpand="1" build="allAtOnce" animBg="1"/>
      <p:bldP spid="390" grpId="0" animBg="1"/>
    </p:bldLst>
  </p:timing>
  <p:extLst mod="1"/>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不同映射方式主存地址划分</a:t>
            </a:r>
          </a:p>
        </p:txBody>
      </p:sp>
      <p:grpSp>
        <p:nvGrpSpPr>
          <p:cNvPr id="15" name="组合 183"/>
          <p:cNvGrpSpPr>
            <a:grpSpLocks/>
          </p:cNvGrpSpPr>
          <p:nvPr/>
        </p:nvGrpSpPr>
        <p:grpSpPr bwMode="auto">
          <a:xfrm>
            <a:off x="3080283" y="1900077"/>
            <a:ext cx="7168617" cy="896906"/>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Arial" pitchFamily="34" charset="0"/>
                </a:rPr>
                <a:t>b</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18" name="AutoShape 6"/>
            <p:cNvSpPr>
              <a:spLocks/>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headEnd/>
              <a:tailEnd/>
            </a:ln>
          </p:spPr>
          <p:txBody>
            <a:bodyPr/>
            <a:lstStyle/>
            <a:p>
              <a:pPr algn="ctr"/>
              <a:endParaRPr lang="zh-CN" altLang="en-US" sz="2000"/>
            </a:p>
          </p:txBody>
        </p:sp>
        <p:sp>
          <p:nvSpPr>
            <p:cNvPr id="19" name="Rectangle 9"/>
            <p:cNvSpPr>
              <a:spLocks noChangeArrowheads="1"/>
            </p:cNvSpPr>
            <p:nvPr/>
          </p:nvSpPr>
          <p:spPr bwMode="auto">
            <a:xfrm>
              <a:off x="-2311353" y="5551488"/>
              <a:ext cx="7469872" cy="533399"/>
            </a:xfrm>
            <a:prstGeom prst="rect">
              <a:avLst/>
            </a:prstGeom>
            <a:solidFill>
              <a:srgbClr val="0066FF"/>
            </a:solidFill>
            <a:ln w="19050">
              <a:solidFill>
                <a:schemeClr val="tx2"/>
              </a:solidFill>
              <a:miter lim="800000"/>
              <a:headEnd/>
              <a:tailEnd/>
            </a:ln>
          </p:spPr>
          <p:txBody>
            <a:bodyPr/>
            <a:lstStyle/>
            <a:p>
              <a:pPr algn="ctr"/>
              <a:r>
                <a:rPr lang="zh-CN" altLang="en-US" dirty="0">
                  <a:solidFill>
                    <a:schemeClr val="bg1"/>
                  </a:solidFill>
                </a:rPr>
                <a:t>主存块地址（标记）</a:t>
              </a:r>
            </a:p>
          </p:txBody>
        </p:sp>
        <p:sp>
          <p:nvSpPr>
            <p:cNvPr id="20" name="Rectangle 11"/>
            <p:cNvSpPr>
              <a:spLocks noChangeArrowheads="1"/>
            </p:cNvSpPr>
            <p:nvPr/>
          </p:nvSpPr>
          <p:spPr bwMode="auto">
            <a:xfrm>
              <a:off x="5158521" y="5551488"/>
              <a:ext cx="2597569" cy="533400"/>
            </a:xfrm>
            <a:prstGeom prst="rect">
              <a:avLst/>
            </a:prstGeom>
            <a:solidFill>
              <a:srgbClr val="FFFF00"/>
            </a:solidFill>
            <a:ln w="19050">
              <a:solidFill>
                <a:schemeClr val="tx2"/>
              </a:solidFill>
              <a:miter lim="800000"/>
              <a:headEnd/>
              <a:tailEnd/>
            </a:ln>
          </p:spPr>
          <p:txBody>
            <a:bodyPr/>
            <a:lstStyle/>
            <a:p>
              <a:pPr algn="ctr"/>
              <a:r>
                <a:rPr lang="zh-CN" altLang="en-US" dirty="0"/>
                <a:t> 字 </a:t>
              </a:r>
              <a:r>
                <a:rPr lang="en-US" altLang="zh-CN" dirty="0"/>
                <a:t>(</a:t>
              </a:r>
              <a:r>
                <a:rPr lang="zh-CN" altLang="en-US" dirty="0"/>
                <a:t>块内字偏移</a:t>
              </a:r>
              <a:r>
                <a:rPr lang="en-US" altLang="zh-CN" dirty="0"/>
                <a:t>)</a:t>
              </a:r>
              <a:endParaRPr lang="zh-CN" altLang="en-US" dirty="0"/>
            </a:p>
          </p:txBody>
        </p:sp>
        <p:sp>
          <p:nvSpPr>
            <p:cNvPr id="21" name="Text Box 13"/>
            <p:cNvSpPr txBox="1">
              <a:spLocks noChangeArrowheads="1"/>
            </p:cNvSpPr>
            <p:nvPr/>
          </p:nvSpPr>
          <p:spPr bwMode="auto">
            <a:xfrm>
              <a:off x="966187" y="6460152"/>
              <a:ext cx="914788"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Arial" pitchFamily="34" charset="0"/>
                </a:rPr>
                <a:t>t</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22" name="AutoShape 14"/>
            <p:cNvSpPr>
              <a:spLocks/>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headEnd/>
              <a:tailEnd/>
            </a:ln>
          </p:spPr>
          <p:txBody>
            <a:bodyPr/>
            <a:lstStyle/>
            <a:p>
              <a:pPr algn="ctr"/>
              <a:endParaRPr lang="zh-CN" altLang="en-US" sz="2000"/>
            </a:p>
          </p:txBody>
        </p:sp>
      </p:grpSp>
      <p:grpSp>
        <p:nvGrpSpPr>
          <p:cNvPr id="24" name="组合 4"/>
          <p:cNvGrpSpPr>
            <a:grpSpLocks/>
          </p:cNvGrpSpPr>
          <p:nvPr/>
        </p:nvGrpSpPr>
        <p:grpSpPr bwMode="auto">
          <a:xfrm>
            <a:off x="3080287" y="3265978"/>
            <a:ext cx="7168613" cy="848521"/>
            <a:chOff x="1905625" y="5551488"/>
            <a:chExt cx="6484262"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s</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b</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28"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29"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30"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dirty="0">
                  <a:solidFill>
                    <a:schemeClr val="bg1"/>
                  </a:solidFill>
                </a:rPr>
                <a:t>区地址</a:t>
              </a:r>
              <a:r>
                <a:rPr lang="en-US" altLang="zh-CN" dirty="0">
                  <a:solidFill>
                    <a:schemeClr val="bg1"/>
                  </a:solidFill>
                </a:rPr>
                <a:t>-</a:t>
              </a:r>
              <a:r>
                <a:rPr lang="zh-CN" altLang="en-US" dirty="0">
                  <a:solidFill>
                    <a:schemeClr val="bg1"/>
                  </a:solidFill>
                </a:rPr>
                <a:t>标记</a:t>
              </a:r>
            </a:p>
          </p:txBody>
        </p:sp>
        <p:sp>
          <p:nvSpPr>
            <p:cNvPr id="31"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rPr>
                <a:t>行索引</a:t>
              </a:r>
            </a:p>
          </p:txBody>
        </p:sp>
        <p:sp>
          <p:nvSpPr>
            <p:cNvPr id="32"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dirty="0"/>
                <a:t>字 </a:t>
              </a:r>
              <a:r>
                <a:rPr lang="en-US" altLang="zh-CN" dirty="0"/>
                <a:t>(</a:t>
              </a:r>
              <a:r>
                <a:rPr lang="zh-CN" altLang="en-US" dirty="0"/>
                <a:t>块内字偏移</a:t>
              </a:r>
              <a:r>
                <a:rPr lang="en-US" altLang="zh-CN" dirty="0"/>
                <a:t>)</a:t>
              </a:r>
              <a:endParaRPr lang="zh-CN" altLang="en-US" dirty="0"/>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t</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34"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p>
          </p:txBody>
        </p:sp>
      </p:grpSp>
      <p:grpSp>
        <p:nvGrpSpPr>
          <p:cNvPr id="73" name="组合 4"/>
          <p:cNvGrpSpPr>
            <a:grpSpLocks/>
          </p:cNvGrpSpPr>
          <p:nvPr/>
        </p:nvGrpSpPr>
        <p:grpSpPr bwMode="auto">
          <a:xfrm>
            <a:off x="3080284" y="4778033"/>
            <a:ext cx="7168613" cy="866663"/>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s</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b</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76"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77"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78"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dirty="0">
                  <a:solidFill>
                    <a:schemeClr val="bg1"/>
                  </a:solidFill>
                </a:rPr>
                <a:t>标记</a:t>
              </a: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rPr>
                <a:t>组索引</a:t>
              </a:r>
            </a:p>
          </p:txBody>
        </p:sp>
        <p:sp>
          <p:nvSpPr>
            <p:cNvPr id="80"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dirty="0"/>
                <a:t>字 </a:t>
              </a:r>
              <a:r>
                <a:rPr lang="en-US" altLang="zh-CN" dirty="0"/>
                <a:t>(</a:t>
              </a:r>
              <a:r>
                <a:rPr lang="zh-CN" altLang="en-US" dirty="0"/>
                <a:t>块内字偏移</a:t>
              </a:r>
              <a:r>
                <a:rPr lang="en-US" altLang="zh-CN" dirty="0"/>
                <a:t>)</a:t>
              </a:r>
              <a:endParaRPr lang="zh-CN" altLang="en-US" dirty="0"/>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t</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82"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p>
          </p:txBody>
        </p:sp>
      </p:grpSp>
      <p:sp>
        <p:nvSpPr>
          <p:cNvPr id="3" name="文本框 2"/>
          <p:cNvSpPr txBox="1"/>
          <p:nvPr/>
        </p:nvSpPr>
        <p:spPr>
          <a:xfrm>
            <a:off x="1741092" y="1893507"/>
            <a:ext cx="1181639" cy="404045"/>
          </a:xfrm>
          <a:prstGeom prst="rect">
            <a:avLst/>
          </a:prstGeom>
          <a:noFill/>
        </p:spPr>
        <p:txBody>
          <a:bodyPr wrap="square" rtlCol="0">
            <a:spAutoFit/>
          </a:bodyPr>
          <a:lstStyle/>
          <a:p>
            <a:r>
              <a:rPr lang="zh-CN" altLang="en-US" sz="2000" b="1" dirty="0">
                <a:latin typeface="+mj-ea"/>
                <a:ea typeface="+mj-ea"/>
              </a:rPr>
              <a:t>全相联</a:t>
            </a:r>
          </a:p>
        </p:txBody>
      </p:sp>
      <p:sp>
        <p:nvSpPr>
          <p:cNvPr id="86" name="文本框 85"/>
          <p:cNvSpPr txBox="1"/>
          <p:nvPr/>
        </p:nvSpPr>
        <p:spPr>
          <a:xfrm>
            <a:off x="1651001" y="3265975"/>
            <a:ext cx="1300235" cy="404045"/>
          </a:xfrm>
          <a:prstGeom prst="rect">
            <a:avLst/>
          </a:prstGeom>
          <a:noFill/>
        </p:spPr>
        <p:txBody>
          <a:bodyPr wrap="square" rtlCol="0">
            <a:spAutoFit/>
          </a:bodyPr>
          <a:lstStyle/>
          <a:p>
            <a:r>
              <a:rPr lang="zh-CN" altLang="en-US" sz="2000" b="1" dirty="0">
                <a:latin typeface="+mj-ea"/>
                <a:ea typeface="+mj-ea"/>
              </a:rPr>
              <a:t>直接相联</a:t>
            </a:r>
          </a:p>
        </p:txBody>
      </p:sp>
      <p:sp>
        <p:nvSpPr>
          <p:cNvPr id="87" name="文本框 86"/>
          <p:cNvSpPr txBox="1"/>
          <p:nvPr/>
        </p:nvSpPr>
        <p:spPr>
          <a:xfrm>
            <a:off x="1682782" y="4755065"/>
            <a:ext cx="1300235" cy="404045"/>
          </a:xfrm>
          <a:prstGeom prst="rect">
            <a:avLst/>
          </a:prstGeom>
          <a:noFill/>
        </p:spPr>
        <p:txBody>
          <a:bodyPr wrap="square" rtlCol="0">
            <a:spAutoFit/>
          </a:bodyPr>
          <a:lstStyle/>
          <a:p>
            <a:r>
              <a:rPr lang="zh-CN" altLang="en-US" sz="2000" b="1" dirty="0">
                <a:latin typeface="+mj-ea"/>
                <a:ea typeface="+mj-ea"/>
              </a:rPr>
              <a:t>组相联</a:t>
            </a:r>
          </a:p>
        </p:txBody>
      </p:sp>
    </p:spTree>
    <p:extLst>
      <p:ext uri="{BB962C8B-B14F-4D97-AF65-F5344CB8AC3E}">
        <p14:creationId xmlns:p14="http://schemas.microsoft.com/office/powerpoint/2010/main" val="28343869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组相联应用场合</a:t>
            </a:r>
          </a:p>
        </p:txBody>
      </p:sp>
      <p:sp>
        <p:nvSpPr>
          <p:cNvPr id="3" name="内容占位符 2"/>
          <p:cNvSpPr>
            <a:spLocks noGrp="1"/>
          </p:cNvSpPr>
          <p:nvPr>
            <p:ph idx="1"/>
          </p:nvPr>
        </p:nvSpPr>
        <p:spPr/>
        <p:txBody>
          <a:bodyPr/>
          <a:lstStyle/>
          <a:p>
            <a:r>
              <a:rPr lang="zh-CN" altLang="en-US" sz="2800" dirty="0"/>
              <a:t>容量小的</a:t>
            </a:r>
            <a:r>
              <a:rPr lang="en-US" altLang="zh-CN" sz="2800" dirty="0"/>
              <a:t>cache</a:t>
            </a:r>
            <a:r>
              <a:rPr lang="zh-CN" altLang="en-US" sz="2800" dirty="0"/>
              <a:t>可采用全相联映射或组相联映射</a:t>
            </a:r>
          </a:p>
          <a:p>
            <a:pPr lvl="1"/>
            <a:r>
              <a:rPr lang="en-US" altLang="zh-CN" sz="2400" dirty="0"/>
              <a:t>Pentium CPU  L1 L2 cache</a:t>
            </a:r>
          </a:p>
          <a:p>
            <a:r>
              <a:rPr lang="zh-CN" altLang="en-US" dirty="0"/>
              <a:t>容量大的可采用直接映射方式</a:t>
            </a:r>
          </a:p>
          <a:p>
            <a:pPr lvl="1"/>
            <a:r>
              <a:rPr lang="zh-CN" altLang="en-US" sz="2400" dirty="0"/>
              <a:t>查找速度快，命中率相对低</a:t>
            </a:r>
          </a:p>
          <a:p>
            <a:pPr lvl="1"/>
            <a:r>
              <a:rPr lang="zh-CN" altLang="en-US" sz="2400" dirty="0"/>
              <a:t>但</a:t>
            </a:r>
            <a:r>
              <a:rPr lang="en-US" altLang="zh-CN" sz="2400" dirty="0"/>
              <a:t>cache</a:t>
            </a:r>
            <a:r>
              <a:rPr lang="zh-CN" altLang="en-US" sz="2400" dirty="0"/>
              <a:t>容量大可提高命中率</a:t>
            </a:r>
          </a:p>
          <a:p>
            <a:pPr lvl="1"/>
            <a:r>
              <a:rPr lang="zh-CN" altLang="en-US" sz="2400" dirty="0"/>
              <a:t>块设备缓存</a:t>
            </a:r>
          </a:p>
          <a:p>
            <a:endParaRPr lang="zh-CN" altLang="en-US" dirty="0"/>
          </a:p>
        </p:txBody>
      </p:sp>
    </p:spTree>
    <p:extLst>
      <p:ext uri="{BB962C8B-B14F-4D97-AF65-F5344CB8AC3E}">
        <p14:creationId xmlns:p14="http://schemas.microsoft.com/office/powerpoint/2010/main" val="36138889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dirty="0"/>
              <a:t>某计算机字长</a:t>
            </a:r>
            <a:r>
              <a:rPr lang="en-US" altLang="zh-CN" dirty="0"/>
              <a:t>32</a:t>
            </a:r>
            <a:r>
              <a:rPr lang="zh-CN" altLang="en-US" dirty="0"/>
              <a:t>位，采用直接映射</a:t>
            </a:r>
            <a:r>
              <a:rPr lang="en-US" altLang="zh-CN" dirty="0"/>
              <a:t>Cache,</a:t>
            </a:r>
            <a:r>
              <a:rPr lang="zh-CN" altLang="en-US" dirty="0"/>
              <a:t>主存容量</a:t>
            </a:r>
            <a:r>
              <a:rPr lang="en-US" altLang="zh-CN" dirty="0"/>
              <a:t>4MB</a:t>
            </a:r>
            <a:r>
              <a:rPr lang="zh-CN" altLang="en-US" dirty="0"/>
              <a:t>，</a:t>
            </a:r>
            <a:r>
              <a:rPr lang="en-US" altLang="zh-CN" dirty="0"/>
              <a:t>Cache</a:t>
            </a:r>
            <a:r>
              <a:rPr lang="zh-CN" altLang="en-US" dirty="0"/>
              <a:t>数据存储体容量为</a:t>
            </a:r>
            <a:r>
              <a:rPr lang="en-US" altLang="zh-CN" dirty="0"/>
              <a:t>4KB</a:t>
            </a:r>
            <a:r>
              <a:rPr lang="zh-CN" altLang="en-US" dirty="0"/>
              <a:t>，字块长度为</a:t>
            </a:r>
            <a:r>
              <a:rPr lang="en-US" altLang="zh-CN" dirty="0"/>
              <a:t>8</a:t>
            </a:r>
            <a:r>
              <a:rPr lang="zh-CN" altLang="en-US" dirty="0"/>
              <a:t>个字。</a:t>
            </a:r>
          </a:p>
          <a:p>
            <a:pPr marL="914400" lvl="1" indent="-457200">
              <a:buFont typeface="微软雅黑" charset="-122"/>
              <a:buAutoNum type="arabicPeriod"/>
            </a:pPr>
            <a:r>
              <a:rPr lang="zh-CN" altLang="en-US" sz="2200" dirty="0"/>
              <a:t>画出直接映射方式下主存地址划分情况。</a:t>
            </a:r>
          </a:p>
          <a:p>
            <a:pPr marL="914400" lvl="1" indent="-457200">
              <a:buFont typeface="微软雅黑" charset="-122"/>
              <a:buAutoNum type="arabicPeriod"/>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t>命中率。</a:t>
            </a:r>
          </a:p>
          <a:p>
            <a:pPr marL="914400" lvl="1" indent="-457200">
              <a:buFont typeface="微软雅黑" charset="-122"/>
              <a:buAutoNum type="arabicPeriod"/>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，平均访问时间是多少。</a:t>
            </a:r>
          </a:p>
          <a:p>
            <a:pPr marL="914400" lvl="1" indent="-457200">
              <a:buFont typeface="微软雅黑" charset="-122"/>
              <a:buAutoNum type="arabicPeriod"/>
            </a:pPr>
            <a:r>
              <a:rPr lang="en-US" altLang="zh-CN" sz="2200" dirty="0"/>
              <a:t>Cache-</a:t>
            </a:r>
            <a:r>
              <a:rPr lang="zh-CN" altLang="en-US" sz="2200" dirty="0"/>
              <a:t>主存系统访问效率。</a:t>
            </a:r>
          </a:p>
          <a:p>
            <a:pPr marL="0" indent="0">
              <a:buNone/>
            </a:pPr>
            <a:endParaRPr lang="zh-CN" altLang="en-US" dirty="0"/>
          </a:p>
          <a:p>
            <a:endParaRPr lang="zh-CN" altLang="en-US" dirty="0"/>
          </a:p>
        </p:txBody>
      </p:sp>
    </p:spTree>
    <p:extLst>
      <p:ext uri="{BB962C8B-B14F-4D97-AF65-F5344CB8AC3E}">
        <p14:creationId xmlns:p14="http://schemas.microsoft.com/office/powerpoint/2010/main" val="31674467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1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a:t>
            </a:r>
            <a:r>
              <a:rPr lang="en-US" altLang="zh-CN" sz="2200" dirty="0">
                <a:latin typeface="+mn-ea"/>
              </a:rPr>
              <a:t>Cache</a:t>
            </a:r>
            <a:r>
              <a:rPr lang="zh-CN" altLang="en-US" sz="2200" dirty="0">
                <a:latin typeface="+mn-ea"/>
              </a:rPr>
              <a:t>行大小为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sz="2200" dirty="0">
              <a:latin typeface="+mn-ea"/>
            </a:endParaRPr>
          </a:p>
          <a:p>
            <a:pPr>
              <a:spcBef>
                <a:spcPct val="20000"/>
              </a:spcBef>
              <a:defRPr/>
            </a:pPr>
            <a:endParaRPr lang="en-US" altLang="zh-CN" sz="2200" dirty="0">
              <a:latin typeface="+mn-ea"/>
            </a:endParaRPr>
          </a:p>
          <a:p>
            <a:pPr>
              <a:spcBef>
                <a:spcPct val="20000"/>
              </a:spcBef>
              <a:defRPr/>
            </a:pPr>
            <a:endParaRPr lang="en-US" altLang="zh-CN" sz="2200" dirty="0">
              <a:latin typeface="+mn-ea"/>
            </a:endParaRPr>
          </a:p>
          <a:p>
            <a:pPr marL="457200" lvl="1" indent="0">
              <a:spcBef>
                <a:spcPct val="20000"/>
              </a:spcBef>
              <a:buNone/>
              <a:defRPr/>
            </a:pPr>
            <a:endParaRPr lang="en-US" altLang="zh-CN" sz="1900" b="1" dirty="0">
              <a:latin typeface="+mn-ea"/>
            </a:endParaRPr>
          </a:p>
          <a:p>
            <a:pPr marL="457200" lvl="1" indent="0">
              <a:spcBef>
                <a:spcPct val="20000"/>
              </a:spcBef>
              <a:buNone/>
              <a:defRPr/>
            </a:pPr>
            <a:endParaRPr lang="en-US" altLang="zh-CN" b="1" dirty="0">
              <a:latin typeface="+mn-ea"/>
            </a:endParaRPr>
          </a:p>
          <a:p>
            <a:pPr marL="457200" lvl="1" indent="0">
              <a:spcBef>
                <a:spcPct val="20000"/>
              </a:spcBef>
              <a:buNone/>
              <a:defRPr/>
            </a:pPr>
            <a:r>
              <a:rPr lang="en-US" altLang="zh-CN" b="1" dirty="0">
                <a:latin typeface="+mn-ea"/>
              </a:rPr>
              <a:t>1</a:t>
            </a:r>
            <a:r>
              <a:rPr lang="zh-CN" altLang="en-US" b="1" dirty="0">
                <a:latin typeface="+mn-ea"/>
              </a:rPr>
              <a:t>）若不考虑用于</a:t>
            </a:r>
            <a:r>
              <a:rPr lang="en-US" altLang="zh-CN" b="1" dirty="0">
                <a:latin typeface="+mn-ea"/>
              </a:rPr>
              <a:t>Cache</a:t>
            </a:r>
            <a:r>
              <a:rPr lang="zh-CN" altLang="en-US" b="1" dirty="0">
                <a:latin typeface="+mn-ea"/>
              </a:rPr>
              <a:t>一致性维护和替换算法的控制位，数据</a:t>
            </a:r>
            <a:r>
              <a:rPr lang="en-US" altLang="zh-CN" b="1" dirty="0">
                <a:latin typeface="+mn-ea"/>
              </a:rPr>
              <a:t>cache</a:t>
            </a:r>
            <a:r>
              <a:rPr lang="zh-CN" altLang="en-US" b="1" dirty="0">
                <a:latin typeface="+mn-ea"/>
              </a:rPr>
              <a:t>的总容量是多少？</a:t>
            </a:r>
            <a:endParaRPr lang="en-US" altLang="zh-CN" b="1" dirty="0">
              <a:latin typeface="+mn-ea"/>
            </a:endParaRPr>
          </a:p>
          <a:p>
            <a:pPr marL="457200" lvl="1" indent="0">
              <a:spcBef>
                <a:spcPct val="20000"/>
              </a:spcBef>
              <a:buNone/>
              <a:defRPr/>
            </a:pPr>
            <a:r>
              <a:rPr lang="en-US" altLang="zh-CN" b="1" dirty="0">
                <a:latin typeface="+mn-ea"/>
              </a:rPr>
              <a:t>2</a:t>
            </a:r>
            <a:r>
              <a:rPr lang="zh-CN" altLang="en-US" b="1" dirty="0">
                <a:latin typeface="+mn-ea"/>
              </a:rPr>
              <a:t>）数组元素</a:t>
            </a:r>
            <a:r>
              <a:rPr lang="en-US" altLang="zh-CN" b="1" dirty="0">
                <a:latin typeface="+mn-ea"/>
              </a:rPr>
              <a:t>a[0][31],a[1][1]</a:t>
            </a:r>
            <a:r>
              <a:rPr lang="zh-CN" altLang="en-US" b="1" dirty="0">
                <a:latin typeface="+mn-ea"/>
              </a:rPr>
              <a:t>所在主存块对应的</a:t>
            </a:r>
            <a:r>
              <a:rPr lang="en-US" altLang="zh-CN" b="1" dirty="0">
                <a:latin typeface="+mn-ea"/>
              </a:rPr>
              <a:t>cache</a:t>
            </a:r>
            <a:r>
              <a:rPr lang="zh-CN" altLang="en-US" b="1" dirty="0">
                <a:latin typeface="+mn-ea"/>
              </a:rPr>
              <a:t>行分别是多少，行号从零开始。</a:t>
            </a:r>
            <a:endParaRPr lang="en-US" altLang="zh-CN" b="1" dirty="0">
              <a:latin typeface="+mn-ea"/>
            </a:endParaRPr>
          </a:p>
          <a:p>
            <a:pPr marL="457200" lvl="1" indent="0">
              <a:spcBef>
                <a:spcPct val="20000"/>
              </a:spcBef>
              <a:buNone/>
              <a:defRPr/>
            </a:pPr>
            <a:r>
              <a:rPr lang="en-US" altLang="zh-CN" b="1" dirty="0">
                <a:latin typeface="+mn-ea"/>
              </a:rPr>
              <a:t>(3)</a:t>
            </a:r>
            <a:r>
              <a:rPr lang="zh-CN" altLang="en-US" b="1" dirty="0">
                <a:latin typeface="+mn-ea"/>
              </a:rPr>
              <a:t>程序</a:t>
            </a:r>
            <a:r>
              <a:rPr lang="en-US" altLang="zh-CN" b="1" dirty="0">
                <a:latin typeface="+mn-ea"/>
              </a:rPr>
              <a:t>A</a:t>
            </a:r>
            <a:r>
              <a:rPr lang="zh-CN" altLang="en-US" b="1" dirty="0">
                <a:latin typeface="+mn-ea"/>
              </a:rPr>
              <a:t>，</a:t>
            </a:r>
            <a:r>
              <a:rPr lang="en-US" altLang="zh-CN" b="1" dirty="0">
                <a:latin typeface="+mn-ea"/>
              </a:rPr>
              <a:t>B</a:t>
            </a:r>
            <a:r>
              <a:rPr lang="zh-CN" altLang="en-US" b="1" dirty="0">
                <a:latin typeface="+mn-ea"/>
              </a:rPr>
              <a:t>的数据访问命中率各是多少？那个程序的执行时间更短</a:t>
            </a:r>
            <a:r>
              <a:rPr lang="en-US" altLang="zh-CN" b="1" dirty="0">
                <a:latin typeface="+mn-ea"/>
              </a:rPr>
              <a:t>?</a:t>
            </a:r>
          </a:p>
          <a:p>
            <a:endParaRPr lang="zh-CN" altLang="en-US" baseline="30000" dirty="0">
              <a:latin typeface="+mn-ea"/>
            </a:endParaRPr>
          </a:p>
          <a:p>
            <a:endParaRPr lang="zh-CN" altLang="en-US" dirty="0"/>
          </a:p>
        </p:txBody>
      </p:sp>
      <p:sp>
        <p:nvSpPr>
          <p:cNvPr id="4" name="Text Box 4"/>
          <p:cNvSpPr txBox="1">
            <a:spLocks noChangeArrowheads="1"/>
          </p:cNvSpPr>
          <p:nvPr/>
        </p:nvSpPr>
        <p:spPr bwMode="auto">
          <a:xfrm>
            <a:off x="1227221" y="3025691"/>
            <a:ext cx="4260767" cy="1644818"/>
          </a:xfrm>
          <a:prstGeom prst="rect">
            <a:avLst/>
          </a:prstGeom>
          <a:solidFill>
            <a:srgbClr val="99FF66"/>
          </a:solidFill>
          <a:ln>
            <a:headEnd/>
            <a:tailEnd/>
          </a:ln>
        </p:spPr>
        <p:style>
          <a:lnRef idx="1">
            <a:schemeClr val="accent3"/>
          </a:lnRef>
          <a:fillRef idx="2">
            <a:schemeClr val="accent3"/>
          </a:fillRef>
          <a:effectRef idx="1">
            <a:schemeClr val="accent3"/>
          </a:effectRef>
          <a:fontRef idx="minor">
            <a:schemeClr val="dk1"/>
          </a:fontRef>
        </p:style>
        <p:txBody>
          <a:bodyPr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endParaRPr lang="en-US" altLang="zh-CN" b="1" dirty="0">
              <a:latin typeface="Courier New" pitchFamily="49" charset="0"/>
              <a:ea typeface="宋体" pitchFamily="2" charset="-122"/>
            </a:endParaRPr>
          </a:p>
          <a:p>
            <a:pPr eaLnBrk="0" hangingPunct="0">
              <a:lnSpc>
                <a:spcPct val="150000"/>
              </a:lnSpc>
              <a:defRPr/>
            </a:pPr>
            <a:r>
              <a:rPr lang="en-US" b="1" dirty="0">
                <a:latin typeface="Courier New" pitchFamily="49" charset="0"/>
                <a:ea typeface="宋体" pitchFamily="2" charset="-122"/>
              </a:rPr>
              <a:t>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solidFill>
                  <a:srgbClr val="0000FF"/>
                </a:solidFill>
                <a:latin typeface="Courier New" pitchFamily="49" charset="0"/>
                <a:ea typeface="宋体" pitchFamily="2" charset="-122"/>
              </a:rPr>
              <a:t> for (j = 0; j &lt; 256; j++)</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5" name="Text Box 5"/>
          <p:cNvSpPr txBox="1">
            <a:spLocks noChangeArrowheads="1"/>
          </p:cNvSpPr>
          <p:nvPr/>
        </p:nvSpPr>
        <p:spPr bwMode="auto">
          <a:xfrm>
            <a:off x="6618497" y="3025691"/>
            <a:ext cx="4043363" cy="1644818"/>
          </a:xfrm>
          <a:prstGeom prst="rect">
            <a:avLst/>
          </a:prstGeom>
          <a:solidFill>
            <a:srgbClr val="FFFF00"/>
          </a:solidFill>
          <a:ln>
            <a:headEnd/>
            <a:tailEnd/>
          </a:ln>
        </p:spPr>
        <p:style>
          <a:lnRef idx="1">
            <a:schemeClr val="accent6"/>
          </a:lnRef>
          <a:fillRef idx="2">
            <a:schemeClr val="accent6"/>
          </a:fillRef>
          <a:effectRef idx="1">
            <a:schemeClr val="accent6"/>
          </a:effectRef>
          <a:fontRef idx="minor">
            <a:schemeClr val="dk1"/>
          </a:fontRef>
        </p:style>
        <p:txBody>
          <a:bodyPr wrap="none" anchor="ctr" anchorCtr="0">
            <a:noAutofit/>
          </a:bodyPr>
          <a:lstStyle/>
          <a:p>
            <a:pPr eaLnBrk="0" hangingPunct="0">
              <a:lnSpc>
                <a:spcPct val="150000"/>
              </a:lnSpc>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p>
          <a:p>
            <a:pPr eaLnBrk="0" hangingPunct="0">
              <a:lnSpc>
                <a:spcPct val="150000"/>
              </a:lnSpc>
              <a:defRPr/>
            </a:pPr>
            <a:r>
              <a:rPr lang="en-US" b="1" dirty="0">
                <a:solidFill>
                  <a:srgbClr val="0000FF"/>
                </a:solidFill>
                <a:latin typeface="Courier New" pitchFamily="49" charset="0"/>
                <a:ea typeface="宋体" pitchFamily="2" charset="-122"/>
              </a:rPr>
              <a:t>for (j = 0; j &lt; 256; j++)</a:t>
            </a:r>
          </a:p>
          <a:p>
            <a:pPr eaLnBrk="0" hangingPunct="0">
              <a:lnSpc>
                <a:spcPct val="150000"/>
              </a:lnSpc>
              <a:defRPr/>
            </a:pPr>
            <a:r>
              <a:rPr lang="en-US" altLang="zh-CN" b="1" dirty="0">
                <a:latin typeface="Courier New" pitchFamily="49" charset="0"/>
                <a:ea typeface="宋体" pitchFamily="2" charset="-122"/>
              </a:rPr>
              <a:t> </a:t>
            </a:r>
            <a:r>
              <a:rPr lang="en-US" b="1" dirty="0">
                <a:latin typeface="Courier New" pitchFamily="49" charset="0"/>
                <a:ea typeface="宋体" pitchFamily="2" charset="-122"/>
              </a:rPr>
              <a:t> 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lnSpc>
                <a:spcPct val="150000"/>
              </a:lnSpc>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6" name="矩形 5"/>
          <p:cNvSpPr/>
          <p:nvPr/>
        </p:nvSpPr>
        <p:spPr>
          <a:xfrm>
            <a:off x="5487988" y="3386139"/>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A</a:t>
            </a:r>
            <a:endParaRPr lang="zh-CN" altLang="en-US" b="1" dirty="0">
              <a:latin typeface="Arial" pitchFamily="34" charset="0"/>
            </a:endParaRPr>
          </a:p>
        </p:txBody>
      </p:sp>
      <p:sp>
        <p:nvSpPr>
          <p:cNvPr id="7" name="矩形 6"/>
          <p:cNvSpPr/>
          <p:nvPr/>
        </p:nvSpPr>
        <p:spPr>
          <a:xfrm>
            <a:off x="10661860" y="3386138"/>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B</a:t>
            </a:r>
            <a:endParaRPr lang="zh-CN" altLang="en-US" b="1" dirty="0">
              <a:latin typeface="Arial" pitchFamily="34" charset="0"/>
            </a:endParaRPr>
          </a:p>
        </p:txBody>
      </p:sp>
    </p:spTree>
    <p:extLst>
      <p:ext uri="{BB962C8B-B14F-4D97-AF65-F5344CB8AC3E}">
        <p14:creationId xmlns:p14="http://schemas.microsoft.com/office/powerpoint/2010/main" val="17420273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高速缓冲存储器</a:t>
            </a:r>
          </a:p>
        </p:txBody>
      </p:sp>
      <p:sp>
        <p:nvSpPr>
          <p:cNvPr id="3" name="内容占位符 2"/>
          <p:cNvSpPr>
            <a:spLocks noGrp="1"/>
          </p:cNvSpPr>
          <p:nvPr>
            <p:ph idx="1"/>
          </p:nvPr>
        </p:nvSpPr>
        <p:spPr/>
        <p:txBody>
          <a:bodyPr/>
          <a:lstStyle/>
          <a:p>
            <a:r>
              <a:rPr lang="en-US" altLang="zh-CN" dirty="0"/>
              <a:t>Cache</a:t>
            </a:r>
            <a:r>
              <a:rPr lang="zh-CN" altLang="en-US" dirty="0"/>
              <a:t>基本原理</a:t>
            </a:r>
          </a:p>
          <a:p>
            <a:r>
              <a:rPr lang="zh-CN" altLang="en-US" dirty="0"/>
              <a:t>相联存储器</a:t>
            </a:r>
          </a:p>
          <a:p>
            <a:r>
              <a:rPr lang="zh-CN" altLang="en-US" dirty="0"/>
              <a:t>主存与</a:t>
            </a:r>
            <a:r>
              <a:rPr lang="en-US" altLang="zh-CN" dirty="0"/>
              <a:t>Cache</a:t>
            </a:r>
            <a:r>
              <a:rPr lang="zh-CN" altLang="en-US" dirty="0"/>
              <a:t>的地址映射</a:t>
            </a:r>
          </a:p>
          <a:p>
            <a:r>
              <a:rPr lang="zh-CN" altLang="en-US" b="1" dirty="0">
                <a:solidFill>
                  <a:srgbClr val="C00000"/>
                </a:solidFill>
              </a:rPr>
              <a:t>替换策略与写操作策略</a:t>
            </a:r>
          </a:p>
          <a:p>
            <a:r>
              <a:rPr lang="en-US" altLang="zh-CN" dirty="0"/>
              <a:t>Cache</a:t>
            </a:r>
            <a:r>
              <a:rPr lang="zh-CN" altLang="en-US" dirty="0"/>
              <a:t>实际应用</a:t>
            </a:r>
          </a:p>
          <a:p>
            <a:pPr>
              <a:buNone/>
            </a:pPr>
            <a:endParaRPr lang="zh-CN" altLang="en-US" dirty="0"/>
          </a:p>
          <a:p>
            <a:endParaRPr lang="zh-CN" altLang="en-US" dirty="0"/>
          </a:p>
        </p:txBody>
      </p:sp>
    </p:spTree>
    <p:extLst>
      <p:ext uri="{BB962C8B-B14F-4D97-AF65-F5344CB8AC3E}">
        <p14:creationId xmlns:p14="http://schemas.microsoft.com/office/powerpoint/2010/main" val="30456379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替换策略与写操作策略</a:t>
            </a:r>
          </a:p>
        </p:txBody>
      </p:sp>
      <p:sp>
        <p:nvSpPr>
          <p:cNvPr id="3" name="内容占位符 2"/>
          <p:cNvSpPr>
            <a:spLocks noGrp="1"/>
          </p:cNvSpPr>
          <p:nvPr>
            <p:ph idx="1"/>
          </p:nvPr>
        </p:nvSpPr>
        <p:spPr/>
        <p:txBody>
          <a:bodyPr/>
          <a:lstStyle/>
          <a:p>
            <a:r>
              <a:rPr lang="zh-CN" altLang="en-US" b="1" dirty="0">
                <a:latin typeface="Times New Roman" pitchFamily="18" charset="0"/>
              </a:rPr>
              <a:t>替换策略</a:t>
            </a:r>
          </a:p>
          <a:p>
            <a:pPr lvl="1"/>
            <a:r>
              <a:rPr lang="zh-CN" altLang="en-US" sz="2400" dirty="0">
                <a:latin typeface="+mn-ea"/>
                <a:ea typeface="+mn-ea"/>
              </a:rPr>
              <a:t>先进先出法</a:t>
            </a:r>
          </a:p>
          <a:p>
            <a:pPr lvl="1"/>
            <a:r>
              <a:rPr lang="zh-CN" altLang="en-US" sz="2400" dirty="0">
                <a:latin typeface="+mn-ea"/>
                <a:ea typeface="+mn-ea"/>
              </a:rPr>
              <a:t>最近最不经常使用方法</a:t>
            </a:r>
            <a:r>
              <a:rPr lang="en-US" altLang="zh-CN" sz="2400" dirty="0">
                <a:latin typeface="+mn-ea"/>
                <a:ea typeface="+mn-ea"/>
              </a:rPr>
              <a:t>---LFU</a:t>
            </a:r>
          </a:p>
          <a:p>
            <a:pPr lvl="1"/>
            <a:r>
              <a:rPr lang="zh-CN" altLang="en-US" sz="2400" dirty="0">
                <a:latin typeface="+mn-ea"/>
                <a:ea typeface="+mn-ea"/>
              </a:rPr>
              <a:t>近期最少使用法</a:t>
            </a:r>
            <a:r>
              <a:rPr lang="en-US" altLang="zh-CN" sz="2400" dirty="0">
                <a:latin typeface="+mn-ea"/>
                <a:ea typeface="+mn-ea"/>
              </a:rPr>
              <a:t>--- LRU</a:t>
            </a:r>
          </a:p>
          <a:p>
            <a:pPr lvl="1"/>
            <a:r>
              <a:rPr lang="zh-CN" altLang="en-US" sz="2400" dirty="0">
                <a:latin typeface="+mn-ea"/>
                <a:ea typeface="+mn-ea"/>
              </a:rPr>
              <a:t>随机替换法</a:t>
            </a:r>
          </a:p>
          <a:p>
            <a:endParaRPr lang="zh-CN" altLang="en-US" dirty="0"/>
          </a:p>
          <a:p>
            <a:endParaRPr lang="zh-CN" altLang="en-US" dirty="0"/>
          </a:p>
        </p:txBody>
      </p:sp>
    </p:spTree>
    <p:extLst>
      <p:ext uri="{BB962C8B-B14F-4D97-AF65-F5344CB8AC3E}">
        <p14:creationId xmlns:p14="http://schemas.microsoft.com/office/powerpoint/2010/main" val="35021076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en-US" altLang="zh-CN"/>
              <a:t>Cache</a:t>
            </a:r>
            <a:r>
              <a:rPr lang="zh-CN" altLang="en-US" dirty="0"/>
              <a:t>先进先出替换策略</a:t>
            </a:r>
            <a:r>
              <a:rPr lang="en-US" altLang="zh-CN" dirty="0"/>
              <a:t>(FIFO)</a:t>
            </a:r>
          </a:p>
        </p:txBody>
      </p:sp>
      <p:sp>
        <p:nvSpPr>
          <p:cNvPr id="1255437" name="Text Box 13"/>
          <p:cNvSpPr txBox="1">
            <a:spLocks noChangeArrowheads="1"/>
          </p:cNvSpPr>
          <p:nvPr/>
        </p:nvSpPr>
        <p:spPr bwMode="auto">
          <a:xfrm>
            <a:off x="2438400" y="471646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38" name="Text Box 14"/>
          <p:cNvSpPr txBox="1">
            <a:spLocks noChangeArrowheads="1"/>
          </p:cNvSpPr>
          <p:nvPr/>
        </p:nvSpPr>
        <p:spPr bwMode="auto">
          <a:xfrm>
            <a:off x="3429000" y="471646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39" name="Text Box 15"/>
          <p:cNvSpPr txBox="1">
            <a:spLocks noChangeArrowheads="1"/>
          </p:cNvSpPr>
          <p:nvPr/>
        </p:nvSpPr>
        <p:spPr bwMode="auto">
          <a:xfrm>
            <a:off x="4419600" y="4702175"/>
            <a:ext cx="685800" cy="707886"/>
          </a:xfrm>
          <a:prstGeom prst="rect">
            <a:avLst/>
          </a:prstGeom>
          <a:noFill/>
          <a:ln w="9525">
            <a:noFill/>
            <a:miter lim="800000"/>
            <a:headEnd/>
            <a:tailEnd/>
          </a:ln>
        </p:spPr>
        <p:txBody>
          <a:bodyPr>
            <a:spAutoFit/>
          </a:bodyPr>
          <a:lstStyle/>
          <a:p>
            <a:pPr algn="ctr"/>
            <a:r>
              <a:rPr lang="zh-CN" altLang="en-US" sz="2000" b="1" dirty="0">
                <a:solidFill>
                  <a:srgbClr val="FF0000"/>
                </a:solidFill>
                <a:latin typeface="Times New Roman" panose="02020603050405020304" pitchFamily="18" charset="0"/>
                <a:ea typeface="+mj-ea"/>
                <a:cs typeface="Times New Roman" panose="02020603050405020304" pitchFamily="18" charset="0"/>
              </a:rPr>
              <a:t>命中</a:t>
            </a:r>
          </a:p>
        </p:txBody>
      </p:sp>
      <p:sp>
        <p:nvSpPr>
          <p:cNvPr id="1255440" name="Text Box 16"/>
          <p:cNvSpPr txBox="1">
            <a:spLocks noChangeArrowheads="1"/>
          </p:cNvSpPr>
          <p:nvPr/>
        </p:nvSpPr>
        <p:spPr bwMode="auto">
          <a:xfrm>
            <a:off x="54102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5441" name="Text Box 17"/>
          <p:cNvSpPr txBox="1">
            <a:spLocks noChangeArrowheads="1"/>
          </p:cNvSpPr>
          <p:nvPr/>
        </p:nvSpPr>
        <p:spPr bwMode="auto">
          <a:xfrm>
            <a:off x="6477000" y="4702175"/>
            <a:ext cx="685800" cy="707886"/>
          </a:xfrm>
          <a:prstGeom prst="rect">
            <a:avLst/>
          </a:prstGeom>
          <a:noFill/>
          <a:ln w="9525">
            <a:noFill/>
            <a:miter lim="800000"/>
            <a:headEnd/>
            <a:tailEnd/>
          </a:ln>
        </p:spPr>
        <p:txBody>
          <a:bodyPr>
            <a:spAutoFit/>
          </a:bodyPr>
          <a:lstStyle/>
          <a:p>
            <a:pPr algn="ctr"/>
            <a:r>
              <a:rPr lang="zh-CN" altLang="en-US" sz="2000" b="1" dirty="0">
                <a:latin typeface="Times New Roman" panose="02020603050405020304" pitchFamily="18" charset="0"/>
                <a:ea typeface="+mj-ea"/>
                <a:cs typeface="Times New Roman" panose="02020603050405020304" pitchFamily="18" charset="0"/>
              </a:rPr>
              <a:t>载入</a:t>
            </a:r>
          </a:p>
        </p:txBody>
      </p:sp>
      <p:sp>
        <p:nvSpPr>
          <p:cNvPr id="1255442" name="Text Box 18"/>
          <p:cNvSpPr txBox="1">
            <a:spLocks noChangeArrowheads="1"/>
          </p:cNvSpPr>
          <p:nvPr/>
        </p:nvSpPr>
        <p:spPr bwMode="auto">
          <a:xfrm>
            <a:off x="73914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p>
        </p:txBody>
      </p:sp>
      <p:sp>
        <p:nvSpPr>
          <p:cNvPr id="1255443" name="Text Box 19"/>
          <p:cNvSpPr txBox="1">
            <a:spLocks noChangeArrowheads="1"/>
          </p:cNvSpPr>
          <p:nvPr/>
        </p:nvSpPr>
        <p:spPr bwMode="auto">
          <a:xfrm>
            <a:off x="83058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p>
        </p:txBody>
      </p:sp>
      <p:sp>
        <p:nvSpPr>
          <p:cNvPr id="1255444" name="Text Box 20"/>
          <p:cNvSpPr txBox="1">
            <a:spLocks noChangeArrowheads="1"/>
          </p:cNvSpPr>
          <p:nvPr/>
        </p:nvSpPr>
        <p:spPr bwMode="auto">
          <a:xfrm>
            <a:off x="9296400" y="470217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1981200" y="1196976"/>
            <a:ext cx="8153400" cy="914399"/>
            <a:chOff x="1981200" y="1196976"/>
            <a:chExt cx="8153400" cy="914399"/>
          </a:xfrm>
        </p:grpSpPr>
        <p:sp>
          <p:nvSpPr>
            <p:cNvPr id="288770" name="Text Box 4"/>
            <p:cNvSpPr txBox="1">
              <a:spLocks noChangeArrowheads="1"/>
            </p:cNvSpPr>
            <p:nvPr/>
          </p:nvSpPr>
          <p:spPr bwMode="auto">
            <a:xfrm>
              <a:off x="1981200" y="1196976"/>
              <a:ext cx="685800" cy="366713"/>
            </a:xfrm>
            <a:prstGeom prst="rect">
              <a:avLst/>
            </a:prstGeom>
            <a:noFill/>
            <a:ln w="9525">
              <a:noFill/>
              <a:miter lim="800000"/>
              <a:headEnd/>
              <a:tailEnd/>
            </a:ln>
          </p:spPr>
          <p:txBody>
            <a:bodyPr>
              <a:spAutoFit/>
            </a:bodyPr>
            <a:lstStyle/>
            <a:p>
              <a:pPr algn="ctr"/>
              <a:endParaRPr lang="zh-CN" altLang="zh-CN">
                <a:latin typeface="+mn-ea"/>
                <a:cs typeface="Times New Roman" panose="02020603050405020304" pitchFamily="18" charset="0"/>
              </a:endParaRPr>
            </a:p>
          </p:txBody>
        </p:sp>
        <p:sp>
          <p:nvSpPr>
            <p:cNvPr id="1255429" name="Text Box 5"/>
            <p:cNvSpPr txBox="1">
              <a:spLocks noChangeArrowheads="1"/>
            </p:cNvSpPr>
            <p:nvPr/>
          </p:nvSpPr>
          <p:spPr bwMode="auto">
            <a:xfrm>
              <a:off x="25146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5430" name="Text Box 6"/>
            <p:cNvSpPr txBox="1">
              <a:spLocks noChangeArrowheads="1"/>
            </p:cNvSpPr>
            <p:nvPr/>
          </p:nvSpPr>
          <p:spPr bwMode="auto">
            <a:xfrm>
              <a:off x="35052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5431" name="Text Box 7"/>
            <p:cNvSpPr txBox="1">
              <a:spLocks noChangeArrowheads="1"/>
            </p:cNvSpPr>
            <p:nvPr/>
          </p:nvSpPr>
          <p:spPr bwMode="auto">
            <a:xfrm>
              <a:off x="44958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5432" name="Text Box 8"/>
            <p:cNvSpPr txBox="1">
              <a:spLocks noChangeArrowheads="1"/>
            </p:cNvSpPr>
            <p:nvPr/>
          </p:nvSpPr>
          <p:spPr bwMode="auto">
            <a:xfrm>
              <a:off x="541020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5433" name="Text Box 9"/>
            <p:cNvSpPr txBox="1">
              <a:spLocks noChangeArrowheads="1"/>
            </p:cNvSpPr>
            <p:nvPr/>
          </p:nvSpPr>
          <p:spPr bwMode="auto">
            <a:xfrm>
              <a:off x="64706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5434" name="Text Box 10"/>
            <p:cNvSpPr txBox="1">
              <a:spLocks noChangeArrowheads="1"/>
            </p:cNvSpPr>
            <p:nvPr/>
          </p:nvSpPr>
          <p:spPr bwMode="auto">
            <a:xfrm>
              <a:off x="74612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5435" name="Text Box 11"/>
            <p:cNvSpPr txBox="1">
              <a:spLocks noChangeArrowheads="1"/>
            </p:cNvSpPr>
            <p:nvPr/>
          </p:nvSpPr>
          <p:spPr bwMode="auto">
            <a:xfrm>
              <a:off x="8451850" y="174466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4</a:t>
              </a:r>
            </a:p>
          </p:txBody>
        </p:sp>
        <p:sp>
          <p:nvSpPr>
            <p:cNvPr id="1255436" name="Text Box 12"/>
            <p:cNvSpPr txBox="1">
              <a:spLocks noChangeArrowheads="1"/>
            </p:cNvSpPr>
            <p:nvPr/>
          </p:nvSpPr>
          <p:spPr bwMode="auto">
            <a:xfrm>
              <a:off x="9442450" y="1744663"/>
              <a:ext cx="533400" cy="366712"/>
            </a:xfrm>
            <a:prstGeom prst="rect">
              <a:avLst/>
            </a:prstGeom>
            <a:noFill/>
            <a:ln w="9525">
              <a:noFill/>
              <a:miter lim="800000"/>
              <a:headEnd/>
              <a:tailEnd/>
            </a:ln>
          </p:spPr>
          <p:txBody>
            <a:bodyPr>
              <a:spAutoFit/>
            </a:bodyPr>
            <a:lstStyle/>
            <a:p>
              <a:pPr algn="ctr"/>
              <a:r>
                <a:rPr lang="en-US" altLang="zh-CN" dirty="0">
                  <a:latin typeface="+mn-ea"/>
                  <a:cs typeface="Times New Roman" panose="02020603050405020304" pitchFamily="18" charset="0"/>
                </a:rPr>
                <a:t>3</a:t>
              </a:r>
            </a:p>
          </p:txBody>
        </p:sp>
        <p:sp>
          <p:nvSpPr>
            <p:cNvPr id="1255445" name="Line 21"/>
            <p:cNvSpPr>
              <a:spLocks noChangeShapeType="1"/>
            </p:cNvSpPr>
            <p:nvPr/>
          </p:nvSpPr>
          <p:spPr bwMode="auto">
            <a:xfrm>
              <a:off x="2514600" y="1654175"/>
              <a:ext cx="73914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288788" name="Text Box 22"/>
            <p:cNvSpPr txBox="1">
              <a:spLocks noChangeArrowheads="1"/>
            </p:cNvSpPr>
            <p:nvPr/>
          </p:nvSpPr>
          <p:spPr bwMode="auto">
            <a:xfrm>
              <a:off x="9601200" y="1273176"/>
              <a:ext cx="533400" cy="366713"/>
            </a:xfrm>
            <a:prstGeom prst="rect">
              <a:avLst/>
            </a:prstGeom>
            <a:noFill/>
            <a:ln w="9525">
              <a:noFill/>
              <a:miter lim="800000"/>
              <a:headEnd/>
              <a:tailEnd/>
            </a:ln>
          </p:spPr>
          <p:txBody>
            <a:bodyPr>
              <a:spAutoFit/>
            </a:bodyPr>
            <a:lstStyle/>
            <a:p>
              <a:pPr algn="ctr"/>
              <a:r>
                <a:rPr lang="en-US" altLang="zh-CN" dirty="0">
                  <a:latin typeface="+mn-ea"/>
                  <a:cs typeface="Times New Roman" panose="02020603050405020304" pitchFamily="18" charset="0"/>
                </a:rPr>
                <a:t>t</a:t>
              </a:r>
            </a:p>
          </p:txBody>
        </p:sp>
      </p:grpSp>
      <p:grpSp>
        <p:nvGrpSpPr>
          <p:cNvPr id="2" name="Group 23"/>
          <p:cNvGrpSpPr>
            <a:grpSpLocks/>
          </p:cNvGrpSpPr>
          <p:nvPr/>
        </p:nvGrpSpPr>
        <p:grpSpPr bwMode="auto">
          <a:xfrm>
            <a:off x="1828800" y="2278064"/>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88840"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88841"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88842"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8"/>
          <p:cNvGrpSpPr>
            <a:grpSpLocks/>
          </p:cNvGrpSpPr>
          <p:nvPr/>
        </p:nvGrpSpPr>
        <p:grpSpPr bwMode="auto">
          <a:xfrm>
            <a:off x="2438401" y="2111376"/>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57" name="Rectangle 33"/>
          <p:cNvSpPr>
            <a:spLocks noChangeArrowheads="1"/>
          </p:cNvSpPr>
          <p:nvPr/>
        </p:nvSpPr>
        <p:spPr bwMode="auto">
          <a:xfrm>
            <a:off x="2438401"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0</a:t>
            </a:r>
          </a:p>
        </p:txBody>
      </p:sp>
      <p:grpSp>
        <p:nvGrpSpPr>
          <p:cNvPr id="4" name="Group 34"/>
          <p:cNvGrpSpPr>
            <a:grpSpLocks/>
          </p:cNvGrpSpPr>
          <p:nvPr/>
        </p:nvGrpSpPr>
        <p:grpSpPr bwMode="auto">
          <a:xfrm>
            <a:off x="3429001" y="2111376"/>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63" name="Rectangle 39"/>
          <p:cNvSpPr>
            <a:spLocks noChangeArrowheads="1"/>
          </p:cNvSpPr>
          <p:nvPr/>
        </p:nvSpPr>
        <p:spPr bwMode="auto">
          <a:xfrm>
            <a:off x="3429001"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5" name="Group 40"/>
          <p:cNvGrpSpPr>
            <a:grpSpLocks/>
          </p:cNvGrpSpPr>
          <p:nvPr/>
        </p:nvGrpSpPr>
        <p:grpSpPr bwMode="auto">
          <a:xfrm>
            <a:off x="6472238" y="2111376"/>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grpSp>
        <p:nvGrpSpPr>
          <p:cNvPr id="6" name="Group 45"/>
          <p:cNvGrpSpPr>
            <a:grpSpLocks/>
          </p:cNvGrpSpPr>
          <p:nvPr/>
        </p:nvGrpSpPr>
        <p:grpSpPr bwMode="auto">
          <a:xfrm>
            <a:off x="7391401" y="2111376"/>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grpSp>
      <p:grpSp>
        <p:nvGrpSpPr>
          <p:cNvPr id="7" name="Group 50"/>
          <p:cNvGrpSpPr>
            <a:grpSpLocks/>
          </p:cNvGrpSpPr>
          <p:nvPr/>
        </p:nvGrpSpPr>
        <p:grpSpPr bwMode="auto">
          <a:xfrm>
            <a:off x="9291638" y="2111376"/>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sp>
        <p:nvSpPr>
          <p:cNvPr id="1255479" name="Rectangle 55"/>
          <p:cNvSpPr>
            <a:spLocks noChangeArrowheads="1"/>
          </p:cNvSpPr>
          <p:nvPr/>
        </p:nvSpPr>
        <p:spPr bwMode="auto">
          <a:xfrm>
            <a:off x="6472238" y="3954464"/>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80" name="Rectangle 56"/>
          <p:cNvSpPr>
            <a:spLocks noChangeArrowheads="1"/>
          </p:cNvSpPr>
          <p:nvPr/>
        </p:nvSpPr>
        <p:spPr bwMode="auto">
          <a:xfrm>
            <a:off x="7391401" y="21034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8" name="Group 57"/>
          <p:cNvGrpSpPr>
            <a:grpSpLocks/>
          </p:cNvGrpSpPr>
          <p:nvPr/>
        </p:nvGrpSpPr>
        <p:grpSpPr bwMode="auto">
          <a:xfrm>
            <a:off x="8382001" y="2111376"/>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grpSp>
        <p:nvGrpSpPr>
          <p:cNvPr id="9" name="Group 62"/>
          <p:cNvGrpSpPr>
            <a:grpSpLocks/>
          </p:cNvGrpSpPr>
          <p:nvPr/>
        </p:nvGrpSpPr>
        <p:grpSpPr bwMode="auto">
          <a:xfrm>
            <a:off x="4414838" y="2111376"/>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p>
          </p:txBody>
        </p:sp>
      </p:grpSp>
      <p:sp>
        <p:nvSpPr>
          <p:cNvPr id="1255491" name="Rectangle 67"/>
          <p:cNvSpPr>
            <a:spLocks noChangeArrowheads="1"/>
          </p:cNvSpPr>
          <p:nvPr/>
        </p:nvSpPr>
        <p:spPr bwMode="auto">
          <a:xfrm>
            <a:off x="4414838" y="2103439"/>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nvGrpSpPr>
          <p:cNvPr id="10" name="Group 68"/>
          <p:cNvGrpSpPr>
            <a:grpSpLocks/>
          </p:cNvGrpSpPr>
          <p:nvPr/>
        </p:nvGrpSpPr>
        <p:grpSpPr bwMode="auto">
          <a:xfrm>
            <a:off x="5410201" y="2111376"/>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sp>
        <p:nvSpPr>
          <p:cNvPr id="1255497" name="Rectangle 73"/>
          <p:cNvSpPr>
            <a:spLocks noChangeArrowheads="1"/>
          </p:cNvSpPr>
          <p:nvPr/>
        </p:nvSpPr>
        <p:spPr bwMode="auto">
          <a:xfrm>
            <a:off x="5410201"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8" name="Rectangle 74"/>
          <p:cNvSpPr>
            <a:spLocks noChangeArrowheads="1"/>
          </p:cNvSpPr>
          <p:nvPr/>
        </p:nvSpPr>
        <p:spPr bwMode="auto">
          <a:xfrm>
            <a:off x="8382001"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9" name="Rectangle 75"/>
          <p:cNvSpPr>
            <a:spLocks noChangeArrowheads="1"/>
          </p:cNvSpPr>
          <p:nvPr/>
        </p:nvSpPr>
        <p:spPr bwMode="auto">
          <a:xfrm>
            <a:off x="9296401"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3</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Tree>
    <p:extLst>
      <p:ext uri="{BB962C8B-B14F-4D97-AF65-F5344CB8AC3E}">
        <p14:creationId xmlns:p14="http://schemas.microsoft.com/office/powerpoint/2010/main" val="26625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nodeType="withGroup">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55437"/>
                                        </p:tgtEl>
                                        <p:attrNameLst>
                                          <p:attrName>style.visibility</p:attrName>
                                        </p:attrNameLst>
                                      </p:cBhvr>
                                      <p:to>
                                        <p:strVal val="visible"/>
                                      </p:to>
                                    </p:set>
                                    <p:anim calcmode="lin" valueType="num">
                                      <p:cBhvr additive="base">
                                        <p:cTn id="22" dur="500" fill="hold"/>
                                        <p:tgtEl>
                                          <p:spTgt spid="1255437"/>
                                        </p:tgtEl>
                                        <p:attrNameLst>
                                          <p:attrName>ppt_x</p:attrName>
                                        </p:attrNameLst>
                                      </p:cBhvr>
                                      <p:tavLst>
                                        <p:tav tm="0">
                                          <p:val>
                                            <p:strVal val="#ppt_x"/>
                                          </p:val>
                                        </p:tav>
                                        <p:tav tm="100000">
                                          <p:val>
                                            <p:strVal val="#ppt_x"/>
                                          </p:val>
                                        </p:tav>
                                      </p:tavLst>
                                    </p:anim>
                                    <p:anim calcmode="lin" valueType="num">
                                      <p:cBhvr additive="base">
                                        <p:cTn id="23"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55457"/>
                                        </p:tgtEl>
                                        <p:attrNameLst>
                                          <p:attrName>style.visibility</p:attrName>
                                        </p:attrNameLst>
                                      </p:cBhvr>
                                      <p:to>
                                        <p:strVal val="visible"/>
                                      </p:to>
                                    </p:set>
                                    <p:anim calcmode="lin" valueType="num">
                                      <p:cBhvr additive="base">
                                        <p:cTn id="28" dur="500" fill="hold"/>
                                        <p:tgtEl>
                                          <p:spTgt spid="1255457"/>
                                        </p:tgtEl>
                                        <p:attrNameLst>
                                          <p:attrName>ppt_x</p:attrName>
                                        </p:attrNameLst>
                                      </p:cBhvr>
                                      <p:tavLst>
                                        <p:tav tm="0">
                                          <p:val>
                                            <p:strVal val="#ppt_x"/>
                                          </p:val>
                                        </p:tav>
                                        <p:tav tm="100000">
                                          <p:val>
                                            <p:strVal val="#ppt_x"/>
                                          </p:val>
                                        </p:tav>
                                      </p:tavLst>
                                    </p:anim>
                                    <p:anim calcmode="lin" valueType="num">
                                      <p:cBhvr additive="base">
                                        <p:cTn id="29"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8"/>
                                        </p:tgtEl>
                                        <p:attrNameLst>
                                          <p:attrName>style.visibility</p:attrName>
                                        </p:attrNameLst>
                                      </p:cBhvr>
                                      <p:to>
                                        <p:strVal val="visible"/>
                                      </p:to>
                                    </p:set>
                                    <p:anim calcmode="lin" valueType="num">
                                      <p:cBhvr additive="base">
                                        <p:cTn id="39" dur="500" fill="hold"/>
                                        <p:tgtEl>
                                          <p:spTgt spid="1255438"/>
                                        </p:tgtEl>
                                        <p:attrNameLst>
                                          <p:attrName>ppt_x</p:attrName>
                                        </p:attrNameLst>
                                      </p:cBhvr>
                                      <p:tavLst>
                                        <p:tav tm="0">
                                          <p:val>
                                            <p:strVal val="#ppt_x"/>
                                          </p:val>
                                        </p:tav>
                                        <p:tav tm="100000">
                                          <p:val>
                                            <p:strVal val="#ppt_x"/>
                                          </p:val>
                                        </p:tav>
                                      </p:tavLst>
                                    </p:anim>
                                    <p:anim calcmode="lin" valueType="num">
                                      <p:cBhvr additive="base">
                                        <p:cTn id="40"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63"/>
                                        </p:tgtEl>
                                        <p:attrNameLst>
                                          <p:attrName>style.visibility</p:attrName>
                                        </p:attrNameLst>
                                      </p:cBhvr>
                                      <p:to>
                                        <p:strVal val="visible"/>
                                      </p:to>
                                    </p:set>
                                    <p:anim calcmode="lin" valueType="num">
                                      <p:cBhvr additive="base">
                                        <p:cTn id="45" dur="500" fill="hold"/>
                                        <p:tgtEl>
                                          <p:spTgt spid="1255463"/>
                                        </p:tgtEl>
                                        <p:attrNameLst>
                                          <p:attrName>ppt_x</p:attrName>
                                        </p:attrNameLst>
                                      </p:cBhvr>
                                      <p:tavLst>
                                        <p:tav tm="0">
                                          <p:val>
                                            <p:strVal val="#ppt_x"/>
                                          </p:val>
                                        </p:tav>
                                        <p:tav tm="100000">
                                          <p:val>
                                            <p:strVal val="#ppt_x"/>
                                          </p:val>
                                        </p:tav>
                                      </p:tavLst>
                                    </p:anim>
                                    <p:anim calcmode="lin" valueType="num">
                                      <p:cBhvr additive="base">
                                        <p:cTn id="46"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55491"/>
                                        </p:tgtEl>
                                        <p:attrNameLst>
                                          <p:attrName>style.visibility</p:attrName>
                                        </p:attrNameLst>
                                      </p:cBhvr>
                                      <p:to>
                                        <p:strVal val="visible"/>
                                      </p:to>
                                    </p:set>
                                    <p:anim calcmode="lin" valueType="num">
                                      <p:cBhvr additive="base">
                                        <p:cTn id="56" dur="500" fill="hold"/>
                                        <p:tgtEl>
                                          <p:spTgt spid="1255491"/>
                                        </p:tgtEl>
                                        <p:attrNameLst>
                                          <p:attrName>ppt_x</p:attrName>
                                        </p:attrNameLst>
                                      </p:cBhvr>
                                      <p:tavLst>
                                        <p:tav tm="0">
                                          <p:val>
                                            <p:strVal val="#ppt_x"/>
                                          </p:val>
                                        </p:tav>
                                        <p:tav tm="100000">
                                          <p:val>
                                            <p:strVal val="#ppt_x"/>
                                          </p:val>
                                        </p:tav>
                                      </p:tavLst>
                                    </p:anim>
                                    <p:anim calcmode="lin" valueType="num">
                                      <p:cBhvr additive="base">
                                        <p:cTn id="57"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55439"/>
                                        </p:tgtEl>
                                        <p:attrNameLst>
                                          <p:attrName>style.visibility</p:attrName>
                                        </p:attrNameLst>
                                      </p:cBhvr>
                                      <p:to>
                                        <p:strVal val="visible"/>
                                      </p:to>
                                    </p:set>
                                    <p:anim calcmode="lin" valueType="num">
                                      <p:cBhvr additive="base">
                                        <p:cTn id="62" dur="500" fill="hold"/>
                                        <p:tgtEl>
                                          <p:spTgt spid="1255439"/>
                                        </p:tgtEl>
                                        <p:attrNameLst>
                                          <p:attrName>ppt_x</p:attrName>
                                        </p:attrNameLst>
                                      </p:cBhvr>
                                      <p:tavLst>
                                        <p:tav tm="0">
                                          <p:val>
                                            <p:strVal val="#ppt_x"/>
                                          </p:val>
                                        </p:tav>
                                        <p:tav tm="100000">
                                          <p:val>
                                            <p:strVal val="#ppt_x"/>
                                          </p:val>
                                        </p:tav>
                                      </p:tavLst>
                                    </p:anim>
                                    <p:anim calcmode="lin" valueType="num">
                                      <p:cBhvr additive="base">
                                        <p:cTn id="63"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55440"/>
                                        </p:tgtEl>
                                        <p:attrNameLst>
                                          <p:attrName>style.visibility</p:attrName>
                                        </p:attrNameLst>
                                      </p:cBhvr>
                                      <p:to>
                                        <p:strVal val="visible"/>
                                      </p:to>
                                    </p:set>
                                    <p:anim calcmode="lin" valueType="num">
                                      <p:cBhvr additive="base">
                                        <p:cTn id="73" dur="500" fill="hold"/>
                                        <p:tgtEl>
                                          <p:spTgt spid="1255440"/>
                                        </p:tgtEl>
                                        <p:attrNameLst>
                                          <p:attrName>ppt_x</p:attrName>
                                        </p:attrNameLst>
                                      </p:cBhvr>
                                      <p:tavLst>
                                        <p:tav tm="0">
                                          <p:val>
                                            <p:strVal val="#ppt_x"/>
                                          </p:val>
                                        </p:tav>
                                        <p:tav tm="100000">
                                          <p:val>
                                            <p:strVal val="#ppt_x"/>
                                          </p:val>
                                        </p:tav>
                                      </p:tavLst>
                                    </p:anim>
                                    <p:anim calcmode="lin" valueType="num">
                                      <p:cBhvr additive="base">
                                        <p:cTn id="74"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55497"/>
                                        </p:tgtEl>
                                        <p:attrNameLst>
                                          <p:attrName>style.visibility</p:attrName>
                                        </p:attrNameLst>
                                      </p:cBhvr>
                                      <p:to>
                                        <p:strVal val="visible"/>
                                      </p:to>
                                    </p:set>
                                    <p:anim calcmode="lin" valueType="num">
                                      <p:cBhvr additive="base">
                                        <p:cTn id="79" dur="500" fill="hold"/>
                                        <p:tgtEl>
                                          <p:spTgt spid="1255497"/>
                                        </p:tgtEl>
                                        <p:attrNameLst>
                                          <p:attrName>ppt_x</p:attrName>
                                        </p:attrNameLst>
                                      </p:cBhvr>
                                      <p:tavLst>
                                        <p:tav tm="0">
                                          <p:val>
                                            <p:strVal val="#ppt_x"/>
                                          </p:val>
                                        </p:tav>
                                        <p:tav tm="100000">
                                          <p:val>
                                            <p:strVal val="#ppt_x"/>
                                          </p:val>
                                        </p:tav>
                                      </p:tavLst>
                                    </p:anim>
                                    <p:anim calcmode="lin" valueType="num">
                                      <p:cBhvr additive="base">
                                        <p:cTn id="80"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up)">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255441"/>
                                        </p:tgtEl>
                                        <p:attrNameLst>
                                          <p:attrName>style.visibility</p:attrName>
                                        </p:attrNameLst>
                                      </p:cBhvr>
                                      <p:to>
                                        <p:strVal val="visible"/>
                                      </p:to>
                                    </p:set>
                                    <p:anim calcmode="lin" valueType="num">
                                      <p:cBhvr additive="base">
                                        <p:cTn id="90" dur="500" fill="hold"/>
                                        <p:tgtEl>
                                          <p:spTgt spid="1255441"/>
                                        </p:tgtEl>
                                        <p:attrNameLst>
                                          <p:attrName>ppt_x</p:attrName>
                                        </p:attrNameLst>
                                      </p:cBhvr>
                                      <p:tavLst>
                                        <p:tav tm="0">
                                          <p:val>
                                            <p:strVal val="#ppt_x"/>
                                          </p:val>
                                        </p:tav>
                                        <p:tav tm="100000">
                                          <p:val>
                                            <p:strVal val="#ppt_x"/>
                                          </p:val>
                                        </p:tav>
                                      </p:tavLst>
                                    </p:anim>
                                    <p:anim calcmode="lin" valueType="num">
                                      <p:cBhvr additive="base">
                                        <p:cTn id="91"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55479"/>
                                        </p:tgtEl>
                                        <p:attrNameLst>
                                          <p:attrName>style.visibility</p:attrName>
                                        </p:attrNameLst>
                                      </p:cBhvr>
                                      <p:to>
                                        <p:strVal val="visible"/>
                                      </p:to>
                                    </p:set>
                                    <p:anim calcmode="lin" valueType="num">
                                      <p:cBhvr additive="base">
                                        <p:cTn id="96" dur="500" fill="hold"/>
                                        <p:tgtEl>
                                          <p:spTgt spid="1255479"/>
                                        </p:tgtEl>
                                        <p:attrNameLst>
                                          <p:attrName>ppt_x</p:attrName>
                                        </p:attrNameLst>
                                      </p:cBhvr>
                                      <p:tavLst>
                                        <p:tav tm="0">
                                          <p:val>
                                            <p:strVal val="#ppt_x"/>
                                          </p:val>
                                        </p:tav>
                                        <p:tav tm="100000">
                                          <p:val>
                                            <p:strVal val="#ppt_x"/>
                                          </p:val>
                                        </p:tav>
                                      </p:tavLst>
                                    </p:anim>
                                    <p:anim calcmode="lin" valueType="num">
                                      <p:cBhvr additive="base">
                                        <p:cTn id="97"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up)">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5442"/>
                                        </p:tgtEl>
                                        <p:attrNameLst>
                                          <p:attrName>style.visibility</p:attrName>
                                        </p:attrNameLst>
                                      </p:cBhvr>
                                      <p:to>
                                        <p:strVal val="visible"/>
                                      </p:to>
                                    </p:set>
                                    <p:anim calcmode="lin" valueType="num">
                                      <p:cBhvr additive="base">
                                        <p:cTn id="107" dur="500" fill="hold"/>
                                        <p:tgtEl>
                                          <p:spTgt spid="1255442"/>
                                        </p:tgtEl>
                                        <p:attrNameLst>
                                          <p:attrName>ppt_x</p:attrName>
                                        </p:attrNameLst>
                                      </p:cBhvr>
                                      <p:tavLst>
                                        <p:tav tm="0">
                                          <p:val>
                                            <p:strVal val="#ppt_x"/>
                                          </p:val>
                                        </p:tav>
                                        <p:tav tm="100000">
                                          <p:val>
                                            <p:strVal val="#ppt_x"/>
                                          </p:val>
                                        </p:tav>
                                      </p:tavLst>
                                    </p:anim>
                                    <p:anim calcmode="lin" valueType="num">
                                      <p:cBhvr additive="base">
                                        <p:cTn id="108"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255480"/>
                                        </p:tgtEl>
                                        <p:attrNameLst>
                                          <p:attrName>style.visibility</p:attrName>
                                        </p:attrNameLst>
                                      </p:cBhvr>
                                      <p:to>
                                        <p:strVal val="visible"/>
                                      </p:to>
                                    </p:set>
                                    <p:anim calcmode="lin" valueType="num">
                                      <p:cBhvr additive="base">
                                        <p:cTn id="113" dur="500" fill="hold"/>
                                        <p:tgtEl>
                                          <p:spTgt spid="1255480"/>
                                        </p:tgtEl>
                                        <p:attrNameLst>
                                          <p:attrName>ppt_x</p:attrName>
                                        </p:attrNameLst>
                                      </p:cBhvr>
                                      <p:tavLst>
                                        <p:tav tm="0">
                                          <p:val>
                                            <p:strVal val="#ppt_x"/>
                                          </p:val>
                                        </p:tav>
                                        <p:tav tm="100000">
                                          <p:val>
                                            <p:strVal val="#ppt_x"/>
                                          </p:val>
                                        </p:tav>
                                      </p:tavLst>
                                    </p:anim>
                                    <p:anim calcmode="lin" valueType="num">
                                      <p:cBhvr additive="base">
                                        <p:cTn id="114"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wipe(up)">
                                      <p:cBhvr>
                                        <p:cTn id="119" dur="500"/>
                                        <p:tgtEl>
                                          <p:spTgt spid="8"/>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255443"/>
                                        </p:tgtEl>
                                        <p:attrNameLst>
                                          <p:attrName>style.visibility</p:attrName>
                                        </p:attrNameLst>
                                      </p:cBhvr>
                                      <p:to>
                                        <p:strVal val="visible"/>
                                      </p:to>
                                    </p:set>
                                    <p:anim calcmode="lin" valueType="num">
                                      <p:cBhvr additive="base">
                                        <p:cTn id="124" dur="500" fill="hold"/>
                                        <p:tgtEl>
                                          <p:spTgt spid="1255443"/>
                                        </p:tgtEl>
                                        <p:attrNameLst>
                                          <p:attrName>ppt_x</p:attrName>
                                        </p:attrNameLst>
                                      </p:cBhvr>
                                      <p:tavLst>
                                        <p:tav tm="0">
                                          <p:val>
                                            <p:strVal val="#ppt_x"/>
                                          </p:val>
                                        </p:tav>
                                        <p:tav tm="100000">
                                          <p:val>
                                            <p:strVal val="#ppt_x"/>
                                          </p:val>
                                        </p:tav>
                                      </p:tavLst>
                                    </p:anim>
                                    <p:anim calcmode="lin" valueType="num">
                                      <p:cBhvr additive="base">
                                        <p:cTn id="125"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1255498"/>
                                        </p:tgtEl>
                                        <p:attrNameLst>
                                          <p:attrName>style.visibility</p:attrName>
                                        </p:attrNameLst>
                                      </p:cBhvr>
                                      <p:to>
                                        <p:strVal val="visible"/>
                                      </p:to>
                                    </p:set>
                                    <p:anim calcmode="lin" valueType="num">
                                      <p:cBhvr additive="base">
                                        <p:cTn id="130" dur="500" fill="hold"/>
                                        <p:tgtEl>
                                          <p:spTgt spid="1255498"/>
                                        </p:tgtEl>
                                        <p:attrNameLst>
                                          <p:attrName>ppt_x</p:attrName>
                                        </p:attrNameLst>
                                      </p:cBhvr>
                                      <p:tavLst>
                                        <p:tav tm="0">
                                          <p:val>
                                            <p:strVal val="#ppt_x"/>
                                          </p:val>
                                        </p:tav>
                                        <p:tav tm="100000">
                                          <p:val>
                                            <p:strVal val="#ppt_x"/>
                                          </p:val>
                                        </p:tav>
                                      </p:tavLst>
                                    </p:anim>
                                    <p:anim calcmode="lin" valueType="num">
                                      <p:cBhvr additive="base">
                                        <p:cTn id="131"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7"/>
                                        </p:tgtEl>
                                        <p:attrNameLst>
                                          <p:attrName>style.visibility</p:attrName>
                                        </p:attrNameLst>
                                      </p:cBhvr>
                                      <p:to>
                                        <p:strVal val="visible"/>
                                      </p:to>
                                    </p:set>
                                    <p:animEffect transition="in" filter="wipe(up)">
                                      <p:cBhvr>
                                        <p:cTn id="136" dur="500"/>
                                        <p:tgtEl>
                                          <p:spTgt spid="7"/>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5444"/>
                                        </p:tgtEl>
                                        <p:attrNameLst>
                                          <p:attrName>style.visibility</p:attrName>
                                        </p:attrNameLst>
                                      </p:cBhvr>
                                      <p:to>
                                        <p:strVal val="visible"/>
                                      </p:to>
                                    </p:set>
                                    <p:anim calcmode="lin" valueType="num">
                                      <p:cBhvr additive="base">
                                        <p:cTn id="141" dur="500" fill="hold"/>
                                        <p:tgtEl>
                                          <p:spTgt spid="1255444"/>
                                        </p:tgtEl>
                                        <p:attrNameLst>
                                          <p:attrName>ppt_x</p:attrName>
                                        </p:attrNameLst>
                                      </p:cBhvr>
                                      <p:tavLst>
                                        <p:tav tm="0">
                                          <p:val>
                                            <p:strVal val="#ppt_x"/>
                                          </p:val>
                                        </p:tav>
                                        <p:tav tm="100000">
                                          <p:val>
                                            <p:strVal val="#ppt_x"/>
                                          </p:val>
                                        </p:tav>
                                      </p:tavLst>
                                    </p:anim>
                                    <p:anim calcmode="lin" valueType="num">
                                      <p:cBhvr additive="base">
                                        <p:cTn id="14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99"/>
                                        </p:tgtEl>
                                        <p:attrNameLst>
                                          <p:attrName>style.visibility</p:attrName>
                                        </p:attrNameLst>
                                      </p:cBhvr>
                                      <p:to>
                                        <p:strVal val="visible"/>
                                      </p:to>
                                    </p:set>
                                    <p:anim calcmode="lin" valueType="num">
                                      <p:cBhvr additive="base">
                                        <p:cTn id="147" dur="500" fill="hold"/>
                                        <p:tgtEl>
                                          <p:spTgt spid="1255499"/>
                                        </p:tgtEl>
                                        <p:attrNameLst>
                                          <p:attrName>ppt_x</p:attrName>
                                        </p:attrNameLst>
                                      </p:cBhvr>
                                      <p:tavLst>
                                        <p:tav tm="0">
                                          <p:val>
                                            <p:strVal val="#ppt_x"/>
                                          </p:val>
                                        </p:tav>
                                        <p:tav tm="100000">
                                          <p:val>
                                            <p:strVal val="#ppt_x"/>
                                          </p:val>
                                        </p:tav>
                                      </p:tavLst>
                                    </p:anim>
                                    <p:anim calcmode="lin" valueType="num">
                                      <p:cBhvr additive="base">
                                        <p:cTn id="14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7" grpId="0"/>
      <p:bldP spid="1255438" grpId="0"/>
      <p:bldP spid="1255439" grpId="0"/>
      <p:bldP spid="1255440" grpId="0"/>
      <p:bldP spid="1255441" grpId="0"/>
      <p:bldP spid="1255442" grpId="0"/>
      <p:bldP spid="1255443" grpId="0"/>
      <p:bldP spid="1255444" grpId="0"/>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en-US" altLang="zh-CN"/>
              <a:t>Cache</a:t>
            </a:r>
            <a:r>
              <a:rPr lang="zh-CN" altLang="en-US" dirty="0"/>
              <a:t>最不经常使用算法</a:t>
            </a:r>
            <a:r>
              <a:rPr lang="en-US" altLang="zh-CN" dirty="0"/>
              <a:t>(LFU)</a:t>
            </a:r>
          </a:p>
        </p:txBody>
      </p:sp>
      <p:sp>
        <p:nvSpPr>
          <p:cNvPr id="1254488" name="Text Box 88"/>
          <p:cNvSpPr txBox="1">
            <a:spLocks noChangeArrowheads="1"/>
          </p:cNvSpPr>
          <p:nvPr/>
        </p:nvSpPr>
        <p:spPr bwMode="auto">
          <a:xfrm>
            <a:off x="2216150" y="47990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89" name="Text Box 89"/>
          <p:cNvSpPr txBox="1">
            <a:spLocks noChangeArrowheads="1"/>
          </p:cNvSpPr>
          <p:nvPr/>
        </p:nvSpPr>
        <p:spPr bwMode="auto">
          <a:xfrm>
            <a:off x="3054350" y="47990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0" name="Text Box 90"/>
          <p:cNvSpPr txBox="1">
            <a:spLocks noChangeArrowheads="1"/>
          </p:cNvSpPr>
          <p:nvPr/>
        </p:nvSpPr>
        <p:spPr bwMode="auto">
          <a:xfrm>
            <a:off x="3956050" y="4784725"/>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sp>
        <p:nvSpPr>
          <p:cNvPr id="1254491" name="Text Box 91"/>
          <p:cNvSpPr txBox="1">
            <a:spLocks noChangeArrowheads="1"/>
          </p:cNvSpPr>
          <p:nvPr/>
        </p:nvSpPr>
        <p:spPr bwMode="auto">
          <a:xfrm>
            <a:off x="4870450" y="48101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2" name="Text Box 92"/>
          <p:cNvSpPr txBox="1">
            <a:spLocks noChangeArrowheads="1"/>
          </p:cNvSpPr>
          <p:nvPr/>
        </p:nvSpPr>
        <p:spPr bwMode="auto">
          <a:xfrm>
            <a:off x="5835650" y="4784725"/>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sp>
        <p:nvSpPr>
          <p:cNvPr id="1254493" name="Text Box 93"/>
          <p:cNvSpPr txBox="1">
            <a:spLocks noChangeArrowheads="1"/>
          </p:cNvSpPr>
          <p:nvPr/>
        </p:nvSpPr>
        <p:spPr bwMode="auto">
          <a:xfrm>
            <a:off x="680085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p>
        </p:txBody>
      </p:sp>
      <p:sp>
        <p:nvSpPr>
          <p:cNvPr id="1254494" name="Text Box 94"/>
          <p:cNvSpPr txBox="1">
            <a:spLocks noChangeArrowheads="1"/>
          </p:cNvSpPr>
          <p:nvPr/>
        </p:nvSpPr>
        <p:spPr bwMode="auto">
          <a:xfrm>
            <a:off x="8650288" y="4784725"/>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p>
        </p:txBody>
      </p:sp>
      <p:sp>
        <p:nvSpPr>
          <p:cNvPr id="1254495" name="Text Box 95"/>
          <p:cNvSpPr txBox="1">
            <a:spLocks noChangeArrowheads="1"/>
          </p:cNvSpPr>
          <p:nvPr/>
        </p:nvSpPr>
        <p:spPr bwMode="auto">
          <a:xfrm>
            <a:off x="9696450" y="4784725"/>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p>
        </p:txBody>
      </p:sp>
      <p:grpSp>
        <p:nvGrpSpPr>
          <p:cNvPr id="2" name="Group 98"/>
          <p:cNvGrpSpPr>
            <a:grpSpLocks/>
          </p:cNvGrpSpPr>
          <p:nvPr/>
        </p:nvGrpSpPr>
        <p:grpSpPr bwMode="auto">
          <a:xfrm>
            <a:off x="1703388" y="2276476"/>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0</a:t>
              </a:r>
            </a:p>
          </p:txBody>
        </p:sp>
        <p:sp>
          <p:nvSpPr>
            <p:cNvPr id="289871" name="Text Box 100"/>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72" name="Text Box 101"/>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73" name="Text Box 102"/>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p>
          </p:txBody>
        </p:sp>
      </p:grpSp>
      <p:grpSp>
        <p:nvGrpSpPr>
          <p:cNvPr id="3" name="Group 103"/>
          <p:cNvGrpSpPr>
            <a:grpSpLocks/>
          </p:cNvGrpSpPr>
          <p:nvPr/>
        </p:nvGrpSpPr>
        <p:grpSpPr bwMode="auto">
          <a:xfrm>
            <a:off x="2216151" y="2179639"/>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08" name="Rectangle 108"/>
          <p:cNvSpPr>
            <a:spLocks noChangeArrowheads="1"/>
          </p:cNvSpPr>
          <p:nvPr/>
        </p:nvSpPr>
        <p:spPr bwMode="auto">
          <a:xfrm>
            <a:off x="221615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0</a:t>
            </a:r>
          </a:p>
        </p:txBody>
      </p:sp>
      <p:grpSp>
        <p:nvGrpSpPr>
          <p:cNvPr id="4" name="Group 109"/>
          <p:cNvGrpSpPr>
            <a:grpSpLocks/>
          </p:cNvGrpSpPr>
          <p:nvPr/>
        </p:nvGrpSpPr>
        <p:grpSpPr bwMode="auto">
          <a:xfrm>
            <a:off x="3054351" y="2179639"/>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14" name="Rectangle 114"/>
          <p:cNvSpPr>
            <a:spLocks noChangeArrowheads="1"/>
          </p:cNvSpPr>
          <p:nvPr/>
        </p:nvSpPr>
        <p:spPr bwMode="auto">
          <a:xfrm>
            <a:off x="3054351" y="27924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grpSp>
        <p:nvGrpSpPr>
          <p:cNvPr id="5" name="Group 115"/>
          <p:cNvGrpSpPr>
            <a:grpSpLocks/>
          </p:cNvGrpSpPr>
          <p:nvPr/>
        </p:nvGrpSpPr>
        <p:grpSpPr bwMode="auto">
          <a:xfrm>
            <a:off x="5830888" y="2179639"/>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Group 120"/>
          <p:cNvGrpSpPr>
            <a:grpSpLocks/>
          </p:cNvGrpSpPr>
          <p:nvPr/>
        </p:nvGrpSpPr>
        <p:grpSpPr bwMode="auto">
          <a:xfrm>
            <a:off x="6800851" y="2179639"/>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Group 125"/>
          <p:cNvGrpSpPr>
            <a:grpSpLocks/>
          </p:cNvGrpSpPr>
          <p:nvPr/>
        </p:nvGrpSpPr>
        <p:grpSpPr bwMode="auto">
          <a:xfrm>
            <a:off x="9691688" y="2179639"/>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grpSp>
      <p:sp>
        <p:nvSpPr>
          <p:cNvPr id="1254530" name="Rectangle 130"/>
          <p:cNvSpPr>
            <a:spLocks noChangeArrowheads="1"/>
          </p:cNvSpPr>
          <p:nvPr/>
        </p:nvSpPr>
        <p:spPr bwMode="auto">
          <a:xfrm>
            <a:off x="5830888" y="2781301"/>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254531" name="Rectangle 131"/>
          <p:cNvSpPr>
            <a:spLocks noChangeArrowheads="1"/>
          </p:cNvSpPr>
          <p:nvPr/>
        </p:nvSpPr>
        <p:spPr bwMode="auto">
          <a:xfrm>
            <a:off x="6800851"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grpSp>
        <p:nvGrpSpPr>
          <p:cNvPr id="8" name="Group 132"/>
          <p:cNvGrpSpPr>
            <a:grpSpLocks/>
          </p:cNvGrpSpPr>
          <p:nvPr/>
        </p:nvGrpSpPr>
        <p:grpSpPr bwMode="auto">
          <a:xfrm>
            <a:off x="8726488" y="2179639"/>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grpSp>
      <p:grpSp>
        <p:nvGrpSpPr>
          <p:cNvPr id="9" name="Group 137"/>
          <p:cNvGrpSpPr>
            <a:grpSpLocks/>
          </p:cNvGrpSpPr>
          <p:nvPr/>
        </p:nvGrpSpPr>
        <p:grpSpPr bwMode="auto">
          <a:xfrm>
            <a:off x="3951288" y="2179639"/>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42" name="Rectangle 142"/>
          <p:cNvSpPr>
            <a:spLocks noChangeArrowheads="1"/>
          </p:cNvSpPr>
          <p:nvPr/>
        </p:nvSpPr>
        <p:spPr bwMode="auto">
          <a:xfrm>
            <a:off x="3951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10" name="Group 143"/>
          <p:cNvGrpSpPr>
            <a:grpSpLocks/>
          </p:cNvGrpSpPr>
          <p:nvPr/>
        </p:nvGrpSpPr>
        <p:grpSpPr bwMode="auto">
          <a:xfrm>
            <a:off x="4870451" y="2179639"/>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8" name="Rectangle 148"/>
          <p:cNvSpPr>
            <a:spLocks noChangeArrowheads="1"/>
          </p:cNvSpPr>
          <p:nvPr/>
        </p:nvSpPr>
        <p:spPr bwMode="auto">
          <a:xfrm>
            <a:off x="4870451" y="3398839"/>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549" name="Rectangle 149"/>
          <p:cNvSpPr>
            <a:spLocks noChangeArrowheads="1"/>
          </p:cNvSpPr>
          <p:nvPr/>
        </p:nvSpPr>
        <p:spPr bwMode="auto">
          <a:xfrm>
            <a:off x="8726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550" name="Rectangle 150"/>
          <p:cNvSpPr>
            <a:spLocks noChangeArrowheads="1"/>
          </p:cNvSpPr>
          <p:nvPr/>
        </p:nvSpPr>
        <p:spPr bwMode="auto">
          <a:xfrm>
            <a:off x="9691688" y="4029076"/>
            <a:ext cx="614361"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3</a:t>
            </a:r>
          </a:p>
        </p:txBody>
      </p:sp>
      <p:grpSp>
        <p:nvGrpSpPr>
          <p:cNvPr id="12" name="组合 11"/>
          <p:cNvGrpSpPr/>
          <p:nvPr/>
        </p:nvGrpSpPr>
        <p:grpSpPr>
          <a:xfrm>
            <a:off x="2241550" y="1341438"/>
            <a:ext cx="8007350" cy="838201"/>
            <a:chOff x="2241550" y="1341438"/>
            <a:chExt cx="8007350" cy="838201"/>
          </a:xfrm>
        </p:grpSpPr>
        <p:sp>
          <p:nvSpPr>
            <p:cNvPr id="1254480" name="Text Box 80"/>
            <p:cNvSpPr txBox="1">
              <a:spLocks noChangeArrowheads="1"/>
            </p:cNvSpPr>
            <p:nvPr/>
          </p:nvSpPr>
          <p:spPr bwMode="auto">
            <a:xfrm>
              <a:off x="22415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1" name="Text Box 81"/>
            <p:cNvSpPr txBox="1">
              <a:spLocks noChangeArrowheads="1"/>
            </p:cNvSpPr>
            <p:nvPr/>
          </p:nvSpPr>
          <p:spPr bwMode="auto">
            <a:xfrm>
              <a:off x="31178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2" name="Text Box 82"/>
            <p:cNvSpPr txBox="1">
              <a:spLocks noChangeArrowheads="1"/>
            </p:cNvSpPr>
            <p:nvPr/>
          </p:nvSpPr>
          <p:spPr bwMode="auto">
            <a:xfrm>
              <a:off x="39687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1254483" name="Text Box 83"/>
            <p:cNvSpPr txBox="1">
              <a:spLocks noChangeArrowheads="1"/>
            </p:cNvSpPr>
            <p:nvPr/>
          </p:nvSpPr>
          <p:spPr bwMode="auto">
            <a:xfrm>
              <a:off x="487045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19</a:t>
              </a:r>
            </a:p>
          </p:txBody>
        </p:sp>
        <p:sp>
          <p:nvSpPr>
            <p:cNvPr id="1254484" name="Text Box 84"/>
            <p:cNvSpPr txBox="1">
              <a:spLocks noChangeArrowheads="1"/>
            </p:cNvSpPr>
            <p:nvPr/>
          </p:nvSpPr>
          <p:spPr bwMode="auto">
            <a:xfrm>
              <a:off x="58293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p>
          </p:txBody>
        </p:sp>
        <p:sp>
          <p:nvSpPr>
            <p:cNvPr id="1254485" name="Text Box 85"/>
            <p:cNvSpPr txBox="1">
              <a:spLocks noChangeArrowheads="1"/>
            </p:cNvSpPr>
            <p:nvPr/>
          </p:nvSpPr>
          <p:spPr bwMode="auto">
            <a:xfrm>
              <a:off x="68199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1254486" name="Text Box 86"/>
            <p:cNvSpPr txBox="1">
              <a:spLocks noChangeArrowheads="1"/>
            </p:cNvSpPr>
            <p:nvPr/>
          </p:nvSpPr>
          <p:spPr bwMode="auto">
            <a:xfrm>
              <a:off x="8745538"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4</a:t>
              </a:r>
            </a:p>
          </p:txBody>
        </p:sp>
        <p:sp>
          <p:nvSpPr>
            <p:cNvPr id="1254487" name="Text Box 87"/>
            <p:cNvSpPr txBox="1">
              <a:spLocks noChangeArrowheads="1"/>
            </p:cNvSpPr>
            <p:nvPr/>
          </p:nvSpPr>
          <p:spPr bwMode="auto">
            <a:xfrm>
              <a:off x="9715500" y="1812926"/>
              <a:ext cx="533400" cy="366713"/>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p>
          </p:txBody>
        </p:sp>
        <p:sp>
          <p:nvSpPr>
            <p:cNvPr id="1254496" name="Line 96"/>
            <p:cNvSpPr>
              <a:spLocks noChangeShapeType="1"/>
            </p:cNvSpPr>
            <p:nvPr/>
          </p:nvSpPr>
          <p:spPr bwMode="auto">
            <a:xfrm>
              <a:off x="2597150" y="1722438"/>
              <a:ext cx="7391400" cy="0"/>
            </a:xfrm>
            <a:prstGeom prst="line">
              <a:avLst/>
            </a:prstGeom>
            <a:noFill/>
            <a:ln w="28575">
              <a:solidFill>
                <a:srgbClr val="33CC33"/>
              </a:solidFill>
              <a:round/>
              <a:headEnd/>
              <a:tailEnd type="triangle" w="med" len="med"/>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11" name="Text Box 97"/>
            <p:cNvSpPr txBox="1">
              <a:spLocks noChangeArrowheads="1"/>
            </p:cNvSpPr>
            <p:nvPr/>
          </p:nvSpPr>
          <p:spPr bwMode="auto">
            <a:xfrm>
              <a:off x="9683750" y="1341438"/>
              <a:ext cx="533400" cy="366712"/>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t</a:t>
              </a:r>
            </a:p>
          </p:txBody>
        </p:sp>
        <p:sp>
          <p:nvSpPr>
            <p:cNvPr id="1254551" name="Text Box 151"/>
            <p:cNvSpPr txBox="1">
              <a:spLocks noChangeArrowheads="1"/>
            </p:cNvSpPr>
            <p:nvPr/>
          </p:nvSpPr>
          <p:spPr bwMode="auto">
            <a:xfrm>
              <a:off x="7797800" y="1798638"/>
              <a:ext cx="533400" cy="366712"/>
            </a:xfrm>
            <a:prstGeom prst="rect">
              <a:avLst/>
            </a:prstGeom>
            <a:noFill/>
            <a:ln w="9525">
              <a:noFill/>
              <a:miter lim="800000"/>
              <a:headEnd/>
              <a:tailEnd/>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p>
          </p:txBody>
        </p:sp>
      </p:grpSp>
      <p:sp>
        <p:nvSpPr>
          <p:cNvPr id="1254552" name="Text Box 152"/>
          <p:cNvSpPr txBox="1">
            <a:spLocks noChangeArrowheads="1"/>
          </p:cNvSpPr>
          <p:nvPr/>
        </p:nvSpPr>
        <p:spPr bwMode="auto">
          <a:xfrm>
            <a:off x="7689850" y="4770438"/>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p>
        </p:txBody>
      </p:sp>
      <p:grpSp>
        <p:nvGrpSpPr>
          <p:cNvPr id="11" name="Group 153"/>
          <p:cNvGrpSpPr>
            <a:grpSpLocks/>
          </p:cNvGrpSpPr>
          <p:nvPr/>
        </p:nvGrpSpPr>
        <p:grpSpPr bwMode="auto">
          <a:xfrm>
            <a:off x="7766051" y="2165352"/>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p>
          </p:txBody>
        </p:sp>
      </p:grpSp>
      <p:sp>
        <p:nvSpPr>
          <p:cNvPr id="1254558" name="Rectangle 158"/>
          <p:cNvSpPr>
            <a:spLocks noChangeArrowheads="1"/>
          </p:cNvSpPr>
          <p:nvPr/>
        </p:nvSpPr>
        <p:spPr bwMode="auto">
          <a:xfrm>
            <a:off x="7766051"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p>
        </p:txBody>
      </p:sp>
    </p:spTree>
    <p:extLst>
      <p:ext uri="{BB962C8B-B14F-4D97-AF65-F5344CB8AC3E}">
        <p14:creationId xmlns:p14="http://schemas.microsoft.com/office/powerpoint/2010/main" val="4154892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4488"/>
                                        </p:tgtEl>
                                        <p:attrNameLst>
                                          <p:attrName>style.visibility</p:attrName>
                                        </p:attrNameLst>
                                      </p:cBhvr>
                                      <p:to>
                                        <p:strVal val="visible"/>
                                      </p:to>
                                    </p:set>
                                    <p:anim calcmode="lin" valueType="num">
                                      <p:cBhvr additive="base">
                                        <p:cTn id="23" dur="500" fill="hold"/>
                                        <p:tgtEl>
                                          <p:spTgt spid="1254488"/>
                                        </p:tgtEl>
                                        <p:attrNameLst>
                                          <p:attrName>ppt_x</p:attrName>
                                        </p:attrNameLst>
                                      </p:cBhvr>
                                      <p:tavLst>
                                        <p:tav tm="0">
                                          <p:val>
                                            <p:strVal val="#ppt_x"/>
                                          </p:val>
                                        </p:tav>
                                        <p:tav tm="100000">
                                          <p:val>
                                            <p:strVal val="#ppt_x"/>
                                          </p:val>
                                        </p:tav>
                                      </p:tavLst>
                                    </p:anim>
                                    <p:anim calcmode="lin" valueType="num">
                                      <p:cBhvr additive="base">
                                        <p:cTn id="24"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4508"/>
                                        </p:tgtEl>
                                        <p:attrNameLst>
                                          <p:attrName>style.visibility</p:attrName>
                                        </p:attrNameLst>
                                      </p:cBhvr>
                                      <p:to>
                                        <p:strVal val="visible"/>
                                      </p:to>
                                    </p:set>
                                    <p:anim calcmode="lin" valueType="num">
                                      <p:cBhvr additive="base">
                                        <p:cTn id="29" dur="500" fill="hold"/>
                                        <p:tgtEl>
                                          <p:spTgt spid="1254508"/>
                                        </p:tgtEl>
                                        <p:attrNameLst>
                                          <p:attrName>ppt_x</p:attrName>
                                        </p:attrNameLst>
                                      </p:cBhvr>
                                      <p:tavLst>
                                        <p:tav tm="0">
                                          <p:val>
                                            <p:strVal val="#ppt_x"/>
                                          </p:val>
                                        </p:tav>
                                        <p:tav tm="100000">
                                          <p:val>
                                            <p:strVal val="#ppt_x"/>
                                          </p:val>
                                        </p:tav>
                                      </p:tavLst>
                                    </p:anim>
                                    <p:anim calcmode="lin" valueType="num">
                                      <p:cBhvr additive="base">
                                        <p:cTn id="30"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4489"/>
                                        </p:tgtEl>
                                        <p:attrNameLst>
                                          <p:attrName>style.visibility</p:attrName>
                                        </p:attrNameLst>
                                      </p:cBhvr>
                                      <p:to>
                                        <p:strVal val="visible"/>
                                      </p:to>
                                    </p:set>
                                    <p:anim calcmode="lin" valueType="num">
                                      <p:cBhvr additive="base">
                                        <p:cTn id="40" dur="500" fill="hold"/>
                                        <p:tgtEl>
                                          <p:spTgt spid="1254489"/>
                                        </p:tgtEl>
                                        <p:attrNameLst>
                                          <p:attrName>ppt_x</p:attrName>
                                        </p:attrNameLst>
                                      </p:cBhvr>
                                      <p:tavLst>
                                        <p:tav tm="0">
                                          <p:val>
                                            <p:strVal val="#ppt_x"/>
                                          </p:val>
                                        </p:tav>
                                        <p:tav tm="100000">
                                          <p:val>
                                            <p:strVal val="#ppt_x"/>
                                          </p:val>
                                        </p:tav>
                                      </p:tavLst>
                                    </p:anim>
                                    <p:anim calcmode="lin" valueType="num">
                                      <p:cBhvr additive="base">
                                        <p:cTn id="41"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4514"/>
                                        </p:tgtEl>
                                        <p:attrNameLst>
                                          <p:attrName>style.visibility</p:attrName>
                                        </p:attrNameLst>
                                      </p:cBhvr>
                                      <p:to>
                                        <p:strVal val="visible"/>
                                      </p:to>
                                    </p:set>
                                    <p:anim calcmode="lin" valueType="num">
                                      <p:cBhvr additive="base">
                                        <p:cTn id="46" dur="500" fill="hold"/>
                                        <p:tgtEl>
                                          <p:spTgt spid="1254514"/>
                                        </p:tgtEl>
                                        <p:attrNameLst>
                                          <p:attrName>ppt_x</p:attrName>
                                        </p:attrNameLst>
                                      </p:cBhvr>
                                      <p:tavLst>
                                        <p:tav tm="0">
                                          <p:val>
                                            <p:strVal val="#ppt_x"/>
                                          </p:val>
                                        </p:tav>
                                        <p:tav tm="100000">
                                          <p:val>
                                            <p:strVal val="#ppt_x"/>
                                          </p:val>
                                        </p:tav>
                                      </p:tavLst>
                                    </p:anim>
                                    <p:anim calcmode="lin" valueType="num">
                                      <p:cBhvr additive="base">
                                        <p:cTn id="47"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542"/>
                                        </p:tgtEl>
                                        <p:attrNameLst>
                                          <p:attrName>style.visibility</p:attrName>
                                        </p:attrNameLst>
                                      </p:cBhvr>
                                      <p:to>
                                        <p:strVal val="visible"/>
                                      </p:to>
                                    </p:set>
                                    <p:anim calcmode="lin" valueType="num">
                                      <p:cBhvr additive="base">
                                        <p:cTn id="57" dur="500" fill="hold"/>
                                        <p:tgtEl>
                                          <p:spTgt spid="1254542"/>
                                        </p:tgtEl>
                                        <p:attrNameLst>
                                          <p:attrName>ppt_x</p:attrName>
                                        </p:attrNameLst>
                                      </p:cBhvr>
                                      <p:tavLst>
                                        <p:tav tm="0">
                                          <p:val>
                                            <p:strVal val="#ppt_x"/>
                                          </p:val>
                                        </p:tav>
                                        <p:tav tm="100000">
                                          <p:val>
                                            <p:strVal val="#ppt_x"/>
                                          </p:val>
                                        </p:tav>
                                      </p:tavLst>
                                    </p:anim>
                                    <p:anim calcmode="lin" valueType="num">
                                      <p:cBhvr additive="base">
                                        <p:cTn id="5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90"/>
                                        </p:tgtEl>
                                        <p:attrNameLst>
                                          <p:attrName>style.visibility</p:attrName>
                                        </p:attrNameLst>
                                      </p:cBhvr>
                                      <p:to>
                                        <p:strVal val="visible"/>
                                      </p:to>
                                    </p:set>
                                    <p:anim calcmode="lin" valueType="num">
                                      <p:cBhvr additive="base">
                                        <p:cTn id="63" dur="500" fill="hold"/>
                                        <p:tgtEl>
                                          <p:spTgt spid="1254490"/>
                                        </p:tgtEl>
                                        <p:attrNameLst>
                                          <p:attrName>ppt_x</p:attrName>
                                        </p:attrNameLst>
                                      </p:cBhvr>
                                      <p:tavLst>
                                        <p:tav tm="0">
                                          <p:val>
                                            <p:strVal val="#ppt_x"/>
                                          </p:val>
                                        </p:tav>
                                        <p:tav tm="100000">
                                          <p:val>
                                            <p:strVal val="#ppt_x"/>
                                          </p:val>
                                        </p:tav>
                                      </p:tavLst>
                                    </p:anim>
                                    <p:anim calcmode="lin" valueType="num">
                                      <p:cBhvr additive="base">
                                        <p:cTn id="6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4491"/>
                                        </p:tgtEl>
                                        <p:attrNameLst>
                                          <p:attrName>style.visibility</p:attrName>
                                        </p:attrNameLst>
                                      </p:cBhvr>
                                      <p:to>
                                        <p:strVal val="visible"/>
                                      </p:to>
                                    </p:set>
                                    <p:anim calcmode="lin" valueType="num">
                                      <p:cBhvr additive="base">
                                        <p:cTn id="74" dur="500" fill="hold"/>
                                        <p:tgtEl>
                                          <p:spTgt spid="1254491"/>
                                        </p:tgtEl>
                                        <p:attrNameLst>
                                          <p:attrName>ppt_x</p:attrName>
                                        </p:attrNameLst>
                                      </p:cBhvr>
                                      <p:tavLst>
                                        <p:tav tm="0">
                                          <p:val>
                                            <p:strVal val="#ppt_x"/>
                                          </p:val>
                                        </p:tav>
                                        <p:tav tm="100000">
                                          <p:val>
                                            <p:strVal val="#ppt_x"/>
                                          </p:val>
                                        </p:tav>
                                      </p:tavLst>
                                    </p:anim>
                                    <p:anim calcmode="lin" valueType="num">
                                      <p:cBhvr additive="base">
                                        <p:cTn id="75"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4548"/>
                                        </p:tgtEl>
                                        <p:attrNameLst>
                                          <p:attrName>style.visibility</p:attrName>
                                        </p:attrNameLst>
                                      </p:cBhvr>
                                      <p:to>
                                        <p:strVal val="visible"/>
                                      </p:to>
                                    </p:set>
                                    <p:anim calcmode="lin" valueType="num">
                                      <p:cBhvr additive="base">
                                        <p:cTn id="80" dur="500" fill="hold"/>
                                        <p:tgtEl>
                                          <p:spTgt spid="1254548"/>
                                        </p:tgtEl>
                                        <p:attrNameLst>
                                          <p:attrName>ppt_x</p:attrName>
                                        </p:attrNameLst>
                                      </p:cBhvr>
                                      <p:tavLst>
                                        <p:tav tm="0">
                                          <p:val>
                                            <p:strVal val="#ppt_x"/>
                                          </p:val>
                                        </p:tav>
                                        <p:tav tm="100000">
                                          <p:val>
                                            <p:strVal val="#ppt_x"/>
                                          </p:val>
                                        </p:tav>
                                      </p:tavLst>
                                    </p:anim>
                                    <p:anim calcmode="lin" valueType="num">
                                      <p:cBhvr additive="base">
                                        <p:cTn id="81"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4492"/>
                                        </p:tgtEl>
                                        <p:attrNameLst>
                                          <p:attrName>style.visibility</p:attrName>
                                        </p:attrNameLst>
                                      </p:cBhvr>
                                      <p:to>
                                        <p:strVal val="visible"/>
                                      </p:to>
                                    </p:set>
                                    <p:anim calcmode="lin" valueType="num">
                                      <p:cBhvr additive="base">
                                        <p:cTn id="91" dur="500" fill="hold"/>
                                        <p:tgtEl>
                                          <p:spTgt spid="1254492"/>
                                        </p:tgtEl>
                                        <p:attrNameLst>
                                          <p:attrName>ppt_x</p:attrName>
                                        </p:attrNameLst>
                                      </p:cBhvr>
                                      <p:tavLst>
                                        <p:tav tm="0">
                                          <p:val>
                                            <p:strVal val="#ppt_x"/>
                                          </p:val>
                                        </p:tav>
                                        <p:tav tm="100000">
                                          <p:val>
                                            <p:strVal val="#ppt_x"/>
                                          </p:val>
                                        </p:tav>
                                      </p:tavLst>
                                    </p:anim>
                                    <p:anim calcmode="lin" valueType="num">
                                      <p:cBhvr additive="base">
                                        <p:cTn id="92"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4530"/>
                                        </p:tgtEl>
                                        <p:attrNameLst>
                                          <p:attrName>style.visibility</p:attrName>
                                        </p:attrNameLst>
                                      </p:cBhvr>
                                      <p:to>
                                        <p:strVal val="visible"/>
                                      </p:to>
                                    </p:set>
                                    <p:anim calcmode="lin" valueType="num">
                                      <p:cBhvr additive="base">
                                        <p:cTn id="97" dur="500" fill="hold"/>
                                        <p:tgtEl>
                                          <p:spTgt spid="1254530"/>
                                        </p:tgtEl>
                                        <p:attrNameLst>
                                          <p:attrName>ppt_x</p:attrName>
                                        </p:attrNameLst>
                                      </p:cBhvr>
                                      <p:tavLst>
                                        <p:tav tm="0">
                                          <p:val>
                                            <p:strVal val="#ppt_x"/>
                                          </p:val>
                                        </p:tav>
                                        <p:tav tm="100000">
                                          <p:val>
                                            <p:strVal val="#ppt_x"/>
                                          </p:val>
                                        </p:tav>
                                      </p:tavLst>
                                    </p:anim>
                                    <p:anim calcmode="lin" valueType="num">
                                      <p:cBhvr additive="base">
                                        <p:cTn id="98"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4493"/>
                                        </p:tgtEl>
                                        <p:attrNameLst>
                                          <p:attrName>style.visibility</p:attrName>
                                        </p:attrNameLst>
                                      </p:cBhvr>
                                      <p:to>
                                        <p:strVal val="visible"/>
                                      </p:to>
                                    </p:set>
                                    <p:anim calcmode="lin" valueType="num">
                                      <p:cBhvr additive="base">
                                        <p:cTn id="108" dur="500" fill="hold"/>
                                        <p:tgtEl>
                                          <p:spTgt spid="1254493"/>
                                        </p:tgtEl>
                                        <p:attrNameLst>
                                          <p:attrName>ppt_x</p:attrName>
                                        </p:attrNameLst>
                                      </p:cBhvr>
                                      <p:tavLst>
                                        <p:tav tm="0">
                                          <p:val>
                                            <p:strVal val="#ppt_x"/>
                                          </p:val>
                                        </p:tav>
                                        <p:tav tm="100000">
                                          <p:val>
                                            <p:strVal val="#ppt_x"/>
                                          </p:val>
                                        </p:tav>
                                      </p:tavLst>
                                    </p:anim>
                                    <p:anim calcmode="lin" valueType="num">
                                      <p:cBhvr additive="base">
                                        <p:cTn id="109"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4531"/>
                                        </p:tgtEl>
                                        <p:attrNameLst>
                                          <p:attrName>style.visibility</p:attrName>
                                        </p:attrNameLst>
                                      </p:cBhvr>
                                      <p:to>
                                        <p:strVal val="visible"/>
                                      </p:to>
                                    </p:set>
                                    <p:anim calcmode="lin" valueType="num">
                                      <p:cBhvr additive="base">
                                        <p:cTn id="114" dur="500" fill="hold"/>
                                        <p:tgtEl>
                                          <p:spTgt spid="1254531"/>
                                        </p:tgtEl>
                                        <p:attrNameLst>
                                          <p:attrName>ppt_x</p:attrName>
                                        </p:attrNameLst>
                                      </p:cBhvr>
                                      <p:tavLst>
                                        <p:tav tm="0">
                                          <p:val>
                                            <p:strVal val="#ppt_x"/>
                                          </p:val>
                                        </p:tav>
                                        <p:tav tm="100000">
                                          <p:val>
                                            <p:strVal val="#ppt_x"/>
                                          </p:val>
                                        </p:tav>
                                      </p:tavLst>
                                    </p:anim>
                                    <p:anim calcmode="lin" valueType="num">
                                      <p:cBhvr additive="base">
                                        <p:cTn id="115"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up)">
                                      <p:cBhvr>
                                        <p:cTn id="120" dur="500"/>
                                        <p:tgtEl>
                                          <p:spTgt spid="11"/>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254552"/>
                                        </p:tgtEl>
                                        <p:attrNameLst>
                                          <p:attrName>style.visibility</p:attrName>
                                        </p:attrNameLst>
                                      </p:cBhvr>
                                      <p:to>
                                        <p:strVal val="visible"/>
                                      </p:to>
                                    </p:set>
                                    <p:anim calcmode="lin" valueType="num">
                                      <p:cBhvr additive="base">
                                        <p:cTn id="125" dur="500" fill="hold"/>
                                        <p:tgtEl>
                                          <p:spTgt spid="1254552"/>
                                        </p:tgtEl>
                                        <p:attrNameLst>
                                          <p:attrName>ppt_x</p:attrName>
                                        </p:attrNameLst>
                                      </p:cBhvr>
                                      <p:tavLst>
                                        <p:tav tm="0">
                                          <p:val>
                                            <p:strVal val="#ppt_x"/>
                                          </p:val>
                                        </p:tav>
                                        <p:tav tm="100000">
                                          <p:val>
                                            <p:strVal val="#ppt_x"/>
                                          </p:val>
                                        </p:tav>
                                      </p:tavLst>
                                    </p:anim>
                                    <p:anim calcmode="lin" valueType="num">
                                      <p:cBhvr additive="base">
                                        <p:cTn id="126"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nodeType="clickEffect">
                                  <p:stCondLst>
                                    <p:cond delay="0"/>
                                  </p:stCondLst>
                                  <p:childTnLst>
                                    <p:set>
                                      <p:cBhvr>
                                        <p:cTn id="130" dur="1" fill="hold">
                                          <p:stCondLst>
                                            <p:cond delay="0"/>
                                          </p:stCondLst>
                                        </p:cTn>
                                        <p:tgtEl>
                                          <p:spTgt spid="1254558"/>
                                        </p:tgtEl>
                                        <p:attrNameLst>
                                          <p:attrName>style.visibility</p:attrName>
                                        </p:attrNameLst>
                                      </p:cBhvr>
                                      <p:to>
                                        <p:strVal val="visible"/>
                                      </p:to>
                                    </p:set>
                                    <p:anim calcmode="lin" valueType="num">
                                      <p:cBhvr additive="base">
                                        <p:cTn id="131" dur="500" fill="hold"/>
                                        <p:tgtEl>
                                          <p:spTgt spid="1254558"/>
                                        </p:tgtEl>
                                        <p:attrNameLst>
                                          <p:attrName>ppt_x</p:attrName>
                                        </p:attrNameLst>
                                      </p:cBhvr>
                                      <p:tavLst>
                                        <p:tav tm="0">
                                          <p:val>
                                            <p:strVal val="#ppt_x"/>
                                          </p:val>
                                        </p:tav>
                                        <p:tav tm="100000">
                                          <p:val>
                                            <p:strVal val="#ppt_x"/>
                                          </p:val>
                                        </p:tav>
                                      </p:tavLst>
                                    </p:anim>
                                    <p:anim calcmode="lin" valueType="num">
                                      <p:cBhvr additive="base">
                                        <p:cTn id="132"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up)">
                                      <p:cBhvr>
                                        <p:cTn id="137" dur="500"/>
                                        <p:tgtEl>
                                          <p:spTgt spid="8"/>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4494"/>
                                        </p:tgtEl>
                                        <p:attrNameLst>
                                          <p:attrName>style.visibility</p:attrName>
                                        </p:attrNameLst>
                                      </p:cBhvr>
                                      <p:to>
                                        <p:strVal val="visible"/>
                                      </p:to>
                                    </p:set>
                                    <p:anim calcmode="lin" valueType="num">
                                      <p:cBhvr additive="base">
                                        <p:cTn id="142" dur="500" fill="hold"/>
                                        <p:tgtEl>
                                          <p:spTgt spid="1254494"/>
                                        </p:tgtEl>
                                        <p:attrNameLst>
                                          <p:attrName>ppt_x</p:attrName>
                                        </p:attrNameLst>
                                      </p:cBhvr>
                                      <p:tavLst>
                                        <p:tav tm="0">
                                          <p:val>
                                            <p:strVal val="#ppt_x"/>
                                          </p:val>
                                        </p:tav>
                                        <p:tav tm="100000">
                                          <p:val>
                                            <p:strVal val="#ppt_x"/>
                                          </p:val>
                                        </p:tav>
                                      </p:tavLst>
                                    </p:anim>
                                    <p:anim calcmode="lin" valueType="num">
                                      <p:cBhvr additive="base">
                                        <p:cTn id="143"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4549"/>
                                        </p:tgtEl>
                                        <p:attrNameLst>
                                          <p:attrName>style.visibility</p:attrName>
                                        </p:attrNameLst>
                                      </p:cBhvr>
                                      <p:to>
                                        <p:strVal val="visible"/>
                                      </p:to>
                                    </p:set>
                                    <p:anim calcmode="lin" valueType="num">
                                      <p:cBhvr additive="base">
                                        <p:cTn id="148" dur="500" fill="hold"/>
                                        <p:tgtEl>
                                          <p:spTgt spid="1254549"/>
                                        </p:tgtEl>
                                        <p:attrNameLst>
                                          <p:attrName>ppt_x</p:attrName>
                                        </p:attrNameLst>
                                      </p:cBhvr>
                                      <p:tavLst>
                                        <p:tav tm="0">
                                          <p:val>
                                            <p:strVal val="#ppt_x"/>
                                          </p:val>
                                        </p:tav>
                                        <p:tav tm="100000">
                                          <p:val>
                                            <p:strVal val="#ppt_x"/>
                                          </p:val>
                                        </p:tav>
                                      </p:tavLst>
                                    </p:anim>
                                    <p:anim calcmode="lin" valueType="num">
                                      <p:cBhvr additive="base">
                                        <p:cTn id="149"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wipe(up)">
                                      <p:cBhvr>
                                        <p:cTn id="154" dur="500"/>
                                        <p:tgtEl>
                                          <p:spTgt spid="7"/>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495"/>
                                        </p:tgtEl>
                                        <p:attrNameLst>
                                          <p:attrName>style.visibility</p:attrName>
                                        </p:attrNameLst>
                                      </p:cBhvr>
                                      <p:to>
                                        <p:strVal val="visible"/>
                                      </p:to>
                                    </p:set>
                                    <p:anim calcmode="lin" valueType="num">
                                      <p:cBhvr additive="base">
                                        <p:cTn id="159" dur="500" fill="hold"/>
                                        <p:tgtEl>
                                          <p:spTgt spid="1254495"/>
                                        </p:tgtEl>
                                        <p:attrNameLst>
                                          <p:attrName>ppt_x</p:attrName>
                                        </p:attrNameLst>
                                      </p:cBhvr>
                                      <p:tavLst>
                                        <p:tav tm="0">
                                          <p:val>
                                            <p:strVal val="#ppt_x"/>
                                          </p:val>
                                        </p:tav>
                                        <p:tav tm="100000">
                                          <p:val>
                                            <p:strVal val="#ppt_x"/>
                                          </p:val>
                                        </p:tav>
                                      </p:tavLst>
                                    </p:anim>
                                    <p:anim calcmode="lin" valueType="num">
                                      <p:cBhvr additive="base">
                                        <p:cTn id="160"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4550"/>
                                        </p:tgtEl>
                                        <p:attrNameLst>
                                          <p:attrName>style.visibility</p:attrName>
                                        </p:attrNameLst>
                                      </p:cBhvr>
                                      <p:to>
                                        <p:strVal val="visible"/>
                                      </p:to>
                                    </p:set>
                                    <p:anim calcmode="lin" valueType="num">
                                      <p:cBhvr additive="base">
                                        <p:cTn id="165" dur="500" fill="hold"/>
                                        <p:tgtEl>
                                          <p:spTgt spid="1254550"/>
                                        </p:tgtEl>
                                        <p:attrNameLst>
                                          <p:attrName>ppt_x</p:attrName>
                                        </p:attrNameLst>
                                      </p:cBhvr>
                                      <p:tavLst>
                                        <p:tav tm="0">
                                          <p:val>
                                            <p:strVal val="#ppt_x"/>
                                          </p:val>
                                        </p:tav>
                                        <p:tav tm="100000">
                                          <p:val>
                                            <p:strVal val="#ppt_x"/>
                                          </p:val>
                                        </p:tav>
                                      </p:tavLst>
                                    </p:anim>
                                    <p:anim calcmode="lin" valueType="num">
                                      <p:cBhvr additive="base">
                                        <p:cTn id="166"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8" grpId="0"/>
      <p:bldP spid="1254489" grpId="0"/>
      <p:bldP spid="1254490" grpId="0"/>
      <p:bldP spid="1254491" grpId="0"/>
      <p:bldP spid="1254492" grpId="0"/>
      <p:bldP spid="1254493" grpId="0"/>
      <p:bldP spid="1254494" grpId="0"/>
      <p:bldP spid="1254495" grpId="0"/>
      <p:bldP spid="1254508" grpId="0" animBg="1"/>
      <p:bldP spid="1254514" grpId="0" animBg="1"/>
      <p:bldP spid="1254530" grpId="0" animBg="1"/>
      <p:bldP spid="1254531" grpId="0" animBg="1"/>
      <p:bldP spid="1254542" grpId="0" animBg="1"/>
      <p:bldP spid="1254548" grpId="0" animBg="1"/>
      <p:bldP spid="1254549" grpId="0" animBg="1"/>
      <p:bldP spid="1254550"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en-US" altLang="zh-CN"/>
              <a:t>Cache</a:t>
            </a:r>
            <a:r>
              <a:rPr lang="zh-CN" altLang="en-US" dirty="0"/>
              <a:t>近期最久未使用算法</a:t>
            </a:r>
            <a:r>
              <a:rPr lang="en-US" altLang="zh-CN" dirty="0"/>
              <a:t>(LRU)</a:t>
            </a:r>
          </a:p>
        </p:txBody>
      </p:sp>
      <p:sp>
        <p:nvSpPr>
          <p:cNvPr id="1253389" name="Text Box 13"/>
          <p:cNvSpPr txBox="1">
            <a:spLocks noChangeArrowheads="1"/>
          </p:cNvSpPr>
          <p:nvPr/>
        </p:nvSpPr>
        <p:spPr bwMode="auto">
          <a:xfrm>
            <a:off x="2438400" y="4711700"/>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0" name="Text Box 14"/>
          <p:cNvSpPr txBox="1">
            <a:spLocks noChangeArrowheads="1"/>
          </p:cNvSpPr>
          <p:nvPr/>
        </p:nvSpPr>
        <p:spPr bwMode="auto">
          <a:xfrm>
            <a:off x="3429000" y="4711700"/>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1" name="Text Box 15"/>
          <p:cNvSpPr txBox="1">
            <a:spLocks noChangeArrowheads="1"/>
          </p:cNvSpPr>
          <p:nvPr/>
        </p:nvSpPr>
        <p:spPr bwMode="auto">
          <a:xfrm>
            <a:off x="4419600" y="4697413"/>
            <a:ext cx="685800" cy="707886"/>
          </a:xfrm>
          <a:prstGeom prst="rect">
            <a:avLst/>
          </a:prstGeom>
          <a:noFill/>
          <a:ln w="9525">
            <a:noFill/>
            <a:miter lim="800000"/>
            <a:headEnd/>
            <a:tailEnd/>
          </a:ln>
        </p:spPr>
        <p:txBody>
          <a:bodyPr>
            <a:spAutoFit/>
          </a:bodyPr>
          <a:lstStyle/>
          <a:p>
            <a:pPr algn="ctr"/>
            <a:r>
              <a:rPr lang="zh-CN" altLang="en-US" sz="2000" b="1">
                <a:solidFill>
                  <a:srgbClr val="FF0000"/>
                </a:solidFill>
                <a:latin typeface="Times New Roman" panose="02020603050405020304" pitchFamily="18" charset="0"/>
                <a:ea typeface="+mj-ea"/>
                <a:cs typeface="Times New Roman" panose="02020603050405020304" pitchFamily="18" charset="0"/>
              </a:rPr>
              <a:t>命中</a:t>
            </a:r>
          </a:p>
        </p:txBody>
      </p:sp>
      <p:sp>
        <p:nvSpPr>
          <p:cNvPr id="1253392" name="Text Box 16"/>
          <p:cNvSpPr txBox="1">
            <a:spLocks noChangeArrowheads="1"/>
          </p:cNvSpPr>
          <p:nvPr/>
        </p:nvSpPr>
        <p:spPr bwMode="auto">
          <a:xfrm>
            <a:off x="5410200" y="46974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3" name="Text Box 17"/>
          <p:cNvSpPr txBox="1">
            <a:spLocks noChangeArrowheads="1"/>
          </p:cNvSpPr>
          <p:nvPr/>
        </p:nvSpPr>
        <p:spPr bwMode="auto">
          <a:xfrm>
            <a:off x="6477000" y="4697413"/>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3394" name="Text Box 18"/>
          <p:cNvSpPr txBox="1">
            <a:spLocks noChangeArrowheads="1"/>
          </p:cNvSpPr>
          <p:nvPr/>
        </p:nvSpPr>
        <p:spPr bwMode="auto">
          <a:xfrm>
            <a:off x="73914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3395" name="Text Box 19"/>
          <p:cNvSpPr txBox="1">
            <a:spLocks noChangeArrowheads="1"/>
          </p:cNvSpPr>
          <p:nvPr/>
        </p:nvSpPr>
        <p:spPr bwMode="auto">
          <a:xfrm>
            <a:off x="83058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3396" name="Text Box 20"/>
          <p:cNvSpPr txBox="1">
            <a:spLocks noChangeArrowheads="1"/>
          </p:cNvSpPr>
          <p:nvPr/>
        </p:nvSpPr>
        <p:spPr bwMode="auto">
          <a:xfrm>
            <a:off x="9296400" y="4697413"/>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2286000" y="1268413"/>
            <a:ext cx="7848600" cy="838201"/>
            <a:chOff x="2286000" y="1268413"/>
            <a:chExt cx="7848600" cy="838201"/>
          </a:xfrm>
        </p:grpSpPr>
        <p:sp>
          <p:nvSpPr>
            <p:cNvPr id="1253381" name="Text Box 5"/>
            <p:cNvSpPr txBox="1">
              <a:spLocks noChangeArrowheads="1"/>
            </p:cNvSpPr>
            <p:nvPr/>
          </p:nvSpPr>
          <p:spPr bwMode="auto">
            <a:xfrm>
              <a:off x="25146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3382" name="Text Box 6"/>
            <p:cNvSpPr txBox="1">
              <a:spLocks noChangeArrowheads="1"/>
            </p:cNvSpPr>
            <p:nvPr/>
          </p:nvSpPr>
          <p:spPr bwMode="auto">
            <a:xfrm>
              <a:off x="34544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3383" name="Text Box 7"/>
            <p:cNvSpPr txBox="1">
              <a:spLocks noChangeArrowheads="1"/>
            </p:cNvSpPr>
            <p:nvPr/>
          </p:nvSpPr>
          <p:spPr bwMode="auto">
            <a:xfrm>
              <a:off x="44704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3384" name="Text Box 8"/>
            <p:cNvSpPr txBox="1">
              <a:spLocks noChangeArrowheads="1"/>
            </p:cNvSpPr>
            <p:nvPr/>
          </p:nvSpPr>
          <p:spPr bwMode="auto">
            <a:xfrm>
              <a:off x="542290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3385" name="Text Box 9"/>
            <p:cNvSpPr txBox="1">
              <a:spLocks noChangeArrowheads="1"/>
            </p:cNvSpPr>
            <p:nvPr/>
          </p:nvSpPr>
          <p:spPr bwMode="auto">
            <a:xfrm>
              <a:off x="64706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3386" name="Text Box 10"/>
            <p:cNvSpPr txBox="1">
              <a:spLocks noChangeArrowheads="1"/>
            </p:cNvSpPr>
            <p:nvPr/>
          </p:nvSpPr>
          <p:spPr bwMode="auto">
            <a:xfrm>
              <a:off x="73977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3387" name="Text Box 11"/>
            <p:cNvSpPr txBox="1">
              <a:spLocks noChangeArrowheads="1"/>
            </p:cNvSpPr>
            <p:nvPr/>
          </p:nvSpPr>
          <p:spPr bwMode="auto">
            <a:xfrm>
              <a:off x="84010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4</a:t>
              </a:r>
            </a:p>
          </p:txBody>
        </p:sp>
        <p:sp>
          <p:nvSpPr>
            <p:cNvPr id="1253388" name="Text Box 12"/>
            <p:cNvSpPr txBox="1">
              <a:spLocks noChangeArrowheads="1"/>
            </p:cNvSpPr>
            <p:nvPr/>
          </p:nvSpPr>
          <p:spPr bwMode="auto">
            <a:xfrm>
              <a:off x="9302750" y="1739901"/>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sp>
          <p:nvSpPr>
            <p:cNvPr id="1253397" name="Line 21"/>
            <p:cNvSpPr>
              <a:spLocks noChangeShapeType="1"/>
            </p:cNvSpPr>
            <p:nvPr/>
          </p:nvSpPr>
          <p:spPr bwMode="auto">
            <a:xfrm>
              <a:off x="2286000" y="1649413"/>
              <a:ext cx="76200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1253398" name="Text Box 22"/>
            <p:cNvSpPr txBox="1">
              <a:spLocks noChangeArrowheads="1"/>
            </p:cNvSpPr>
            <p:nvPr/>
          </p:nvSpPr>
          <p:spPr bwMode="auto">
            <a:xfrm>
              <a:off x="9601200" y="1268413"/>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t</a:t>
              </a:r>
            </a:p>
          </p:txBody>
        </p:sp>
      </p:grpSp>
      <p:grpSp>
        <p:nvGrpSpPr>
          <p:cNvPr id="2" name="Group 23"/>
          <p:cNvGrpSpPr>
            <a:grpSpLocks/>
          </p:cNvGrpSpPr>
          <p:nvPr/>
        </p:nvGrpSpPr>
        <p:grpSpPr bwMode="auto">
          <a:xfrm>
            <a:off x="1828800" y="2273301"/>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90887"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90888"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90889"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8"/>
          <p:cNvGrpSpPr>
            <a:grpSpLocks/>
          </p:cNvGrpSpPr>
          <p:nvPr/>
        </p:nvGrpSpPr>
        <p:grpSpPr bwMode="auto">
          <a:xfrm>
            <a:off x="2438401" y="2106614"/>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09" name="Rectangle 33"/>
          <p:cNvSpPr>
            <a:spLocks noChangeArrowheads="1"/>
          </p:cNvSpPr>
          <p:nvPr/>
        </p:nvSpPr>
        <p:spPr bwMode="auto">
          <a:xfrm>
            <a:off x="24384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0</a:t>
            </a:r>
          </a:p>
        </p:txBody>
      </p:sp>
      <p:grpSp>
        <p:nvGrpSpPr>
          <p:cNvPr id="4" name="Group 34"/>
          <p:cNvGrpSpPr>
            <a:grpSpLocks/>
          </p:cNvGrpSpPr>
          <p:nvPr/>
        </p:nvGrpSpPr>
        <p:grpSpPr bwMode="auto">
          <a:xfrm>
            <a:off x="3429001" y="2106614"/>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1</a:t>
              </a: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15" name="Rectangle 39"/>
          <p:cNvSpPr>
            <a:spLocks noChangeArrowheads="1"/>
          </p:cNvSpPr>
          <p:nvPr/>
        </p:nvSpPr>
        <p:spPr bwMode="auto">
          <a:xfrm>
            <a:off x="3429001" y="271938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0</a:t>
            </a:r>
          </a:p>
        </p:txBody>
      </p:sp>
      <p:grpSp>
        <p:nvGrpSpPr>
          <p:cNvPr id="5" name="Group 40"/>
          <p:cNvGrpSpPr>
            <a:grpSpLocks/>
          </p:cNvGrpSpPr>
          <p:nvPr/>
        </p:nvGrpSpPr>
        <p:grpSpPr bwMode="auto">
          <a:xfrm>
            <a:off x="6472238" y="2106614"/>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2</a:t>
              </a: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3</a:t>
              </a: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1</a:t>
              </a: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grpSp>
        <p:nvGrpSpPr>
          <p:cNvPr id="6" name="Group 45"/>
          <p:cNvGrpSpPr>
            <a:grpSpLocks/>
          </p:cNvGrpSpPr>
          <p:nvPr/>
        </p:nvGrpSpPr>
        <p:grpSpPr bwMode="auto">
          <a:xfrm>
            <a:off x="7391401" y="2106614"/>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3</a:t>
              </a: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2</a:t>
              </a: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1</a:t>
              </a:r>
            </a:p>
          </p:txBody>
        </p:sp>
      </p:grpSp>
      <p:grpSp>
        <p:nvGrpSpPr>
          <p:cNvPr id="7" name="Group 50"/>
          <p:cNvGrpSpPr>
            <a:grpSpLocks/>
          </p:cNvGrpSpPr>
          <p:nvPr/>
        </p:nvGrpSpPr>
        <p:grpSpPr bwMode="auto">
          <a:xfrm>
            <a:off x="9291638" y="2106614"/>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1</a:t>
              </a: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2</a:t>
              </a: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7</a:t>
              </a:r>
              <a:r>
                <a:rPr lang="en-US" altLang="zh-CN" b="1" baseline="50000" dirty="0">
                  <a:solidFill>
                    <a:srgbClr val="FF0000"/>
                  </a:solidFill>
                  <a:latin typeface="+mn-ea"/>
                  <a:cs typeface="Times New Roman" panose="02020603050405020304" pitchFamily="18" charset="0"/>
                </a:rPr>
                <a:t>3</a:t>
              </a:r>
            </a:p>
          </p:txBody>
        </p:sp>
      </p:grpSp>
      <p:sp>
        <p:nvSpPr>
          <p:cNvPr id="1253431" name="Rectangle 55"/>
          <p:cNvSpPr>
            <a:spLocks noChangeArrowheads="1"/>
          </p:cNvSpPr>
          <p:nvPr/>
        </p:nvSpPr>
        <p:spPr bwMode="auto">
          <a:xfrm>
            <a:off x="6472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0</a:t>
            </a:r>
          </a:p>
        </p:txBody>
      </p:sp>
      <p:sp>
        <p:nvSpPr>
          <p:cNvPr id="1253432" name="Rectangle 56"/>
          <p:cNvSpPr>
            <a:spLocks noChangeArrowheads="1"/>
          </p:cNvSpPr>
          <p:nvPr/>
        </p:nvSpPr>
        <p:spPr bwMode="auto">
          <a:xfrm>
            <a:off x="7391401" y="2716214"/>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0</a:t>
            </a:r>
          </a:p>
        </p:txBody>
      </p:sp>
      <p:grpSp>
        <p:nvGrpSpPr>
          <p:cNvPr id="8" name="Group 57"/>
          <p:cNvGrpSpPr>
            <a:grpSpLocks/>
          </p:cNvGrpSpPr>
          <p:nvPr/>
        </p:nvGrpSpPr>
        <p:grpSpPr bwMode="auto">
          <a:xfrm>
            <a:off x="8382001" y="2106614"/>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1</a:t>
              </a:r>
            </a:p>
          </p:txBody>
        </p:sp>
        <p:sp>
          <p:nvSpPr>
            <p:cNvPr id="290864" name="Rectangle 60"/>
            <p:cNvSpPr>
              <a:spLocks noChangeArrowheads="1"/>
            </p:cNvSpPr>
            <p:nvPr/>
          </p:nvSpPr>
          <p:spPr bwMode="auto">
            <a:xfrm>
              <a:off x="4128" y="2740"/>
              <a:ext cx="387" cy="39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2</a:t>
              </a: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r>
                <a:rPr lang="en-US" altLang="zh-CN" b="1" baseline="50000" dirty="0">
                  <a:solidFill>
                    <a:srgbClr val="FF0000"/>
                  </a:solidFill>
                  <a:latin typeface="+mn-ea"/>
                  <a:cs typeface="Times New Roman" panose="02020603050405020304" pitchFamily="18" charset="0"/>
                </a:rPr>
                <a:t>3</a:t>
              </a:r>
            </a:p>
          </p:txBody>
        </p:sp>
      </p:grpSp>
      <p:grpSp>
        <p:nvGrpSpPr>
          <p:cNvPr id="9" name="Group 62"/>
          <p:cNvGrpSpPr>
            <a:grpSpLocks/>
          </p:cNvGrpSpPr>
          <p:nvPr/>
        </p:nvGrpSpPr>
        <p:grpSpPr bwMode="auto">
          <a:xfrm>
            <a:off x="4414838" y="2106614"/>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1</a:t>
              </a: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sp>
        <p:nvSpPr>
          <p:cNvPr id="1253443" name="Rectangle 67"/>
          <p:cNvSpPr>
            <a:spLocks noChangeArrowheads="1"/>
          </p:cNvSpPr>
          <p:nvPr/>
        </p:nvSpPr>
        <p:spPr bwMode="auto">
          <a:xfrm>
            <a:off x="4414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0</a:t>
            </a:r>
          </a:p>
        </p:txBody>
      </p:sp>
      <p:grpSp>
        <p:nvGrpSpPr>
          <p:cNvPr id="10" name="Group 68"/>
          <p:cNvGrpSpPr>
            <a:grpSpLocks/>
          </p:cNvGrpSpPr>
          <p:nvPr/>
        </p:nvGrpSpPr>
        <p:grpSpPr bwMode="auto">
          <a:xfrm>
            <a:off x="5410201" y="2106614"/>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latin typeface="+mn-ea"/>
                  <a:cs typeface="Times New Roman" panose="02020603050405020304" pitchFamily="18" charset="0"/>
                </a:rPr>
                <a:t>22</a:t>
              </a:r>
              <a:r>
                <a:rPr lang="en-US" altLang="zh-CN" b="1" baseline="50000" dirty="0">
                  <a:latin typeface="+mn-ea"/>
                  <a:cs typeface="Times New Roman" panose="02020603050405020304" pitchFamily="18" charset="0"/>
                </a:rPr>
                <a:t>1</a:t>
              </a: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2</a:t>
              </a:r>
            </a:p>
          </p:txBody>
        </p:sp>
      </p:grpSp>
      <p:sp>
        <p:nvSpPr>
          <p:cNvPr id="1253449" name="Rectangle 73"/>
          <p:cNvSpPr>
            <a:spLocks noChangeArrowheads="1"/>
          </p:cNvSpPr>
          <p:nvPr/>
        </p:nvSpPr>
        <p:spPr bwMode="auto">
          <a:xfrm>
            <a:off x="5410201" y="3325814"/>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0</a:t>
            </a:r>
          </a:p>
        </p:txBody>
      </p:sp>
      <p:sp>
        <p:nvSpPr>
          <p:cNvPr id="1253450" name="Rectangle 74"/>
          <p:cNvSpPr>
            <a:spLocks noChangeArrowheads="1"/>
          </p:cNvSpPr>
          <p:nvPr/>
        </p:nvSpPr>
        <p:spPr bwMode="auto">
          <a:xfrm>
            <a:off x="83820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0</a:t>
            </a:r>
          </a:p>
        </p:txBody>
      </p:sp>
      <p:sp>
        <p:nvSpPr>
          <p:cNvPr id="1253451" name="Rectangle 75"/>
          <p:cNvSpPr>
            <a:spLocks noChangeArrowheads="1"/>
          </p:cNvSpPr>
          <p:nvPr/>
        </p:nvSpPr>
        <p:spPr bwMode="auto">
          <a:xfrm>
            <a:off x="9294812" y="3317875"/>
            <a:ext cx="611187"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3</a:t>
            </a:r>
            <a:r>
              <a:rPr lang="en-US" altLang="zh-CN" b="1" baseline="50000" dirty="0">
                <a:solidFill>
                  <a:srgbClr val="003300"/>
                </a:solidFill>
                <a:latin typeface="+mn-ea"/>
                <a:cs typeface="Times New Roman" panose="02020603050405020304" pitchFamily="18" charset="0"/>
              </a:rPr>
              <a:t>0</a:t>
            </a:r>
          </a:p>
        </p:txBody>
      </p:sp>
    </p:spTree>
    <p:extLst>
      <p:ext uri="{BB962C8B-B14F-4D97-AF65-F5344CB8AC3E}">
        <p14:creationId xmlns:p14="http://schemas.microsoft.com/office/powerpoint/2010/main" val="374509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3389"/>
                                        </p:tgtEl>
                                        <p:attrNameLst>
                                          <p:attrName>style.visibility</p:attrName>
                                        </p:attrNameLst>
                                      </p:cBhvr>
                                      <p:to>
                                        <p:strVal val="visible"/>
                                      </p:to>
                                    </p:set>
                                    <p:anim calcmode="lin" valueType="num">
                                      <p:cBhvr additive="base">
                                        <p:cTn id="23" dur="500" fill="hold"/>
                                        <p:tgtEl>
                                          <p:spTgt spid="1253389"/>
                                        </p:tgtEl>
                                        <p:attrNameLst>
                                          <p:attrName>ppt_x</p:attrName>
                                        </p:attrNameLst>
                                      </p:cBhvr>
                                      <p:tavLst>
                                        <p:tav tm="0">
                                          <p:val>
                                            <p:strVal val="#ppt_x"/>
                                          </p:val>
                                        </p:tav>
                                        <p:tav tm="100000">
                                          <p:val>
                                            <p:strVal val="#ppt_x"/>
                                          </p:val>
                                        </p:tav>
                                      </p:tavLst>
                                    </p:anim>
                                    <p:anim calcmode="lin" valueType="num">
                                      <p:cBhvr additive="base">
                                        <p:cTn id="24"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3409"/>
                                        </p:tgtEl>
                                        <p:attrNameLst>
                                          <p:attrName>style.visibility</p:attrName>
                                        </p:attrNameLst>
                                      </p:cBhvr>
                                      <p:to>
                                        <p:strVal val="visible"/>
                                      </p:to>
                                    </p:set>
                                    <p:anim calcmode="lin" valueType="num">
                                      <p:cBhvr additive="base">
                                        <p:cTn id="29" dur="500" fill="hold"/>
                                        <p:tgtEl>
                                          <p:spTgt spid="1253409"/>
                                        </p:tgtEl>
                                        <p:attrNameLst>
                                          <p:attrName>ppt_x</p:attrName>
                                        </p:attrNameLst>
                                      </p:cBhvr>
                                      <p:tavLst>
                                        <p:tav tm="0">
                                          <p:val>
                                            <p:strVal val="#ppt_x"/>
                                          </p:val>
                                        </p:tav>
                                        <p:tav tm="100000">
                                          <p:val>
                                            <p:strVal val="#ppt_x"/>
                                          </p:val>
                                        </p:tav>
                                      </p:tavLst>
                                    </p:anim>
                                    <p:anim calcmode="lin" valueType="num">
                                      <p:cBhvr additive="base">
                                        <p:cTn id="30"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3390"/>
                                        </p:tgtEl>
                                        <p:attrNameLst>
                                          <p:attrName>style.visibility</p:attrName>
                                        </p:attrNameLst>
                                      </p:cBhvr>
                                      <p:to>
                                        <p:strVal val="visible"/>
                                      </p:to>
                                    </p:set>
                                    <p:anim calcmode="lin" valueType="num">
                                      <p:cBhvr additive="base">
                                        <p:cTn id="40" dur="500" fill="hold"/>
                                        <p:tgtEl>
                                          <p:spTgt spid="1253390"/>
                                        </p:tgtEl>
                                        <p:attrNameLst>
                                          <p:attrName>ppt_x</p:attrName>
                                        </p:attrNameLst>
                                      </p:cBhvr>
                                      <p:tavLst>
                                        <p:tav tm="0">
                                          <p:val>
                                            <p:strVal val="#ppt_x"/>
                                          </p:val>
                                        </p:tav>
                                        <p:tav tm="100000">
                                          <p:val>
                                            <p:strVal val="#ppt_x"/>
                                          </p:val>
                                        </p:tav>
                                      </p:tavLst>
                                    </p:anim>
                                    <p:anim calcmode="lin" valueType="num">
                                      <p:cBhvr additive="base">
                                        <p:cTn id="41"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3415"/>
                                        </p:tgtEl>
                                        <p:attrNameLst>
                                          <p:attrName>style.visibility</p:attrName>
                                        </p:attrNameLst>
                                      </p:cBhvr>
                                      <p:to>
                                        <p:strVal val="visible"/>
                                      </p:to>
                                    </p:set>
                                    <p:anim calcmode="lin" valueType="num">
                                      <p:cBhvr additive="base">
                                        <p:cTn id="46" dur="500" fill="hold"/>
                                        <p:tgtEl>
                                          <p:spTgt spid="1253415"/>
                                        </p:tgtEl>
                                        <p:attrNameLst>
                                          <p:attrName>ppt_x</p:attrName>
                                        </p:attrNameLst>
                                      </p:cBhvr>
                                      <p:tavLst>
                                        <p:tav tm="0">
                                          <p:val>
                                            <p:strVal val="#ppt_x"/>
                                          </p:val>
                                        </p:tav>
                                        <p:tav tm="100000">
                                          <p:val>
                                            <p:strVal val="#ppt_x"/>
                                          </p:val>
                                        </p:tav>
                                      </p:tavLst>
                                    </p:anim>
                                    <p:anim calcmode="lin" valueType="num">
                                      <p:cBhvr additive="base">
                                        <p:cTn id="47"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3443"/>
                                        </p:tgtEl>
                                        <p:attrNameLst>
                                          <p:attrName>style.visibility</p:attrName>
                                        </p:attrNameLst>
                                      </p:cBhvr>
                                      <p:to>
                                        <p:strVal val="visible"/>
                                      </p:to>
                                    </p:set>
                                    <p:anim calcmode="lin" valueType="num">
                                      <p:cBhvr additive="base">
                                        <p:cTn id="57" dur="500" fill="hold"/>
                                        <p:tgtEl>
                                          <p:spTgt spid="1253443"/>
                                        </p:tgtEl>
                                        <p:attrNameLst>
                                          <p:attrName>ppt_x</p:attrName>
                                        </p:attrNameLst>
                                      </p:cBhvr>
                                      <p:tavLst>
                                        <p:tav tm="0">
                                          <p:val>
                                            <p:strVal val="#ppt_x"/>
                                          </p:val>
                                        </p:tav>
                                        <p:tav tm="100000">
                                          <p:val>
                                            <p:strVal val="#ppt_x"/>
                                          </p:val>
                                        </p:tav>
                                      </p:tavLst>
                                    </p:anim>
                                    <p:anim calcmode="lin" valueType="num">
                                      <p:cBhvr additive="base">
                                        <p:cTn id="58"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3391"/>
                                        </p:tgtEl>
                                        <p:attrNameLst>
                                          <p:attrName>style.visibility</p:attrName>
                                        </p:attrNameLst>
                                      </p:cBhvr>
                                      <p:to>
                                        <p:strVal val="visible"/>
                                      </p:to>
                                    </p:set>
                                    <p:anim calcmode="lin" valueType="num">
                                      <p:cBhvr additive="base">
                                        <p:cTn id="63" dur="500" fill="hold"/>
                                        <p:tgtEl>
                                          <p:spTgt spid="1253391"/>
                                        </p:tgtEl>
                                        <p:attrNameLst>
                                          <p:attrName>ppt_x</p:attrName>
                                        </p:attrNameLst>
                                      </p:cBhvr>
                                      <p:tavLst>
                                        <p:tav tm="0">
                                          <p:val>
                                            <p:strVal val="#ppt_x"/>
                                          </p:val>
                                        </p:tav>
                                        <p:tav tm="100000">
                                          <p:val>
                                            <p:strVal val="#ppt_x"/>
                                          </p:val>
                                        </p:tav>
                                      </p:tavLst>
                                    </p:anim>
                                    <p:anim calcmode="lin" valueType="num">
                                      <p:cBhvr additive="base">
                                        <p:cTn id="64"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3392"/>
                                        </p:tgtEl>
                                        <p:attrNameLst>
                                          <p:attrName>style.visibility</p:attrName>
                                        </p:attrNameLst>
                                      </p:cBhvr>
                                      <p:to>
                                        <p:strVal val="visible"/>
                                      </p:to>
                                    </p:set>
                                    <p:anim calcmode="lin" valueType="num">
                                      <p:cBhvr additive="base">
                                        <p:cTn id="74" dur="500" fill="hold"/>
                                        <p:tgtEl>
                                          <p:spTgt spid="1253392"/>
                                        </p:tgtEl>
                                        <p:attrNameLst>
                                          <p:attrName>ppt_x</p:attrName>
                                        </p:attrNameLst>
                                      </p:cBhvr>
                                      <p:tavLst>
                                        <p:tav tm="0">
                                          <p:val>
                                            <p:strVal val="#ppt_x"/>
                                          </p:val>
                                        </p:tav>
                                        <p:tav tm="100000">
                                          <p:val>
                                            <p:strVal val="#ppt_x"/>
                                          </p:val>
                                        </p:tav>
                                      </p:tavLst>
                                    </p:anim>
                                    <p:anim calcmode="lin" valueType="num">
                                      <p:cBhvr additive="base">
                                        <p:cTn id="75"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3449"/>
                                        </p:tgtEl>
                                        <p:attrNameLst>
                                          <p:attrName>style.visibility</p:attrName>
                                        </p:attrNameLst>
                                      </p:cBhvr>
                                      <p:to>
                                        <p:strVal val="visible"/>
                                      </p:to>
                                    </p:set>
                                    <p:anim calcmode="lin" valueType="num">
                                      <p:cBhvr additive="base">
                                        <p:cTn id="80" dur="500" fill="hold"/>
                                        <p:tgtEl>
                                          <p:spTgt spid="1253449"/>
                                        </p:tgtEl>
                                        <p:attrNameLst>
                                          <p:attrName>ppt_x</p:attrName>
                                        </p:attrNameLst>
                                      </p:cBhvr>
                                      <p:tavLst>
                                        <p:tav tm="0">
                                          <p:val>
                                            <p:strVal val="#ppt_x"/>
                                          </p:val>
                                        </p:tav>
                                        <p:tav tm="100000">
                                          <p:val>
                                            <p:strVal val="#ppt_x"/>
                                          </p:val>
                                        </p:tav>
                                      </p:tavLst>
                                    </p:anim>
                                    <p:anim calcmode="lin" valueType="num">
                                      <p:cBhvr additive="base">
                                        <p:cTn id="81"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3393"/>
                                        </p:tgtEl>
                                        <p:attrNameLst>
                                          <p:attrName>style.visibility</p:attrName>
                                        </p:attrNameLst>
                                      </p:cBhvr>
                                      <p:to>
                                        <p:strVal val="visible"/>
                                      </p:to>
                                    </p:set>
                                    <p:anim calcmode="lin" valueType="num">
                                      <p:cBhvr additive="base">
                                        <p:cTn id="91" dur="500" fill="hold"/>
                                        <p:tgtEl>
                                          <p:spTgt spid="1253393"/>
                                        </p:tgtEl>
                                        <p:attrNameLst>
                                          <p:attrName>ppt_x</p:attrName>
                                        </p:attrNameLst>
                                      </p:cBhvr>
                                      <p:tavLst>
                                        <p:tav tm="0">
                                          <p:val>
                                            <p:strVal val="#ppt_x"/>
                                          </p:val>
                                        </p:tav>
                                        <p:tav tm="100000">
                                          <p:val>
                                            <p:strVal val="#ppt_x"/>
                                          </p:val>
                                        </p:tav>
                                      </p:tavLst>
                                    </p:anim>
                                    <p:anim calcmode="lin" valueType="num">
                                      <p:cBhvr additive="base">
                                        <p:cTn id="92"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3431"/>
                                        </p:tgtEl>
                                        <p:attrNameLst>
                                          <p:attrName>style.visibility</p:attrName>
                                        </p:attrNameLst>
                                      </p:cBhvr>
                                      <p:to>
                                        <p:strVal val="visible"/>
                                      </p:to>
                                    </p:set>
                                    <p:anim calcmode="lin" valueType="num">
                                      <p:cBhvr additive="base">
                                        <p:cTn id="97" dur="500" fill="hold"/>
                                        <p:tgtEl>
                                          <p:spTgt spid="1253431"/>
                                        </p:tgtEl>
                                        <p:attrNameLst>
                                          <p:attrName>ppt_x</p:attrName>
                                        </p:attrNameLst>
                                      </p:cBhvr>
                                      <p:tavLst>
                                        <p:tav tm="0">
                                          <p:val>
                                            <p:strVal val="#ppt_x"/>
                                          </p:val>
                                        </p:tav>
                                        <p:tav tm="100000">
                                          <p:val>
                                            <p:strVal val="#ppt_x"/>
                                          </p:val>
                                        </p:tav>
                                      </p:tavLst>
                                    </p:anim>
                                    <p:anim calcmode="lin" valueType="num">
                                      <p:cBhvr additive="base">
                                        <p:cTn id="98"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3394"/>
                                        </p:tgtEl>
                                        <p:attrNameLst>
                                          <p:attrName>style.visibility</p:attrName>
                                        </p:attrNameLst>
                                      </p:cBhvr>
                                      <p:to>
                                        <p:strVal val="visible"/>
                                      </p:to>
                                    </p:set>
                                    <p:anim calcmode="lin" valueType="num">
                                      <p:cBhvr additive="base">
                                        <p:cTn id="108" dur="500" fill="hold"/>
                                        <p:tgtEl>
                                          <p:spTgt spid="1253394"/>
                                        </p:tgtEl>
                                        <p:attrNameLst>
                                          <p:attrName>ppt_x</p:attrName>
                                        </p:attrNameLst>
                                      </p:cBhvr>
                                      <p:tavLst>
                                        <p:tav tm="0">
                                          <p:val>
                                            <p:strVal val="#ppt_x"/>
                                          </p:val>
                                        </p:tav>
                                        <p:tav tm="100000">
                                          <p:val>
                                            <p:strVal val="#ppt_x"/>
                                          </p:val>
                                        </p:tav>
                                      </p:tavLst>
                                    </p:anim>
                                    <p:anim calcmode="lin" valueType="num">
                                      <p:cBhvr additive="base">
                                        <p:cTn id="109"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3432"/>
                                        </p:tgtEl>
                                        <p:attrNameLst>
                                          <p:attrName>style.visibility</p:attrName>
                                        </p:attrNameLst>
                                      </p:cBhvr>
                                      <p:to>
                                        <p:strVal val="visible"/>
                                      </p:to>
                                    </p:set>
                                    <p:anim calcmode="lin" valueType="num">
                                      <p:cBhvr additive="base">
                                        <p:cTn id="114" dur="500" fill="hold"/>
                                        <p:tgtEl>
                                          <p:spTgt spid="1253432"/>
                                        </p:tgtEl>
                                        <p:attrNameLst>
                                          <p:attrName>ppt_x</p:attrName>
                                        </p:attrNameLst>
                                      </p:cBhvr>
                                      <p:tavLst>
                                        <p:tav tm="0">
                                          <p:val>
                                            <p:strVal val="#ppt_x"/>
                                          </p:val>
                                        </p:tav>
                                        <p:tav tm="100000">
                                          <p:val>
                                            <p:strVal val="#ppt_x"/>
                                          </p:val>
                                        </p:tav>
                                      </p:tavLst>
                                    </p:anim>
                                    <p:anim calcmode="lin" valueType="num">
                                      <p:cBhvr additive="base">
                                        <p:cTn id="115"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up)">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395"/>
                                        </p:tgtEl>
                                        <p:attrNameLst>
                                          <p:attrName>style.visibility</p:attrName>
                                        </p:attrNameLst>
                                      </p:cBhvr>
                                      <p:to>
                                        <p:strVal val="visible"/>
                                      </p:to>
                                    </p:set>
                                    <p:anim calcmode="lin" valueType="num">
                                      <p:cBhvr additive="base">
                                        <p:cTn id="125" dur="500" fill="hold"/>
                                        <p:tgtEl>
                                          <p:spTgt spid="1253395"/>
                                        </p:tgtEl>
                                        <p:attrNameLst>
                                          <p:attrName>ppt_x</p:attrName>
                                        </p:attrNameLst>
                                      </p:cBhvr>
                                      <p:tavLst>
                                        <p:tav tm="0">
                                          <p:val>
                                            <p:strVal val="#ppt_x"/>
                                          </p:val>
                                        </p:tav>
                                        <p:tav tm="100000">
                                          <p:val>
                                            <p:strVal val="#ppt_x"/>
                                          </p:val>
                                        </p:tav>
                                      </p:tavLst>
                                    </p:anim>
                                    <p:anim calcmode="lin" valueType="num">
                                      <p:cBhvr additive="base">
                                        <p:cTn id="126"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253450"/>
                                        </p:tgtEl>
                                        <p:attrNameLst>
                                          <p:attrName>style.visibility</p:attrName>
                                        </p:attrNameLst>
                                      </p:cBhvr>
                                      <p:to>
                                        <p:strVal val="visible"/>
                                      </p:to>
                                    </p:set>
                                    <p:anim calcmode="lin" valueType="num">
                                      <p:cBhvr additive="base">
                                        <p:cTn id="131" dur="500" fill="hold"/>
                                        <p:tgtEl>
                                          <p:spTgt spid="1253450"/>
                                        </p:tgtEl>
                                        <p:attrNameLst>
                                          <p:attrName>ppt_x</p:attrName>
                                        </p:attrNameLst>
                                      </p:cBhvr>
                                      <p:tavLst>
                                        <p:tav tm="0">
                                          <p:val>
                                            <p:strVal val="#ppt_x"/>
                                          </p:val>
                                        </p:tav>
                                        <p:tav tm="100000">
                                          <p:val>
                                            <p:strVal val="#ppt_x"/>
                                          </p:val>
                                        </p:tav>
                                      </p:tavLst>
                                    </p:anim>
                                    <p:anim calcmode="lin" valueType="num">
                                      <p:cBhvr additive="base">
                                        <p:cTn id="132"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wipe(up)">
                                      <p:cBhvr>
                                        <p:cTn id="137" dur="500"/>
                                        <p:tgtEl>
                                          <p:spTgt spid="7"/>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3396"/>
                                        </p:tgtEl>
                                        <p:attrNameLst>
                                          <p:attrName>style.visibility</p:attrName>
                                        </p:attrNameLst>
                                      </p:cBhvr>
                                      <p:to>
                                        <p:strVal val="visible"/>
                                      </p:to>
                                    </p:set>
                                    <p:anim calcmode="lin" valueType="num">
                                      <p:cBhvr additive="base">
                                        <p:cTn id="142" dur="500" fill="hold"/>
                                        <p:tgtEl>
                                          <p:spTgt spid="1253396"/>
                                        </p:tgtEl>
                                        <p:attrNameLst>
                                          <p:attrName>ppt_x</p:attrName>
                                        </p:attrNameLst>
                                      </p:cBhvr>
                                      <p:tavLst>
                                        <p:tav tm="0">
                                          <p:val>
                                            <p:strVal val="#ppt_x"/>
                                          </p:val>
                                        </p:tav>
                                        <p:tav tm="100000">
                                          <p:val>
                                            <p:strVal val="#ppt_x"/>
                                          </p:val>
                                        </p:tav>
                                      </p:tavLst>
                                    </p:anim>
                                    <p:anim calcmode="lin" valueType="num">
                                      <p:cBhvr additive="base">
                                        <p:cTn id="143"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3451"/>
                                        </p:tgtEl>
                                        <p:attrNameLst>
                                          <p:attrName>style.visibility</p:attrName>
                                        </p:attrNameLst>
                                      </p:cBhvr>
                                      <p:to>
                                        <p:strVal val="visible"/>
                                      </p:to>
                                    </p:set>
                                    <p:anim calcmode="lin" valueType="num">
                                      <p:cBhvr additive="base">
                                        <p:cTn id="148" dur="500" fill="hold"/>
                                        <p:tgtEl>
                                          <p:spTgt spid="1253451"/>
                                        </p:tgtEl>
                                        <p:attrNameLst>
                                          <p:attrName>ppt_x</p:attrName>
                                        </p:attrNameLst>
                                      </p:cBhvr>
                                      <p:tavLst>
                                        <p:tav tm="0">
                                          <p:val>
                                            <p:strVal val="#ppt_x"/>
                                          </p:val>
                                        </p:tav>
                                        <p:tav tm="100000">
                                          <p:val>
                                            <p:strVal val="#ppt_x"/>
                                          </p:val>
                                        </p:tav>
                                      </p:tavLst>
                                    </p:anim>
                                    <p:anim calcmode="lin" valueType="num">
                                      <p:cBhvr additive="base">
                                        <p:cTn id="149"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9" grpId="0"/>
      <p:bldP spid="1253390" grpId="0"/>
      <p:bldP spid="1253391" grpId="0"/>
      <p:bldP spid="1253392" grpId="0"/>
      <p:bldP spid="1253393" grpId="0"/>
      <p:bldP spid="1253394" grpId="0"/>
      <p:bldP spid="1253395" grpId="0"/>
      <p:bldP spid="1253396"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p>
        </p:txBody>
      </p:sp>
      <p:sp>
        <p:nvSpPr>
          <p:cNvPr id="3" name="内容占位符 2"/>
          <p:cNvSpPr>
            <a:spLocks noGrp="1"/>
          </p:cNvSpPr>
          <p:nvPr>
            <p:ph idx="1"/>
          </p:nvPr>
        </p:nvSpPr>
        <p:spPr/>
        <p:txBody>
          <a:bodyPr/>
          <a:lstStyle/>
          <a:p>
            <a:r>
              <a:rPr lang="zh-CN" altLang="en-US" dirty="0"/>
              <a:t>基本概念</a:t>
            </a:r>
          </a:p>
          <a:p>
            <a:r>
              <a:rPr lang="zh-CN" altLang="en-US" b="1" dirty="0">
                <a:solidFill>
                  <a:srgbClr val="C00000"/>
                </a:solidFill>
              </a:rPr>
              <a:t>随机存储器</a:t>
            </a:r>
          </a:p>
          <a:p>
            <a:r>
              <a:rPr lang="zh-CN" altLang="en-US" dirty="0"/>
              <a:t>只读存储器</a:t>
            </a:r>
          </a:p>
          <a:p>
            <a:r>
              <a:rPr lang="zh-CN" altLang="en-US" dirty="0"/>
              <a:t>主存储器与</a:t>
            </a:r>
            <a:r>
              <a:rPr lang="en-US" altLang="zh-CN" dirty="0"/>
              <a:t>CPU</a:t>
            </a:r>
            <a:r>
              <a:rPr lang="zh-CN" altLang="en-US" dirty="0"/>
              <a:t>的连接</a:t>
            </a:r>
          </a:p>
          <a:p>
            <a:r>
              <a:rPr lang="zh-CN" altLang="en-US" dirty="0"/>
              <a:t>高速主存储器</a:t>
            </a:r>
          </a:p>
          <a:p>
            <a:endParaRPr lang="zh-CN" altLang="en-US" dirty="0"/>
          </a:p>
        </p:txBody>
      </p:sp>
    </p:spTree>
    <p:extLst>
      <p:ext uri="{BB962C8B-B14F-4D97-AF65-F5344CB8AC3E}">
        <p14:creationId xmlns:p14="http://schemas.microsoft.com/office/powerpoint/2010/main" val="20244768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LRU</a:t>
            </a:r>
            <a:r>
              <a:rPr lang="zh-CN" altLang="en-US" dirty="0"/>
              <a:t>算法软件实现</a:t>
            </a:r>
          </a:p>
        </p:txBody>
      </p:sp>
      <p:sp>
        <p:nvSpPr>
          <p:cNvPr id="3" name="内容占位符 2"/>
          <p:cNvSpPr>
            <a:spLocks noGrp="1"/>
          </p:cNvSpPr>
          <p:nvPr>
            <p:ph idx="1"/>
          </p:nvPr>
        </p:nvSpPr>
        <p:spPr/>
        <p:txBody>
          <a:bodyPr/>
          <a:lstStyle/>
          <a:p>
            <a:r>
              <a:rPr lang="en-US" altLang="zh-CN" dirty="0"/>
              <a:t>FIFIO  LFU  LRU </a:t>
            </a:r>
            <a:r>
              <a:rPr lang="zh-CN" altLang="en-US" dirty="0"/>
              <a:t>随机调度   </a:t>
            </a:r>
          </a:p>
          <a:p>
            <a:r>
              <a:rPr lang="zh-CN" altLang="en-US" dirty="0"/>
              <a:t>硬件实现</a:t>
            </a:r>
          </a:p>
          <a:p>
            <a:pPr lvl="1"/>
            <a:r>
              <a:rPr lang="zh-CN" altLang="en-US" sz="2400" dirty="0"/>
              <a:t>成本？</a:t>
            </a:r>
          </a:p>
          <a:p>
            <a:r>
              <a:rPr lang="en-US" altLang="zh-CN" dirty="0"/>
              <a:t>LRU</a:t>
            </a:r>
            <a:r>
              <a:rPr lang="zh-CN" altLang="en-US" dirty="0"/>
              <a:t>算法软件实现？？？</a:t>
            </a:r>
          </a:p>
          <a:p>
            <a:pPr lvl="1"/>
            <a:r>
              <a:rPr lang="zh-CN" altLang="en-US" sz="2400" dirty="0"/>
              <a:t>查找效率如何优化？</a:t>
            </a:r>
          </a:p>
          <a:p>
            <a:endParaRPr lang="zh-CN" altLang="en-US" dirty="0"/>
          </a:p>
          <a:p>
            <a:endParaRPr lang="zh-CN" altLang="en-US" dirty="0"/>
          </a:p>
        </p:txBody>
      </p:sp>
    </p:spTree>
    <p:extLst>
      <p:ext uri="{BB962C8B-B14F-4D97-AF65-F5344CB8AC3E}">
        <p14:creationId xmlns:p14="http://schemas.microsoft.com/office/powerpoint/2010/main" val="2514131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a:t>先进先出策略下的替换颠簸</a:t>
            </a:r>
          </a:p>
        </p:txBody>
      </p:sp>
      <p:sp>
        <p:nvSpPr>
          <p:cNvPr id="1252364" name="Text Box 12"/>
          <p:cNvSpPr txBox="1">
            <a:spLocks noChangeArrowheads="1"/>
          </p:cNvSpPr>
          <p:nvPr/>
        </p:nvSpPr>
        <p:spPr bwMode="auto">
          <a:xfrm>
            <a:off x="240030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5" name="Text Box 13"/>
          <p:cNvSpPr txBox="1">
            <a:spLocks noChangeArrowheads="1"/>
          </p:cNvSpPr>
          <p:nvPr/>
        </p:nvSpPr>
        <p:spPr bwMode="auto">
          <a:xfrm>
            <a:off x="3352800" y="4784725"/>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6" name="Text Box 14"/>
          <p:cNvSpPr txBox="1">
            <a:spLocks noChangeArrowheads="1"/>
          </p:cNvSpPr>
          <p:nvPr/>
        </p:nvSpPr>
        <p:spPr bwMode="auto">
          <a:xfrm>
            <a:off x="4343400" y="4770438"/>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7" name="Text Box 15"/>
          <p:cNvSpPr txBox="1">
            <a:spLocks noChangeArrowheads="1"/>
          </p:cNvSpPr>
          <p:nvPr/>
        </p:nvSpPr>
        <p:spPr bwMode="auto">
          <a:xfrm>
            <a:off x="5334000" y="4770438"/>
            <a:ext cx="685800" cy="707886"/>
          </a:xfrm>
          <a:prstGeom prst="rect">
            <a:avLst/>
          </a:prstGeom>
          <a:noFill/>
          <a:ln w="9525">
            <a:noFill/>
            <a:miter lim="800000"/>
            <a:headEnd/>
            <a:tailEnd/>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p>
        </p:txBody>
      </p:sp>
      <p:sp>
        <p:nvSpPr>
          <p:cNvPr id="1252368" name="Text Box 16"/>
          <p:cNvSpPr txBox="1">
            <a:spLocks noChangeArrowheads="1"/>
          </p:cNvSpPr>
          <p:nvPr/>
        </p:nvSpPr>
        <p:spPr bwMode="auto">
          <a:xfrm>
            <a:off x="63754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69" name="Text Box 17"/>
          <p:cNvSpPr txBox="1">
            <a:spLocks noChangeArrowheads="1"/>
          </p:cNvSpPr>
          <p:nvPr/>
        </p:nvSpPr>
        <p:spPr bwMode="auto">
          <a:xfrm>
            <a:off x="72898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70" name="Text Box 18"/>
          <p:cNvSpPr txBox="1">
            <a:spLocks noChangeArrowheads="1"/>
          </p:cNvSpPr>
          <p:nvPr/>
        </p:nvSpPr>
        <p:spPr bwMode="auto">
          <a:xfrm>
            <a:off x="82042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sp>
        <p:nvSpPr>
          <p:cNvPr id="1252371" name="Text Box 19"/>
          <p:cNvSpPr txBox="1">
            <a:spLocks noChangeArrowheads="1"/>
          </p:cNvSpPr>
          <p:nvPr/>
        </p:nvSpPr>
        <p:spPr bwMode="auto">
          <a:xfrm>
            <a:off x="9232900" y="4770438"/>
            <a:ext cx="685800" cy="707886"/>
          </a:xfrm>
          <a:prstGeom prst="rect">
            <a:avLst/>
          </a:prstGeom>
          <a:noFill/>
          <a:ln w="9525">
            <a:noFill/>
            <a:miter lim="800000"/>
            <a:headEnd/>
            <a:tailEnd/>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p>
        </p:txBody>
      </p:sp>
      <p:grpSp>
        <p:nvGrpSpPr>
          <p:cNvPr id="11" name="组合 10"/>
          <p:cNvGrpSpPr/>
          <p:nvPr/>
        </p:nvGrpSpPr>
        <p:grpSpPr>
          <a:xfrm>
            <a:off x="2476500" y="1341438"/>
            <a:ext cx="7556500" cy="838201"/>
            <a:chOff x="2476500" y="1341438"/>
            <a:chExt cx="7556500" cy="838201"/>
          </a:xfrm>
        </p:grpSpPr>
        <p:sp>
          <p:nvSpPr>
            <p:cNvPr id="1252356" name="Text Box 4"/>
            <p:cNvSpPr txBox="1">
              <a:spLocks noChangeArrowheads="1"/>
            </p:cNvSpPr>
            <p:nvPr/>
          </p:nvSpPr>
          <p:spPr bwMode="auto">
            <a:xfrm>
              <a:off x="24765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2357" name="Text Box 5"/>
            <p:cNvSpPr txBox="1">
              <a:spLocks noChangeArrowheads="1"/>
            </p:cNvSpPr>
            <p:nvPr/>
          </p:nvSpPr>
          <p:spPr bwMode="auto">
            <a:xfrm>
              <a:off x="33782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2358" name="Text Box 6"/>
            <p:cNvSpPr txBox="1">
              <a:spLocks noChangeArrowheads="1"/>
            </p:cNvSpPr>
            <p:nvPr/>
          </p:nvSpPr>
          <p:spPr bwMode="auto">
            <a:xfrm>
              <a:off x="43815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2359" name="Text Box 7"/>
            <p:cNvSpPr txBox="1">
              <a:spLocks noChangeArrowheads="1"/>
            </p:cNvSpPr>
            <p:nvPr/>
          </p:nvSpPr>
          <p:spPr bwMode="auto">
            <a:xfrm>
              <a:off x="533400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7</a:t>
              </a:r>
            </a:p>
          </p:txBody>
        </p:sp>
        <p:sp>
          <p:nvSpPr>
            <p:cNvPr id="1252360" name="Text Box 8"/>
            <p:cNvSpPr txBox="1">
              <a:spLocks noChangeArrowheads="1"/>
            </p:cNvSpPr>
            <p:nvPr/>
          </p:nvSpPr>
          <p:spPr bwMode="auto">
            <a:xfrm>
              <a:off x="63690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16</a:t>
              </a:r>
            </a:p>
          </p:txBody>
        </p:sp>
        <p:sp>
          <p:nvSpPr>
            <p:cNvPr id="1252361" name="Text Box 9"/>
            <p:cNvSpPr txBox="1">
              <a:spLocks noChangeArrowheads="1"/>
            </p:cNvSpPr>
            <p:nvPr/>
          </p:nvSpPr>
          <p:spPr bwMode="auto">
            <a:xfrm>
              <a:off x="73342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22</a:t>
              </a:r>
            </a:p>
          </p:txBody>
        </p:sp>
        <p:sp>
          <p:nvSpPr>
            <p:cNvPr id="1252362" name="Text Box 10"/>
            <p:cNvSpPr txBox="1">
              <a:spLocks noChangeArrowheads="1"/>
            </p:cNvSpPr>
            <p:nvPr/>
          </p:nvSpPr>
          <p:spPr bwMode="auto">
            <a:xfrm>
              <a:off x="83248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11</a:t>
              </a:r>
            </a:p>
          </p:txBody>
        </p:sp>
        <p:sp>
          <p:nvSpPr>
            <p:cNvPr id="1252363" name="Text Box 11"/>
            <p:cNvSpPr txBox="1">
              <a:spLocks noChangeArrowheads="1"/>
            </p:cNvSpPr>
            <p:nvPr/>
          </p:nvSpPr>
          <p:spPr bwMode="auto">
            <a:xfrm>
              <a:off x="9264650" y="1812926"/>
              <a:ext cx="533400" cy="366713"/>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19</a:t>
              </a:r>
            </a:p>
          </p:txBody>
        </p:sp>
        <p:sp>
          <p:nvSpPr>
            <p:cNvPr id="1252372" name="Line 20"/>
            <p:cNvSpPr>
              <a:spLocks noChangeShapeType="1"/>
            </p:cNvSpPr>
            <p:nvPr/>
          </p:nvSpPr>
          <p:spPr bwMode="auto">
            <a:xfrm>
              <a:off x="2476500" y="1722438"/>
              <a:ext cx="7391400" cy="0"/>
            </a:xfrm>
            <a:prstGeom prst="line">
              <a:avLst/>
            </a:prstGeom>
            <a:noFill/>
            <a:ln w="28575">
              <a:solidFill>
                <a:srgbClr val="33CC33"/>
              </a:solidFill>
              <a:round/>
              <a:headEnd/>
              <a:tailEnd type="triangle" w="med" len="med"/>
            </a:ln>
          </p:spPr>
          <p:txBody>
            <a:bodyPr/>
            <a:lstStyle/>
            <a:p>
              <a:endParaRPr lang="zh-CN" altLang="en-US">
                <a:latin typeface="+mn-ea"/>
                <a:cs typeface="Times New Roman" panose="02020603050405020304" pitchFamily="18" charset="0"/>
              </a:endParaRPr>
            </a:p>
          </p:txBody>
        </p:sp>
        <p:sp>
          <p:nvSpPr>
            <p:cNvPr id="292883" name="Text Box 21"/>
            <p:cNvSpPr txBox="1">
              <a:spLocks noChangeArrowheads="1"/>
            </p:cNvSpPr>
            <p:nvPr/>
          </p:nvSpPr>
          <p:spPr bwMode="auto">
            <a:xfrm>
              <a:off x="9499600" y="1341438"/>
              <a:ext cx="533400" cy="366712"/>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t</a:t>
              </a:r>
            </a:p>
          </p:txBody>
        </p:sp>
      </p:grpSp>
      <p:grpSp>
        <p:nvGrpSpPr>
          <p:cNvPr id="2" name="Group 22"/>
          <p:cNvGrpSpPr>
            <a:grpSpLocks/>
          </p:cNvGrpSpPr>
          <p:nvPr/>
        </p:nvGrpSpPr>
        <p:grpSpPr bwMode="auto">
          <a:xfrm>
            <a:off x="1790700" y="2346326"/>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0</a:t>
              </a:r>
            </a:p>
          </p:txBody>
        </p:sp>
        <p:sp>
          <p:nvSpPr>
            <p:cNvPr id="292935" name="Text Box 24"/>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1</a:t>
              </a:r>
            </a:p>
          </p:txBody>
        </p:sp>
        <p:sp>
          <p:nvSpPr>
            <p:cNvPr id="292936" name="Text Box 25"/>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2</a:t>
              </a:r>
            </a:p>
          </p:txBody>
        </p:sp>
        <p:sp>
          <p:nvSpPr>
            <p:cNvPr id="292937" name="Text Box 26"/>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mn-ea"/>
                  <a:cs typeface="Times New Roman" panose="02020603050405020304" pitchFamily="18" charset="0"/>
                </a:rPr>
                <a:t>3</a:t>
              </a:r>
            </a:p>
          </p:txBody>
        </p:sp>
      </p:grpSp>
      <p:grpSp>
        <p:nvGrpSpPr>
          <p:cNvPr id="3" name="Group 27"/>
          <p:cNvGrpSpPr>
            <a:grpSpLocks/>
          </p:cNvGrpSpPr>
          <p:nvPr/>
        </p:nvGrpSpPr>
        <p:grpSpPr bwMode="auto">
          <a:xfrm>
            <a:off x="2400301" y="2179639"/>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84" name="Rectangle 32"/>
          <p:cNvSpPr>
            <a:spLocks noChangeArrowheads="1"/>
          </p:cNvSpPr>
          <p:nvPr/>
        </p:nvSpPr>
        <p:spPr bwMode="auto">
          <a:xfrm>
            <a:off x="240030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a:t>
            </a:r>
          </a:p>
        </p:txBody>
      </p:sp>
      <p:grpSp>
        <p:nvGrpSpPr>
          <p:cNvPr id="4" name="Group 33"/>
          <p:cNvGrpSpPr>
            <a:grpSpLocks/>
          </p:cNvGrpSpPr>
          <p:nvPr/>
        </p:nvGrpSpPr>
        <p:grpSpPr bwMode="auto">
          <a:xfrm>
            <a:off x="3352801" y="2179639"/>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90" name="Rectangle 38"/>
          <p:cNvSpPr>
            <a:spLocks noChangeArrowheads="1"/>
          </p:cNvSpPr>
          <p:nvPr/>
        </p:nvSpPr>
        <p:spPr bwMode="auto">
          <a:xfrm>
            <a:off x="3352801" y="2797176"/>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grpSp>
        <p:nvGrpSpPr>
          <p:cNvPr id="5" name="Group 39"/>
          <p:cNvGrpSpPr>
            <a:grpSpLocks/>
          </p:cNvGrpSpPr>
          <p:nvPr/>
        </p:nvGrpSpPr>
        <p:grpSpPr bwMode="auto">
          <a:xfrm>
            <a:off x="6370638" y="2179639"/>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grpSp>
        <p:nvGrpSpPr>
          <p:cNvPr id="6" name="Group 44"/>
          <p:cNvGrpSpPr>
            <a:grpSpLocks/>
          </p:cNvGrpSpPr>
          <p:nvPr/>
        </p:nvGrpSpPr>
        <p:grpSpPr bwMode="auto">
          <a:xfrm>
            <a:off x="7289801" y="2179639"/>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grpSp>
        <p:nvGrpSpPr>
          <p:cNvPr id="7" name="Group 49"/>
          <p:cNvGrpSpPr>
            <a:grpSpLocks/>
          </p:cNvGrpSpPr>
          <p:nvPr/>
        </p:nvGrpSpPr>
        <p:grpSpPr bwMode="auto">
          <a:xfrm>
            <a:off x="9228138" y="2179639"/>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grpSp>
      <p:sp>
        <p:nvSpPr>
          <p:cNvPr id="1252406" name="Rectangle 54"/>
          <p:cNvSpPr>
            <a:spLocks noChangeArrowheads="1"/>
          </p:cNvSpPr>
          <p:nvPr/>
        </p:nvSpPr>
        <p:spPr bwMode="auto">
          <a:xfrm>
            <a:off x="6370639" y="2179639"/>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1252407" name="Rectangle 55"/>
          <p:cNvSpPr>
            <a:spLocks noChangeArrowheads="1"/>
          </p:cNvSpPr>
          <p:nvPr/>
        </p:nvSpPr>
        <p:spPr bwMode="auto">
          <a:xfrm>
            <a:off x="7289801" y="2789239"/>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nvGrpSpPr>
          <p:cNvPr id="8" name="Group 56"/>
          <p:cNvGrpSpPr>
            <a:grpSpLocks/>
          </p:cNvGrpSpPr>
          <p:nvPr/>
        </p:nvGrpSpPr>
        <p:grpSpPr bwMode="auto">
          <a:xfrm>
            <a:off x="8280401" y="2179639"/>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grpSp>
      <p:grpSp>
        <p:nvGrpSpPr>
          <p:cNvPr id="9" name="Group 61"/>
          <p:cNvGrpSpPr>
            <a:grpSpLocks/>
          </p:cNvGrpSpPr>
          <p:nvPr/>
        </p:nvGrpSpPr>
        <p:grpSpPr bwMode="auto">
          <a:xfrm>
            <a:off x="4338638" y="2179639"/>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grpSp>
      <p:sp>
        <p:nvSpPr>
          <p:cNvPr id="1252418" name="Rectangle 66"/>
          <p:cNvSpPr>
            <a:spLocks noChangeArrowheads="1"/>
          </p:cNvSpPr>
          <p:nvPr/>
        </p:nvSpPr>
        <p:spPr bwMode="auto">
          <a:xfrm>
            <a:off x="4338638" y="3400426"/>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grpSp>
        <p:nvGrpSpPr>
          <p:cNvPr id="10" name="Group 67"/>
          <p:cNvGrpSpPr>
            <a:grpSpLocks/>
          </p:cNvGrpSpPr>
          <p:nvPr/>
        </p:nvGrpSpPr>
        <p:grpSpPr bwMode="auto">
          <a:xfrm>
            <a:off x="5334001" y="2179639"/>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grpSp>
      <p:sp>
        <p:nvSpPr>
          <p:cNvPr id="1252424" name="Rectangle 72"/>
          <p:cNvSpPr>
            <a:spLocks noChangeArrowheads="1"/>
          </p:cNvSpPr>
          <p:nvPr/>
        </p:nvSpPr>
        <p:spPr bwMode="auto">
          <a:xfrm>
            <a:off x="5334001"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p>
        </p:txBody>
      </p:sp>
      <p:sp>
        <p:nvSpPr>
          <p:cNvPr id="1252425" name="Rectangle 73"/>
          <p:cNvSpPr>
            <a:spLocks noChangeArrowheads="1"/>
          </p:cNvSpPr>
          <p:nvPr/>
        </p:nvSpPr>
        <p:spPr bwMode="auto">
          <a:xfrm>
            <a:off x="8280401"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p>
        </p:txBody>
      </p:sp>
      <p:sp>
        <p:nvSpPr>
          <p:cNvPr id="1252426" name="Rectangle 74"/>
          <p:cNvSpPr>
            <a:spLocks noChangeArrowheads="1"/>
          </p:cNvSpPr>
          <p:nvPr/>
        </p:nvSpPr>
        <p:spPr bwMode="auto">
          <a:xfrm>
            <a:off x="9223375" y="4022726"/>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p>
        </p:txBody>
      </p:sp>
    </p:spTree>
    <p:extLst>
      <p:ext uri="{BB962C8B-B14F-4D97-AF65-F5344CB8AC3E}">
        <p14:creationId xmlns:p14="http://schemas.microsoft.com/office/powerpoint/2010/main" val="94919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52367"/>
                                        </p:tgtEl>
                                        <p:attrNameLst>
                                          <p:attrName>style.visibility</p:attrName>
                                        </p:attrNameLst>
                                      </p:cBhvr>
                                      <p:to>
                                        <p:strVal val="visible"/>
                                      </p:to>
                                    </p:set>
                                    <p:anim calcmode="lin" valueType="num">
                                      <p:cBhvr additive="base">
                                        <p:cTn id="12" dur="500" fill="hold"/>
                                        <p:tgtEl>
                                          <p:spTgt spid="1252367"/>
                                        </p:tgtEl>
                                        <p:attrNameLst>
                                          <p:attrName>ppt_x</p:attrName>
                                        </p:attrNameLst>
                                      </p:cBhvr>
                                      <p:tavLst>
                                        <p:tav tm="0">
                                          <p:val>
                                            <p:strVal val="#ppt_x"/>
                                          </p:val>
                                        </p:tav>
                                        <p:tav tm="100000">
                                          <p:val>
                                            <p:strVal val="#ppt_x"/>
                                          </p:val>
                                        </p:tav>
                                      </p:tavLst>
                                    </p:anim>
                                    <p:anim calcmode="lin" valueType="num">
                                      <p:cBhvr additive="base">
                                        <p:cTn id="13"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52424"/>
                                        </p:tgtEl>
                                        <p:attrNameLst>
                                          <p:attrName>style.visibility</p:attrName>
                                        </p:attrNameLst>
                                      </p:cBhvr>
                                      <p:to>
                                        <p:strVal val="visible"/>
                                      </p:to>
                                    </p:set>
                                    <p:anim calcmode="lin" valueType="num">
                                      <p:cBhvr additive="base">
                                        <p:cTn id="18" dur="500" fill="hold"/>
                                        <p:tgtEl>
                                          <p:spTgt spid="1252424"/>
                                        </p:tgtEl>
                                        <p:attrNameLst>
                                          <p:attrName>ppt_x</p:attrName>
                                        </p:attrNameLst>
                                      </p:cBhvr>
                                      <p:tavLst>
                                        <p:tav tm="0">
                                          <p:val>
                                            <p:strVal val="#ppt_x"/>
                                          </p:val>
                                        </p:tav>
                                        <p:tav tm="100000">
                                          <p:val>
                                            <p:strVal val="#ppt_x"/>
                                          </p:val>
                                        </p:tav>
                                      </p:tavLst>
                                    </p:anim>
                                    <p:anim calcmode="lin" valueType="num">
                                      <p:cBhvr additive="base">
                                        <p:cTn id="19"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2368"/>
                                        </p:tgtEl>
                                        <p:attrNameLst>
                                          <p:attrName>style.visibility</p:attrName>
                                        </p:attrNameLst>
                                      </p:cBhvr>
                                      <p:to>
                                        <p:strVal val="visible"/>
                                      </p:to>
                                    </p:set>
                                    <p:anim calcmode="lin" valueType="num">
                                      <p:cBhvr additive="base">
                                        <p:cTn id="29" dur="500" fill="hold"/>
                                        <p:tgtEl>
                                          <p:spTgt spid="1252368"/>
                                        </p:tgtEl>
                                        <p:attrNameLst>
                                          <p:attrName>ppt_x</p:attrName>
                                        </p:attrNameLst>
                                      </p:cBhvr>
                                      <p:tavLst>
                                        <p:tav tm="0">
                                          <p:val>
                                            <p:strVal val="#ppt_x"/>
                                          </p:val>
                                        </p:tav>
                                        <p:tav tm="100000">
                                          <p:val>
                                            <p:strVal val="#ppt_x"/>
                                          </p:val>
                                        </p:tav>
                                      </p:tavLst>
                                    </p:anim>
                                    <p:anim calcmode="lin" valueType="num">
                                      <p:cBhvr additive="base">
                                        <p:cTn id="30"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52406"/>
                                        </p:tgtEl>
                                        <p:attrNameLst>
                                          <p:attrName>style.visibility</p:attrName>
                                        </p:attrNameLst>
                                      </p:cBhvr>
                                      <p:to>
                                        <p:strVal val="visible"/>
                                      </p:to>
                                    </p:set>
                                    <p:anim calcmode="lin" valueType="num">
                                      <p:cBhvr additive="base">
                                        <p:cTn id="35" dur="500" fill="hold"/>
                                        <p:tgtEl>
                                          <p:spTgt spid="1252406"/>
                                        </p:tgtEl>
                                        <p:attrNameLst>
                                          <p:attrName>ppt_x</p:attrName>
                                        </p:attrNameLst>
                                      </p:cBhvr>
                                      <p:tavLst>
                                        <p:tav tm="0">
                                          <p:val>
                                            <p:strVal val="#ppt_x"/>
                                          </p:val>
                                        </p:tav>
                                        <p:tav tm="100000">
                                          <p:val>
                                            <p:strVal val="#ppt_x"/>
                                          </p:val>
                                        </p:tav>
                                      </p:tavLst>
                                    </p:anim>
                                    <p:anim calcmode="lin" valueType="num">
                                      <p:cBhvr additive="base">
                                        <p:cTn id="36"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2369"/>
                                        </p:tgtEl>
                                        <p:attrNameLst>
                                          <p:attrName>style.visibility</p:attrName>
                                        </p:attrNameLst>
                                      </p:cBhvr>
                                      <p:to>
                                        <p:strVal val="visible"/>
                                      </p:to>
                                    </p:set>
                                    <p:anim calcmode="lin" valueType="num">
                                      <p:cBhvr additive="base">
                                        <p:cTn id="46" dur="500" fill="hold"/>
                                        <p:tgtEl>
                                          <p:spTgt spid="1252369"/>
                                        </p:tgtEl>
                                        <p:attrNameLst>
                                          <p:attrName>ppt_x</p:attrName>
                                        </p:attrNameLst>
                                      </p:cBhvr>
                                      <p:tavLst>
                                        <p:tav tm="0">
                                          <p:val>
                                            <p:strVal val="#ppt_x"/>
                                          </p:val>
                                        </p:tav>
                                        <p:tav tm="100000">
                                          <p:val>
                                            <p:strVal val="#ppt_x"/>
                                          </p:val>
                                        </p:tav>
                                      </p:tavLst>
                                    </p:anim>
                                    <p:anim calcmode="lin" valueType="num">
                                      <p:cBhvr additive="base">
                                        <p:cTn id="47"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52407"/>
                                        </p:tgtEl>
                                        <p:attrNameLst>
                                          <p:attrName>style.visibility</p:attrName>
                                        </p:attrNameLst>
                                      </p:cBhvr>
                                      <p:to>
                                        <p:strVal val="visible"/>
                                      </p:to>
                                    </p:set>
                                    <p:anim calcmode="lin" valueType="num">
                                      <p:cBhvr additive="base">
                                        <p:cTn id="52" dur="500" fill="hold"/>
                                        <p:tgtEl>
                                          <p:spTgt spid="1252407"/>
                                        </p:tgtEl>
                                        <p:attrNameLst>
                                          <p:attrName>ppt_x</p:attrName>
                                        </p:attrNameLst>
                                      </p:cBhvr>
                                      <p:tavLst>
                                        <p:tav tm="0">
                                          <p:val>
                                            <p:strVal val="#ppt_x"/>
                                          </p:val>
                                        </p:tav>
                                        <p:tav tm="100000">
                                          <p:val>
                                            <p:strVal val="#ppt_x"/>
                                          </p:val>
                                        </p:tav>
                                      </p:tavLst>
                                    </p:anim>
                                    <p:anim calcmode="lin" valueType="num">
                                      <p:cBhvr additive="base">
                                        <p:cTn id="53"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2370"/>
                                        </p:tgtEl>
                                        <p:attrNameLst>
                                          <p:attrName>style.visibility</p:attrName>
                                        </p:attrNameLst>
                                      </p:cBhvr>
                                      <p:to>
                                        <p:strVal val="visible"/>
                                      </p:to>
                                    </p:set>
                                    <p:anim calcmode="lin" valueType="num">
                                      <p:cBhvr additive="base">
                                        <p:cTn id="63" dur="500" fill="hold"/>
                                        <p:tgtEl>
                                          <p:spTgt spid="1252370"/>
                                        </p:tgtEl>
                                        <p:attrNameLst>
                                          <p:attrName>ppt_x</p:attrName>
                                        </p:attrNameLst>
                                      </p:cBhvr>
                                      <p:tavLst>
                                        <p:tav tm="0">
                                          <p:val>
                                            <p:strVal val="#ppt_x"/>
                                          </p:val>
                                        </p:tav>
                                        <p:tav tm="100000">
                                          <p:val>
                                            <p:strVal val="#ppt_x"/>
                                          </p:val>
                                        </p:tav>
                                      </p:tavLst>
                                    </p:anim>
                                    <p:anim calcmode="lin" valueType="num">
                                      <p:cBhvr additive="base">
                                        <p:cTn id="6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52425"/>
                                        </p:tgtEl>
                                        <p:attrNameLst>
                                          <p:attrName>style.visibility</p:attrName>
                                        </p:attrNameLst>
                                      </p:cBhvr>
                                      <p:to>
                                        <p:strVal val="visible"/>
                                      </p:to>
                                    </p:set>
                                    <p:anim calcmode="lin" valueType="num">
                                      <p:cBhvr additive="base">
                                        <p:cTn id="69" dur="500" fill="hold"/>
                                        <p:tgtEl>
                                          <p:spTgt spid="1252425"/>
                                        </p:tgtEl>
                                        <p:attrNameLst>
                                          <p:attrName>ppt_x</p:attrName>
                                        </p:attrNameLst>
                                      </p:cBhvr>
                                      <p:tavLst>
                                        <p:tav tm="0">
                                          <p:val>
                                            <p:strVal val="#ppt_x"/>
                                          </p:val>
                                        </p:tav>
                                        <p:tav tm="100000">
                                          <p:val>
                                            <p:strVal val="#ppt_x"/>
                                          </p:val>
                                        </p:tav>
                                      </p:tavLst>
                                    </p:anim>
                                    <p:anim calcmode="lin" valueType="num">
                                      <p:cBhvr additive="base">
                                        <p:cTn id="7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2371"/>
                                        </p:tgtEl>
                                        <p:attrNameLst>
                                          <p:attrName>style.visibility</p:attrName>
                                        </p:attrNameLst>
                                      </p:cBhvr>
                                      <p:to>
                                        <p:strVal val="visible"/>
                                      </p:to>
                                    </p:set>
                                    <p:anim calcmode="lin" valueType="num">
                                      <p:cBhvr additive="base">
                                        <p:cTn id="80" dur="500" fill="hold"/>
                                        <p:tgtEl>
                                          <p:spTgt spid="1252371"/>
                                        </p:tgtEl>
                                        <p:attrNameLst>
                                          <p:attrName>ppt_x</p:attrName>
                                        </p:attrNameLst>
                                      </p:cBhvr>
                                      <p:tavLst>
                                        <p:tav tm="0">
                                          <p:val>
                                            <p:strVal val="#ppt_x"/>
                                          </p:val>
                                        </p:tav>
                                        <p:tav tm="100000">
                                          <p:val>
                                            <p:strVal val="#ppt_x"/>
                                          </p:val>
                                        </p:tav>
                                      </p:tavLst>
                                    </p:anim>
                                    <p:anim calcmode="lin" valueType="num">
                                      <p:cBhvr additive="base">
                                        <p:cTn id="81"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252426"/>
                                        </p:tgtEl>
                                        <p:attrNameLst>
                                          <p:attrName>style.visibility</p:attrName>
                                        </p:attrNameLst>
                                      </p:cBhvr>
                                      <p:to>
                                        <p:strVal val="visible"/>
                                      </p:to>
                                    </p:set>
                                    <p:anim calcmode="lin" valueType="num">
                                      <p:cBhvr additive="base">
                                        <p:cTn id="86" dur="500" fill="hold"/>
                                        <p:tgtEl>
                                          <p:spTgt spid="1252426"/>
                                        </p:tgtEl>
                                        <p:attrNameLst>
                                          <p:attrName>ppt_x</p:attrName>
                                        </p:attrNameLst>
                                      </p:cBhvr>
                                      <p:tavLst>
                                        <p:tav tm="0">
                                          <p:val>
                                            <p:strVal val="#ppt_x"/>
                                          </p:val>
                                        </p:tav>
                                        <p:tav tm="100000">
                                          <p:val>
                                            <p:strVal val="#ppt_x"/>
                                          </p:val>
                                        </p:tav>
                                      </p:tavLst>
                                    </p:anim>
                                    <p:anim calcmode="lin" valueType="num">
                                      <p:cBhvr additive="base">
                                        <p:cTn id="87"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67" grpId="0"/>
      <p:bldP spid="1252368" grpId="0"/>
      <p:bldP spid="1252369" grpId="0"/>
      <p:bldP spid="1252370" grpId="0"/>
      <p:bldP spid="1252371" grpId="0"/>
      <p:bldP spid="1252406" grpId="0" animBg="1"/>
      <p:bldP spid="1252407" grpId="0" animBg="1"/>
      <p:bldP spid="1252424" grpId="0" animBg="1"/>
      <p:bldP spid="1252425" grpId="0" animBg="1"/>
      <p:bldP spid="125242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写入策略</a:t>
            </a:r>
          </a:p>
        </p:txBody>
      </p:sp>
      <p:sp>
        <p:nvSpPr>
          <p:cNvPr id="3" name="内容占位符 2"/>
          <p:cNvSpPr>
            <a:spLocks noGrp="1"/>
          </p:cNvSpPr>
          <p:nvPr>
            <p:ph idx="1"/>
          </p:nvPr>
        </p:nvSpPr>
        <p:spPr/>
        <p:txBody>
          <a:bodyPr/>
          <a:lstStyle/>
          <a:p>
            <a:r>
              <a:rPr lang="zh-CN" altLang="en-US" dirty="0"/>
              <a:t>写回法</a:t>
            </a:r>
            <a:r>
              <a:rPr lang="en-US" altLang="zh-CN" dirty="0"/>
              <a:t>(write back)</a:t>
            </a:r>
          </a:p>
          <a:p>
            <a:r>
              <a:rPr lang="zh-CN" altLang="en-US" dirty="0"/>
              <a:t>写穿法 </a:t>
            </a:r>
            <a:r>
              <a:rPr lang="en-US" altLang="zh-CN" dirty="0"/>
              <a:t>(write through)</a:t>
            </a:r>
          </a:p>
          <a:p>
            <a:r>
              <a:rPr lang="zh-CN" altLang="en-US" dirty="0"/>
              <a:t>写分配（</a:t>
            </a:r>
            <a:r>
              <a:rPr lang="en-US" altLang="zh-CN" dirty="0"/>
              <a:t>write-allocate</a:t>
            </a:r>
            <a:r>
              <a:rPr lang="zh-CN" altLang="en-US" dirty="0"/>
              <a:t>）</a:t>
            </a:r>
            <a:endParaRPr lang="en-US" altLang="zh-CN" dirty="0"/>
          </a:p>
          <a:p>
            <a:r>
              <a:rPr lang="zh-CN" altLang="en-US" dirty="0"/>
              <a:t>写不分配（</a:t>
            </a:r>
            <a:r>
              <a:rPr lang="en-US" altLang="zh-CN" dirty="0"/>
              <a:t>not-write-allocate</a:t>
            </a:r>
            <a:r>
              <a:rPr lang="zh-CN" altLang="en-US" dirty="0"/>
              <a:t>）</a:t>
            </a:r>
            <a:endParaRPr lang="en-US" altLang="zh-CN" dirty="0"/>
          </a:p>
          <a:p>
            <a:endParaRPr lang="en-US" altLang="zh-CN" dirty="0"/>
          </a:p>
          <a:p>
            <a:endParaRPr lang="en-US" altLang="zh-CN" dirty="0"/>
          </a:p>
          <a:p>
            <a:endParaRPr lang="zh-CN" altLang="en-US" dirty="0"/>
          </a:p>
        </p:txBody>
      </p:sp>
      <p:grpSp>
        <p:nvGrpSpPr>
          <p:cNvPr id="4" name="Group 2"/>
          <p:cNvGrpSpPr>
            <a:grpSpLocks/>
          </p:cNvGrpSpPr>
          <p:nvPr/>
        </p:nvGrpSpPr>
        <p:grpSpPr bwMode="auto">
          <a:xfrm>
            <a:off x="5715000" y="5383214"/>
            <a:ext cx="4419600" cy="636587"/>
            <a:chOff x="1296" y="3103"/>
            <a:chExt cx="2784" cy="401"/>
          </a:xfrm>
        </p:grpSpPr>
        <p:sp>
          <p:nvSpPr>
            <p:cNvPr id="5" name="AutoShape 3"/>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6" name="Rectangle 4"/>
            <p:cNvSpPr>
              <a:spLocks noChangeArrowheads="1"/>
            </p:cNvSpPr>
            <p:nvPr/>
          </p:nvSpPr>
          <p:spPr bwMode="auto">
            <a:xfrm>
              <a:off x="2112" y="3166"/>
              <a:ext cx="1152" cy="290"/>
            </a:xfrm>
            <a:prstGeom prst="rect">
              <a:avLst/>
            </a:prstGeom>
            <a:noFill/>
            <a:ln w="9525">
              <a:noFill/>
              <a:miter lim="800000"/>
              <a:headEnd/>
              <a:tailEnd/>
            </a:ln>
          </p:spPr>
          <p:txBody>
            <a:bodyPr lIns="12700" tIns="12700" rIns="12700" bIns="12700"/>
            <a:lstStyle/>
            <a:p>
              <a:pPr algn="ctr"/>
              <a:r>
                <a:rPr lang="zh-CN" altLang="en-US">
                  <a:solidFill>
                    <a:srgbClr val="66FF33"/>
                  </a:solidFill>
                  <a:latin typeface="+mn-ea"/>
                </a:rPr>
                <a:t>磁带，光盘</a:t>
              </a:r>
            </a:p>
          </p:txBody>
        </p:sp>
      </p:grpSp>
      <p:grpSp>
        <p:nvGrpSpPr>
          <p:cNvPr id="7" name="Group 5"/>
          <p:cNvGrpSpPr>
            <a:grpSpLocks/>
          </p:cNvGrpSpPr>
          <p:nvPr/>
        </p:nvGrpSpPr>
        <p:grpSpPr bwMode="auto">
          <a:xfrm>
            <a:off x="5981700" y="4789489"/>
            <a:ext cx="3886200" cy="593725"/>
            <a:chOff x="1464" y="2748"/>
            <a:chExt cx="2448" cy="374"/>
          </a:xfrm>
        </p:grpSpPr>
        <p:sp>
          <p:nvSpPr>
            <p:cNvPr id="8" name="AutoShape 6"/>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9" name="Rectangle 7"/>
            <p:cNvSpPr>
              <a:spLocks noChangeArrowheads="1"/>
            </p:cNvSpPr>
            <p:nvPr/>
          </p:nvSpPr>
          <p:spPr bwMode="auto">
            <a:xfrm>
              <a:off x="2112" y="2832"/>
              <a:ext cx="1152" cy="290"/>
            </a:xfrm>
            <a:prstGeom prst="rect">
              <a:avLst/>
            </a:prstGeom>
            <a:noFill/>
            <a:ln w="9525">
              <a:noFill/>
              <a:miter lim="800000"/>
              <a:headEnd/>
              <a:tailEnd/>
            </a:ln>
          </p:spPr>
          <p:txBody>
            <a:bodyPr lIns="12700" tIns="12700" rIns="12700" bIns="12700"/>
            <a:lstStyle/>
            <a:p>
              <a:pPr algn="ctr"/>
              <a:r>
                <a:rPr lang="zh-CN" altLang="en-US">
                  <a:latin typeface="+mn-ea"/>
                </a:rPr>
                <a:t>磁盘</a:t>
              </a:r>
            </a:p>
          </p:txBody>
        </p:sp>
      </p:grpSp>
      <p:grpSp>
        <p:nvGrpSpPr>
          <p:cNvPr id="10" name="Group 8"/>
          <p:cNvGrpSpPr>
            <a:grpSpLocks/>
          </p:cNvGrpSpPr>
          <p:nvPr/>
        </p:nvGrpSpPr>
        <p:grpSpPr bwMode="auto">
          <a:xfrm>
            <a:off x="6384925" y="3668714"/>
            <a:ext cx="3079750" cy="574675"/>
            <a:chOff x="1718" y="2040"/>
            <a:chExt cx="1940" cy="362"/>
          </a:xfrm>
        </p:grpSpPr>
        <p:sp>
          <p:nvSpPr>
            <p:cNvPr id="11" name="AutoShape 9"/>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12" name="Rectangle 10"/>
            <p:cNvSpPr>
              <a:spLocks noChangeArrowheads="1"/>
            </p:cNvSpPr>
            <p:nvPr/>
          </p:nvSpPr>
          <p:spPr bwMode="auto">
            <a:xfrm>
              <a:off x="2160" y="2112"/>
              <a:ext cx="1152" cy="290"/>
            </a:xfrm>
            <a:prstGeom prst="rect">
              <a:avLst/>
            </a:prstGeom>
            <a:noFill/>
            <a:ln w="9525">
              <a:noFill/>
              <a:miter lim="800000"/>
              <a:headEnd/>
              <a:tailEnd/>
            </a:ln>
          </p:spPr>
          <p:txBody>
            <a:bodyPr lIns="12700" tIns="12700" rIns="12700" bIns="12700"/>
            <a:lstStyle/>
            <a:p>
              <a:pPr algn="ctr"/>
              <a:r>
                <a:rPr lang="en-US" altLang="zh-CN">
                  <a:latin typeface="+mn-ea"/>
                </a:rPr>
                <a:t>Cache</a:t>
              </a:r>
              <a:r>
                <a:rPr lang="zh-CN" altLang="en-US" dirty="0">
                  <a:latin typeface="+mn-ea"/>
                </a:rPr>
                <a:t>高速缓存</a:t>
              </a:r>
              <a:endParaRPr lang="zh-CN" altLang="en-US" sz="1600" dirty="0">
                <a:latin typeface="+mn-ea"/>
              </a:endParaRPr>
            </a:p>
          </p:txBody>
        </p:sp>
      </p:grpSp>
      <p:grpSp>
        <p:nvGrpSpPr>
          <p:cNvPr id="13" name="Group 11"/>
          <p:cNvGrpSpPr>
            <a:grpSpLocks/>
          </p:cNvGrpSpPr>
          <p:nvPr/>
        </p:nvGrpSpPr>
        <p:grpSpPr bwMode="auto">
          <a:xfrm>
            <a:off x="6184900" y="4243389"/>
            <a:ext cx="3479800" cy="606425"/>
            <a:chOff x="1592" y="2402"/>
            <a:chExt cx="2192" cy="382"/>
          </a:xfrm>
        </p:grpSpPr>
        <p:sp>
          <p:nvSpPr>
            <p:cNvPr id="14" name="AutoShape 12"/>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wrap="none" anchor="ctr"/>
            <a:lstStyle/>
            <a:p>
              <a:pPr algn="ctr"/>
              <a:endParaRPr lang="zh-CN" altLang="en-US">
                <a:latin typeface="+mn-ea"/>
              </a:endParaRPr>
            </a:p>
          </p:txBody>
        </p:sp>
        <p:sp>
          <p:nvSpPr>
            <p:cNvPr id="15" name="Rectangle 13"/>
            <p:cNvSpPr>
              <a:spLocks noChangeArrowheads="1"/>
            </p:cNvSpPr>
            <p:nvPr/>
          </p:nvSpPr>
          <p:spPr bwMode="auto">
            <a:xfrm>
              <a:off x="2160" y="2494"/>
              <a:ext cx="1152" cy="290"/>
            </a:xfrm>
            <a:prstGeom prst="rect">
              <a:avLst/>
            </a:prstGeom>
            <a:noFill/>
            <a:ln w="9525">
              <a:noFill/>
              <a:miter lim="800000"/>
              <a:headEnd/>
              <a:tailEnd/>
            </a:ln>
          </p:spPr>
          <p:txBody>
            <a:bodyPr lIns="12700" tIns="12700" rIns="12700" bIns="12700"/>
            <a:lstStyle/>
            <a:p>
              <a:pPr algn="ctr"/>
              <a:endParaRPr lang="zh-CN" altLang="zh-CN">
                <a:latin typeface="+mn-ea"/>
              </a:endParaRPr>
            </a:p>
          </p:txBody>
        </p:sp>
        <p:sp>
          <p:nvSpPr>
            <p:cNvPr id="16" name="Rectangle 14"/>
            <p:cNvSpPr>
              <a:spLocks noChangeArrowheads="1"/>
            </p:cNvSpPr>
            <p:nvPr/>
          </p:nvSpPr>
          <p:spPr bwMode="auto">
            <a:xfrm>
              <a:off x="2160" y="2448"/>
              <a:ext cx="1152" cy="290"/>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mn-ea"/>
                </a:rPr>
                <a:t>主存</a:t>
              </a:r>
            </a:p>
          </p:txBody>
        </p:sp>
      </p:grpSp>
      <p:grpSp>
        <p:nvGrpSpPr>
          <p:cNvPr id="17" name="Group 15"/>
          <p:cNvGrpSpPr>
            <a:grpSpLocks/>
          </p:cNvGrpSpPr>
          <p:nvPr/>
        </p:nvGrpSpPr>
        <p:grpSpPr bwMode="auto">
          <a:xfrm>
            <a:off x="6584950" y="3097214"/>
            <a:ext cx="2679700" cy="536575"/>
            <a:chOff x="1844" y="1680"/>
            <a:chExt cx="1688" cy="338"/>
          </a:xfrm>
        </p:grpSpPr>
        <p:sp>
          <p:nvSpPr>
            <p:cNvPr id="18" name="AutoShape 16"/>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endParaRPr lang="zh-CN" altLang="en-US">
                <a:latin typeface="+mn-ea"/>
              </a:endParaRPr>
            </a:p>
          </p:txBody>
        </p:sp>
        <p:sp>
          <p:nvSpPr>
            <p:cNvPr id="19" name="Rectangle 17"/>
            <p:cNvSpPr>
              <a:spLocks noChangeArrowheads="1"/>
            </p:cNvSpPr>
            <p:nvPr/>
          </p:nvSpPr>
          <p:spPr bwMode="auto">
            <a:xfrm>
              <a:off x="2160" y="1728"/>
              <a:ext cx="1152" cy="290"/>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mn-ea"/>
                </a:rPr>
                <a:t>CPU</a:t>
              </a:r>
              <a:r>
                <a:rPr lang="zh-CN" altLang="en-US" dirty="0">
                  <a:solidFill>
                    <a:srgbClr val="003300"/>
                  </a:solidFill>
                  <a:latin typeface="+mn-ea"/>
                </a:rPr>
                <a:t>寄存器</a:t>
              </a:r>
            </a:p>
          </p:txBody>
        </p:sp>
      </p:grpSp>
      <p:sp>
        <p:nvSpPr>
          <p:cNvPr id="20" name="Line 18"/>
          <p:cNvSpPr>
            <a:spLocks noChangeShapeType="1"/>
          </p:cNvSpPr>
          <p:nvPr/>
        </p:nvSpPr>
        <p:spPr bwMode="auto">
          <a:xfrm>
            <a:off x="7848600" y="2209800"/>
            <a:ext cx="0" cy="2438400"/>
          </a:xfrm>
          <a:prstGeom prst="line">
            <a:avLst/>
          </a:prstGeom>
          <a:noFill/>
          <a:ln w="76200">
            <a:solidFill>
              <a:srgbClr val="33CC33"/>
            </a:solidFill>
            <a:round/>
            <a:headEnd/>
            <a:tailEnd type="triangle" w="med" len="med"/>
          </a:ln>
        </p:spPr>
        <p:txBody>
          <a:bodyPr/>
          <a:lstStyle/>
          <a:p>
            <a:pPr algn="ctr"/>
            <a:endParaRPr lang="zh-CN" altLang="en-US">
              <a:latin typeface="+mn-ea"/>
            </a:endParaRPr>
          </a:p>
        </p:txBody>
      </p:sp>
      <p:sp>
        <p:nvSpPr>
          <p:cNvPr id="21" name="Line 20"/>
          <p:cNvSpPr>
            <a:spLocks noChangeShapeType="1"/>
          </p:cNvSpPr>
          <p:nvPr/>
        </p:nvSpPr>
        <p:spPr bwMode="auto">
          <a:xfrm>
            <a:off x="8077200" y="2209800"/>
            <a:ext cx="0" cy="2819400"/>
          </a:xfrm>
          <a:prstGeom prst="line">
            <a:avLst/>
          </a:prstGeom>
          <a:noFill/>
          <a:ln w="76200">
            <a:solidFill>
              <a:srgbClr val="33CC33"/>
            </a:solidFill>
            <a:round/>
            <a:headEnd/>
            <a:tailEnd type="triangle" w="med" len="med"/>
          </a:ln>
        </p:spPr>
        <p:txBody>
          <a:bodyPr/>
          <a:lstStyle/>
          <a:p>
            <a:pPr algn="ctr"/>
            <a:endParaRPr lang="zh-CN" altLang="en-US">
              <a:latin typeface="+mn-ea"/>
            </a:endParaRPr>
          </a:p>
        </p:txBody>
      </p:sp>
      <p:sp>
        <p:nvSpPr>
          <p:cNvPr id="22" name="Line 21"/>
          <p:cNvSpPr>
            <a:spLocks noChangeShapeType="1"/>
          </p:cNvSpPr>
          <p:nvPr/>
        </p:nvSpPr>
        <p:spPr bwMode="auto">
          <a:xfrm>
            <a:off x="7620000" y="2209800"/>
            <a:ext cx="0" cy="1752600"/>
          </a:xfrm>
          <a:prstGeom prst="line">
            <a:avLst/>
          </a:prstGeom>
          <a:noFill/>
          <a:ln w="76200">
            <a:solidFill>
              <a:srgbClr val="33CC33"/>
            </a:solidFill>
            <a:round/>
            <a:headEnd/>
            <a:tailEnd type="triangle" w="med" len="med"/>
          </a:ln>
        </p:spPr>
        <p:txBody>
          <a:bodyPr/>
          <a:lstStyle/>
          <a:p>
            <a:pPr algn="ctr"/>
            <a:endParaRPr lang="zh-CN" altLang="en-US">
              <a:latin typeface="+mn-ea"/>
            </a:endParaRPr>
          </a:p>
        </p:txBody>
      </p:sp>
    </p:spTree>
    <p:extLst>
      <p:ext uri="{BB962C8B-B14F-4D97-AF65-F5344CB8AC3E}">
        <p14:creationId xmlns:p14="http://schemas.microsoft.com/office/powerpoint/2010/main" val="6329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100000">
                                          <p:val>
                                            <p:strVal val="#ppt_x"/>
                                          </p:val>
                                        </p:tav>
                                      </p:tavLst>
                                    </p:anim>
                                    <p:anim calcmode="lin" valueType="num">
                                      <p:cBhvr>
                                        <p:cTn id="8" dur="500" fill="hold"/>
                                        <p:tgtEl>
                                          <p:spTgt spid="22"/>
                                        </p:tgtEl>
                                        <p:attrNameLst>
                                          <p:attrName>ppt_y</p:attrName>
                                        </p:attrNameLst>
                                      </p:cBhvr>
                                      <p:tavLst>
                                        <p:tav tm="0">
                                          <p:val>
                                            <p:strVal val="#ppt_y-#ppt_h/2"/>
                                          </p:val>
                                        </p:tav>
                                        <p:tav tm="100000">
                                          <p:val>
                                            <p:strVal val="#ppt_y"/>
                                          </p:val>
                                        </p:tav>
                                      </p:tavLst>
                                    </p:anim>
                                    <p:anim calcmode="lin" valueType="num">
                                      <p:cBhvr>
                                        <p:cTn id="9" dur="500" fill="hold"/>
                                        <p:tgtEl>
                                          <p:spTgt spid="22"/>
                                        </p:tgtEl>
                                        <p:attrNameLst>
                                          <p:attrName>ppt_w</p:attrName>
                                        </p:attrNameLst>
                                      </p:cBhvr>
                                      <p:tavLst>
                                        <p:tav tm="0">
                                          <p:val>
                                            <p:strVal val="#ppt_w"/>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2"/>
                                        </p:tgtEl>
                                        <p:attrNameLst>
                                          <p:attrName>ppt_x</p:attrName>
                                        </p:attrNameLst>
                                      </p:cBhvr>
                                      <p:tavLst>
                                        <p:tav tm="0">
                                          <p:val>
                                            <p:strVal val="ppt_x"/>
                                          </p:val>
                                        </p:tav>
                                        <p:tav tm="100000">
                                          <p:val>
                                            <p:strVal val="ppt_x"/>
                                          </p:val>
                                        </p:tav>
                                      </p:tavLst>
                                    </p:anim>
                                    <p:anim calcmode="lin" valueType="num">
                                      <p:cBhvr additive="base">
                                        <p:cTn id="15" dur="500"/>
                                        <p:tgtEl>
                                          <p:spTgt spid="22"/>
                                        </p:tgtEl>
                                        <p:attrNameLst>
                                          <p:attrName>ppt_y</p:attrName>
                                        </p:attrNameLst>
                                      </p:cBhvr>
                                      <p:tavLst>
                                        <p:tav tm="0">
                                          <p:val>
                                            <p:strVal val="ppt_y"/>
                                          </p:val>
                                        </p:tav>
                                        <p:tav tm="100000">
                                          <p:val>
                                            <p:strVal val="1+ppt_h/2"/>
                                          </p:val>
                                        </p:tav>
                                      </p:tavLst>
                                    </p:anim>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100000">
                                          <p:val>
                                            <p:strVal val="#ppt_x"/>
                                          </p:val>
                                        </p:tav>
                                      </p:tavLst>
                                    </p:anim>
                                    <p:anim calcmode="lin" valueType="num">
                                      <p:cBhvr>
                                        <p:cTn id="22" dur="500" fill="hold"/>
                                        <p:tgtEl>
                                          <p:spTgt spid="20"/>
                                        </p:tgtEl>
                                        <p:attrNameLst>
                                          <p:attrName>ppt_y</p:attrName>
                                        </p:attrNameLst>
                                      </p:cBhvr>
                                      <p:tavLst>
                                        <p:tav tm="0">
                                          <p:val>
                                            <p:strVal val="#ppt_y-#ppt_h/2"/>
                                          </p:val>
                                        </p:tav>
                                        <p:tav tm="100000">
                                          <p:val>
                                            <p:strVal val="#ppt_y"/>
                                          </p:val>
                                        </p:tav>
                                      </p:tavLst>
                                    </p:anim>
                                    <p:anim calcmode="lin" valueType="num">
                                      <p:cBhvr>
                                        <p:cTn id="23" dur="500" fill="hold"/>
                                        <p:tgtEl>
                                          <p:spTgt spid="20"/>
                                        </p:tgtEl>
                                        <p:attrNameLst>
                                          <p:attrName>ppt_w</p:attrName>
                                        </p:attrNameLst>
                                      </p:cBhvr>
                                      <p:tavLst>
                                        <p:tav tm="0">
                                          <p:val>
                                            <p:strVal val="#ppt_w"/>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500" fill="hold"/>
                                        <p:tgtEl>
                                          <p:spTgt spid="21"/>
                                        </p:tgtEl>
                                        <p:attrNameLst>
                                          <p:attrName>ppt_y</p:attrName>
                                        </p:attrNameLst>
                                      </p:cBhvr>
                                      <p:tavLst>
                                        <p:tav tm="0">
                                          <p:val>
                                            <p:strVal val="#ppt_y-#ppt_h/2"/>
                                          </p:val>
                                        </p:tav>
                                        <p:tav tm="100000">
                                          <p:val>
                                            <p:strVal val="#ppt_y"/>
                                          </p:val>
                                        </p:tav>
                                      </p:tavLst>
                                    </p:anim>
                                    <p:anim calcmode="lin" valueType="num">
                                      <p:cBhvr>
                                        <p:cTn id="36" dur="500" fill="hold"/>
                                        <p:tgtEl>
                                          <p:spTgt spid="21"/>
                                        </p:tgtEl>
                                        <p:attrNameLst>
                                          <p:attrName>ppt_w</p:attrName>
                                        </p:attrNameLst>
                                      </p:cBhvr>
                                      <p:tavLst>
                                        <p:tav tm="0">
                                          <p:val>
                                            <p:strVal val="#ppt_w"/>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ppt_h/2"/>
                                          </p:val>
                                        </p:tav>
                                        <p:tav tm="100000">
                                          <p:val>
                                            <p:strVal val="#ppt_y"/>
                                          </p:val>
                                        </p:tav>
                                      </p:tavLst>
                                    </p:anim>
                                    <p:anim calcmode="lin" valueType="num">
                                      <p:cBhvr>
                                        <p:cTn id="49" dur="500" fill="hold"/>
                                        <p:tgtEl>
                                          <p:spTgt spid="20"/>
                                        </p:tgtEl>
                                        <p:attrNameLst>
                                          <p:attrName>ppt_w</p:attrName>
                                        </p:attrNameLst>
                                      </p:cBhvr>
                                      <p:tavLst>
                                        <p:tav tm="0">
                                          <p:val>
                                            <p:strVal val="#ppt_w"/>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nodeType="clickEffect">
                                  <p:stCondLst>
                                    <p:cond delay="0"/>
                                  </p:stCondLst>
                                  <p:childTnLst>
                                    <p:animMotion origin="layout" path="M 0.0 3.33333E-6 L -0.49167 0.00277 " pathEditMode="relative" rAng="0" ptsTypes="AA">
                                      <p:cBhvr>
                                        <p:cTn id="54" dur="2000" fill="hold"/>
                                        <p:tgtEl>
                                          <p:spTgt spid="7"/>
                                        </p:tgtEl>
                                        <p:attrNameLst>
                                          <p:attrName>ppt_x</p:attrName>
                                          <p:attrName>ppt_y</p:attrName>
                                        </p:attrNameLst>
                                      </p:cBhvr>
                                      <p:rCtr x="-2458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22" grpId="1"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对存储系统性能的影响</a:t>
            </a:r>
          </a:p>
        </p:txBody>
      </p:sp>
      <p:sp>
        <p:nvSpPr>
          <p:cNvPr id="3" name="内容占位符 2"/>
          <p:cNvSpPr>
            <a:spLocks noGrp="1"/>
          </p:cNvSpPr>
          <p:nvPr>
            <p:ph idx="1"/>
          </p:nvPr>
        </p:nvSpPr>
        <p:spPr/>
        <p:txBody>
          <a:bodyPr>
            <a:normAutofit fontScale="85000" lnSpcReduction="20000"/>
          </a:bodyPr>
          <a:lstStyle/>
          <a:p>
            <a:r>
              <a:rPr lang="zh-CN" altLang="en-US" sz="3100" b="1" dirty="0"/>
              <a:t>读优化</a:t>
            </a:r>
          </a:p>
          <a:p>
            <a:pPr lvl="1"/>
            <a:r>
              <a:rPr lang="zh-CN" altLang="en-US" sz="2600" dirty="0"/>
              <a:t>时间局部性</a:t>
            </a:r>
          </a:p>
          <a:p>
            <a:pPr lvl="2"/>
            <a:r>
              <a:rPr lang="zh-CN" altLang="en-US" sz="2600" dirty="0"/>
              <a:t>将刚访问的数据调度到</a:t>
            </a:r>
            <a:r>
              <a:rPr lang="en-US" altLang="zh-CN" sz="2600" dirty="0"/>
              <a:t>cache</a:t>
            </a:r>
            <a:r>
              <a:rPr lang="zh-CN" altLang="en-US" sz="2600" dirty="0"/>
              <a:t>中、利用淘汰算法将不经常使用的数据淘汰</a:t>
            </a:r>
          </a:p>
          <a:p>
            <a:pPr lvl="1"/>
            <a:r>
              <a:rPr lang="zh-CN" altLang="en-US" sz="2600" dirty="0"/>
              <a:t>空间局部性</a:t>
            </a:r>
          </a:p>
          <a:p>
            <a:pPr lvl="2"/>
            <a:r>
              <a:rPr lang="zh-CN" altLang="en-US" sz="2600" dirty="0"/>
              <a:t>大块预读，相邻的数据被调度到</a:t>
            </a:r>
            <a:r>
              <a:rPr lang="en-US" altLang="zh-CN" sz="2600" dirty="0"/>
              <a:t>cache</a:t>
            </a:r>
            <a:r>
              <a:rPr lang="zh-CN" altLang="en-US" sz="2600" dirty="0"/>
              <a:t>中</a:t>
            </a:r>
          </a:p>
          <a:p>
            <a:r>
              <a:rPr lang="zh-CN" altLang="en-US" sz="3100" b="1" dirty="0"/>
              <a:t>写优化</a:t>
            </a:r>
            <a:endParaRPr lang="en-US" altLang="zh-CN" sz="3100" b="1" dirty="0"/>
          </a:p>
          <a:p>
            <a:pPr lvl="1"/>
            <a:r>
              <a:rPr lang="zh-CN" altLang="en-US" sz="2500" dirty="0"/>
              <a:t>写回策略提升突发写性能</a:t>
            </a:r>
          </a:p>
          <a:p>
            <a:r>
              <a:rPr lang="zh-CN" altLang="en-US" sz="3300" b="1" dirty="0"/>
              <a:t>负面影响</a:t>
            </a:r>
          </a:p>
          <a:p>
            <a:pPr lvl="1"/>
            <a:r>
              <a:rPr lang="zh-CN" altLang="en-US" sz="2600" dirty="0"/>
              <a:t>写回策略引起不一致性</a:t>
            </a:r>
          </a:p>
          <a:p>
            <a:pPr lvl="1"/>
            <a:r>
              <a:rPr lang="zh-CN" altLang="en-US" sz="2600" dirty="0"/>
              <a:t>缓冲区满后，写性能降低</a:t>
            </a:r>
          </a:p>
          <a:p>
            <a:endParaRPr lang="zh-CN" altLang="en-US" dirty="0"/>
          </a:p>
          <a:p>
            <a:endParaRPr lang="zh-CN" altLang="en-US" dirty="0"/>
          </a:p>
          <a:p>
            <a:pPr lvl="1"/>
            <a:endParaRPr lang="zh-CN" altLang="en-US" dirty="0"/>
          </a:p>
          <a:p>
            <a:pPr marL="457200" lvl="1" indent="0">
              <a:buNone/>
            </a:pPr>
            <a:endParaRPr lang="zh-CN" altLang="en-US" dirty="0"/>
          </a:p>
          <a:p>
            <a:endParaRPr lang="zh-CN" altLang="en-US" dirty="0"/>
          </a:p>
        </p:txBody>
      </p:sp>
    </p:spTree>
    <p:extLst>
      <p:ext uri="{BB962C8B-B14F-4D97-AF65-F5344CB8AC3E}">
        <p14:creationId xmlns:p14="http://schemas.microsoft.com/office/powerpoint/2010/main" val="17797098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命中率</a:t>
            </a:r>
          </a:p>
        </p:txBody>
      </p:sp>
      <p:sp>
        <p:nvSpPr>
          <p:cNvPr id="3" name="内容占位符 2"/>
          <p:cNvSpPr>
            <a:spLocks noGrp="1"/>
          </p:cNvSpPr>
          <p:nvPr>
            <p:ph idx="1"/>
          </p:nvPr>
        </p:nvSpPr>
        <p:spPr/>
        <p:txBody>
          <a:bodyPr>
            <a:normAutofit fontScale="92500" lnSpcReduction="10000"/>
          </a:bodyPr>
          <a:lstStyle/>
          <a:p>
            <a:r>
              <a:rPr lang="zh-CN" altLang="en-US" b="1" dirty="0">
                <a:latin typeface="+mn-ea"/>
                <a:ea typeface="+mn-ea"/>
              </a:rPr>
              <a:t>命中率</a:t>
            </a:r>
            <a:endParaRPr lang="en-US" altLang="zh-CN" dirty="0">
              <a:latin typeface="+mn-ea"/>
              <a:ea typeface="+mn-ea"/>
            </a:endParaRPr>
          </a:p>
          <a:p>
            <a:pPr lvl="1"/>
            <a:r>
              <a:rPr lang="en-US" altLang="zh-CN" sz="2100" dirty="0" err="1">
                <a:latin typeface="+mn-ea"/>
                <a:ea typeface="+mn-ea"/>
              </a:rPr>
              <a:t>N</a:t>
            </a:r>
            <a:r>
              <a:rPr lang="en-US" altLang="zh-CN" sz="2100" baseline="-25000" dirty="0" err="1">
                <a:latin typeface="+mn-ea"/>
                <a:ea typeface="+mn-ea"/>
              </a:rPr>
              <a:t>c</a:t>
            </a:r>
            <a:r>
              <a:rPr lang="zh-CN" altLang="en-US" sz="2100" dirty="0">
                <a:latin typeface="+mn-ea"/>
                <a:ea typeface="+mn-ea"/>
              </a:rPr>
              <a:t>表示</a:t>
            </a:r>
            <a:r>
              <a:rPr lang="en-US" altLang="zh-CN" sz="2100" dirty="0">
                <a:latin typeface="+mn-ea"/>
                <a:ea typeface="+mn-ea"/>
              </a:rPr>
              <a:t>cache</a:t>
            </a:r>
            <a:r>
              <a:rPr lang="zh-CN" altLang="en-US" sz="2100" dirty="0">
                <a:latin typeface="+mn-ea"/>
                <a:ea typeface="+mn-ea"/>
              </a:rPr>
              <a:t>完成存取访问的总次数</a:t>
            </a:r>
          </a:p>
          <a:p>
            <a:pPr lvl="1"/>
            <a:r>
              <a:rPr lang="en-US" altLang="zh-CN" dirty="0">
                <a:latin typeface="+mn-ea"/>
                <a:ea typeface="+mn-ea"/>
              </a:rPr>
              <a:t>N</a:t>
            </a:r>
            <a:r>
              <a:rPr lang="en-US" altLang="zh-CN" baseline="-25000" dirty="0">
                <a:latin typeface="+mn-ea"/>
                <a:ea typeface="+mn-ea"/>
              </a:rPr>
              <a:t>m</a:t>
            </a:r>
            <a:r>
              <a:rPr lang="zh-CN" altLang="en-US" dirty="0">
                <a:latin typeface="+mn-ea"/>
                <a:ea typeface="+mn-ea"/>
              </a:rPr>
              <a:t>表示主存完成存取访问的总次数</a:t>
            </a:r>
          </a:p>
          <a:p>
            <a:r>
              <a:rPr lang="en-US" altLang="zh-CN" b="1" dirty="0">
                <a:latin typeface="+mn-ea"/>
                <a:ea typeface="+mn-ea"/>
              </a:rPr>
              <a:t>t</a:t>
            </a:r>
            <a:r>
              <a:rPr lang="en-US" altLang="zh-CN" b="1" baseline="-25000" dirty="0">
                <a:latin typeface="+mn-ea"/>
                <a:ea typeface="+mn-ea"/>
              </a:rPr>
              <a:t>a</a:t>
            </a:r>
            <a:r>
              <a:rPr lang="zh-CN" altLang="en-US" b="1" dirty="0">
                <a:latin typeface="+mn-ea"/>
                <a:ea typeface="+mn-ea"/>
              </a:rPr>
              <a:t>平均访问时间</a:t>
            </a:r>
            <a:endParaRPr lang="en-US" altLang="zh-CN" sz="2900" baseline="-25000" dirty="0">
              <a:solidFill>
                <a:srgbClr val="FF0000"/>
              </a:solidFill>
              <a:latin typeface="+mn-ea"/>
              <a:ea typeface="+mn-ea"/>
            </a:endParaRPr>
          </a:p>
          <a:p>
            <a:pPr lvl="1"/>
            <a:r>
              <a:rPr lang="en-US" altLang="zh-CN" sz="2200" dirty="0" err="1">
                <a:latin typeface="+mn-ea"/>
                <a:ea typeface="+mn-ea"/>
              </a:rPr>
              <a:t>t</a:t>
            </a:r>
            <a:r>
              <a:rPr lang="en-US" altLang="zh-CN" sz="2200" baseline="-25000" dirty="0" err="1">
                <a:latin typeface="+mn-ea"/>
                <a:ea typeface="+mn-ea"/>
              </a:rPr>
              <a:t>c</a:t>
            </a:r>
            <a:r>
              <a:rPr lang="zh-CN" altLang="en-US" sz="2200" dirty="0">
                <a:latin typeface="+mn-ea"/>
                <a:ea typeface="+mn-ea"/>
              </a:rPr>
              <a:t>表示命中</a:t>
            </a:r>
            <a:r>
              <a:rPr lang="en-US" altLang="zh-CN" sz="2200" dirty="0">
                <a:latin typeface="+mn-ea"/>
                <a:ea typeface="+mn-ea"/>
              </a:rPr>
              <a:t>cache</a:t>
            </a:r>
            <a:r>
              <a:rPr lang="zh-CN" altLang="en-US" sz="2200" dirty="0">
                <a:latin typeface="+mn-ea"/>
                <a:ea typeface="+mn-ea"/>
              </a:rPr>
              <a:t>时的访问时间</a:t>
            </a:r>
          </a:p>
          <a:p>
            <a:pPr lvl="1"/>
            <a:r>
              <a:rPr lang="en-US" altLang="zh-CN" sz="2200" dirty="0">
                <a:latin typeface="+mn-ea"/>
                <a:ea typeface="+mn-ea"/>
              </a:rPr>
              <a:t>t</a:t>
            </a:r>
            <a:r>
              <a:rPr lang="en-US" altLang="zh-CN" sz="2200" baseline="-25000" dirty="0">
                <a:latin typeface="+mn-ea"/>
                <a:ea typeface="+mn-ea"/>
              </a:rPr>
              <a:t>m</a:t>
            </a:r>
            <a:r>
              <a:rPr lang="zh-CN" altLang="en-US" sz="2200" dirty="0">
                <a:latin typeface="+mn-ea"/>
                <a:ea typeface="+mn-ea"/>
              </a:rPr>
              <a:t>表示命中主存时的访问时间</a:t>
            </a:r>
          </a:p>
          <a:p>
            <a:pPr>
              <a:defRPr/>
            </a:pPr>
            <a:r>
              <a:rPr lang="zh-CN" altLang="en-US" b="1" dirty="0">
                <a:latin typeface="+mn-ea"/>
                <a:ea typeface="+mn-ea"/>
              </a:rPr>
              <a:t>访问效率</a:t>
            </a:r>
            <a:r>
              <a:rPr lang="en-US" altLang="zh-CN" dirty="0">
                <a:latin typeface="+mn-ea"/>
                <a:ea typeface="+mn-ea"/>
              </a:rPr>
              <a:t>=</a:t>
            </a:r>
            <a:r>
              <a:rPr lang="en-US" altLang="zh-CN" sz="2800" dirty="0" err="1">
                <a:latin typeface="+mn-ea"/>
                <a:ea typeface="+mn-ea"/>
              </a:rPr>
              <a:t>t</a:t>
            </a:r>
            <a:r>
              <a:rPr lang="en-US" altLang="zh-CN" sz="2800" baseline="-25000" dirty="0" err="1">
                <a:latin typeface="+mn-ea"/>
                <a:ea typeface="+mn-ea"/>
              </a:rPr>
              <a:t>c</a:t>
            </a:r>
            <a:r>
              <a:rPr lang="en-US" altLang="zh-CN" sz="2800" dirty="0">
                <a:latin typeface="+mn-ea"/>
                <a:ea typeface="+mn-ea"/>
              </a:rPr>
              <a:t>/ t</a:t>
            </a:r>
            <a:r>
              <a:rPr lang="en-US" altLang="zh-CN" sz="2800" baseline="-25000" dirty="0">
                <a:latin typeface="+mn-ea"/>
                <a:ea typeface="+mn-ea"/>
              </a:rPr>
              <a:t>a</a:t>
            </a:r>
            <a:r>
              <a:rPr lang="zh-CN" altLang="en-US" dirty="0">
                <a:latin typeface="+mn-ea"/>
                <a:ea typeface="+mn-ea"/>
              </a:rPr>
              <a:t> </a:t>
            </a:r>
            <a:endParaRPr lang="en-US" altLang="zh-CN" dirty="0">
              <a:latin typeface="+mn-ea"/>
              <a:ea typeface="+mn-ea"/>
            </a:endParaRPr>
          </a:p>
          <a:p>
            <a:pPr>
              <a:defRPr/>
            </a:pPr>
            <a:r>
              <a:rPr lang="zh-CN" altLang="en-US" dirty="0">
                <a:latin typeface="+mn-ea"/>
              </a:rPr>
              <a:t>影响命中率的几个因素</a:t>
            </a:r>
          </a:p>
          <a:p>
            <a:pPr lvl="1">
              <a:defRPr/>
            </a:pPr>
            <a:r>
              <a:rPr lang="zh-CN" altLang="en-US" sz="2200" dirty="0">
                <a:latin typeface="+mn-ea"/>
              </a:rPr>
              <a:t> 程序行为（局部性）    </a:t>
            </a:r>
            <a:r>
              <a:rPr lang="en-US" altLang="zh-CN" sz="2200" dirty="0">
                <a:latin typeface="+mn-ea"/>
              </a:rPr>
              <a:t>cache</a:t>
            </a:r>
            <a:r>
              <a:rPr lang="zh-CN" altLang="en-US" sz="2200" dirty="0">
                <a:latin typeface="+mn-ea"/>
              </a:rPr>
              <a:t>容量</a:t>
            </a:r>
          </a:p>
          <a:p>
            <a:pPr lvl="1">
              <a:defRPr/>
            </a:pPr>
            <a:r>
              <a:rPr lang="zh-CN" altLang="en-US" sz="2200" dirty="0">
                <a:latin typeface="+mn-ea"/>
              </a:rPr>
              <a:t> 组织方式                     块大小</a:t>
            </a:r>
          </a:p>
          <a:p>
            <a:pPr>
              <a:defRPr/>
            </a:pPr>
            <a:endParaRPr lang="zh-CN" altLang="en-US" dirty="0">
              <a:latin typeface="+mn-ea"/>
              <a:ea typeface="+mn-ea"/>
            </a:endParaRPr>
          </a:p>
          <a:p>
            <a:pPr lvl="1">
              <a:lnSpc>
                <a:spcPct val="110000"/>
              </a:lnSpc>
            </a:pPr>
            <a:endParaRPr lang="zh-CN" altLang="en-US" sz="2200" dirty="0">
              <a:latin typeface="华文新魏" pitchFamily="2" charset="-122"/>
            </a:endParaRPr>
          </a:p>
          <a:p>
            <a:pPr lvl="2">
              <a:lnSpc>
                <a:spcPct val="110000"/>
              </a:lnSpc>
              <a:buNone/>
            </a:pPr>
            <a:endParaRPr lang="zh-CN" altLang="en-US" sz="2900" baseline="-25000" dirty="0">
              <a:solidFill>
                <a:srgbClr val="FF0000"/>
              </a:solidFill>
              <a:latin typeface="华文新魏" pitchFamily="2" charset="-122"/>
            </a:endParaRPr>
          </a:p>
          <a:p>
            <a:pPr lvl="2">
              <a:lnSpc>
                <a:spcPct val="110000"/>
              </a:lnSpc>
              <a:buNone/>
            </a:pPr>
            <a:endParaRPr lang="zh-CN" altLang="en-US" sz="2900" baseline="-25000" dirty="0">
              <a:solidFill>
                <a:schemeClr val="accent2"/>
              </a:solidFill>
              <a:latin typeface="华文新魏" pitchFamily="2" charset="-122"/>
            </a:endParaRPr>
          </a:p>
          <a:p>
            <a:pPr lvl="2">
              <a:lnSpc>
                <a:spcPct val="110000"/>
              </a:lnSpc>
              <a:buNone/>
            </a:pPr>
            <a:endParaRPr lang="zh-CN" altLang="en-US" sz="3300" dirty="0">
              <a:solidFill>
                <a:schemeClr val="accent2"/>
              </a:solidFill>
            </a:endParaRPr>
          </a:p>
          <a:p>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6054029" y="1421725"/>
                <a:ext cx="2364045" cy="97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𝒉</m:t>
                      </m:r>
                      <m:r>
                        <a:rPr lang="en-US" altLang="zh-CN" sz="2800" b="1" i="1">
                          <a:solidFill>
                            <a:schemeClr val="tx1"/>
                          </a:solidFill>
                          <a:latin typeface="Cambria Math" panose="02040503050406030204" pitchFamily="18" charset="0"/>
                        </a:rPr>
                        <m:t>=</m:t>
                      </m:r>
                      <m:f>
                        <m:fPr>
                          <m:ctrlPr>
                            <a:rPr lang="en-US" altLang="zh-CN" sz="2800" b="1" i="1">
                              <a:solidFill>
                                <a:schemeClr val="tx1"/>
                              </a:solidFill>
                              <a:latin typeface="Cambria Math" panose="02040503050406030204" pitchFamily="18" charset="0"/>
                            </a:rPr>
                          </m:ctrlPr>
                        </m:fPr>
                        <m:num>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num>
                        <m:den>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𝒎</m:t>
                              </m:r>
                            </m:sub>
                          </m:sSub>
                        </m:den>
                      </m:f>
                    </m:oMath>
                  </m:oMathPara>
                </a14:m>
                <a:endParaRPr lang="zh-CN" altLang="en-US" sz="2800" i="1"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054029" y="1421725"/>
                <a:ext cx="2364045" cy="97148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054029" y="3238056"/>
                <a:ext cx="3617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𝒂</m:t>
                          </m:r>
                        </m:sub>
                      </m:sSub>
                      <m:r>
                        <a:rPr lang="en-US" altLang="zh-CN" sz="2800" b="1" i="1">
                          <a:solidFill>
                            <a:schemeClr val="tx1"/>
                          </a:solidFill>
                          <a:latin typeface="Cambria Math" panose="02040503050406030204" pitchFamily="18" charset="0"/>
                        </a:rPr>
                        <m:t>=</m:t>
                      </m:r>
                      <m:r>
                        <a:rPr lang="en-US" altLang="zh-CN" sz="2800" b="1" i="1">
                          <a:solidFill>
                            <a:schemeClr val="tx1"/>
                          </a:solidFill>
                          <a:latin typeface="Cambria Math" panose="02040503050406030204" pitchFamily="18" charset="0"/>
                        </a:rPr>
                        <m:t>𝒉</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𝟏</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𝒉</m:t>
                      </m:r>
                      <m:r>
                        <a:rPr lang="en-US" altLang="zh-CN" sz="2800" b="1" i="1" smtClean="0">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smtClean="0">
                              <a:solidFill>
                                <a:schemeClr val="tx1"/>
                              </a:solidFill>
                              <a:latin typeface="Cambria Math" panose="02040503050406030204" pitchFamily="18" charset="0"/>
                            </a:rPr>
                            <m:t>𝒎</m:t>
                          </m:r>
                        </m:sub>
                      </m:sSub>
                    </m:oMath>
                  </m:oMathPara>
                </a14:m>
                <a:endParaRPr lang="zh-CN" altLang="en-US" sz="2800" i="1"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054029" y="3238056"/>
                <a:ext cx="3617272" cy="5232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33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52" name="Rectangle 5"/>
          <p:cNvSpPr>
            <a:spLocks noGrp="1" noChangeArrowheads="1"/>
          </p:cNvSpPr>
          <p:nvPr>
            <p:ph type="title"/>
          </p:nvPr>
        </p:nvSpPr>
        <p:spPr/>
        <p:txBody>
          <a:bodyPr/>
          <a:lstStyle/>
          <a:p>
            <a:pPr eaLnBrk="1" hangingPunct="1"/>
            <a:r>
              <a:rPr lang="en-US" altLang="zh-CN" dirty="0">
                <a:latin typeface="+mn-ea"/>
                <a:ea typeface="+mn-ea"/>
              </a:rPr>
              <a:t>cache</a:t>
            </a:r>
            <a:r>
              <a:rPr lang="zh-CN" altLang="en-US" dirty="0">
                <a:latin typeface="+mn-ea"/>
                <a:ea typeface="+mn-ea"/>
              </a:rPr>
              <a:t>的命中率与</a:t>
            </a:r>
            <a:r>
              <a:rPr lang="en-US" altLang="zh-CN" dirty="0">
                <a:latin typeface="+mn-ea"/>
                <a:ea typeface="+mn-ea"/>
              </a:rPr>
              <a:t>cache</a:t>
            </a:r>
            <a:r>
              <a:rPr lang="zh-CN" altLang="en-US" dirty="0">
                <a:latin typeface="+mn-ea"/>
                <a:ea typeface="+mn-ea"/>
              </a:rPr>
              <a:t>容量的关系</a:t>
            </a:r>
          </a:p>
        </p:txBody>
      </p:sp>
      <p:graphicFrame>
        <p:nvGraphicFramePr>
          <p:cNvPr id="120951" name="Object 119"/>
          <p:cNvGraphicFramePr>
            <a:graphicFrameLocks noGrp="1" noChangeAspect="1"/>
          </p:cNvGraphicFramePr>
          <p:nvPr>
            <p:ph idx="1"/>
            <p:extLst/>
          </p:nvPr>
        </p:nvGraphicFramePr>
        <p:xfrm>
          <a:off x="2927350" y="1847850"/>
          <a:ext cx="6270625" cy="3041650"/>
        </p:xfrm>
        <a:graphic>
          <a:graphicData uri="http://schemas.openxmlformats.org/presentationml/2006/ole">
            <mc:AlternateContent xmlns:mc="http://schemas.openxmlformats.org/markup-compatibility/2006">
              <mc:Choice xmlns:v="urn:schemas-microsoft-com:vml" Requires="v">
                <p:oleObj spid="_x0000_s1191" name="Picture" r:id="rId3" imgW="2743200" imgH="1330560" progId="Word.Picture.8">
                  <p:embed/>
                </p:oleObj>
              </mc:Choice>
              <mc:Fallback>
                <p:oleObj name="Picture" r:id="rId3" imgW="2743200" imgH="1330560" progId="Word.Picture.8">
                  <p:embed/>
                  <p:pic>
                    <p:nvPicPr>
                      <p:cNvPr id="120951" name="Object 119"/>
                      <p:cNvPicPr>
                        <a:picLocks noGrp="1" noChangeAspect="1" noChangeArrowheads="1"/>
                      </p:cNvPicPr>
                      <p:nvPr/>
                    </p:nvPicPr>
                    <p:blipFill>
                      <a:blip r:embed="rId4"/>
                      <a:srcRect/>
                      <a:stretch>
                        <a:fillRect/>
                      </a:stretch>
                    </p:blipFill>
                    <p:spPr bwMode="auto">
                      <a:xfrm>
                        <a:off x="2927350" y="1847850"/>
                        <a:ext cx="6270625" cy="3041650"/>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549398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sz="2800" dirty="0"/>
              <a:t>块越大，块数量越少</a:t>
            </a:r>
            <a:endParaRPr lang="en-US" altLang="zh-CN" sz="2800" dirty="0"/>
          </a:p>
          <a:p>
            <a:pPr lvl="1"/>
            <a:r>
              <a:rPr lang="zh-CN" altLang="en-US" sz="2400" dirty="0"/>
              <a:t>空间局部性越好</a:t>
            </a:r>
          </a:p>
          <a:p>
            <a:pPr lvl="1"/>
            <a:r>
              <a:rPr lang="zh-CN" altLang="en-US" sz="2400" dirty="0"/>
              <a:t>时间局部性不佳</a:t>
            </a:r>
          </a:p>
          <a:p>
            <a:pPr lvl="2"/>
            <a:r>
              <a:rPr lang="zh-CN" altLang="en-US" sz="2400" dirty="0"/>
              <a:t>缺失率提升</a:t>
            </a:r>
          </a:p>
          <a:p>
            <a:pPr lvl="2"/>
            <a:r>
              <a:rPr lang="zh-CN" altLang="en-US" sz="2400" dirty="0"/>
              <a:t>极端例子</a:t>
            </a:r>
            <a:endParaRPr lang="en-US" altLang="zh-CN" sz="2400" dirty="0"/>
          </a:p>
          <a:p>
            <a:pPr marL="914400" lvl="2" indent="0">
              <a:buNone/>
            </a:pPr>
            <a:r>
              <a:rPr lang="zh-CN" altLang="en-US" sz="2400" dirty="0"/>
              <a:t>   一个</a:t>
            </a:r>
            <a:r>
              <a:rPr lang="en-US" altLang="zh-CN" sz="2400" dirty="0"/>
              <a:t>cache</a:t>
            </a:r>
            <a:r>
              <a:rPr lang="zh-CN" altLang="en-US" sz="2400" dirty="0"/>
              <a:t>只有一块</a:t>
            </a:r>
          </a:p>
          <a:p>
            <a:endParaRPr lang="zh-CN" altLang="en-US" dirty="0"/>
          </a:p>
        </p:txBody>
      </p:sp>
      <p:graphicFrame>
        <p:nvGraphicFramePr>
          <p:cNvPr id="5" name="Object 63"/>
          <p:cNvGraphicFramePr>
            <a:graphicFrameLocks noGrp="1" noChangeAspect="1"/>
          </p:cNvGraphicFramePr>
          <p:nvPr>
            <p:extLst>
              <p:ext uri="{D42A27DB-BD31-4B8C-83A1-F6EECF244321}">
                <p14:modId xmlns:p14="http://schemas.microsoft.com/office/powerpoint/2010/main" val="325203562"/>
              </p:ext>
            </p:extLst>
          </p:nvPr>
        </p:nvGraphicFramePr>
        <p:xfrm>
          <a:off x="5138650" y="2501463"/>
          <a:ext cx="6219535" cy="3878206"/>
        </p:xfrm>
        <a:graphic>
          <a:graphicData uri="http://schemas.openxmlformats.org/presentationml/2006/ole">
            <mc:AlternateContent xmlns:mc="http://schemas.openxmlformats.org/markup-compatibility/2006">
              <mc:Choice xmlns:v="urn:schemas-microsoft-com:vml" Requires="v">
                <p:oleObj spid="_x0000_s2216" name="图片" r:id="rId3" imgW="2749296" imgH="1525524" progId="Word.Picture.8">
                  <p:embed/>
                </p:oleObj>
              </mc:Choice>
              <mc:Fallback>
                <p:oleObj name="图片" r:id="rId3" imgW="2749296" imgH="1525524" progId="Word.Picture.8">
                  <p:embed/>
                  <p:pic>
                    <p:nvPicPr>
                      <p:cNvPr id="5" name="Object 6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8650" y="2501463"/>
                        <a:ext cx="6219535" cy="3878206"/>
                      </a:xfrm>
                      <a:prstGeom prst="rect">
                        <a:avLst/>
                      </a:prstGeom>
                      <a:solidFill>
                        <a:schemeClr val="tx2">
                          <a:alpha val="0"/>
                        </a:schemeClr>
                      </a:solidFill>
                    </p:spPr>
                  </p:pic>
                </p:oleObj>
              </mc:Fallback>
            </mc:AlternateContent>
          </a:graphicData>
        </a:graphic>
      </p:graphicFrame>
    </p:spTree>
    <p:extLst>
      <p:ext uri="{BB962C8B-B14F-4D97-AF65-F5344CB8AC3E}">
        <p14:creationId xmlns:p14="http://schemas.microsoft.com/office/powerpoint/2010/main" val="14462523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zh-CN" altLang="en-US">
                <a:latin typeface="Times New Roman" pitchFamily="18" charset="0"/>
              </a:rPr>
              <a:t>地址</a:t>
            </a:r>
            <a:r>
              <a:rPr lang="zh-CN" altLang="en-US"/>
              <a:t>映射</a:t>
            </a:r>
            <a:r>
              <a:rPr lang="zh-CN" altLang="en-US">
                <a:latin typeface="Times New Roman" pitchFamily="18" charset="0"/>
              </a:rPr>
              <a:t>与命中率</a:t>
            </a:r>
          </a:p>
        </p:txBody>
      </p:sp>
      <p:graphicFrame>
        <p:nvGraphicFramePr>
          <p:cNvPr id="122999" name="Object 119"/>
          <p:cNvGraphicFramePr>
            <a:graphicFrameLocks noGrp="1" noChangeAspect="1"/>
          </p:cNvGraphicFramePr>
          <p:nvPr>
            <p:ph idx="1"/>
            <p:extLst>
              <p:ext uri="{D42A27DB-BD31-4B8C-83A1-F6EECF244321}">
                <p14:modId xmlns:p14="http://schemas.microsoft.com/office/powerpoint/2010/main" val="2749561146"/>
              </p:ext>
            </p:extLst>
          </p:nvPr>
        </p:nvGraphicFramePr>
        <p:xfrm>
          <a:off x="2534611" y="1537075"/>
          <a:ext cx="7519604" cy="4190249"/>
        </p:xfrm>
        <a:graphic>
          <a:graphicData uri="http://schemas.openxmlformats.org/presentationml/2006/ole">
            <mc:AlternateContent xmlns:mc="http://schemas.openxmlformats.org/markup-compatibility/2006">
              <mc:Choice xmlns:v="urn:schemas-microsoft-com:vml" Requires="v">
                <p:oleObj spid="_x0000_s3240" name="图片" r:id="rId3" imgW="2749296" imgH="1525524" progId="Word.Picture.8">
                  <p:embed/>
                </p:oleObj>
              </mc:Choice>
              <mc:Fallback>
                <p:oleObj name="图片" r:id="rId3" imgW="2749296" imgH="1525524" progId="Word.Picture.8">
                  <p:embed/>
                  <p:pic>
                    <p:nvPicPr>
                      <p:cNvPr id="122999" name="Object 11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611" y="1537075"/>
                        <a:ext cx="7519604" cy="4190249"/>
                      </a:xfrm>
                      <a:prstGeom prst="rect">
                        <a:avLst/>
                      </a:prstGeom>
                      <a:solidFill>
                        <a:schemeClr val="tx2">
                          <a:alpha val="0"/>
                        </a:schemeClr>
                      </a:solidFill>
                      <a:ln>
                        <a:noFill/>
                      </a:ln>
                      <a:effectLst/>
                      <a:extLst/>
                    </p:spPr>
                  </p:pic>
                </p:oleObj>
              </mc:Fallback>
            </mc:AlternateContent>
          </a:graphicData>
        </a:graphic>
      </p:graphicFrame>
    </p:spTree>
    <p:extLst>
      <p:ext uri="{BB962C8B-B14F-4D97-AF65-F5344CB8AC3E}">
        <p14:creationId xmlns:p14="http://schemas.microsoft.com/office/powerpoint/2010/main" val="3366437289"/>
      </p:ext>
    </p:extLst>
  </p:cSld>
  <p:clrMapOvr>
    <a:masterClrMapping/>
  </p:clrMapOvr>
  <p:transition>
    <p:random/>
  </p:transition>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高速缓冲存储器</a:t>
            </a:r>
          </a:p>
        </p:txBody>
      </p:sp>
      <p:sp>
        <p:nvSpPr>
          <p:cNvPr id="3" name="内容占位符 2"/>
          <p:cNvSpPr>
            <a:spLocks noGrp="1"/>
          </p:cNvSpPr>
          <p:nvPr>
            <p:ph idx="1"/>
          </p:nvPr>
        </p:nvSpPr>
        <p:spPr/>
        <p:txBody>
          <a:bodyPr>
            <a:normAutofit/>
          </a:bodyPr>
          <a:lstStyle/>
          <a:p>
            <a:r>
              <a:rPr lang="en-US" altLang="zh-CN" dirty="0"/>
              <a:t>Cache</a:t>
            </a:r>
            <a:r>
              <a:rPr lang="zh-CN" altLang="en-US" dirty="0"/>
              <a:t>基本原理</a:t>
            </a:r>
          </a:p>
          <a:p>
            <a:r>
              <a:rPr lang="zh-CN" altLang="en-US" dirty="0"/>
              <a:t>相联存储器</a:t>
            </a:r>
          </a:p>
          <a:p>
            <a:r>
              <a:rPr lang="zh-CN" altLang="en-US" dirty="0"/>
              <a:t>主存与</a:t>
            </a:r>
            <a:r>
              <a:rPr lang="en-US" altLang="zh-CN" dirty="0"/>
              <a:t>Cache</a:t>
            </a:r>
            <a:r>
              <a:rPr lang="zh-CN" altLang="en-US" dirty="0"/>
              <a:t>的地址映射</a:t>
            </a:r>
          </a:p>
          <a:p>
            <a:r>
              <a:rPr lang="zh-CN" altLang="en-US" dirty="0"/>
              <a:t>替换策略与写操作策略</a:t>
            </a:r>
          </a:p>
          <a:p>
            <a:r>
              <a:rPr lang="en-US" altLang="zh-CN" b="1" dirty="0">
                <a:solidFill>
                  <a:srgbClr val="C00000"/>
                </a:solidFill>
              </a:rPr>
              <a:t>Cache</a:t>
            </a:r>
            <a:r>
              <a:rPr lang="zh-CN" altLang="en-US" b="1" dirty="0">
                <a:solidFill>
                  <a:srgbClr val="C00000"/>
                </a:solidFill>
              </a:rPr>
              <a:t>实际应用</a:t>
            </a:r>
            <a:endParaRPr lang="en-US" altLang="zh-CN" b="1" dirty="0">
              <a:solidFill>
                <a:srgbClr val="C00000"/>
              </a:solidFill>
            </a:endParaRPr>
          </a:p>
          <a:p>
            <a:pPr lvl="1"/>
            <a:r>
              <a:rPr lang="zh-CN" altLang="en-US" dirty="0"/>
              <a:t>块设备缓存、硬盘缓存、</a:t>
            </a:r>
            <a:r>
              <a:rPr lang="en-US" altLang="zh-CN" dirty="0"/>
              <a:t>web cache  </a:t>
            </a:r>
          </a:p>
          <a:p>
            <a:endParaRPr lang="zh-CN" altLang="en-US" b="1" dirty="0">
              <a:solidFill>
                <a:srgbClr val="C00000"/>
              </a:solidFill>
            </a:endParaRPr>
          </a:p>
          <a:p>
            <a:pPr>
              <a:buNone/>
            </a:pPr>
            <a:endParaRPr lang="zh-CN" altLang="en-US" dirty="0">
              <a:solidFill>
                <a:schemeClr val="accent2"/>
              </a:solidFill>
            </a:endParaRPr>
          </a:p>
          <a:p>
            <a:endParaRPr lang="zh-CN" altLang="en-US" dirty="0"/>
          </a:p>
        </p:txBody>
      </p:sp>
    </p:spTree>
    <p:extLst>
      <p:ext uri="{BB962C8B-B14F-4D97-AF65-F5344CB8AC3E}">
        <p14:creationId xmlns:p14="http://schemas.microsoft.com/office/powerpoint/2010/main" val="32050623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块设备缓存</a:t>
            </a:r>
          </a:p>
        </p:txBody>
      </p:sp>
      <p:sp>
        <p:nvSpPr>
          <p:cNvPr id="3" name="内容占位符 2"/>
          <p:cNvSpPr>
            <a:spLocks noGrp="1"/>
          </p:cNvSpPr>
          <p:nvPr>
            <p:ph idx="1"/>
          </p:nvPr>
        </p:nvSpPr>
        <p:spPr/>
        <p:txBody>
          <a:bodyPr/>
          <a:lstStyle/>
          <a:p>
            <a:pPr>
              <a:lnSpc>
                <a:spcPct val="125000"/>
              </a:lnSpc>
            </a:pPr>
            <a:r>
              <a:rPr lang="en-US" altLang="zh-CN" dirty="0"/>
              <a:t>OS</a:t>
            </a:r>
            <a:r>
              <a:rPr lang="zh-CN" altLang="en-US" dirty="0"/>
              <a:t>为优化磁盘等慢速块设备在内存中设置缓存</a:t>
            </a:r>
          </a:p>
          <a:p>
            <a:pPr>
              <a:lnSpc>
                <a:spcPct val="125000"/>
              </a:lnSpc>
            </a:pPr>
            <a:r>
              <a:rPr lang="zh-CN" altLang="en-US" dirty="0"/>
              <a:t>将常用数据存放在高速缓存中，提高磁盘访问速度</a:t>
            </a:r>
          </a:p>
          <a:p>
            <a:pPr>
              <a:lnSpc>
                <a:spcPct val="125000"/>
              </a:lnSpc>
            </a:pPr>
            <a:r>
              <a:rPr lang="zh-CN" altLang="en-US" dirty="0"/>
              <a:t>通过预读等提高命中率的方式可减少读访问时间</a:t>
            </a:r>
          </a:p>
          <a:p>
            <a:pPr>
              <a:lnSpc>
                <a:spcPct val="125000"/>
              </a:lnSpc>
            </a:pPr>
            <a:r>
              <a:rPr lang="zh-CN" altLang="en-US" dirty="0"/>
              <a:t>通过写回策略减少写访问时间</a:t>
            </a:r>
          </a:p>
          <a:p>
            <a:pPr lvl="1"/>
            <a:r>
              <a:rPr lang="en-US" altLang="zh-CN" dirty="0"/>
              <a:t>CPU</a:t>
            </a:r>
            <a:r>
              <a:rPr lang="zh-CN" altLang="en-US" dirty="0"/>
              <a:t>将数据写入</a:t>
            </a:r>
            <a:r>
              <a:rPr lang="en-US" altLang="zh-CN" dirty="0"/>
              <a:t>cache</a:t>
            </a:r>
            <a:r>
              <a:rPr lang="zh-CN" altLang="en-US" dirty="0"/>
              <a:t>即完成写操作</a:t>
            </a:r>
          </a:p>
          <a:p>
            <a:pPr lvl="1"/>
            <a:r>
              <a:rPr lang="zh-CN" altLang="en-US" dirty="0"/>
              <a:t>提升突发写性能</a:t>
            </a:r>
          </a:p>
          <a:p>
            <a:pPr lvl="1"/>
            <a:r>
              <a:rPr lang="zh-CN" altLang="en-US" dirty="0"/>
              <a:t>仅写入</a:t>
            </a:r>
            <a:r>
              <a:rPr lang="en-US" altLang="zh-CN" dirty="0"/>
              <a:t>cache</a:t>
            </a:r>
            <a:r>
              <a:rPr lang="zh-CN" altLang="en-US" dirty="0"/>
              <a:t>的数据称为脏数据</a:t>
            </a:r>
          </a:p>
          <a:p>
            <a:pPr lvl="1"/>
            <a:r>
              <a:rPr lang="zh-CN" altLang="en-US" dirty="0"/>
              <a:t>操作系统定时将脏数据写入磁盘保证数据一致性</a:t>
            </a:r>
          </a:p>
          <a:p>
            <a:pPr lvl="1"/>
            <a:r>
              <a:rPr lang="zh-CN" altLang="en-US" dirty="0"/>
              <a:t>当系统中存在脏数据，磁盘断电</a:t>
            </a:r>
            <a:r>
              <a:rPr lang="en-US" altLang="zh-CN" sz="1600" dirty="0"/>
              <a:t>???</a:t>
            </a:r>
          </a:p>
          <a:p>
            <a:pPr lvl="1">
              <a:lnSpc>
                <a:spcPct val="125000"/>
              </a:lnSpc>
            </a:pPr>
            <a:endParaRPr lang="zh-CN" altLang="en-US" dirty="0"/>
          </a:p>
          <a:p>
            <a:pPr>
              <a:lnSpc>
                <a:spcPct val="125000"/>
              </a:lnSpc>
            </a:pPr>
            <a:endParaRPr lang="zh-CN" altLang="en-US" dirty="0"/>
          </a:p>
          <a:p>
            <a:endParaRPr lang="zh-CN" altLang="en-US" dirty="0"/>
          </a:p>
        </p:txBody>
      </p:sp>
    </p:spTree>
    <p:extLst>
      <p:ext uri="{BB962C8B-B14F-4D97-AF65-F5344CB8AC3E}">
        <p14:creationId xmlns:p14="http://schemas.microsoft.com/office/powerpoint/2010/main" val="204761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charset="0"/>
              </a:rPr>
              <a:t>半导体存储器如何存储数据？</a:t>
            </a:r>
            <a:endParaRPr lang="zh-CN" altLang="en-US" dirty="0"/>
          </a:p>
        </p:txBody>
      </p:sp>
      <p:pic>
        <p:nvPicPr>
          <p:cNvPr id="8" name="Picture 5"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845106">
            <a:off x="6358282" y="1175065"/>
            <a:ext cx="4674621" cy="3681881"/>
          </a:xfrm>
          <a:prstGeom prst="rect">
            <a:avLst/>
          </a:prstGeom>
          <a:noFill/>
          <a:ln w="9525">
            <a:noFill/>
            <a:miter lim="800000"/>
            <a:headEnd/>
            <a:tailEnd/>
          </a:ln>
        </p:spPr>
      </p:pic>
      <p:pic>
        <p:nvPicPr>
          <p:cNvPr id="9" name="Picture 11"/>
          <p:cNvPicPr>
            <a:picLocks noChangeAspect="1" noChangeArrowheads="1"/>
          </p:cNvPicPr>
          <p:nvPr/>
        </p:nvPicPr>
        <p:blipFill>
          <a:blip r:embed="rId3" cstate="print"/>
          <a:srcRect/>
          <a:stretch>
            <a:fillRect/>
          </a:stretch>
        </p:blipFill>
        <p:spPr bwMode="auto">
          <a:xfrm>
            <a:off x="1600538" y="1862835"/>
            <a:ext cx="3889880" cy="2172747"/>
          </a:xfrm>
          <a:prstGeom prst="rect">
            <a:avLst/>
          </a:prstGeom>
          <a:noFill/>
          <a:ln w="19050" algn="ctr">
            <a:noFill/>
            <a:miter lim="800000"/>
            <a:headEnd/>
            <a:tailEnd/>
          </a:ln>
        </p:spPr>
      </p:pic>
      <p:sp>
        <p:nvSpPr>
          <p:cNvPr id="10" name="Rectangle 106"/>
          <p:cNvSpPr>
            <a:spLocks noChangeArrowheads="1"/>
          </p:cNvSpPr>
          <p:nvPr/>
        </p:nvSpPr>
        <p:spPr bwMode="auto">
          <a:xfrm>
            <a:off x="2480348" y="4187982"/>
            <a:ext cx="2596020" cy="355600"/>
          </a:xfrm>
          <a:prstGeom prst="rect">
            <a:avLst/>
          </a:prstGeom>
          <a:noFill/>
          <a:ln w="12700">
            <a:noFill/>
            <a:miter lim="800000"/>
            <a:headEnd/>
            <a:tailEnd/>
          </a:ln>
        </p:spPr>
        <p:txBody>
          <a:bodyPr lIns="12700" tIns="12700" rIns="12700" bIns="12700"/>
          <a:lstStyle/>
          <a:p>
            <a:pPr algn="just"/>
            <a:r>
              <a:rPr lang="en-US" altLang="zh-CN" sz="2000" b="1" dirty="0">
                <a:solidFill>
                  <a:srgbClr val="0000FF"/>
                </a:solidFill>
                <a:latin typeface="+mn-ea"/>
              </a:rPr>
              <a:t>SRAM</a:t>
            </a:r>
            <a:r>
              <a:rPr lang="zh-CN" altLang="en-US" sz="2000" b="1" dirty="0">
                <a:solidFill>
                  <a:srgbClr val="0000FF"/>
                </a:solidFill>
                <a:latin typeface="+mn-ea"/>
              </a:rPr>
              <a:t>（</a:t>
            </a:r>
            <a:r>
              <a:rPr lang="en-US" altLang="zh-CN" sz="2000" b="1" dirty="0">
                <a:solidFill>
                  <a:srgbClr val="0000FF"/>
                </a:solidFill>
                <a:latin typeface="+mn-ea"/>
              </a:rPr>
              <a:t>CPU</a:t>
            </a:r>
            <a:r>
              <a:rPr lang="zh-CN" altLang="en-US" sz="2000" b="1" dirty="0">
                <a:solidFill>
                  <a:srgbClr val="0000FF"/>
                </a:solidFill>
                <a:latin typeface="+mn-ea"/>
              </a:rPr>
              <a:t>缓存）</a:t>
            </a:r>
          </a:p>
        </p:txBody>
      </p:sp>
      <p:sp>
        <p:nvSpPr>
          <p:cNvPr id="11" name="Rectangle 106"/>
          <p:cNvSpPr>
            <a:spLocks noChangeArrowheads="1"/>
          </p:cNvSpPr>
          <p:nvPr/>
        </p:nvSpPr>
        <p:spPr bwMode="auto">
          <a:xfrm>
            <a:off x="7756061" y="4215027"/>
            <a:ext cx="2100727" cy="241300"/>
          </a:xfrm>
          <a:prstGeom prst="rect">
            <a:avLst/>
          </a:prstGeom>
          <a:noFill/>
          <a:ln w="12700">
            <a:noFill/>
            <a:miter lim="800000"/>
            <a:headEnd/>
            <a:tailEnd/>
          </a:ln>
        </p:spPr>
        <p:txBody>
          <a:bodyPr lIns="12700" tIns="12700" rIns="12700" bIns="12700"/>
          <a:lstStyle/>
          <a:p>
            <a:pPr algn="just"/>
            <a:r>
              <a:rPr lang="en-US" altLang="zh-CN" sz="2000" b="1" dirty="0">
                <a:solidFill>
                  <a:srgbClr val="0000FF"/>
                </a:solidFill>
                <a:latin typeface="+mn-ea"/>
              </a:rPr>
              <a:t>DRAM </a:t>
            </a:r>
            <a:r>
              <a:rPr lang="zh-CN" altLang="en-US" sz="2000" b="1" dirty="0">
                <a:solidFill>
                  <a:srgbClr val="0000FF"/>
                </a:solidFill>
                <a:latin typeface="+mn-ea"/>
              </a:rPr>
              <a:t>内存条</a:t>
            </a:r>
          </a:p>
        </p:txBody>
      </p:sp>
      <p:sp>
        <p:nvSpPr>
          <p:cNvPr id="12" name="Rectangle 3"/>
          <p:cNvSpPr txBox="1">
            <a:spLocks noChangeArrowheads="1"/>
          </p:cNvSpPr>
          <p:nvPr/>
        </p:nvSpPr>
        <p:spPr bwMode="auto">
          <a:xfrm>
            <a:off x="2014659" y="5342356"/>
            <a:ext cx="8001000" cy="901700"/>
          </a:xfrm>
          <a:prstGeom prst="rect">
            <a:avLst/>
          </a:prstGeom>
          <a:noFill/>
          <a:ln w="9525">
            <a:noFill/>
            <a:miter lim="800000"/>
            <a:headEnd/>
            <a:tailEnd/>
          </a:ln>
        </p:spPr>
        <p:txBody>
          <a:bodyPr/>
          <a:lstStyle/>
          <a:p>
            <a:pPr algn="ctr">
              <a:lnSpc>
                <a:spcPct val="120000"/>
              </a:lnSpc>
              <a:spcBef>
                <a:spcPct val="20000"/>
              </a:spcBef>
              <a:buClr>
                <a:schemeClr val="accent2"/>
              </a:buClr>
              <a:buFont typeface="Wingdings" pitchFamily="2" charset="2"/>
              <a:buNone/>
              <a:defRPr/>
            </a:pPr>
            <a:r>
              <a:rPr lang="zh-CN" altLang="en-US" sz="2800" b="1" dirty="0">
                <a:latin typeface="Verdana" pitchFamily="34" charset="0"/>
              </a:rPr>
              <a:t>二者为什么存在性能、容量、价格差异</a:t>
            </a:r>
            <a:r>
              <a:rPr lang="en-US" altLang="zh-CN" sz="2800" b="1" dirty="0">
                <a:latin typeface="Verdana" pitchFamily="34" charset="0"/>
              </a:rPr>
              <a:t>?</a:t>
            </a:r>
          </a:p>
        </p:txBody>
      </p:sp>
      <p:pic>
        <p:nvPicPr>
          <p:cNvPr id="13" name="Picture 4" descr="j0433797[1]"/>
          <p:cNvPicPr>
            <a:picLocks noChangeAspect="1" noChangeArrowheads="1"/>
          </p:cNvPicPr>
          <p:nvPr/>
        </p:nvPicPr>
        <p:blipFill>
          <a:blip r:embed="rId4" cstate="print"/>
          <a:srcRect/>
          <a:stretch>
            <a:fillRect/>
          </a:stretch>
        </p:blipFill>
        <p:spPr bwMode="auto">
          <a:xfrm>
            <a:off x="9310688" y="285750"/>
            <a:ext cx="1092200" cy="1092200"/>
          </a:xfrm>
          <a:prstGeom prst="rect">
            <a:avLst/>
          </a:prstGeom>
          <a:noFill/>
          <a:ln w="9525">
            <a:noFill/>
            <a:miter lim="800000"/>
            <a:headEnd/>
            <a:tailEnd/>
          </a:ln>
        </p:spPr>
      </p:pic>
    </p:spTree>
    <p:extLst>
      <p:ext uri="{BB962C8B-B14F-4D97-AF65-F5344CB8AC3E}">
        <p14:creationId xmlns:p14="http://schemas.microsoft.com/office/powerpoint/2010/main" val="21991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硬盘缓存</a:t>
            </a:r>
          </a:p>
        </p:txBody>
      </p:sp>
      <p:sp>
        <p:nvSpPr>
          <p:cNvPr id="3" name="内容占位符 2"/>
          <p:cNvSpPr>
            <a:spLocks noGrp="1"/>
          </p:cNvSpPr>
          <p:nvPr>
            <p:ph idx="1"/>
          </p:nvPr>
        </p:nvSpPr>
        <p:spPr/>
        <p:txBody>
          <a:bodyPr/>
          <a:lstStyle/>
          <a:p>
            <a:r>
              <a:rPr lang="zh-CN" altLang="en-US" dirty="0"/>
              <a:t>硬盘缓存是硬盘上内存芯片</a:t>
            </a:r>
          </a:p>
          <a:p>
            <a:pPr lvl="1"/>
            <a:r>
              <a:rPr lang="zh-CN" altLang="en-US" sz="2400" dirty="0"/>
              <a:t>预读硬盘数据，写缓冲</a:t>
            </a:r>
            <a:r>
              <a:rPr lang="en-US" altLang="zh-CN" sz="2400" dirty="0"/>
              <a:t>CPU</a:t>
            </a:r>
            <a:r>
              <a:rPr lang="zh-CN" altLang="en-US" sz="2400" dirty="0"/>
              <a:t>数据</a:t>
            </a:r>
          </a:p>
          <a:p>
            <a:pPr lvl="1"/>
            <a:r>
              <a:rPr lang="zh-CN" altLang="en-US" sz="2400" dirty="0"/>
              <a:t>临时存储最近访问的硬盘数据</a:t>
            </a:r>
          </a:p>
          <a:p>
            <a:r>
              <a:rPr lang="zh-CN" altLang="en-US" dirty="0"/>
              <a:t>缓解硬盘与</a:t>
            </a:r>
            <a:r>
              <a:rPr lang="en-US" altLang="zh-CN" dirty="0"/>
              <a:t>CPU</a:t>
            </a:r>
            <a:r>
              <a:rPr lang="zh-CN" altLang="en-US" dirty="0"/>
              <a:t>、内存的速度不匹配</a:t>
            </a:r>
          </a:p>
          <a:p>
            <a:r>
              <a:rPr lang="zh-CN" altLang="en-US" dirty="0"/>
              <a:t>缓存容量越大，硬盘访问速度越快</a:t>
            </a:r>
          </a:p>
          <a:p>
            <a:pPr lvl="1"/>
            <a:r>
              <a:rPr lang="zh-CN" altLang="en-US" sz="2400" dirty="0"/>
              <a:t>副作用？</a:t>
            </a:r>
          </a:p>
          <a:p>
            <a:endParaRPr lang="zh-CN" altLang="en-US" dirty="0"/>
          </a:p>
        </p:txBody>
      </p:sp>
      <p:pic>
        <p:nvPicPr>
          <p:cNvPr id="4" name="Picture 3" descr="200212010105"/>
          <p:cNvPicPr>
            <a:picLocks noChangeAspect="1" noChangeArrowheads="1"/>
          </p:cNvPicPr>
          <p:nvPr/>
        </p:nvPicPr>
        <p:blipFill rotWithShape="1">
          <a:blip r:embed="rId2" cstate="print"/>
          <a:srcRect t="13992"/>
          <a:stretch/>
        </p:blipFill>
        <p:spPr bwMode="auto">
          <a:xfrm>
            <a:off x="7517115" y="1052513"/>
            <a:ext cx="3727398" cy="2296695"/>
          </a:xfrm>
          <a:prstGeom prst="rect">
            <a:avLst/>
          </a:prstGeom>
          <a:noFill/>
          <a:effectLst>
            <a:outerShdw blurRad="50800" dist="38100" dir="5400000" algn="t" rotWithShape="0">
              <a:prstClr val="black">
                <a:alpha val="40000"/>
              </a:prstClr>
            </a:outerShdw>
          </a:effectLst>
        </p:spPr>
      </p:pic>
      <p:pic>
        <p:nvPicPr>
          <p:cNvPr id="5" name="图片 4"/>
          <p:cNvPicPr>
            <a:picLocks noChangeAspect="1"/>
          </p:cNvPicPr>
          <p:nvPr/>
        </p:nvPicPr>
        <p:blipFill rotWithShape="1">
          <a:blip r:embed="rId3"/>
          <a:srcRect b="55448"/>
          <a:stretch/>
        </p:blipFill>
        <p:spPr>
          <a:xfrm>
            <a:off x="6879219" y="3566965"/>
            <a:ext cx="4495303" cy="2670323"/>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148001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cache </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www.cache.edu.cn</a:t>
            </a:r>
            <a:r>
              <a:rPr lang="zh-CN" altLang="en-US" b="1" dirty="0"/>
              <a:t> </a:t>
            </a:r>
            <a:r>
              <a:rPr lang="en-US" altLang="zh-CN" b="1" dirty="0"/>
              <a:t>proxy.edu.cn</a:t>
            </a:r>
            <a:r>
              <a:rPr lang="zh-CN" altLang="en-US" dirty="0"/>
              <a:t> </a:t>
            </a:r>
            <a:r>
              <a:rPr lang="en-US" altLang="zh-CN" dirty="0"/>
              <a:t>:3128</a:t>
            </a:r>
          </a:p>
          <a:p>
            <a:r>
              <a:rPr lang="zh-CN" altLang="en-US" dirty="0"/>
              <a:t>将用户常访问的</a:t>
            </a:r>
            <a:r>
              <a:rPr lang="en-US" altLang="zh-CN" dirty="0"/>
              <a:t>web</a:t>
            </a:r>
            <a:r>
              <a:rPr lang="zh-CN" altLang="en-US" dirty="0"/>
              <a:t>内容暂存在离用户近的地方</a:t>
            </a:r>
          </a:p>
          <a:p>
            <a:r>
              <a:rPr lang="zh-CN" altLang="en-US" dirty="0"/>
              <a:t>其他用户再次访问这些内容时可以快速获得信息，缩短了响应时间，从而提高访问速度和降低国际通信费用。</a:t>
            </a:r>
          </a:p>
          <a:p>
            <a:r>
              <a:rPr lang="zh-CN" altLang="en-US" dirty="0"/>
              <a:t>应有机制保障用户每次访问的数据不会过时</a:t>
            </a:r>
          </a:p>
          <a:p>
            <a:pPr>
              <a:lnSpc>
                <a:spcPct val="130000"/>
              </a:lnSpc>
            </a:pPr>
            <a:endParaRPr lang="zh-CN" altLang="en-US" sz="2800" dirty="0"/>
          </a:p>
          <a:p>
            <a:endParaRPr lang="zh-CN" altLang="en-US" dirty="0"/>
          </a:p>
        </p:txBody>
      </p:sp>
    </p:spTree>
    <p:extLst>
      <p:ext uri="{BB962C8B-B14F-4D97-AF65-F5344CB8AC3E}">
        <p14:creationId xmlns:p14="http://schemas.microsoft.com/office/powerpoint/2010/main" val="29573691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Pentium cache hierarchy</a:t>
            </a:r>
            <a:endParaRPr lang="zh-CN" altLang="en-US" dirty="0"/>
          </a:p>
        </p:txBody>
      </p:sp>
      <p:sp>
        <p:nvSpPr>
          <p:cNvPr id="4" name="Rectangle 15"/>
          <p:cNvSpPr>
            <a:spLocks noChangeArrowheads="1"/>
          </p:cNvSpPr>
          <p:nvPr/>
        </p:nvSpPr>
        <p:spPr bwMode="auto">
          <a:xfrm>
            <a:off x="1978061" y="1559844"/>
            <a:ext cx="4364866" cy="4243137"/>
          </a:xfrm>
          <a:prstGeom prst="rect">
            <a:avLst/>
          </a:prstGeom>
          <a:solidFill>
            <a:srgbClr val="CCFF66"/>
          </a:solidFill>
          <a:ln w="25400">
            <a:solidFill>
              <a:schemeClr val="tx1"/>
            </a:solidFill>
            <a:miter lim="800000"/>
            <a:headEnd/>
            <a:tailEnd/>
          </a:ln>
        </p:spPr>
        <p:txBody>
          <a:bodyPr wrap="none" lIns="90487" tIns="44450" rIns="90487" bIns="44450" anchor="b"/>
          <a:lstStyle/>
          <a:p>
            <a:pPr algn="ctr" eaLnBrk="0" hangingPunct="0"/>
            <a:r>
              <a:rPr lang="en-US" altLang="zh-CN" b="1">
                <a:latin typeface="Helvetica"/>
                <a:ea typeface="宋体" charset="-122"/>
              </a:rPr>
              <a:t>Processor Chip</a:t>
            </a:r>
            <a:endParaRPr lang="en-US" altLang="zh-CN" b="1" dirty="0">
              <a:latin typeface="Helvetica"/>
              <a:ea typeface="宋体" charset="-122"/>
            </a:endParaRPr>
          </a:p>
        </p:txBody>
      </p:sp>
      <p:sp>
        <p:nvSpPr>
          <p:cNvPr id="5" name="Rectangle 16"/>
          <p:cNvSpPr>
            <a:spLocks noChangeArrowheads="1"/>
          </p:cNvSpPr>
          <p:nvPr/>
        </p:nvSpPr>
        <p:spPr bwMode="auto">
          <a:xfrm>
            <a:off x="3751831" y="1977202"/>
            <a:ext cx="2052009" cy="1738991"/>
          </a:xfrm>
          <a:prstGeom prst="rect">
            <a:avLst/>
          </a:prstGeom>
          <a:solidFill>
            <a:srgbClr val="FFCC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latin typeface="Helvetica" pitchFamily="34" charset="0"/>
                <a:ea typeface="宋体" pitchFamily="2" charset="-122"/>
              </a:rPr>
              <a:t>L1 Data</a:t>
            </a:r>
          </a:p>
          <a:p>
            <a:pPr algn="ctr" eaLnBrk="0" hangingPunct="0">
              <a:defRPr/>
            </a:pPr>
            <a:r>
              <a:rPr lang="en-US" altLang="zh-CN" b="1">
                <a:latin typeface="Helvetica" pitchFamily="34" charset="0"/>
                <a:ea typeface="宋体" pitchFamily="2" charset="-122"/>
              </a:rPr>
              <a:t>1 cycle latency</a:t>
            </a:r>
          </a:p>
          <a:p>
            <a:pPr algn="ctr" eaLnBrk="0" hangingPunct="0">
              <a:defRPr/>
            </a:pPr>
            <a:r>
              <a:rPr lang="en-US" altLang="zh-CN" b="1">
                <a:latin typeface="Helvetica" pitchFamily="34" charset="0"/>
                <a:ea typeface="宋体" pitchFamily="2" charset="-122"/>
              </a:rPr>
              <a:t>16KB</a:t>
            </a:r>
          </a:p>
          <a:p>
            <a:pPr algn="ctr" eaLnBrk="0" hangingPunct="0">
              <a:defRPr/>
            </a:pPr>
            <a:r>
              <a:rPr lang="en-US" altLang="zh-CN" b="1">
                <a:latin typeface="Helvetica" pitchFamily="34" charset="0"/>
                <a:ea typeface="宋体" pitchFamily="2" charset="-122"/>
              </a:rPr>
              <a:t>4-way assoc</a:t>
            </a:r>
          </a:p>
          <a:p>
            <a:pPr algn="ctr" eaLnBrk="0" hangingPunct="0">
              <a:defRPr/>
            </a:pPr>
            <a:r>
              <a:rPr lang="en-US" altLang="zh-CN" b="1">
                <a:latin typeface="Helvetica" pitchFamily="34" charset="0"/>
                <a:ea typeface="宋体" pitchFamily="2" charset="-122"/>
              </a:rPr>
              <a:t>Write-through</a:t>
            </a:r>
          </a:p>
          <a:p>
            <a:pPr algn="ctr" eaLnBrk="0" hangingPunct="0">
              <a:defRPr/>
            </a:pPr>
            <a:r>
              <a:rPr lang="en-US" altLang="zh-CN" b="1">
                <a:latin typeface="Helvetica" pitchFamily="34" charset="0"/>
                <a:ea typeface="宋体" pitchFamily="2" charset="-122"/>
              </a:rPr>
              <a:t>32B lines</a:t>
            </a:r>
          </a:p>
        </p:txBody>
      </p:sp>
      <p:sp>
        <p:nvSpPr>
          <p:cNvPr id="6" name="Rectangle 17"/>
          <p:cNvSpPr>
            <a:spLocks noChangeArrowheads="1"/>
          </p:cNvSpPr>
          <p:nvPr/>
        </p:nvSpPr>
        <p:spPr bwMode="auto">
          <a:xfrm>
            <a:off x="3438813" y="4168330"/>
            <a:ext cx="2052009" cy="1112954"/>
          </a:xfrm>
          <a:prstGeom prst="rect">
            <a:avLst/>
          </a:prstGeom>
          <a:solidFill>
            <a:schemeClr val="hlink"/>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dirty="0">
                <a:solidFill>
                  <a:srgbClr val="CCFF66"/>
                </a:solidFill>
                <a:latin typeface="Helvetica" pitchFamily="34" charset="0"/>
                <a:ea typeface="宋体" pitchFamily="2" charset="-122"/>
              </a:rPr>
              <a:t>L1 Instruction</a:t>
            </a:r>
          </a:p>
          <a:p>
            <a:pPr algn="ctr" eaLnBrk="0" hangingPunct="0">
              <a:defRPr/>
            </a:pPr>
            <a:r>
              <a:rPr lang="en-US" altLang="zh-CN" b="1" dirty="0">
                <a:solidFill>
                  <a:srgbClr val="CCFF66"/>
                </a:solidFill>
                <a:latin typeface="Helvetica" pitchFamily="34" charset="0"/>
                <a:ea typeface="宋体" pitchFamily="2" charset="-122"/>
              </a:rPr>
              <a:t>16KB, 4-way</a:t>
            </a:r>
          </a:p>
          <a:p>
            <a:pPr algn="ctr" eaLnBrk="0" hangingPunct="0">
              <a:defRPr/>
            </a:pPr>
            <a:r>
              <a:rPr lang="en-US" altLang="zh-CN" b="1" dirty="0">
                <a:solidFill>
                  <a:srgbClr val="CCFF66"/>
                </a:solidFill>
                <a:latin typeface="Helvetica" pitchFamily="34" charset="0"/>
                <a:ea typeface="宋体" pitchFamily="2" charset="-122"/>
              </a:rPr>
              <a:t>32B lines</a:t>
            </a:r>
          </a:p>
        </p:txBody>
      </p:sp>
      <p:sp>
        <p:nvSpPr>
          <p:cNvPr id="7" name="Rectangle 18"/>
          <p:cNvSpPr>
            <a:spLocks noChangeArrowheads="1"/>
          </p:cNvSpPr>
          <p:nvPr/>
        </p:nvSpPr>
        <p:spPr bwMode="auto">
          <a:xfrm>
            <a:off x="2186740" y="2290220"/>
            <a:ext cx="799936" cy="1738991"/>
          </a:xfrm>
          <a:prstGeom prst="rect">
            <a:avLst/>
          </a:prstGeom>
          <a:solidFill>
            <a:srgbClr val="D60093"/>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CCFF66"/>
                </a:solidFill>
                <a:latin typeface="Helvetica" pitchFamily="34" charset="0"/>
                <a:ea typeface="宋体" pitchFamily="2" charset="-122"/>
              </a:rPr>
              <a:t>Regs.</a:t>
            </a:r>
          </a:p>
        </p:txBody>
      </p:sp>
      <p:sp>
        <p:nvSpPr>
          <p:cNvPr id="8" name="Line 19"/>
          <p:cNvSpPr>
            <a:spLocks noChangeShapeType="1"/>
          </p:cNvSpPr>
          <p:nvPr/>
        </p:nvSpPr>
        <p:spPr bwMode="auto">
          <a:xfrm>
            <a:off x="3021455" y="2585848"/>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9" name="Line 20"/>
          <p:cNvSpPr>
            <a:spLocks noChangeShapeType="1"/>
          </p:cNvSpPr>
          <p:nvPr/>
        </p:nvSpPr>
        <p:spPr bwMode="auto">
          <a:xfrm>
            <a:off x="3021455" y="3211885"/>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0" name="Rectangle 21"/>
          <p:cNvSpPr>
            <a:spLocks noChangeArrowheads="1"/>
          </p:cNvSpPr>
          <p:nvPr/>
        </p:nvSpPr>
        <p:spPr bwMode="auto">
          <a:xfrm>
            <a:off x="6655946" y="2185881"/>
            <a:ext cx="1738991" cy="3199743"/>
          </a:xfrm>
          <a:prstGeom prst="rect">
            <a:avLst/>
          </a:prstGeom>
          <a:solidFill>
            <a:srgbClr val="FFCC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lnSpc>
                <a:spcPct val="150000"/>
              </a:lnSpc>
              <a:defRPr/>
            </a:pPr>
            <a:r>
              <a:rPr lang="en-US" altLang="zh-CN" b="1" dirty="0">
                <a:solidFill>
                  <a:srgbClr val="C00000"/>
                </a:solidFill>
                <a:latin typeface="Helvetica" pitchFamily="34" charset="0"/>
                <a:ea typeface="宋体" pitchFamily="2" charset="-122"/>
              </a:rPr>
              <a:t>L2 Unified</a:t>
            </a:r>
          </a:p>
          <a:p>
            <a:pPr algn="ctr" eaLnBrk="0" hangingPunct="0">
              <a:lnSpc>
                <a:spcPct val="150000"/>
              </a:lnSpc>
              <a:defRPr/>
            </a:pPr>
            <a:r>
              <a:rPr lang="en-US" altLang="zh-CN" dirty="0">
                <a:latin typeface="Helvetica" pitchFamily="34" charset="0"/>
                <a:ea typeface="宋体" pitchFamily="2" charset="-122"/>
              </a:rPr>
              <a:t>128KB--2 MB</a:t>
            </a:r>
          </a:p>
          <a:p>
            <a:pPr algn="ctr" eaLnBrk="0" hangingPunct="0">
              <a:lnSpc>
                <a:spcPct val="150000"/>
              </a:lnSpc>
              <a:defRPr/>
            </a:pPr>
            <a:r>
              <a:rPr lang="en-US" altLang="zh-CN" dirty="0">
                <a:latin typeface="Helvetica" pitchFamily="34" charset="0"/>
                <a:ea typeface="宋体" pitchFamily="2" charset="-122"/>
              </a:rPr>
              <a:t>4-way </a:t>
            </a:r>
            <a:r>
              <a:rPr lang="en-US" altLang="zh-CN" dirty="0" err="1">
                <a:latin typeface="Helvetica" pitchFamily="34" charset="0"/>
                <a:ea typeface="宋体" pitchFamily="2" charset="-122"/>
              </a:rPr>
              <a:t>assoc</a:t>
            </a:r>
            <a:endParaRPr lang="en-US" altLang="zh-CN" dirty="0">
              <a:latin typeface="Helvetica" pitchFamily="34" charset="0"/>
              <a:ea typeface="宋体" pitchFamily="2" charset="-122"/>
            </a:endParaRPr>
          </a:p>
          <a:p>
            <a:pPr algn="ctr" eaLnBrk="0" hangingPunct="0">
              <a:lnSpc>
                <a:spcPct val="150000"/>
              </a:lnSpc>
              <a:defRPr/>
            </a:pPr>
            <a:r>
              <a:rPr lang="en-US" altLang="zh-CN" dirty="0">
                <a:latin typeface="Helvetica" pitchFamily="34" charset="0"/>
                <a:ea typeface="宋体" pitchFamily="2" charset="-122"/>
              </a:rPr>
              <a:t>Write-back</a:t>
            </a:r>
          </a:p>
          <a:p>
            <a:pPr algn="ctr" eaLnBrk="0" hangingPunct="0">
              <a:lnSpc>
                <a:spcPct val="150000"/>
              </a:lnSpc>
              <a:defRPr/>
            </a:pPr>
            <a:r>
              <a:rPr lang="en-US" altLang="zh-CN" dirty="0">
                <a:latin typeface="Helvetica" pitchFamily="34" charset="0"/>
                <a:ea typeface="宋体" pitchFamily="2" charset="-122"/>
              </a:rPr>
              <a:t>Write allocate</a:t>
            </a:r>
          </a:p>
          <a:p>
            <a:pPr algn="ctr" eaLnBrk="0" hangingPunct="0">
              <a:lnSpc>
                <a:spcPct val="150000"/>
              </a:lnSpc>
              <a:defRPr/>
            </a:pPr>
            <a:r>
              <a:rPr lang="en-US" altLang="zh-CN" dirty="0">
                <a:latin typeface="Helvetica" pitchFamily="34" charset="0"/>
                <a:ea typeface="宋体" pitchFamily="2" charset="-122"/>
              </a:rPr>
              <a:t>32B lines</a:t>
            </a:r>
          </a:p>
        </p:txBody>
      </p:sp>
      <p:sp>
        <p:nvSpPr>
          <p:cNvPr id="11" name="Rectangle 22"/>
          <p:cNvSpPr>
            <a:spLocks noChangeArrowheads="1"/>
          </p:cNvSpPr>
          <p:nvPr/>
        </p:nvSpPr>
        <p:spPr bwMode="auto">
          <a:xfrm>
            <a:off x="9264431" y="2185881"/>
            <a:ext cx="1738991" cy="3199743"/>
          </a:xfrm>
          <a:prstGeom prst="rect">
            <a:avLst/>
          </a:prstGeom>
          <a:solidFill>
            <a:srgbClr val="CC9900"/>
          </a:solidFill>
          <a:ln w="25400">
            <a:solidFill>
              <a:schemeClr val="tx1"/>
            </a:solidFill>
            <a:miter lim="800000"/>
            <a:headEnd/>
            <a:tailEnd/>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99FFCC"/>
                </a:solidFill>
                <a:latin typeface="Helvetica" pitchFamily="34" charset="0"/>
                <a:ea typeface="宋体" pitchFamily="2" charset="-122"/>
              </a:rPr>
              <a:t>Main</a:t>
            </a:r>
          </a:p>
          <a:p>
            <a:pPr algn="ctr" eaLnBrk="0" hangingPunct="0">
              <a:defRPr/>
            </a:pPr>
            <a:r>
              <a:rPr lang="en-US" altLang="zh-CN" b="1">
                <a:solidFill>
                  <a:srgbClr val="99FFCC"/>
                </a:solidFill>
                <a:latin typeface="Helvetica" pitchFamily="34" charset="0"/>
                <a:ea typeface="宋体" pitchFamily="2" charset="-122"/>
              </a:rPr>
              <a:t>Memory</a:t>
            </a:r>
          </a:p>
          <a:p>
            <a:pPr algn="ctr" eaLnBrk="0" hangingPunct="0">
              <a:defRPr/>
            </a:pPr>
            <a:r>
              <a:rPr lang="en-US" altLang="zh-CN" b="1">
                <a:solidFill>
                  <a:srgbClr val="99FFCC"/>
                </a:solidFill>
                <a:latin typeface="Helvetica" pitchFamily="34" charset="0"/>
                <a:ea typeface="宋体" pitchFamily="2" charset="-122"/>
              </a:rPr>
              <a:t>Up to 4GB</a:t>
            </a:r>
          </a:p>
        </p:txBody>
      </p:sp>
      <p:sp>
        <p:nvSpPr>
          <p:cNvPr id="12" name="Line 23"/>
          <p:cNvSpPr>
            <a:spLocks noChangeShapeType="1"/>
          </p:cNvSpPr>
          <p:nvPr/>
        </p:nvSpPr>
        <p:spPr bwMode="auto">
          <a:xfrm>
            <a:off x="5838620" y="3003206"/>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3" name="Line 24"/>
          <p:cNvSpPr>
            <a:spLocks noChangeShapeType="1"/>
          </p:cNvSpPr>
          <p:nvPr/>
        </p:nvSpPr>
        <p:spPr bwMode="auto">
          <a:xfrm>
            <a:off x="5525602" y="4776977"/>
            <a:ext cx="1112954" cy="0"/>
          </a:xfrm>
          <a:prstGeom prst="line">
            <a:avLst/>
          </a:prstGeom>
          <a:noFill/>
          <a:ln w="25400">
            <a:solidFill>
              <a:schemeClr val="tx1"/>
            </a:solidFill>
            <a:round/>
            <a:headEnd type="triangle" w="med" len="med"/>
            <a:tailEnd/>
          </a:ln>
        </p:spPr>
        <p:txBody>
          <a:bodyPr wrap="none" anchor="ctr"/>
          <a:lstStyle/>
          <a:p>
            <a:endParaRPr lang="zh-CN" altLang="en-US" sz="2400"/>
          </a:p>
        </p:txBody>
      </p:sp>
      <p:sp>
        <p:nvSpPr>
          <p:cNvPr id="14" name="Line 25"/>
          <p:cNvSpPr>
            <a:spLocks noChangeShapeType="1"/>
          </p:cNvSpPr>
          <p:nvPr/>
        </p:nvSpPr>
        <p:spPr bwMode="auto">
          <a:xfrm>
            <a:off x="8429716" y="3733582"/>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Tree>
    <p:extLst>
      <p:ext uri="{BB962C8B-B14F-4D97-AF65-F5344CB8AC3E}">
        <p14:creationId xmlns:p14="http://schemas.microsoft.com/office/powerpoint/2010/main" val="23251500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Itanium® 3</a:t>
            </a:r>
            <a:r>
              <a:rPr lang="zh-CN" altLang="en-US" dirty="0"/>
              <a:t>级</a:t>
            </a:r>
            <a:r>
              <a:rPr lang="en-US" altLang="zh-CN" dirty="0"/>
              <a:t>Cache</a:t>
            </a:r>
            <a:endParaRPr lang="zh-CN" altLang="en-US" dirty="0"/>
          </a:p>
        </p:txBody>
      </p:sp>
      <p:pic>
        <p:nvPicPr>
          <p:cNvPr id="4" name="Picture 2" descr="Fig06-11"/>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bwMode="auto">
          <a:xfrm>
            <a:off x="2416889" y="1214521"/>
            <a:ext cx="7797922" cy="5339782"/>
          </a:xfrm>
          <a:prstGeom prst="rect">
            <a:avLst/>
          </a:prstGeom>
          <a:noFill/>
          <a:ln w="9525">
            <a:noFill/>
            <a:miter lim="800000"/>
            <a:headEnd/>
            <a:tailEnd/>
          </a:ln>
        </p:spPr>
      </p:pic>
    </p:spTree>
    <p:extLst>
      <p:ext uri="{BB962C8B-B14F-4D97-AF65-F5344CB8AC3E}">
        <p14:creationId xmlns:p14="http://schemas.microsoft.com/office/powerpoint/2010/main" val="19703638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r>
              <a:rPr lang="en-US" altLang="zh-CN" dirty="0">
                <a:ea typeface="宋体" charset="-122"/>
              </a:rPr>
              <a:t>IBM Power4 , 1999</a:t>
            </a:r>
          </a:p>
        </p:txBody>
      </p:sp>
      <p:pic>
        <p:nvPicPr>
          <p:cNvPr id="314370" name="Picture 3"/>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2182236" y="1235868"/>
            <a:ext cx="9000810" cy="4801395"/>
          </a:xfrm>
        </p:spPr>
      </p:pic>
    </p:spTree>
    <p:extLst>
      <p:ext uri="{BB962C8B-B14F-4D97-AF65-F5344CB8AC3E}">
        <p14:creationId xmlns:p14="http://schemas.microsoft.com/office/powerpoint/2010/main" val="12369294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p:txBody>
          <a:bodyPr/>
          <a:lstStyle/>
          <a:p>
            <a:pPr eaLnBrk="1" hangingPunct="1"/>
            <a:r>
              <a:rPr lang="en-US" altLang="zh-CN"/>
              <a:t>But What About More </a:t>
            </a:r>
            <a:r>
              <a:rPr lang="en-US" altLang="zh-CN">
                <a:latin typeface="Arial" charset="0"/>
              </a:rPr>
              <a:t>“</a:t>
            </a:r>
            <a:r>
              <a:rPr lang="en-US" altLang="zh-CN"/>
              <a:t>Typical</a:t>
            </a:r>
            <a:r>
              <a:rPr lang="en-US" altLang="zh-CN">
                <a:latin typeface="Arial" charset="0"/>
              </a:rPr>
              <a:t>”</a:t>
            </a:r>
            <a:r>
              <a:rPr lang="en-US" altLang="zh-CN"/>
              <a:t> Processors</a:t>
            </a:r>
          </a:p>
        </p:txBody>
      </p:sp>
      <p:pic>
        <p:nvPicPr>
          <p:cNvPr id="315394" name="Picture 3" descr="Dothan die: With Dothan, the 2-MB L2 cache takes up more than half of the die surface..."/>
          <p:cNvPicPr>
            <a:picLocks noChangeAspect="1" noChangeArrowheads="1"/>
          </p:cNvPicPr>
          <p:nvPr/>
        </p:nvPicPr>
        <p:blipFill>
          <a:blip r:embed="rId2" cstate="print"/>
          <a:srcRect/>
          <a:stretch>
            <a:fillRect/>
          </a:stretch>
        </p:blipFill>
        <p:spPr bwMode="auto">
          <a:xfrm>
            <a:off x="2197100" y="1412876"/>
            <a:ext cx="7696200" cy="4302125"/>
          </a:xfrm>
          <a:prstGeom prst="rect">
            <a:avLst/>
          </a:prstGeom>
          <a:noFill/>
          <a:ln w="9525">
            <a:noFill/>
            <a:miter lim="800000"/>
            <a:headEnd/>
            <a:tailEnd/>
          </a:ln>
        </p:spPr>
      </p:pic>
      <p:sp>
        <p:nvSpPr>
          <p:cNvPr id="315395" name="Text Box 4"/>
          <p:cNvSpPr txBox="1">
            <a:spLocks noChangeArrowheads="1"/>
          </p:cNvSpPr>
          <p:nvPr/>
        </p:nvSpPr>
        <p:spPr bwMode="auto">
          <a:xfrm>
            <a:off x="2492375" y="5948363"/>
            <a:ext cx="7105650" cy="366712"/>
          </a:xfrm>
          <a:prstGeom prst="rect">
            <a:avLst/>
          </a:prstGeom>
          <a:noFill/>
          <a:ln w="9525">
            <a:noFill/>
            <a:miter lim="800000"/>
            <a:headEnd/>
            <a:tailEnd/>
          </a:ln>
        </p:spPr>
        <p:txBody>
          <a:bodyPr wrap="none">
            <a:spAutoFit/>
          </a:bodyPr>
          <a:lstStyle/>
          <a:p>
            <a:pPr eaLnBrk="0" hangingPunct="0"/>
            <a:r>
              <a:rPr lang="en-US" altLang="zh-CN">
                <a:ea typeface="宋体" charset="-122"/>
              </a:rPr>
              <a:t>Intel 90 nm – Pentium M Processor (2 MB cache) – Tom’s Hardware</a:t>
            </a:r>
          </a:p>
        </p:txBody>
      </p:sp>
    </p:spTree>
    <p:extLst>
      <p:ext uri="{BB962C8B-B14F-4D97-AF65-F5344CB8AC3E}">
        <p14:creationId xmlns:p14="http://schemas.microsoft.com/office/powerpoint/2010/main" val="6245448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dirty="0"/>
              <a:t>Intel Pentium 4, 2.2 GHz Processor</a:t>
            </a:r>
            <a:endParaRPr lang="zh-CN" altLang="en-US" dirty="0"/>
          </a:p>
        </p:txBody>
      </p:sp>
      <p:graphicFrame>
        <p:nvGraphicFramePr>
          <p:cNvPr id="3" name="表格 2">
            <a:extLst>
              <a:ext uri="{FF2B5EF4-FFF2-40B4-BE49-F238E27FC236}">
                <a16:creationId xmlns:a16="http://schemas.microsoft.com/office/drawing/2014/main" id="{192E789D-0A22-4AB5-BB9D-B09548DC83D1}"/>
              </a:ext>
            </a:extLst>
          </p:cNvPr>
          <p:cNvGraphicFramePr>
            <a:graphicFrameLocks noGrp="1"/>
          </p:cNvGraphicFramePr>
          <p:nvPr>
            <p:extLst>
              <p:ext uri="{D42A27DB-BD31-4B8C-83A1-F6EECF244321}">
                <p14:modId xmlns:p14="http://schemas.microsoft.com/office/powerpoint/2010/main" val="1218781638"/>
              </p:ext>
            </p:extLst>
          </p:nvPr>
        </p:nvGraphicFramePr>
        <p:xfrm>
          <a:off x="777766" y="1373189"/>
          <a:ext cx="10872950" cy="4657396"/>
        </p:xfrm>
        <a:graphic>
          <a:graphicData uri="http://schemas.openxmlformats.org/drawingml/2006/table">
            <a:tbl>
              <a:tblPr firstRow="1" bandRow="1">
                <a:tableStyleId>{5C22544A-7EE6-4342-B048-85BDC9FD1C3A}</a:tableStyleId>
              </a:tblPr>
              <a:tblGrid>
                <a:gridCol w="3138948">
                  <a:extLst>
                    <a:ext uri="{9D8B030D-6E8A-4147-A177-3AD203B41FA5}">
                      <a16:colId xmlns:a16="http://schemas.microsoft.com/office/drawing/2014/main" val="3336068800"/>
                    </a:ext>
                  </a:extLst>
                </a:gridCol>
                <a:gridCol w="3254832">
                  <a:extLst>
                    <a:ext uri="{9D8B030D-6E8A-4147-A177-3AD203B41FA5}">
                      <a16:colId xmlns:a16="http://schemas.microsoft.com/office/drawing/2014/main" val="3097168481"/>
                    </a:ext>
                  </a:extLst>
                </a:gridCol>
                <a:gridCol w="4479170">
                  <a:extLst>
                    <a:ext uri="{9D8B030D-6E8A-4147-A177-3AD203B41FA5}">
                      <a16:colId xmlns:a16="http://schemas.microsoft.com/office/drawing/2014/main" val="2630229495"/>
                    </a:ext>
                  </a:extLst>
                </a:gridCol>
              </a:tblGrid>
              <a:tr h="520601">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300" b="0" i="0" u="none" strike="noStrike" cap="none" normalizeH="0" baseline="0" dirty="0">
                          <a:ln>
                            <a:noFill/>
                          </a:ln>
                          <a:solidFill>
                            <a:schemeClr val="tx1"/>
                          </a:solidFill>
                          <a:effectLst/>
                          <a:latin typeface="Verdana" pitchFamily="34" charset="0"/>
                          <a:ea typeface="华文新魏" pitchFamily="2" charset="-122"/>
                        </a:rPr>
                        <a:t>Component</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300" b="0" i="0" u="none" strike="noStrike" cap="none" normalizeH="0" baseline="0" dirty="0">
                          <a:ln>
                            <a:noFill/>
                          </a:ln>
                          <a:solidFill>
                            <a:schemeClr val="tx1"/>
                          </a:solidFill>
                          <a:effectLst/>
                          <a:latin typeface="Verdana" pitchFamily="34" charset="0"/>
                          <a:ea typeface="华文新魏" pitchFamily="2" charset="-122"/>
                        </a:rPr>
                        <a:t>Access Speed</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300" b="0" i="0" u="none" strike="noStrike" cap="none" normalizeH="0" baseline="0" dirty="0">
                          <a:ln>
                            <a:noFill/>
                          </a:ln>
                          <a:solidFill>
                            <a:schemeClr val="tx1"/>
                          </a:solidFill>
                          <a:effectLst/>
                          <a:latin typeface="Verdana" pitchFamily="34" charset="0"/>
                          <a:ea typeface="华文新魏" pitchFamily="2" charset="-122"/>
                        </a:rPr>
                        <a:t>Size of Component</a:t>
                      </a:r>
                    </a:p>
                  </a:txBody>
                  <a:tcPr marL="112340" marR="112340" marT="58426" marB="58426" anchor="ctr" anchorCtr="1" horzOverflow="overflow"/>
                </a:tc>
                <a:extLst>
                  <a:ext uri="{0D108BD9-81ED-4DB2-BD59-A6C34878D82A}">
                    <a16:rowId xmlns:a16="http://schemas.microsoft.com/office/drawing/2014/main" val="1912243197"/>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Registers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1 cycle = 0.5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32 </a:t>
                      </a:r>
                      <a:r>
                        <a:rPr kumimoji="0" lang="zh-CN" altLang="en-US" sz="2000" b="0" i="0" u="none" strike="noStrike" cap="none" normalizeH="0" baseline="0" dirty="0">
                          <a:ln>
                            <a:noFill/>
                          </a:ln>
                          <a:solidFill>
                            <a:schemeClr val="tx1"/>
                          </a:solidFill>
                          <a:effectLst/>
                          <a:latin typeface="+mn-ea"/>
                          <a:ea typeface="+mn-ea"/>
                        </a:rPr>
                        <a:t>寄存器</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extLst>
                  <a:ext uri="{0D108BD9-81ED-4DB2-BD59-A6C34878D82A}">
                    <a16:rowId xmlns:a16="http://schemas.microsoft.com/office/drawing/2014/main" val="760289017"/>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L1 Cache</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3 cycles =1.5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a:ln>
                            <a:noFill/>
                          </a:ln>
                          <a:solidFill>
                            <a:schemeClr val="tx1"/>
                          </a:solidFill>
                          <a:effectLst/>
                          <a:latin typeface="+mn-ea"/>
                          <a:ea typeface="+mn-ea"/>
                        </a:rPr>
                        <a:t>指令数据</a:t>
                      </a:r>
                      <a:r>
                        <a:rPr kumimoji="0" lang="en-US" altLang="zh-CN" sz="2000" b="0" i="0" u="none" strike="noStrike" cap="none" normalizeH="0" baseline="0" dirty="0">
                          <a:ln>
                            <a:noFill/>
                          </a:ln>
                          <a:solidFill>
                            <a:schemeClr val="tx1"/>
                          </a:solidFill>
                          <a:effectLst/>
                          <a:latin typeface="+mn-ea"/>
                          <a:ea typeface="+mn-ea"/>
                        </a:rPr>
                        <a:t>cache</a:t>
                      </a:r>
                      <a:r>
                        <a:rPr kumimoji="0" lang="zh-CN" altLang="en-US" sz="2000" b="0" i="0" u="none" strike="noStrike" cap="none" normalizeH="0" baseline="0" dirty="0">
                          <a:ln>
                            <a:noFill/>
                          </a:ln>
                          <a:solidFill>
                            <a:schemeClr val="tx1"/>
                          </a:solidFill>
                          <a:effectLst/>
                          <a:latin typeface="+mn-ea"/>
                          <a:ea typeface="+mn-ea"/>
                        </a:rPr>
                        <a:t>分离，各</a:t>
                      </a:r>
                      <a:r>
                        <a:rPr kumimoji="0" lang="en-US" altLang="zh-CN" sz="2000" b="0" i="0" u="none" strike="noStrike" cap="none" normalizeH="0" baseline="0" dirty="0">
                          <a:ln>
                            <a:noFill/>
                          </a:ln>
                          <a:solidFill>
                            <a:schemeClr val="tx1"/>
                          </a:solidFill>
                          <a:effectLst/>
                          <a:latin typeface="+mn-ea"/>
                          <a:ea typeface="+mn-ea"/>
                        </a:rPr>
                        <a:t> 8 KB </a:t>
                      </a:r>
                    </a:p>
                  </a:txBody>
                  <a:tcPr marL="112340" marR="112340" marT="58426" marB="58426" anchor="ctr" anchorCtr="1" horzOverflow="overflow"/>
                </a:tc>
                <a:extLst>
                  <a:ext uri="{0D108BD9-81ED-4DB2-BD59-A6C34878D82A}">
                    <a16:rowId xmlns:a16="http://schemas.microsoft.com/office/drawing/2014/main" val="3336111016"/>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chemeClr val="tx1"/>
                          </a:solidFill>
                          <a:effectLst/>
                          <a:latin typeface="Verdana" pitchFamily="34" charset="0"/>
                          <a:ea typeface="华文新魏" pitchFamily="2" charset="-122"/>
                        </a:rPr>
                        <a:t>L2 Cache</a:t>
                      </a:r>
                      <a:endParaRPr kumimoji="0" lang="en-US" altLang="zh-CN" sz="2000" b="0" i="0" u="none" strike="noStrike" cap="none" normalizeH="0" baseline="0" dirty="0">
                        <a:ln>
                          <a:noFill/>
                        </a:ln>
                        <a:solidFill>
                          <a:schemeClr val="tx1"/>
                        </a:solidFill>
                        <a:effectLst/>
                        <a:latin typeface="Verdana" pitchFamily="34" charset="0"/>
                        <a:ea typeface="华文新魏"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20 cycles =10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256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extLst>
                  <a:ext uri="{0D108BD9-81ED-4DB2-BD59-A6C34878D82A}">
                    <a16:rowId xmlns:a16="http://schemas.microsoft.com/office/drawing/2014/main" val="3654285119"/>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L3 Cache</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30 cycles =15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512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extLst>
                  <a:ext uri="{0D108BD9-81ED-4DB2-BD59-A6C34878D82A}">
                    <a16:rowId xmlns:a16="http://schemas.microsoft.com/office/drawing/2014/main" val="4264219981"/>
                  </a:ext>
                </a:extLst>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chemeClr val="tx1"/>
                          </a:solidFill>
                          <a:effectLst/>
                          <a:latin typeface="Verdana" pitchFamily="34" charset="0"/>
                          <a:ea typeface="华文新魏" pitchFamily="2" charset="-122"/>
                        </a:rPr>
                        <a:t>Memory</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Verdana" pitchFamily="34" charset="0"/>
                          <a:ea typeface="华文新魏" pitchFamily="2" charset="-122"/>
                        </a:rPr>
                        <a:t>400 cycles =200 ns</a:t>
                      </a: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a:ln>
                            <a:noFill/>
                          </a:ln>
                          <a:solidFill>
                            <a:schemeClr val="tx1"/>
                          </a:solidFill>
                          <a:effectLst/>
                          <a:latin typeface="+mn-ea"/>
                          <a:ea typeface="+mn-ea"/>
                        </a:rPr>
                        <a:t>16 Gigabytes</a:t>
                      </a:r>
                    </a:p>
                  </a:txBody>
                  <a:tcPr marL="112340" marR="112340" marT="58426" marB="58426" anchor="ctr" anchorCtr="1" horzOverflow="overflow"/>
                </a:tc>
                <a:extLst>
                  <a:ext uri="{0D108BD9-81ED-4DB2-BD59-A6C34878D82A}">
                    <a16:rowId xmlns:a16="http://schemas.microsoft.com/office/drawing/2014/main" val="1942551394"/>
                  </a:ext>
                </a:extLst>
              </a:tr>
            </a:tbl>
          </a:graphicData>
        </a:graphic>
      </p:graphicFrame>
      <p:pic>
        <p:nvPicPr>
          <p:cNvPr id="4" name="Picture 4" descr="j0312558">
            <a:extLst>
              <a:ext uri="{FF2B5EF4-FFF2-40B4-BE49-F238E27FC236}">
                <a16:creationId xmlns:a16="http://schemas.microsoft.com/office/drawing/2014/main" id="{E307D44B-30B2-4FAE-8ACD-B0697181CBC8}"/>
              </a:ext>
            </a:extLst>
          </p:cNvPr>
          <p:cNvPicPr>
            <a:picLocks noChangeAspect="1" noChangeArrowheads="1"/>
          </p:cNvPicPr>
          <p:nvPr/>
        </p:nvPicPr>
        <p:blipFill>
          <a:blip r:embed="rId2" cstate="print"/>
          <a:srcRect/>
          <a:stretch>
            <a:fillRect/>
          </a:stretch>
        </p:blipFill>
        <p:spPr bwMode="auto">
          <a:xfrm flipH="1">
            <a:off x="10668000" y="195263"/>
            <a:ext cx="3048000" cy="2108200"/>
          </a:xfrm>
          <a:prstGeom prst="rect">
            <a:avLst/>
          </a:prstGeom>
          <a:noFill/>
          <a:ln w="9525">
            <a:noFill/>
            <a:miter lim="800000"/>
            <a:headEnd/>
            <a:tailEnd/>
          </a:ln>
        </p:spPr>
      </p:pic>
    </p:spTree>
    <p:extLst>
      <p:ext uri="{BB962C8B-B14F-4D97-AF65-F5344CB8AC3E}">
        <p14:creationId xmlns:p14="http://schemas.microsoft.com/office/powerpoint/2010/main" val="25645881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of caching in the hierarchy</a:t>
            </a:r>
            <a:endParaRPr lang="zh-CN" altLang="en-US" dirty="0"/>
          </a:p>
        </p:txBody>
      </p:sp>
      <p:grpSp>
        <p:nvGrpSpPr>
          <p:cNvPr id="4" name="Group 3"/>
          <p:cNvGrpSpPr>
            <a:grpSpLocks/>
          </p:cNvGrpSpPr>
          <p:nvPr/>
        </p:nvGrpSpPr>
        <p:grpSpPr bwMode="auto">
          <a:xfrm>
            <a:off x="1093530" y="1277937"/>
            <a:ext cx="10004939" cy="4957763"/>
            <a:chOff x="0" y="624"/>
            <a:chExt cx="5664" cy="3123"/>
          </a:xfrm>
        </p:grpSpPr>
        <p:sp>
          <p:nvSpPr>
            <p:cNvPr id="5" name="Rectangle 4"/>
            <p:cNvSpPr>
              <a:spLocks noChangeArrowheads="1"/>
            </p:cNvSpPr>
            <p:nvPr/>
          </p:nvSpPr>
          <p:spPr bwMode="auto">
            <a:xfrm>
              <a:off x="4752" y="124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6" name="Rectangle 5"/>
            <p:cNvSpPr>
              <a:spLocks noChangeArrowheads="1"/>
            </p:cNvSpPr>
            <p:nvPr/>
          </p:nvSpPr>
          <p:spPr bwMode="auto">
            <a:xfrm>
              <a:off x="3648" y="124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0</a:t>
              </a:r>
            </a:p>
          </p:txBody>
        </p:sp>
        <p:sp>
          <p:nvSpPr>
            <p:cNvPr id="7" name="Rectangle 6"/>
            <p:cNvSpPr>
              <a:spLocks noChangeArrowheads="1"/>
            </p:cNvSpPr>
            <p:nvPr/>
          </p:nvSpPr>
          <p:spPr bwMode="auto">
            <a:xfrm>
              <a:off x="2352" y="124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On-Chip </a:t>
              </a:r>
              <a:r>
                <a:rPr lang="en-US" altLang="zh-CN" sz="1500" dirty="0">
                  <a:latin typeface="Verdana" pitchFamily="34" charset="0"/>
                </a:rPr>
                <a:t>TLB</a:t>
              </a:r>
            </a:p>
          </p:txBody>
        </p:sp>
        <p:sp>
          <p:nvSpPr>
            <p:cNvPr id="8" name="Rectangle 7"/>
            <p:cNvSpPr>
              <a:spLocks noChangeArrowheads="1"/>
            </p:cNvSpPr>
            <p:nvPr/>
          </p:nvSpPr>
          <p:spPr bwMode="auto">
            <a:xfrm>
              <a:off x="1152" y="124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Address translations</a:t>
              </a:r>
            </a:p>
          </p:txBody>
        </p:sp>
        <p:sp>
          <p:nvSpPr>
            <p:cNvPr id="9" name="Rectangle 8"/>
            <p:cNvSpPr>
              <a:spLocks noChangeArrowheads="1"/>
            </p:cNvSpPr>
            <p:nvPr/>
          </p:nvSpPr>
          <p:spPr bwMode="auto">
            <a:xfrm>
              <a:off x="0" y="124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TLB</a:t>
              </a:r>
            </a:p>
          </p:txBody>
        </p:sp>
        <p:sp>
          <p:nvSpPr>
            <p:cNvPr id="10" name="Rectangle 9"/>
            <p:cNvSpPr>
              <a:spLocks noChangeArrowheads="1"/>
            </p:cNvSpPr>
            <p:nvPr/>
          </p:nvSpPr>
          <p:spPr bwMode="auto">
            <a:xfrm>
              <a:off x="4752" y="3009"/>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browser</a:t>
              </a:r>
            </a:p>
          </p:txBody>
        </p:sp>
        <p:sp>
          <p:nvSpPr>
            <p:cNvPr id="11" name="Rectangle 10"/>
            <p:cNvSpPr>
              <a:spLocks noChangeArrowheads="1"/>
            </p:cNvSpPr>
            <p:nvPr/>
          </p:nvSpPr>
          <p:spPr bwMode="auto">
            <a:xfrm>
              <a:off x="3648" y="3009"/>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a:t>
              </a:r>
            </a:p>
          </p:txBody>
        </p:sp>
        <p:sp>
          <p:nvSpPr>
            <p:cNvPr id="12" name="Rectangle 11"/>
            <p:cNvSpPr>
              <a:spLocks noChangeArrowheads="1"/>
            </p:cNvSpPr>
            <p:nvPr/>
          </p:nvSpPr>
          <p:spPr bwMode="auto">
            <a:xfrm>
              <a:off x="2352" y="3009"/>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Local disk</a:t>
              </a:r>
            </a:p>
          </p:txBody>
        </p:sp>
        <p:sp>
          <p:nvSpPr>
            <p:cNvPr id="13" name="Rectangle 12"/>
            <p:cNvSpPr>
              <a:spLocks noChangeArrowheads="1"/>
            </p:cNvSpPr>
            <p:nvPr/>
          </p:nvSpPr>
          <p:spPr bwMode="auto">
            <a:xfrm>
              <a:off x="1152" y="3009"/>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pages</a:t>
              </a:r>
            </a:p>
          </p:txBody>
        </p:sp>
        <p:sp>
          <p:nvSpPr>
            <p:cNvPr id="14" name="Rectangle 13"/>
            <p:cNvSpPr>
              <a:spLocks noChangeArrowheads="1"/>
            </p:cNvSpPr>
            <p:nvPr/>
          </p:nvSpPr>
          <p:spPr bwMode="auto">
            <a:xfrm>
              <a:off x="0" y="3009"/>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Browser cache</a:t>
              </a:r>
            </a:p>
          </p:txBody>
        </p:sp>
        <p:sp>
          <p:nvSpPr>
            <p:cNvPr id="15" name="Rectangle 14"/>
            <p:cNvSpPr>
              <a:spLocks noChangeArrowheads="1"/>
            </p:cNvSpPr>
            <p:nvPr/>
          </p:nvSpPr>
          <p:spPr bwMode="auto">
            <a:xfrm>
              <a:off x="0" y="337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cache</a:t>
              </a:r>
            </a:p>
          </p:txBody>
        </p:sp>
        <p:sp>
          <p:nvSpPr>
            <p:cNvPr id="16" name="Rectangle 15"/>
            <p:cNvSpPr>
              <a:spLocks noChangeArrowheads="1"/>
            </p:cNvSpPr>
            <p:nvPr/>
          </p:nvSpPr>
          <p:spPr bwMode="auto">
            <a:xfrm>
              <a:off x="0" y="2640"/>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Network buffer cache</a:t>
              </a:r>
            </a:p>
          </p:txBody>
        </p:sp>
        <p:sp>
          <p:nvSpPr>
            <p:cNvPr id="17" name="Rectangle 16"/>
            <p:cNvSpPr>
              <a:spLocks noChangeArrowheads="1"/>
            </p:cNvSpPr>
            <p:nvPr/>
          </p:nvSpPr>
          <p:spPr bwMode="auto">
            <a:xfrm>
              <a:off x="0" y="2412"/>
              <a:ext cx="1152"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Buffer cache</a:t>
              </a:r>
            </a:p>
          </p:txBody>
        </p:sp>
        <p:sp>
          <p:nvSpPr>
            <p:cNvPr id="18" name="Rectangle 17"/>
            <p:cNvSpPr>
              <a:spLocks noChangeArrowheads="1"/>
            </p:cNvSpPr>
            <p:nvPr/>
          </p:nvSpPr>
          <p:spPr bwMode="auto">
            <a:xfrm>
              <a:off x="0" y="2043"/>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Virtual Memory</a:t>
              </a:r>
            </a:p>
          </p:txBody>
        </p:sp>
        <p:sp>
          <p:nvSpPr>
            <p:cNvPr id="19" name="Rectangle 18"/>
            <p:cNvSpPr>
              <a:spLocks noChangeArrowheads="1"/>
            </p:cNvSpPr>
            <p:nvPr/>
          </p:nvSpPr>
          <p:spPr bwMode="auto">
            <a:xfrm>
              <a:off x="0" y="1830"/>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L2 cache</a:t>
              </a:r>
            </a:p>
          </p:txBody>
        </p:sp>
        <p:sp>
          <p:nvSpPr>
            <p:cNvPr id="20" name="Rectangle 19"/>
            <p:cNvSpPr>
              <a:spLocks noChangeArrowheads="1"/>
            </p:cNvSpPr>
            <p:nvPr/>
          </p:nvSpPr>
          <p:spPr bwMode="auto">
            <a:xfrm>
              <a:off x="0" y="1617"/>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L1 cache</a:t>
              </a:r>
            </a:p>
          </p:txBody>
        </p:sp>
        <p:sp>
          <p:nvSpPr>
            <p:cNvPr id="21" name="Rectangle 20"/>
            <p:cNvSpPr>
              <a:spLocks noChangeArrowheads="1"/>
            </p:cNvSpPr>
            <p:nvPr/>
          </p:nvSpPr>
          <p:spPr bwMode="auto">
            <a:xfrm>
              <a:off x="0" y="1027"/>
              <a:ext cx="1152"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dirty="0">
                  <a:latin typeface="Verdana" pitchFamily="34" charset="0"/>
                </a:rPr>
                <a:t>Registers</a:t>
              </a:r>
            </a:p>
          </p:txBody>
        </p:sp>
        <p:sp>
          <p:nvSpPr>
            <p:cNvPr id="22"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dirty="0">
                  <a:latin typeface="Verdana" pitchFamily="34" charset="0"/>
                </a:rPr>
                <a:t>Cache Type</a:t>
              </a:r>
            </a:p>
          </p:txBody>
        </p:sp>
        <p:sp>
          <p:nvSpPr>
            <p:cNvPr id="23" name="Rectangle 22"/>
            <p:cNvSpPr>
              <a:spLocks noChangeArrowheads="1"/>
            </p:cNvSpPr>
            <p:nvPr/>
          </p:nvSpPr>
          <p:spPr bwMode="auto">
            <a:xfrm>
              <a:off x="1152" y="337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pages</a:t>
              </a:r>
            </a:p>
          </p:txBody>
        </p:sp>
        <p:sp>
          <p:nvSpPr>
            <p:cNvPr id="24" name="Rectangle 23"/>
            <p:cNvSpPr>
              <a:spLocks noChangeArrowheads="1"/>
            </p:cNvSpPr>
            <p:nvPr/>
          </p:nvSpPr>
          <p:spPr bwMode="auto">
            <a:xfrm>
              <a:off x="1152" y="2640"/>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Parts of files</a:t>
              </a:r>
            </a:p>
          </p:txBody>
        </p:sp>
        <p:sp>
          <p:nvSpPr>
            <p:cNvPr id="25" name="Rectangle 24"/>
            <p:cNvSpPr>
              <a:spLocks noChangeArrowheads="1"/>
            </p:cNvSpPr>
            <p:nvPr/>
          </p:nvSpPr>
          <p:spPr bwMode="auto">
            <a:xfrm>
              <a:off x="1152" y="2412"/>
              <a:ext cx="1200"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Parts of files</a:t>
              </a:r>
            </a:p>
          </p:txBody>
        </p:sp>
        <p:sp>
          <p:nvSpPr>
            <p:cNvPr id="26" name="Rectangle 25"/>
            <p:cNvSpPr>
              <a:spLocks noChangeArrowheads="1"/>
            </p:cNvSpPr>
            <p:nvPr/>
          </p:nvSpPr>
          <p:spPr bwMode="auto">
            <a:xfrm>
              <a:off x="1152" y="2043"/>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dirty="0">
                  <a:latin typeface="Verdana" pitchFamily="34" charset="0"/>
                </a:rPr>
                <a:t>4-KB page</a:t>
              </a:r>
            </a:p>
          </p:txBody>
        </p:sp>
        <p:sp>
          <p:nvSpPr>
            <p:cNvPr id="27" name="Rectangle 26"/>
            <p:cNvSpPr>
              <a:spLocks noChangeArrowheads="1"/>
            </p:cNvSpPr>
            <p:nvPr/>
          </p:nvSpPr>
          <p:spPr bwMode="auto">
            <a:xfrm>
              <a:off x="1152" y="1830"/>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32-byte block</a:t>
              </a:r>
            </a:p>
          </p:txBody>
        </p:sp>
        <p:sp>
          <p:nvSpPr>
            <p:cNvPr id="28" name="Rectangle 27"/>
            <p:cNvSpPr>
              <a:spLocks noChangeArrowheads="1"/>
            </p:cNvSpPr>
            <p:nvPr/>
          </p:nvSpPr>
          <p:spPr bwMode="auto">
            <a:xfrm>
              <a:off x="1152" y="1617"/>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32-byte block</a:t>
              </a:r>
            </a:p>
          </p:txBody>
        </p:sp>
        <p:sp>
          <p:nvSpPr>
            <p:cNvPr id="29" name="Rectangle 28"/>
            <p:cNvSpPr>
              <a:spLocks noChangeArrowheads="1"/>
            </p:cNvSpPr>
            <p:nvPr/>
          </p:nvSpPr>
          <p:spPr bwMode="auto">
            <a:xfrm>
              <a:off x="1152" y="1027"/>
              <a:ext cx="1200"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4-byte word</a:t>
              </a:r>
            </a:p>
          </p:txBody>
        </p:sp>
        <p:sp>
          <p:nvSpPr>
            <p:cNvPr id="30"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a:latin typeface="Verdana" pitchFamily="34" charset="0"/>
                </a:rPr>
                <a:t>What Cached</a:t>
              </a:r>
              <a:endParaRPr lang="en-US" altLang="zh-CN" sz="1600" b="1" dirty="0">
                <a:latin typeface="Verdana" pitchFamily="34" charset="0"/>
              </a:endParaRPr>
            </a:p>
          </p:txBody>
        </p:sp>
        <p:sp>
          <p:nvSpPr>
            <p:cNvPr id="31" name="Rectangle 30"/>
            <p:cNvSpPr>
              <a:spLocks noChangeArrowheads="1"/>
            </p:cNvSpPr>
            <p:nvPr/>
          </p:nvSpPr>
          <p:spPr bwMode="auto">
            <a:xfrm>
              <a:off x="4752" y="337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Web proxy server</a:t>
              </a:r>
            </a:p>
          </p:txBody>
        </p:sp>
        <p:sp>
          <p:nvSpPr>
            <p:cNvPr id="32" name="Rectangle 31"/>
            <p:cNvSpPr>
              <a:spLocks noChangeArrowheads="1"/>
            </p:cNvSpPr>
            <p:nvPr/>
          </p:nvSpPr>
          <p:spPr bwMode="auto">
            <a:xfrm>
              <a:off x="3648" y="337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1,000,000,000</a:t>
              </a:r>
            </a:p>
          </p:txBody>
        </p:sp>
        <p:sp>
          <p:nvSpPr>
            <p:cNvPr id="33" name="Rectangle 32"/>
            <p:cNvSpPr>
              <a:spLocks noChangeArrowheads="1"/>
            </p:cNvSpPr>
            <p:nvPr/>
          </p:nvSpPr>
          <p:spPr bwMode="auto">
            <a:xfrm>
              <a:off x="2352" y="337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Remote server disks</a:t>
              </a:r>
            </a:p>
          </p:txBody>
        </p:sp>
        <p:sp>
          <p:nvSpPr>
            <p:cNvPr id="34" name="Rectangle 33"/>
            <p:cNvSpPr>
              <a:spLocks noChangeArrowheads="1"/>
            </p:cNvSpPr>
            <p:nvPr/>
          </p:nvSpPr>
          <p:spPr bwMode="auto">
            <a:xfrm>
              <a:off x="4752" y="2412"/>
              <a:ext cx="912"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OS</a:t>
              </a:r>
            </a:p>
          </p:txBody>
        </p:sp>
        <p:sp>
          <p:nvSpPr>
            <p:cNvPr id="35" name="Rectangle 34"/>
            <p:cNvSpPr>
              <a:spLocks noChangeArrowheads="1"/>
            </p:cNvSpPr>
            <p:nvPr/>
          </p:nvSpPr>
          <p:spPr bwMode="auto">
            <a:xfrm>
              <a:off x="3648" y="2412"/>
              <a:ext cx="1104" cy="228"/>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a:t>
              </a:r>
            </a:p>
          </p:txBody>
        </p:sp>
        <p:sp>
          <p:nvSpPr>
            <p:cNvPr id="36" name="Rectangle 35"/>
            <p:cNvSpPr>
              <a:spLocks noChangeArrowheads="1"/>
            </p:cNvSpPr>
            <p:nvPr/>
          </p:nvSpPr>
          <p:spPr bwMode="auto">
            <a:xfrm>
              <a:off x="2352" y="2412"/>
              <a:ext cx="1296" cy="228"/>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Main memory</a:t>
              </a:r>
            </a:p>
          </p:txBody>
        </p:sp>
        <p:sp>
          <p:nvSpPr>
            <p:cNvPr id="37" name="Rectangle 36"/>
            <p:cNvSpPr>
              <a:spLocks noChangeArrowheads="1"/>
            </p:cNvSpPr>
            <p:nvPr/>
          </p:nvSpPr>
          <p:spPr bwMode="auto">
            <a:xfrm>
              <a:off x="4752" y="1617"/>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38" name="Rectangle 37"/>
            <p:cNvSpPr>
              <a:spLocks noChangeArrowheads="1"/>
            </p:cNvSpPr>
            <p:nvPr/>
          </p:nvSpPr>
          <p:spPr bwMode="auto">
            <a:xfrm>
              <a:off x="3648" y="1617"/>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a:t>
              </a:r>
            </a:p>
          </p:txBody>
        </p:sp>
        <p:sp>
          <p:nvSpPr>
            <p:cNvPr id="39" name="Rectangle 38"/>
            <p:cNvSpPr>
              <a:spLocks noChangeArrowheads="1"/>
            </p:cNvSpPr>
            <p:nvPr/>
          </p:nvSpPr>
          <p:spPr bwMode="auto">
            <a:xfrm>
              <a:off x="2352" y="1617"/>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On-Chip </a:t>
              </a:r>
              <a:r>
                <a:rPr lang="en-US" altLang="zh-CN" sz="1500" dirty="0">
                  <a:latin typeface="Verdana" pitchFamily="34" charset="0"/>
                </a:rPr>
                <a:t>L1</a:t>
              </a:r>
            </a:p>
          </p:txBody>
        </p:sp>
        <p:sp>
          <p:nvSpPr>
            <p:cNvPr id="40" name="Rectangle 39"/>
            <p:cNvSpPr>
              <a:spLocks noChangeArrowheads="1"/>
            </p:cNvSpPr>
            <p:nvPr/>
          </p:nvSpPr>
          <p:spPr bwMode="auto">
            <a:xfrm>
              <a:off x="4752" y="1830"/>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a:t>
              </a:r>
            </a:p>
          </p:txBody>
        </p:sp>
        <p:sp>
          <p:nvSpPr>
            <p:cNvPr id="41" name="Rectangle 40"/>
            <p:cNvSpPr>
              <a:spLocks noChangeArrowheads="1"/>
            </p:cNvSpPr>
            <p:nvPr/>
          </p:nvSpPr>
          <p:spPr bwMode="auto">
            <a:xfrm>
              <a:off x="3648" y="1830"/>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a:t>
              </a:r>
            </a:p>
          </p:txBody>
        </p:sp>
        <p:sp>
          <p:nvSpPr>
            <p:cNvPr id="42" name="Rectangle 41"/>
            <p:cNvSpPr>
              <a:spLocks noChangeArrowheads="1"/>
            </p:cNvSpPr>
            <p:nvPr/>
          </p:nvSpPr>
          <p:spPr bwMode="auto">
            <a:xfrm>
              <a:off x="2352" y="1830"/>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Off-Chip </a:t>
              </a:r>
              <a:r>
                <a:rPr lang="en-US" altLang="zh-CN" sz="1500" dirty="0">
                  <a:latin typeface="Verdana" pitchFamily="34" charset="0"/>
                </a:rPr>
                <a:t>L2</a:t>
              </a:r>
            </a:p>
          </p:txBody>
        </p:sp>
        <p:sp>
          <p:nvSpPr>
            <p:cNvPr id="43" name="Rectangle 42"/>
            <p:cNvSpPr>
              <a:spLocks noChangeArrowheads="1"/>
            </p:cNvSpPr>
            <p:nvPr/>
          </p:nvSpPr>
          <p:spPr bwMode="auto">
            <a:xfrm>
              <a:off x="4752" y="2640"/>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AFS/NFS client</a:t>
              </a:r>
            </a:p>
          </p:txBody>
        </p:sp>
        <p:sp>
          <p:nvSpPr>
            <p:cNvPr id="44" name="Rectangle 43"/>
            <p:cNvSpPr>
              <a:spLocks noChangeArrowheads="1"/>
            </p:cNvSpPr>
            <p:nvPr/>
          </p:nvSpPr>
          <p:spPr bwMode="auto">
            <a:xfrm>
              <a:off x="3648" y="2640"/>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10,000,000</a:t>
              </a:r>
            </a:p>
          </p:txBody>
        </p:sp>
        <p:sp>
          <p:nvSpPr>
            <p:cNvPr id="45" name="Rectangle 44"/>
            <p:cNvSpPr>
              <a:spLocks noChangeArrowheads="1"/>
            </p:cNvSpPr>
            <p:nvPr/>
          </p:nvSpPr>
          <p:spPr bwMode="auto">
            <a:xfrm>
              <a:off x="2352" y="2640"/>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Local disk</a:t>
              </a:r>
            </a:p>
          </p:txBody>
        </p:sp>
        <p:sp>
          <p:nvSpPr>
            <p:cNvPr id="46" name="Rectangle 45"/>
            <p:cNvSpPr>
              <a:spLocks noChangeArrowheads="1"/>
            </p:cNvSpPr>
            <p:nvPr/>
          </p:nvSpPr>
          <p:spPr bwMode="auto">
            <a:xfrm>
              <a:off x="4752" y="2043"/>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Hardware+OS</a:t>
              </a:r>
            </a:p>
          </p:txBody>
        </p:sp>
        <p:sp>
          <p:nvSpPr>
            <p:cNvPr id="47" name="Rectangle 46"/>
            <p:cNvSpPr>
              <a:spLocks noChangeArrowheads="1"/>
            </p:cNvSpPr>
            <p:nvPr/>
          </p:nvSpPr>
          <p:spPr bwMode="auto">
            <a:xfrm>
              <a:off x="3648" y="2043"/>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100</a:t>
              </a:r>
            </a:p>
          </p:txBody>
        </p:sp>
        <p:sp>
          <p:nvSpPr>
            <p:cNvPr id="48" name="Rectangle 47"/>
            <p:cNvSpPr>
              <a:spLocks noChangeArrowheads="1"/>
            </p:cNvSpPr>
            <p:nvPr/>
          </p:nvSpPr>
          <p:spPr bwMode="auto">
            <a:xfrm>
              <a:off x="2352" y="2043"/>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Main memory</a:t>
              </a:r>
            </a:p>
          </p:txBody>
        </p:sp>
        <p:sp>
          <p:nvSpPr>
            <p:cNvPr id="49" name="Rectangle 48"/>
            <p:cNvSpPr>
              <a:spLocks noChangeArrowheads="1"/>
            </p:cNvSpPr>
            <p:nvPr/>
          </p:nvSpPr>
          <p:spPr bwMode="auto">
            <a:xfrm>
              <a:off x="4752" y="1027"/>
              <a:ext cx="912"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Compiler</a:t>
              </a:r>
              <a:endParaRPr lang="en-US" altLang="zh-CN" sz="1500" dirty="0">
                <a:latin typeface="Verdana" pitchFamily="34" charset="0"/>
              </a:endParaRPr>
            </a:p>
          </p:txBody>
        </p:sp>
        <p:sp>
          <p:nvSpPr>
            <p:cNvPr id="50" name="Rectangle 49"/>
            <p:cNvSpPr>
              <a:spLocks noChangeArrowheads="1"/>
            </p:cNvSpPr>
            <p:nvPr/>
          </p:nvSpPr>
          <p:spPr bwMode="auto">
            <a:xfrm>
              <a:off x="3648" y="1027"/>
              <a:ext cx="1104" cy="221"/>
            </a:xfrm>
            <a:prstGeom prst="rect">
              <a:avLst/>
            </a:prstGeom>
            <a:noFill/>
            <a:ln w="9525">
              <a:noFill/>
              <a:miter lim="800000"/>
              <a:headEnd/>
              <a:tailEnd/>
            </a:ln>
          </p:spPr>
          <p:txBody>
            <a:bodyPr/>
            <a:lstStyle/>
            <a:p>
              <a:pPr algn="r" defTabSz="895350">
                <a:lnSpc>
                  <a:spcPct val="120000"/>
                </a:lnSpc>
                <a:spcBef>
                  <a:spcPct val="20000"/>
                </a:spcBef>
                <a:buClr>
                  <a:schemeClr val="accent2"/>
                </a:buClr>
              </a:pPr>
              <a:r>
                <a:rPr lang="en-US" altLang="zh-CN" sz="1500">
                  <a:latin typeface="Verdana" pitchFamily="34" charset="0"/>
                </a:rPr>
                <a:t>0</a:t>
              </a:r>
            </a:p>
          </p:txBody>
        </p:sp>
        <p:sp>
          <p:nvSpPr>
            <p:cNvPr id="51" name="Rectangle 50"/>
            <p:cNvSpPr>
              <a:spLocks noChangeArrowheads="1"/>
            </p:cNvSpPr>
            <p:nvPr/>
          </p:nvSpPr>
          <p:spPr bwMode="auto">
            <a:xfrm>
              <a:off x="2352" y="1027"/>
              <a:ext cx="1296" cy="221"/>
            </a:xfrm>
            <a:prstGeom prst="rect">
              <a:avLst/>
            </a:prstGeom>
            <a:noFill/>
            <a:ln w="9525">
              <a:noFill/>
              <a:miter lim="800000"/>
              <a:headEnd/>
              <a:tailEnd/>
            </a:ln>
          </p:spPr>
          <p:txBody>
            <a:bodyPr/>
            <a:lstStyle/>
            <a:p>
              <a:pPr defTabSz="895350">
                <a:lnSpc>
                  <a:spcPct val="120000"/>
                </a:lnSpc>
                <a:spcBef>
                  <a:spcPct val="20000"/>
                </a:spcBef>
                <a:buClr>
                  <a:schemeClr val="accent2"/>
                </a:buClr>
              </a:pPr>
              <a:r>
                <a:rPr lang="en-US" altLang="zh-CN" sz="1500">
                  <a:latin typeface="Verdana" pitchFamily="34" charset="0"/>
                </a:rPr>
                <a:t> CPU </a:t>
              </a:r>
              <a:r>
                <a:rPr lang="en-US" altLang="zh-CN" sz="1500" dirty="0">
                  <a:latin typeface="Verdana" pitchFamily="34" charset="0"/>
                </a:rPr>
                <a:t>registers</a:t>
              </a:r>
            </a:p>
          </p:txBody>
        </p:sp>
        <p:sp>
          <p:nvSpPr>
            <p:cNvPr id="52"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400" b="1">
                  <a:latin typeface="Verdana" pitchFamily="34" charset="0"/>
                </a:rPr>
                <a:t>Managed</a:t>
              </a:r>
              <a:r>
                <a:rPr lang="en-US" altLang="zh-CN" sz="1600" b="1">
                  <a:latin typeface="Verdana" pitchFamily="34" charset="0"/>
                </a:rPr>
                <a:t> By</a:t>
              </a:r>
            </a:p>
          </p:txBody>
        </p:sp>
        <p:sp>
          <p:nvSpPr>
            <p:cNvPr id="53"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400" b="1" dirty="0">
                  <a:latin typeface="Verdana" pitchFamily="34" charset="0"/>
                </a:rPr>
                <a:t>Latency (cycles)</a:t>
              </a:r>
            </a:p>
          </p:txBody>
        </p:sp>
        <p:sp>
          <p:nvSpPr>
            <p:cNvPr id="54"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pPr>
              <a:r>
                <a:rPr lang="en-US" altLang="zh-CN" sz="1600" b="1">
                  <a:latin typeface="Verdana" pitchFamily="34" charset="0"/>
                </a:rPr>
                <a:t>Where Cached</a:t>
              </a:r>
              <a:endParaRPr lang="en-US" altLang="zh-CN" sz="1600" b="1" dirty="0">
                <a:latin typeface="Verdana" pitchFamily="34" charset="0"/>
              </a:endParaRPr>
            </a:p>
          </p:txBody>
        </p:sp>
        <p:sp>
          <p:nvSpPr>
            <p:cNvPr id="55" name="Line 54"/>
            <p:cNvSpPr>
              <a:spLocks noChangeShapeType="1"/>
            </p:cNvSpPr>
            <p:nvPr/>
          </p:nvSpPr>
          <p:spPr bwMode="auto">
            <a:xfrm>
              <a:off x="0" y="624"/>
              <a:ext cx="5664" cy="0"/>
            </a:xfrm>
            <a:prstGeom prst="line">
              <a:avLst/>
            </a:prstGeom>
            <a:noFill/>
            <a:ln w="28575" cap="sq">
              <a:solidFill>
                <a:schemeClr val="tx1"/>
              </a:solidFill>
              <a:round/>
              <a:headEnd/>
              <a:tailEnd/>
            </a:ln>
          </p:spPr>
          <p:txBody>
            <a:bodyPr/>
            <a:lstStyle/>
            <a:p>
              <a:endParaRPr lang="zh-CN" altLang="en-US"/>
            </a:p>
          </p:txBody>
        </p:sp>
        <p:sp>
          <p:nvSpPr>
            <p:cNvPr id="56" name="Line 55"/>
            <p:cNvSpPr>
              <a:spLocks noChangeShapeType="1"/>
            </p:cNvSpPr>
            <p:nvPr/>
          </p:nvSpPr>
          <p:spPr bwMode="auto">
            <a:xfrm>
              <a:off x="0" y="1027"/>
              <a:ext cx="5664" cy="0"/>
            </a:xfrm>
            <a:prstGeom prst="line">
              <a:avLst/>
            </a:prstGeom>
            <a:noFill/>
            <a:ln w="12700">
              <a:solidFill>
                <a:schemeClr val="tx1"/>
              </a:solidFill>
              <a:round/>
              <a:headEnd/>
              <a:tailEnd/>
            </a:ln>
          </p:spPr>
          <p:txBody>
            <a:bodyPr/>
            <a:lstStyle/>
            <a:p>
              <a:endParaRPr lang="zh-CN" altLang="en-US"/>
            </a:p>
          </p:txBody>
        </p:sp>
        <p:sp>
          <p:nvSpPr>
            <p:cNvPr id="57" name="Line 56"/>
            <p:cNvSpPr>
              <a:spLocks noChangeShapeType="1"/>
            </p:cNvSpPr>
            <p:nvPr/>
          </p:nvSpPr>
          <p:spPr bwMode="auto">
            <a:xfrm>
              <a:off x="0" y="1248"/>
              <a:ext cx="5664" cy="0"/>
            </a:xfrm>
            <a:prstGeom prst="line">
              <a:avLst/>
            </a:prstGeom>
            <a:noFill/>
            <a:ln w="12700">
              <a:solidFill>
                <a:schemeClr val="tx1"/>
              </a:solidFill>
              <a:round/>
              <a:headEnd/>
              <a:tailEnd/>
            </a:ln>
          </p:spPr>
          <p:txBody>
            <a:bodyPr/>
            <a:lstStyle/>
            <a:p>
              <a:endParaRPr lang="zh-CN" altLang="en-US"/>
            </a:p>
          </p:txBody>
        </p:sp>
        <p:sp>
          <p:nvSpPr>
            <p:cNvPr id="58" name="Line 57"/>
            <p:cNvSpPr>
              <a:spLocks noChangeShapeType="1"/>
            </p:cNvSpPr>
            <p:nvPr/>
          </p:nvSpPr>
          <p:spPr bwMode="auto">
            <a:xfrm>
              <a:off x="0" y="2640"/>
              <a:ext cx="5664" cy="0"/>
            </a:xfrm>
            <a:prstGeom prst="line">
              <a:avLst/>
            </a:prstGeom>
            <a:noFill/>
            <a:ln w="12700">
              <a:solidFill>
                <a:schemeClr val="tx1"/>
              </a:solidFill>
              <a:round/>
              <a:headEnd/>
              <a:tailEnd/>
            </a:ln>
          </p:spPr>
          <p:txBody>
            <a:bodyPr/>
            <a:lstStyle/>
            <a:p>
              <a:endParaRPr lang="zh-CN" altLang="en-US"/>
            </a:p>
          </p:txBody>
        </p:sp>
        <p:sp>
          <p:nvSpPr>
            <p:cNvPr id="59" name="Line 58"/>
            <p:cNvSpPr>
              <a:spLocks noChangeShapeType="1"/>
            </p:cNvSpPr>
            <p:nvPr/>
          </p:nvSpPr>
          <p:spPr bwMode="auto">
            <a:xfrm>
              <a:off x="0" y="3747"/>
              <a:ext cx="5664" cy="0"/>
            </a:xfrm>
            <a:prstGeom prst="line">
              <a:avLst/>
            </a:prstGeom>
            <a:noFill/>
            <a:ln w="28575" cap="sq">
              <a:solidFill>
                <a:schemeClr val="tx1"/>
              </a:solidFill>
              <a:round/>
              <a:headEnd/>
              <a:tailEnd/>
            </a:ln>
          </p:spPr>
          <p:txBody>
            <a:bodyPr/>
            <a:lstStyle/>
            <a:p>
              <a:endParaRPr lang="zh-CN" altLang="en-US"/>
            </a:p>
          </p:txBody>
        </p:sp>
        <p:sp>
          <p:nvSpPr>
            <p:cNvPr id="60" name="Line 59"/>
            <p:cNvSpPr>
              <a:spLocks noChangeShapeType="1"/>
            </p:cNvSpPr>
            <p:nvPr/>
          </p:nvSpPr>
          <p:spPr bwMode="auto">
            <a:xfrm>
              <a:off x="0" y="624"/>
              <a:ext cx="0" cy="403"/>
            </a:xfrm>
            <a:prstGeom prst="line">
              <a:avLst/>
            </a:prstGeom>
            <a:noFill/>
            <a:ln w="12700">
              <a:solidFill>
                <a:schemeClr val="tx1"/>
              </a:solidFill>
              <a:round/>
              <a:headEnd/>
              <a:tailEnd/>
            </a:ln>
          </p:spPr>
          <p:txBody>
            <a:bodyPr/>
            <a:lstStyle/>
            <a:p>
              <a:endParaRPr lang="zh-CN" altLang="en-US"/>
            </a:p>
          </p:txBody>
        </p:sp>
        <p:sp>
          <p:nvSpPr>
            <p:cNvPr id="61" name="Line 60"/>
            <p:cNvSpPr>
              <a:spLocks noChangeShapeType="1"/>
            </p:cNvSpPr>
            <p:nvPr/>
          </p:nvSpPr>
          <p:spPr bwMode="auto">
            <a:xfrm>
              <a:off x="3648" y="624"/>
              <a:ext cx="0" cy="3123"/>
            </a:xfrm>
            <a:prstGeom prst="line">
              <a:avLst/>
            </a:prstGeom>
            <a:noFill/>
            <a:ln w="12700">
              <a:solidFill>
                <a:schemeClr val="tx1"/>
              </a:solidFill>
              <a:round/>
              <a:headEnd/>
              <a:tailEnd/>
            </a:ln>
          </p:spPr>
          <p:txBody>
            <a:bodyPr/>
            <a:lstStyle/>
            <a:p>
              <a:endParaRPr lang="zh-CN" altLang="en-US"/>
            </a:p>
          </p:txBody>
        </p:sp>
        <p:sp>
          <p:nvSpPr>
            <p:cNvPr id="62" name="Line 61"/>
            <p:cNvSpPr>
              <a:spLocks noChangeShapeType="1"/>
            </p:cNvSpPr>
            <p:nvPr/>
          </p:nvSpPr>
          <p:spPr bwMode="auto">
            <a:xfrm>
              <a:off x="4752" y="624"/>
              <a:ext cx="0" cy="3123"/>
            </a:xfrm>
            <a:prstGeom prst="line">
              <a:avLst/>
            </a:prstGeom>
            <a:noFill/>
            <a:ln w="12700">
              <a:solidFill>
                <a:schemeClr val="tx1"/>
              </a:solidFill>
              <a:round/>
              <a:headEnd/>
              <a:tailEnd/>
            </a:ln>
          </p:spPr>
          <p:txBody>
            <a:bodyPr/>
            <a:lstStyle/>
            <a:p>
              <a:endParaRPr lang="zh-CN" altLang="en-US"/>
            </a:p>
          </p:txBody>
        </p:sp>
        <p:sp>
          <p:nvSpPr>
            <p:cNvPr id="63" name="Line 62"/>
            <p:cNvSpPr>
              <a:spLocks noChangeShapeType="1"/>
            </p:cNvSpPr>
            <p:nvPr/>
          </p:nvSpPr>
          <p:spPr bwMode="auto">
            <a:xfrm>
              <a:off x="5664" y="624"/>
              <a:ext cx="0" cy="3123"/>
            </a:xfrm>
            <a:prstGeom prst="line">
              <a:avLst/>
            </a:prstGeom>
            <a:noFill/>
            <a:ln w="28575" cap="sq">
              <a:solidFill>
                <a:schemeClr val="tx1"/>
              </a:solidFill>
              <a:round/>
              <a:headEnd/>
              <a:tailEnd/>
            </a:ln>
          </p:spPr>
          <p:txBody>
            <a:bodyPr/>
            <a:lstStyle/>
            <a:p>
              <a:endParaRPr lang="zh-CN" altLang="en-US"/>
            </a:p>
          </p:txBody>
        </p:sp>
        <p:sp>
          <p:nvSpPr>
            <p:cNvPr id="64" name="Line 63"/>
            <p:cNvSpPr>
              <a:spLocks noChangeShapeType="1"/>
            </p:cNvSpPr>
            <p:nvPr/>
          </p:nvSpPr>
          <p:spPr bwMode="auto">
            <a:xfrm>
              <a:off x="0" y="1027"/>
              <a:ext cx="0" cy="2720"/>
            </a:xfrm>
            <a:prstGeom prst="line">
              <a:avLst/>
            </a:prstGeom>
            <a:noFill/>
            <a:ln w="28575" cap="sq">
              <a:solidFill>
                <a:schemeClr val="tx1"/>
              </a:solidFill>
              <a:round/>
              <a:headEnd/>
              <a:tailEnd/>
            </a:ln>
          </p:spPr>
          <p:txBody>
            <a:bodyPr/>
            <a:lstStyle/>
            <a:p>
              <a:endParaRPr lang="zh-CN" altLang="en-US"/>
            </a:p>
          </p:txBody>
        </p:sp>
        <p:sp>
          <p:nvSpPr>
            <p:cNvPr id="65" name="Line 64"/>
            <p:cNvSpPr>
              <a:spLocks noChangeShapeType="1"/>
            </p:cNvSpPr>
            <p:nvPr/>
          </p:nvSpPr>
          <p:spPr bwMode="auto">
            <a:xfrm>
              <a:off x="0" y="2043"/>
              <a:ext cx="5664" cy="0"/>
            </a:xfrm>
            <a:prstGeom prst="line">
              <a:avLst/>
            </a:prstGeom>
            <a:noFill/>
            <a:ln w="12700">
              <a:solidFill>
                <a:schemeClr val="tx1"/>
              </a:solidFill>
              <a:round/>
              <a:headEnd/>
              <a:tailEnd/>
            </a:ln>
          </p:spPr>
          <p:txBody>
            <a:bodyPr/>
            <a:lstStyle/>
            <a:p>
              <a:endParaRPr lang="zh-CN" altLang="en-US"/>
            </a:p>
          </p:txBody>
        </p:sp>
        <p:sp>
          <p:nvSpPr>
            <p:cNvPr id="66" name="Line 65"/>
            <p:cNvSpPr>
              <a:spLocks noChangeShapeType="1"/>
            </p:cNvSpPr>
            <p:nvPr/>
          </p:nvSpPr>
          <p:spPr bwMode="auto">
            <a:xfrm>
              <a:off x="0" y="1830"/>
              <a:ext cx="5664" cy="0"/>
            </a:xfrm>
            <a:prstGeom prst="line">
              <a:avLst/>
            </a:prstGeom>
            <a:noFill/>
            <a:ln w="12700">
              <a:solidFill>
                <a:schemeClr val="tx1"/>
              </a:solidFill>
              <a:round/>
              <a:headEnd/>
              <a:tailEnd/>
            </a:ln>
          </p:spPr>
          <p:txBody>
            <a:bodyPr/>
            <a:lstStyle/>
            <a:p>
              <a:endParaRPr lang="zh-CN" altLang="en-US"/>
            </a:p>
          </p:txBody>
        </p:sp>
        <p:sp>
          <p:nvSpPr>
            <p:cNvPr id="67" name="Line 66"/>
            <p:cNvSpPr>
              <a:spLocks noChangeShapeType="1"/>
            </p:cNvSpPr>
            <p:nvPr/>
          </p:nvSpPr>
          <p:spPr bwMode="auto">
            <a:xfrm>
              <a:off x="0" y="3009"/>
              <a:ext cx="5664" cy="0"/>
            </a:xfrm>
            <a:prstGeom prst="line">
              <a:avLst/>
            </a:prstGeom>
            <a:noFill/>
            <a:ln w="12700">
              <a:solidFill>
                <a:schemeClr val="tx1"/>
              </a:solidFill>
              <a:round/>
              <a:headEnd/>
              <a:tailEnd/>
            </a:ln>
          </p:spPr>
          <p:txBody>
            <a:bodyPr/>
            <a:lstStyle/>
            <a:p>
              <a:endParaRPr lang="zh-CN" altLang="en-US"/>
            </a:p>
          </p:txBody>
        </p:sp>
        <p:sp>
          <p:nvSpPr>
            <p:cNvPr id="68" name="Line 67"/>
            <p:cNvSpPr>
              <a:spLocks noChangeShapeType="1"/>
            </p:cNvSpPr>
            <p:nvPr/>
          </p:nvSpPr>
          <p:spPr bwMode="auto">
            <a:xfrm>
              <a:off x="0" y="2412"/>
              <a:ext cx="5664" cy="0"/>
            </a:xfrm>
            <a:prstGeom prst="line">
              <a:avLst/>
            </a:prstGeom>
            <a:noFill/>
            <a:ln w="12700">
              <a:solidFill>
                <a:schemeClr val="tx1"/>
              </a:solidFill>
              <a:round/>
              <a:headEnd/>
              <a:tailEnd/>
            </a:ln>
          </p:spPr>
          <p:txBody>
            <a:bodyPr/>
            <a:lstStyle/>
            <a:p>
              <a:endParaRPr lang="zh-CN" altLang="en-US"/>
            </a:p>
          </p:txBody>
        </p:sp>
        <p:sp>
          <p:nvSpPr>
            <p:cNvPr id="69" name="Line 68"/>
            <p:cNvSpPr>
              <a:spLocks noChangeShapeType="1"/>
            </p:cNvSpPr>
            <p:nvPr/>
          </p:nvSpPr>
          <p:spPr bwMode="auto">
            <a:xfrm>
              <a:off x="2352" y="624"/>
              <a:ext cx="0" cy="3123"/>
            </a:xfrm>
            <a:prstGeom prst="line">
              <a:avLst/>
            </a:prstGeom>
            <a:noFill/>
            <a:ln w="12700">
              <a:solidFill>
                <a:schemeClr val="tx1"/>
              </a:solidFill>
              <a:round/>
              <a:headEnd/>
              <a:tailEnd/>
            </a:ln>
          </p:spPr>
          <p:txBody>
            <a:bodyPr/>
            <a:lstStyle/>
            <a:p>
              <a:endParaRPr lang="zh-CN" altLang="en-US"/>
            </a:p>
          </p:txBody>
        </p:sp>
        <p:sp>
          <p:nvSpPr>
            <p:cNvPr id="70" name="Line 69"/>
            <p:cNvSpPr>
              <a:spLocks noChangeShapeType="1"/>
            </p:cNvSpPr>
            <p:nvPr/>
          </p:nvSpPr>
          <p:spPr bwMode="auto">
            <a:xfrm>
              <a:off x="1152" y="624"/>
              <a:ext cx="0" cy="3123"/>
            </a:xfrm>
            <a:prstGeom prst="line">
              <a:avLst/>
            </a:prstGeom>
            <a:noFill/>
            <a:ln w="12700">
              <a:solidFill>
                <a:schemeClr val="tx1"/>
              </a:solidFill>
              <a:round/>
              <a:headEnd/>
              <a:tailEnd/>
            </a:ln>
          </p:spPr>
          <p:txBody>
            <a:bodyPr/>
            <a:lstStyle/>
            <a:p>
              <a:endParaRPr lang="zh-CN" altLang="en-US"/>
            </a:p>
          </p:txBody>
        </p:sp>
        <p:sp>
          <p:nvSpPr>
            <p:cNvPr id="71" name="Line 70"/>
            <p:cNvSpPr>
              <a:spLocks noChangeShapeType="1"/>
            </p:cNvSpPr>
            <p:nvPr/>
          </p:nvSpPr>
          <p:spPr bwMode="auto">
            <a:xfrm>
              <a:off x="0" y="3378"/>
              <a:ext cx="5664" cy="0"/>
            </a:xfrm>
            <a:prstGeom prst="line">
              <a:avLst/>
            </a:prstGeom>
            <a:noFill/>
            <a:ln w="12700">
              <a:solidFill>
                <a:schemeClr val="tx1"/>
              </a:solidFill>
              <a:round/>
              <a:headEnd/>
              <a:tailEnd/>
            </a:ln>
          </p:spPr>
          <p:txBody>
            <a:bodyPr/>
            <a:lstStyle/>
            <a:p>
              <a:endParaRPr lang="zh-CN" altLang="en-US"/>
            </a:p>
          </p:txBody>
        </p:sp>
        <p:sp>
          <p:nvSpPr>
            <p:cNvPr id="72" name="Line 71"/>
            <p:cNvSpPr>
              <a:spLocks noChangeShapeType="1"/>
            </p:cNvSpPr>
            <p:nvPr/>
          </p:nvSpPr>
          <p:spPr bwMode="auto">
            <a:xfrm>
              <a:off x="0" y="1617"/>
              <a:ext cx="5664" cy="0"/>
            </a:xfrm>
            <a:prstGeom prst="line">
              <a:avLst/>
            </a:prstGeom>
            <a:noFill/>
            <a:ln w="12700">
              <a:solidFill>
                <a:schemeClr val="tx1"/>
              </a:solidFill>
              <a:round/>
              <a:headEnd/>
              <a:tailEnd/>
            </a:ln>
          </p:spPr>
          <p:txBody>
            <a:bodyPr/>
            <a:lstStyle/>
            <a:p>
              <a:endParaRPr lang="zh-CN" altLang="en-US"/>
            </a:p>
          </p:txBody>
        </p:sp>
      </p:grpSp>
    </p:spTree>
    <p:extLst>
      <p:ext uri="{BB962C8B-B14F-4D97-AF65-F5344CB8AC3E}">
        <p14:creationId xmlns:p14="http://schemas.microsoft.com/office/powerpoint/2010/main" val="23794956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dirty="0">
                <a:latin typeface="Times New Roman" pitchFamily="18" charset="0"/>
              </a:rPr>
              <a:t>存储器概述</a:t>
            </a:r>
          </a:p>
          <a:p>
            <a:r>
              <a:rPr lang="zh-CN" altLang="en-US" dirty="0">
                <a:latin typeface="Times New Roman" pitchFamily="18" charset="0"/>
              </a:rPr>
              <a:t>主存储器</a:t>
            </a:r>
          </a:p>
          <a:p>
            <a:r>
              <a:rPr lang="zh-CN" altLang="en-US" dirty="0">
                <a:latin typeface="Times New Roman" pitchFamily="18" charset="0"/>
              </a:rPr>
              <a:t>高速缓冲存储器</a:t>
            </a:r>
          </a:p>
          <a:p>
            <a:r>
              <a:rPr lang="zh-CN" altLang="en-US" b="1" dirty="0">
                <a:solidFill>
                  <a:srgbClr val="C00000"/>
                </a:solidFill>
                <a:latin typeface="Times New Roman" pitchFamily="18" charset="0"/>
              </a:rPr>
              <a:t>虚拟存储器</a:t>
            </a:r>
          </a:p>
          <a:p>
            <a:r>
              <a:rPr lang="zh-CN" altLang="en-US" dirty="0">
                <a:latin typeface="Times New Roman" pitchFamily="18" charset="0"/>
              </a:rPr>
              <a:t>外存储器</a:t>
            </a:r>
          </a:p>
          <a:p>
            <a:endParaRPr lang="zh-CN" altLang="en-US" dirty="0"/>
          </a:p>
        </p:txBody>
      </p:sp>
      <p:pic>
        <p:nvPicPr>
          <p:cNvPr id="5" name="图片 4"/>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95872209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a:t>
            </a:r>
          </a:p>
        </p:txBody>
      </p:sp>
      <p:sp>
        <p:nvSpPr>
          <p:cNvPr id="3" name="内容占位符 2"/>
          <p:cNvSpPr>
            <a:spLocks noGrp="1"/>
          </p:cNvSpPr>
          <p:nvPr>
            <p:ph idx="1"/>
          </p:nvPr>
        </p:nvSpPr>
        <p:spPr>
          <a:xfrm>
            <a:off x="487822" y="942764"/>
            <a:ext cx="11447504" cy="5637024"/>
          </a:xfrm>
        </p:spPr>
        <p:txBody>
          <a:bodyPr/>
          <a:lstStyle/>
          <a:p>
            <a:pPr>
              <a:lnSpc>
                <a:spcPct val="145000"/>
              </a:lnSpc>
            </a:pPr>
            <a:r>
              <a:rPr lang="zh-CN" altLang="en-US" b="1" dirty="0"/>
              <a:t>比尔</a:t>
            </a:r>
            <a:r>
              <a:rPr lang="en-US" altLang="zh-CN" b="1" dirty="0"/>
              <a:t>·</a:t>
            </a:r>
            <a:r>
              <a:rPr lang="zh-CN" altLang="en-US" b="1" dirty="0"/>
              <a:t>盖茨</a:t>
            </a:r>
            <a:r>
              <a:rPr lang="en-US" altLang="zh-CN" b="1" dirty="0"/>
              <a:t>(1981)</a:t>
            </a:r>
            <a:r>
              <a:rPr lang="zh-CN" altLang="en-US" b="1" dirty="0"/>
              <a:t> “ 无论对谁来说</a:t>
            </a:r>
            <a:r>
              <a:rPr lang="en-US" altLang="zh-CN" b="1" dirty="0"/>
              <a:t>,640K</a:t>
            </a:r>
            <a:r>
              <a:rPr lang="zh-CN" altLang="en-US" b="1" dirty="0"/>
              <a:t>内存都足够了”</a:t>
            </a:r>
          </a:p>
          <a:p>
            <a:pPr>
              <a:lnSpc>
                <a:spcPct val="145000"/>
              </a:lnSpc>
            </a:pPr>
            <a:r>
              <a:rPr lang="zh-CN" altLang="en-US" dirty="0"/>
              <a:t>如何在有限的主存空间运行</a:t>
            </a:r>
            <a:r>
              <a:rPr lang="zh-CN" altLang="en-US" u="sng" dirty="0">
                <a:solidFill>
                  <a:srgbClr val="FF0000"/>
                </a:solidFill>
              </a:rPr>
              <a:t>较多</a:t>
            </a:r>
            <a:r>
              <a:rPr lang="zh-CN" altLang="en-US" dirty="0"/>
              <a:t>的</a:t>
            </a:r>
            <a:r>
              <a:rPr lang="zh-CN" altLang="en-US" u="sng" dirty="0">
                <a:solidFill>
                  <a:srgbClr val="FF0000"/>
                </a:solidFill>
              </a:rPr>
              <a:t>较大</a:t>
            </a:r>
            <a:r>
              <a:rPr lang="zh-CN" altLang="en-US" dirty="0"/>
              <a:t>的用户程序？</a:t>
            </a:r>
          </a:p>
          <a:p>
            <a:pPr lvl="1">
              <a:lnSpc>
                <a:spcPct val="145000"/>
              </a:lnSpc>
            </a:pPr>
            <a:r>
              <a:rPr lang="zh-CN" altLang="en-US" dirty="0"/>
              <a:t>初衷：   采用虚存来扩大寻址空间</a:t>
            </a:r>
          </a:p>
          <a:p>
            <a:pPr lvl="1">
              <a:lnSpc>
                <a:spcPct val="145000"/>
              </a:lnSpc>
            </a:pPr>
            <a:r>
              <a:rPr lang="zh-CN" altLang="en-US" dirty="0"/>
              <a:t>现在：   主要用于存储保护，程序共享</a:t>
            </a:r>
          </a:p>
          <a:p>
            <a:pPr algn="just">
              <a:lnSpc>
                <a:spcPct val="145000"/>
              </a:lnSpc>
            </a:pPr>
            <a:r>
              <a:rPr lang="zh-CN" altLang="en-US" dirty="0"/>
              <a:t>主存、辅存在</a:t>
            </a:r>
            <a:r>
              <a:rPr lang="en-US" altLang="zh-CN" dirty="0"/>
              <a:t>OS</a:t>
            </a:r>
            <a:r>
              <a:rPr lang="zh-CN" altLang="en-US" dirty="0"/>
              <a:t>和硬件的管理之下，提供比实际大得多的存储空间</a:t>
            </a:r>
            <a:endParaRPr lang="zh-CN" altLang="en-US" dirty="0">
              <a:solidFill>
                <a:srgbClr val="FF0000"/>
              </a:solidFill>
            </a:endParaRPr>
          </a:p>
          <a:p>
            <a:pPr algn="just">
              <a:lnSpc>
                <a:spcPct val="145000"/>
              </a:lnSpc>
            </a:pPr>
            <a:r>
              <a:rPr lang="zh-CN" altLang="en-US" dirty="0"/>
              <a:t>虚存空间是靠辅存（磁盘）来支持的</a:t>
            </a:r>
          </a:p>
          <a:p>
            <a:pPr algn="just">
              <a:lnSpc>
                <a:spcPct val="145000"/>
              </a:lnSpc>
            </a:pPr>
            <a:r>
              <a:rPr lang="zh-CN" altLang="en-US" dirty="0"/>
              <a:t>虚拟存储采用与</a:t>
            </a:r>
            <a:r>
              <a:rPr lang="en-US" altLang="zh-CN" dirty="0"/>
              <a:t>Cache</a:t>
            </a:r>
            <a:r>
              <a:rPr lang="zh-CN" altLang="en-US" dirty="0"/>
              <a:t>类似原理，提高速度，降低成本</a:t>
            </a:r>
            <a:endParaRPr lang="en-US" altLang="zh-CN" dirty="0"/>
          </a:p>
          <a:p>
            <a:pPr algn="just">
              <a:lnSpc>
                <a:spcPct val="145000"/>
              </a:lnSpc>
            </a:pPr>
            <a:r>
              <a:rPr lang="zh-CN" altLang="en-US" dirty="0"/>
              <a:t>用户感觉到的是一个速度接近主存而容量极大的存储器</a:t>
            </a:r>
          </a:p>
          <a:p>
            <a:endParaRPr lang="zh-CN" altLang="en-US" dirty="0"/>
          </a:p>
          <a:p>
            <a:endParaRPr lang="zh-CN" altLang="en-US" dirty="0"/>
          </a:p>
        </p:txBody>
      </p:sp>
    </p:spTree>
    <p:extLst>
      <p:ext uri="{BB962C8B-B14F-4D97-AF65-F5344CB8AC3E}">
        <p14:creationId xmlns:p14="http://schemas.microsoft.com/office/powerpoint/2010/main" val="2266452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随机存取存储器（</a:t>
            </a:r>
            <a:r>
              <a:rPr lang="en-US" altLang="zh-CN" dirty="0"/>
              <a:t>Random Access Memory</a:t>
            </a:r>
            <a:r>
              <a:rPr lang="zh-CN" altLang="en-US" dirty="0"/>
              <a:t>）</a:t>
            </a:r>
          </a:p>
        </p:txBody>
      </p:sp>
      <p:sp>
        <p:nvSpPr>
          <p:cNvPr id="3" name="内容占位符 2"/>
          <p:cNvSpPr>
            <a:spLocks noGrp="1"/>
          </p:cNvSpPr>
          <p:nvPr>
            <p:ph idx="1"/>
          </p:nvPr>
        </p:nvSpPr>
        <p:spPr/>
        <p:txBody>
          <a:bodyPr/>
          <a:lstStyle/>
          <a:p>
            <a:r>
              <a:rPr lang="zh-CN" altLang="en-US" dirty="0"/>
              <a:t>静态</a:t>
            </a:r>
            <a:r>
              <a:rPr lang="en-US" altLang="zh-CN" dirty="0"/>
              <a:t>MOS</a:t>
            </a:r>
            <a:r>
              <a:rPr lang="zh-CN" altLang="en-US" dirty="0"/>
              <a:t>存储器</a:t>
            </a:r>
          </a:p>
          <a:p>
            <a:pPr lvl="1"/>
            <a:r>
              <a:rPr lang="en-US" altLang="zh-CN" sz="2400" dirty="0"/>
              <a:t>SRAM</a:t>
            </a:r>
          </a:p>
          <a:p>
            <a:r>
              <a:rPr lang="zh-CN" altLang="en-US" dirty="0"/>
              <a:t>动态</a:t>
            </a:r>
            <a:r>
              <a:rPr lang="en-US" altLang="zh-CN" dirty="0"/>
              <a:t>MOS</a:t>
            </a:r>
            <a:r>
              <a:rPr lang="zh-CN" altLang="en-US" dirty="0"/>
              <a:t>存储器</a:t>
            </a:r>
          </a:p>
          <a:p>
            <a:pPr lvl="1"/>
            <a:r>
              <a:rPr lang="en-US" altLang="zh-CN" sz="2400" dirty="0"/>
              <a:t>DRAM</a:t>
            </a:r>
          </a:p>
          <a:p>
            <a:endParaRPr lang="zh-CN" altLang="en-US" dirty="0"/>
          </a:p>
        </p:txBody>
      </p:sp>
    </p:spTree>
    <p:extLst>
      <p:ext uri="{BB962C8B-B14F-4D97-AF65-F5344CB8AC3E}">
        <p14:creationId xmlns:p14="http://schemas.microsoft.com/office/powerpoint/2010/main" val="3153070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1575" t="5987" r="10697" b="15592"/>
          <a:stretch/>
        </p:blipFill>
        <p:spPr>
          <a:xfrm>
            <a:off x="4223084" y="1052513"/>
            <a:ext cx="7098632" cy="5378117"/>
          </a:xfrm>
          <a:prstGeom prst="rect">
            <a:avLst/>
          </a:prstGeom>
        </p:spPr>
      </p:pic>
      <p:sp>
        <p:nvSpPr>
          <p:cNvPr id="2" name="标题 1"/>
          <p:cNvSpPr>
            <a:spLocks noGrp="1"/>
          </p:cNvSpPr>
          <p:nvPr>
            <p:ph type="title"/>
          </p:nvPr>
        </p:nvSpPr>
        <p:spPr/>
        <p:txBody>
          <a:bodyPr/>
          <a:lstStyle/>
          <a:p>
            <a:r>
              <a:rPr lang="zh-CN" altLang="en-US" dirty="0"/>
              <a:t>虚拟内存实例</a:t>
            </a:r>
          </a:p>
        </p:txBody>
      </p:sp>
      <p:sp>
        <p:nvSpPr>
          <p:cNvPr id="3" name="内容占位符 2"/>
          <p:cNvSpPr>
            <a:spLocks noGrp="1"/>
          </p:cNvSpPr>
          <p:nvPr>
            <p:ph idx="1"/>
          </p:nvPr>
        </p:nvSpPr>
        <p:spPr/>
        <p:txBody>
          <a:bodyPr/>
          <a:lstStyle/>
          <a:p>
            <a:r>
              <a:rPr lang="en-US" altLang="zh-CN" dirty="0"/>
              <a:t>Linux</a:t>
            </a:r>
          </a:p>
          <a:p>
            <a:pPr lvl="1"/>
            <a:r>
              <a:rPr lang="zh-CN" altLang="en-US" dirty="0"/>
              <a:t>交换分区</a:t>
            </a:r>
            <a:r>
              <a:rPr lang="en-US" altLang="zh-CN" dirty="0"/>
              <a:t>swap</a:t>
            </a:r>
          </a:p>
          <a:p>
            <a:r>
              <a:rPr lang="en-US" altLang="zh-CN" dirty="0"/>
              <a:t>Windows</a:t>
            </a:r>
          </a:p>
          <a:p>
            <a:pPr lvl="1"/>
            <a:r>
              <a:rPr lang="zh-CN" altLang="en-US" dirty="0"/>
              <a:t>页面文件</a:t>
            </a:r>
          </a:p>
          <a:p>
            <a:endParaRPr lang="zh-CN" altLang="en-US" dirty="0"/>
          </a:p>
        </p:txBody>
      </p:sp>
      <p:pic>
        <p:nvPicPr>
          <p:cNvPr id="4" name="Picture 3"/>
          <p:cNvPicPr>
            <a:picLocks noChangeAspect="1" noChangeArrowheads="1"/>
          </p:cNvPicPr>
          <p:nvPr/>
        </p:nvPicPr>
        <p:blipFill>
          <a:blip r:embed="rId3" cstate="print"/>
          <a:srcRect/>
          <a:stretch>
            <a:fillRect/>
          </a:stretch>
        </p:blipFill>
        <p:spPr>
          <a:xfrm>
            <a:off x="5541004" y="1027906"/>
            <a:ext cx="3960812" cy="4972050"/>
          </a:xfrm>
          <a:prstGeom prst="rect">
            <a:avLst/>
          </a:prstGeom>
          <a:ln algn="ctr"/>
          <a:effectLst>
            <a:outerShdw dist="71842" dir="2700000" algn="ctr" rotWithShape="0">
              <a:srgbClr val="808080"/>
            </a:outerShdw>
          </a:effectLst>
        </p:spPr>
      </p:pic>
    </p:spTree>
    <p:extLst>
      <p:ext uri="{BB962C8B-B14F-4D97-AF65-F5344CB8AC3E}">
        <p14:creationId xmlns:p14="http://schemas.microsoft.com/office/powerpoint/2010/main" val="5472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a:t>页式虚拟地址空间</a:t>
            </a:r>
          </a:p>
        </p:txBody>
      </p:sp>
      <p:grpSp>
        <p:nvGrpSpPr>
          <p:cNvPr id="5" name="Group 30"/>
          <p:cNvGrpSpPr>
            <a:grpSpLocks/>
          </p:cNvGrpSpPr>
          <p:nvPr/>
        </p:nvGrpSpPr>
        <p:grpSpPr bwMode="auto">
          <a:xfrm flipH="1">
            <a:off x="5125731" y="1809976"/>
            <a:ext cx="2173650" cy="4343400"/>
            <a:chOff x="2016" y="2160"/>
            <a:chExt cx="130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1" name="Line 35"/>
            <p:cNvSpPr>
              <a:spLocks noChangeShapeType="1"/>
            </p:cNvSpPr>
            <p:nvPr/>
          </p:nvSpPr>
          <p:spPr bwMode="auto">
            <a:xfrm flipH="1">
              <a:off x="2016" y="2750"/>
              <a:ext cx="1296" cy="37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4" name="Line 38"/>
            <p:cNvSpPr>
              <a:spLocks noChangeShapeType="1"/>
            </p:cNvSpPr>
            <p:nvPr/>
          </p:nvSpPr>
          <p:spPr bwMode="auto">
            <a:xfrm flipH="1" flipV="1">
              <a:off x="2064" y="3120"/>
              <a:ext cx="1256" cy="47"/>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7" name="Line 41"/>
            <p:cNvSpPr>
              <a:spLocks noChangeShapeType="1"/>
            </p:cNvSpPr>
            <p:nvPr/>
          </p:nvSpPr>
          <p:spPr bwMode="auto">
            <a:xfrm flipH="1" flipV="1">
              <a:off x="2016" y="3120"/>
              <a:ext cx="1304" cy="605"/>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headEnd/>
              <a:tailEnd type="triangle" w="med" len="med"/>
            </a:ln>
          </p:spPr>
          <p:txBody>
            <a:bodyPr/>
            <a:lstStyle/>
            <a:p>
              <a:endParaRPr lang="zh-CN" altLang="en-US">
                <a:latin typeface="+mn-ea"/>
              </a:endParaRPr>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headEnd/>
              <a:tailEnd type="triangle" w="med" len="med"/>
            </a:ln>
          </p:spPr>
          <p:txBody>
            <a:bodyPr/>
            <a:lstStyle/>
            <a:p>
              <a:endParaRPr lang="zh-CN" altLang="en-US">
                <a:latin typeface="+mn-ea"/>
              </a:endParaRPr>
            </a:p>
          </p:txBody>
        </p:sp>
      </p:grpSp>
      <p:sp>
        <p:nvSpPr>
          <p:cNvPr id="330756" name="Rectangle 4"/>
          <p:cNvSpPr>
            <a:spLocks noChangeArrowheads="1"/>
          </p:cNvSpPr>
          <p:nvPr/>
        </p:nvSpPr>
        <p:spPr bwMode="auto">
          <a:xfrm>
            <a:off x="3413340" y="1786487"/>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330757" name="Rectangle 5"/>
          <p:cNvSpPr>
            <a:spLocks noChangeArrowheads="1"/>
          </p:cNvSpPr>
          <p:nvPr/>
        </p:nvSpPr>
        <p:spPr bwMode="auto">
          <a:xfrm>
            <a:off x="3400640" y="1786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dirty="0">
                <a:solidFill>
                  <a:srgbClr val="003300"/>
                </a:solidFill>
                <a:latin typeface="+mn-ea"/>
              </a:rPr>
              <a:t>第</a:t>
            </a:r>
            <a:r>
              <a:rPr lang="en-US" altLang="zh-CN" sz="1600" dirty="0">
                <a:solidFill>
                  <a:srgbClr val="003300"/>
                </a:solidFill>
                <a:latin typeface="+mn-ea"/>
              </a:rPr>
              <a:t>0</a:t>
            </a:r>
            <a:r>
              <a:rPr lang="zh-CN" altLang="en-US" sz="1600" dirty="0">
                <a:solidFill>
                  <a:srgbClr val="003300"/>
                </a:solidFill>
                <a:latin typeface="+mn-ea"/>
              </a:rPr>
              <a:t>页</a:t>
            </a:r>
          </a:p>
        </p:txBody>
      </p:sp>
      <p:sp>
        <p:nvSpPr>
          <p:cNvPr id="330758" name="Rectangle 6"/>
          <p:cNvSpPr>
            <a:spLocks noChangeArrowheads="1"/>
          </p:cNvSpPr>
          <p:nvPr/>
        </p:nvSpPr>
        <p:spPr bwMode="auto">
          <a:xfrm>
            <a:off x="3400640" y="2015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页</a:t>
            </a:r>
          </a:p>
        </p:txBody>
      </p:sp>
      <p:sp>
        <p:nvSpPr>
          <p:cNvPr id="330759" name="Rectangle 7"/>
          <p:cNvSpPr>
            <a:spLocks noChangeArrowheads="1"/>
          </p:cNvSpPr>
          <p:nvPr/>
        </p:nvSpPr>
        <p:spPr bwMode="auto">
          <a:xfrm>
            <a:off x="3400640" y="2243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0" name="Rectangle 8"/>
          <p:cNvSpPr>
            <a:spLocks noChangeArrowheads="1"/>
          </p:cNvSpPr>
          <p:nvPr/>
        </p:nvSpPr>
        <p:spPr bwMode="auto">
          <a:xfrm>
            <a:off x="3400640" y="2472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页</a:t>
            </a:r>
          </a:p>
        </p:txBody>
      </p:sp>
      <p:sp>
        <p:nvSpPr>
          <p:cNvPr id="330761" name="Rectangle 9"/>
          <p:cNvSpPr>
            <a:spLocks noChangeArrowheads="1"/>
          </p:cNvSpPr>
          <p:nvPr/>
        </p:nvSpPr>
        <p:spPr bwMode="auto">
          <a:xfrm>
            <a:off x="3400640" y="2700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2" name="Rectangle 10"/>
          <p:cNvSpPr>
            <a:spLocks noChangeArrowheads="1"/>
          </p:cNvSpPr>
          <p:nvPr/>
        </p:nvSpPr>
        <p:spPr bwMode="auto">
          <a:xfrm>
            <a:off x="3400640" y="2929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3" name="Rectangle 11"/>
          <p:cNvSpPr>
            <a:spLocks noChangeArrowheads="1"/>
          </p:cNvSpPr>
          <p:nvPr/>
        </p:nvSpPr>
        <p:spPr bwMode="auto">
          <a:xfrm>
            <a:off x="3400640" y="3158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4" name="Rectangle 12"/>
          <p:cNvSpPr>
            <a:spLocks noChangeArrowheads="1"/>
          </p:cNvSpPr>
          <p:nvPr/>
        </p:nvSpPr>
        <p:spPr bwMode="auto">
          <a:xfrm>
            <a:off x="3400640" y="3386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5" name="Rectangle 13"/>
          <p:cNvSpPr>
            <a:spLocks noChangeArrowheads="1"/>
          </p:cNvSpPr>
          <p:nvPr/>
        </p:nvSpPr>
        <p:spPr bwMode="auto">
          <a:xfrm>
            <a:off x="3400640" y="3843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6" name="Rectangle 14"/>
          <p:cNvSpPr>
            <a:spLocks noChangeArrowheads="1"/>
          </p:cNvSpPr>
          <p:nvPr/>
        </p:nvSpPr>
        <p:spPr bwMode="auto">
          <a:xfrm>
            <a:off x="3400640" y="4072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7" name="Rectangle 15"/>
          <p:cNvSpPr>
            <a:spLocks noChangeArrowheads="1"/>
          </p:cNvSpPr>
          <p:nvPr/>
        </p:nvSpPr>
        <p:spPr bwMode="auto">
          <a:xfrm>
            <a:off x="3400640" y="4301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8" name="Rectangle 16"/>
          <p:cNvSpPr>
            <a:spLocks noChangeArrowheads="1"/>
          </p:cNvSpPr>
          <p:nvPr/>
        </p:nvSpPr>
        <p:spPr bwMode="auto">
          <a:xfrm>
            <a:off x="3400640" y="5215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9" name="Rectangle 17"/>
          <p:cNvSpPr>
            <a:spLocks noChangeArrowheads="1"/>
          </p:cNvSpPr>
          <p:nvPr/>
        </p:nvSpPr>
        <p:spPr bwMode="auto">
          <a:xfrm>
            <a:off x="3400640" y="5444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0" name="Rectangle 18"/>
          <p:cNvSpPr>
            <a:spLocks noChangeArrowheads="1"/>
          </p:cNvSpPr>
          <p:nvPr/>
        </p:nvSpPr>
        <p:spPr bwMode="auto">
          <a:xfrm>
            <a:off x="3400640" y="5672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1" name="Rectangle 19"/>
          <p:cNvSpPr>
            <a:spLocks noChangeArrowheads="1"/>
          </p:cNvSpPr>
          <p:nvPr/>
        </p:nvSpPr>
        <p:spPr bwMode="auto">
          <a:xfrm>
            <a:off x="3400640" y="5901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2" name="Rectangle 20"/>
          <p:cNvSpPr>
            <a:spLocks noChangeArrowheads="1"/>
          </p:cNvSpPr>
          <p:nvPr/>
        </p:nvSpPr>
        <p:spPr bwMode="auto">
          <a:xfrm>
            <a:off x="7659342" y="31486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0</a:t>
            </a:r>
            <a:r>
              <a:rPr lang="zh-CN" altLang="en-US" sz="1600">
                <a:solidFill>
                  <a:srgbClr val="003300"/>
                </a:solidFill>
                <a:latin typeface="+mn-ea"/>
              </a:rPr>
              <a:t>页</a:t>
            </a:r>
          </a:p>
        </p:txBody>
      </p:sp>
      <p:sp>
        <p:nvSpPr>
          <p:cNvPr id="330773" name="Rectangle 21"/>
          <p:cNvSpPr>
            <a:spLocks noChangeArrowheads="1"/>
          </p:cNvSpPr>
          <p:nvPr/>
        </p:nvSpPr>
        <p:spPr bwMode="auto">
          <a:xfrm>
            <a:off x="7659342" y="33772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1</a:t>
            </a:r>
          </a:p>
        </p:txBody>
      </p:sp>
      <p:sp>
        <p:nvSpPr>
          <p:cNvPr id="330774" name="Rectangle 22"/>
          <p:cNvSpPr>
            <a:spLocks noChangeArrowheads="1"/>
          </p:cNvSpPr>
          <p:nvPr/>
        </p:nvSpPr>
        <p:spPr bwMode="auto">
          <a:xfrm>
            <a:off x="7659342" y="36058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a:t>
            </a:r>
          </a:p>
        </p:txBody>
      </p:sp>
      <p:sp>
        <p:nvSpPr>
          <p:cNvPr id="330775" name="Rectangle 23"/>
          <p:cNvSpPr>
            <a:spLocks noChangeArrowheads="1"/>
          </p:cNvSpPr>
          <p:nvPr/>
        </p:nvSpPr>
        <p:spPr bwMode="auto">
          <a:xfrm>
            <a:off x="7659342" y="38344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N-1</a:t>
            </a:r>
          </a:p>
        </p:txBody>
      </p:sp>
      <p:sp>
        <p:nvSpPr>
          <p:cNvPr id="330776" name="Text Box 24"/>
          <p:cNvSpPr txBox="1">
            <a:spLocks noChangeArrowheads="1"/>
          </p:cNvSpPr>
          <p:nvPr/>
        </p:nvSpPr>
        <p:spPr bwMode="auto">
          <a:xfrm>
            <a:off x="7621242" y="2781961"/>
            <a:ext cx="1295400" cy="366712"/>
          </a:xfrm>
          <a:prstGeom prst="rect">
            <a:avLst/>
          </a:prstGeom>
          <a:noFill/>
          <a:ln w="9525">
            <a:noFill/>
            <a:miter lim="800000"/>
            <a:headEnd/>
            <a:tailEnd/>
          </a:ln>
        </p:spPr>
        <p:txBody>
          <a:bodyPr>
            <a:spAutoFit/>
          </a:bodyPr>
          <a:lstStyle/>
          <a:p>
            <a:pPr algn="ctr"/>
            <a:r>
              <a:rPr lang="zh-CN" altLang="en-US">
                <a:latin typeface="+mn-ea"/>
              </a:rPr>
              <a:t>主存空间</a:t>
            </a:r>
          </a:p>
        </p:txBody>
      </p:sp>
      <p:sp>
        <p:nvSpPr>
          <p:cNvPr id="330777" name="Text Box 25"/>
          <p:cNvSpPr txBox="1">
            <a:spLocks noChangeArrowheads="1"/>
          </p:cNvSpPr>
          <p:nvPr/>
        </p:nvSpPr>
        <p:spPr bwMode="auto">
          <a:xfrm>
            <a:off x="3576282" y="1340769"/>
            <a:ext cx="1219200" cy="396875"/>
          </a:xfrm>
          <a:prstGeom prst="rect">
            <a:avLst/>
          </a:prstGeom>
          <a:noFill/>
          <a:ln w="9525">
            <a:noFill/>
            <a:miter lim="800000"/>
            <a:headEnd/>
            <a:tailEnd/>
          </a:ln>
        </p:spPr>
        <p:txBody>
          <a:bodyPr>
            <a:spAutoFit/>
          </a:bodyPr>
          <a:lstStyle/>
          <a:p>
            <a:pPr algn="ctr"/>
            <a:r>
              <a:rPr lang="zh-CN" altLang="en-US" sz="2000" dirty="0">
                <a:latin typeface="+mn-ea"/>
              </a:rPr>
              <a:t>虚拟空间</a:t>
            </a:r>
          </a:p>
        </p:txBody>
      </p:sp>
      <p:sp>
        <p:nvSpPr>
          <p:cNvPr id="330778" name="Rectangle 26"/>
          <p:cNvSpPr>
            <a:spLocks noChangeArrowheads="1"/>
          </p:cNvSpPr>
          <p:nvPr/>
        </p:nvSpPr>
        <p:spPr bwMode="auto">
          <a:xfrm>
            <a:off x="3400640" y="4529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79" name="Rectangle 27"/>
          <p:cNvSpPr>
            <a:spLocks noChangeArrowheads="1"/>
          </p:cNvSpPr>
          <p:nvPr/>
        </p:nvSpPr>
        <p:spPr bwMode="auto">
          <a:xfrm>
            <a:off x="3400640" y="4758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0" name="Rectangle 28"/>
          <p:cNvSpPr>
            <a:spLocks noChangeArrowheads="1"/>
          </p:cNvSpPr>
          <p:nvPr/>
        </p:nvSpPr>
        <p:spPr bwMode="auto">
          <a:xfrm>
            <a:off x="3400640" y="4986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3" name="Rectangle 48"/>
          <p:cNvSpPr>
            <a:spLocks noChangeArrowheads="1"/>
          </p:cNvSpPr>
          <p:nvPr/>
        </p:nvSpPr>
        <p:spPr bwMode="auto">
          <a:xfrm>
            <a:off x="3400640" y="3615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84" name="AutoShape 49"/>
          <p:cNvSpPr>
            <a:spLocks noChangeArrowheads="1"/>
          </p:cNvSpPr>
          <p:nvPr/>
        </p:nvSpPr>
        <p:spPr bwMode="auto">
          <a:xfrm>
            <a:off x="7626946" y="4550363"/>
            <a:ext cx="1349375" cy="1470025"/>
          </a:xfrm>
          <a:prstGeom prst="can">
            <a:avLst>
              <a:gd name="adj" fmla="val 27235"/>
            </a:avLst>
          </a:prstGeom>
          <a:solidFill>
            <a:srgbClr val="FF9900"/>
          </a:solidFill>
          <a:ln w="19050">
            <a:solidFill>
              <a:schemeClr val="tx1"/>
            </a:solidFill>
            <a:round/>
            <a:headEnd/>
            <a:tailEnd/>
          </a:ln>
        </p:spPr>
        <p:txBody>
          <a:bodyPr wrap="none" anchor="ctr"/>
          <a:lstStyle/>
          <a:p>
            <a:pPr algn="ctr"/>
            <a:r>
              <a:rPr lang="zh-CN" altLang="en-US">
                <a:solidFill>
                  <a:srgbClr val="003300"/>
                </a:solidFill>
                <a:latin typeface="+mn-ea"/>
              </a:rPr>
              <a:t>磁盘</a:t>
            </a:r>
          </a:p>
        </p:txBody>
      </p:sp>
      <p:sp>
        <p:nvSpPr>
          <p:cNvPr id="330785" name="AutoShape 29"/>
          <p:cNvSpPr>
            <a:spLocks noChangeArrowheads="1"/>
          </p:cNvSpPr>
          <p:nvPr/>
        </p:nvSpPr>
        <p:spPr bwMode="auto">
          <a:xfrm>
            <a:off x="7626946" y="4529688"/>
            <a:ext cx="1349375" cy="454025"/>
          </a:xfrm>
          <a:prstGeom prst="can">
            <a:avLst>
              <a:gd name="adj" fmla="val 25000"/>
            </a:avLst>
          </a:prstGeom>
          <a:solidFill>
            <a:srgbClr val="CCFF66"/>
          </a:solidFill>
          <a:ln w="19050">
            <a:solidFill>
              <a:schemeClr val="tx1"/>
            </a:solidFill>
            <a:round/>
            <a:headEnd/>
            <a:tailEnd/>
          </a:ln>
        </p:spPr>
        <p:txBody>
          <a:bodyPr wrap="none" anchor="ctr"/>
          <a:lstStyle/>
          <a:p>
            <a:pPr algn="ctr"/>
            <a:r>
              <a:rPr lang="zh-CN" altLang="en-US" dirty="0">
                <a:solidFill>
                  <a:srgbClr val="003300"/>
                </a:solidFill>
                <a:latin typeface="+mn-ea"/>
              </a:rPr>
              <a:t>部分磁盘</a:t>
            </a:r>
          </a:p>
        </p:txBody>
      </p:sp>
      <p:sp>
        <p:nvSpPr>
          <p:cNvPr id="3" name="右大括号 2"/>
          <p:cNvSpPr/>
          <p:nvPr/>
        </p:nvSpPr>
        <p:spPr>
          <a:xfrm flipH="1">
            <a:off x="7357979" y="3150349"/>
            <a:ext cx="202855" cy="1722238"/>
          </a:xfrm>
          <a:prstGeom prst="rightBrace">
            <a:avLst>
              <a:gd name="adj1" fmla="val 4983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grpSp>
        <p:nvGrpSpPr>
          <p:cNvPr id="47" name="组合 46">
            <a:extLst>
              <a:ext uri="{FF2B5EF4-FFF2-40B4-BE49-F238E27FC236}">
                <a16:creationId xmlns:a16="http://schemas.microsoft.com/office/drawing/2014/main" id="{6701AB3B-B3D7-42FA-B46F-EE4BF84C435A}"/>
              </a:ext>
            </a:extLst>
          </p:cNvPr>
          <p:cNvGrpSpPr/>
          <p:nvPr/>
        </p:nvGrpSpPr>
        <p:grpSpPr>
          <a:xfrm>
            <a:off x="7765614" y="1533943"/>
            <a:ext cx="3375355" cy="451006"/>
            <a:chOff x="752517" y="4732302"/>
            <a:chExt cx="1390768" cy="451006"/>
          </a:xfrm>
        </p:grpSpPr>
        <p:sp>
          <p:nvSpPr>
            <p:cNvPr id="48" name="矩形 47">
              <a:extLst>
                <a:ext uri="{FF2B5EF4-FFF2-40B4-BE49-F238E27FC236}">
                  <a16:creationId xmlns:a16="http://schemas.microsoft.com/office/drawing/2014/main" id="{B129C737-8507-4C09-B920-4D1A418A54AE}"/>
                </a:ext>
              </a:extLst>
            </p:cNvPr>
            <p:cNvSpPr/>
            <p:nvPr/>
          </p:nvSpPr>
          <p:spPr>
            <a:xfrm>
              <a:off x="76896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B0255C5C-0433-4F92-9A88-FD6B393198FE}"/>
                </a:ext>
              </a:extLst>
            </p:cNvPr>
            <p:cNvSpPr/>
            <p:nvPr/>
          </p:nvSpPr>
          <p:spPr>
            <a:xfrm>
              <a:off x="752517"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虚拟地址到底在哪里？</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346848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标题 1"/>
          <p:cNvSpPr>
            <a:spLocks noGrp="1"/>
          </p:cNvSpPr>
          <p:nvPr>
            <p:ph type="title"/>
          </p:nvPr>
        </p:nvSpPr>
        <p:spPr/>
        <p:txBody>
          <a:bodyPr/>
          <a:lstStyle/>
          <a:p>
            <a:r>
              <a:rPr lang="en-US" altLang="zh-CN" dirty="0"/>
              <a:t>Page  table</a:t>
            </a:r>
            <a:r>
              <a:rPr lang="zh-CN" altLang="en-US" dirty="0"/>
              <a:t>（页表，查找表）</a:t>
            </a:r>
          </a:p>
        </p:txBody>
      </p:sp>
      <p:pic>
        <p:nvPicPr>
          <p:cNvPr id="331778" name="Picture 2"/>
          <p:cNvPicPr>
            <a:picLocks noChangeAspect="1" noChangeArrowheads="1"/>
          </p:cNvPicPr>
          <p:nvPr/>
        </p:nvPicPr>
        <p:blipFill rotWithShape="1">
          <a:blip r:embed="rId3" cstate="print"/>
          <a:srcRect t="4866" b="10254"/>
          <a:stretch/>
        </p:blipFill>
        <p:spPr bwMode="auto">
          <a:xfrm>
            <a:off x="2397580" y="1052513"/>
            <a:ext cx="6791325" cy="4810481"/>
          </a:xfrm>
          <a:prstGeom prst="rect">
            <a:avLst/>
          </a:prstGeom>
          <a:noFill/>
          <a:ln w="9525">
            <a:noFill/>
            <a:miter lim="800000"/>
            <a:headEnd/>
            <a:tailEnd/>
          </a:ln>
        </p:spPr>
      </p:pic>
      <p:sp>
        <p:nvSpPr>
          <p:cNvPr id="5" name="Rectangle 3"/>
          <p:cNvSpPr txBox="1">
            <a:spLocks noChangeArrowheads="1"/>
          </p:cNvSpPr>
          <p:nvPr/>
        </p:nvSpPr>
        <p:spPr bwMode="auto">
          <a:xfrm>
            <a:off x="2729825" y="5810014"/>
            <a:ext cx="6950203" cy="648172"/>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30000"/>
              </a:lnSpc>
            </a:pPr>
            <a:r>
              <a:rPr lang="zh-CN" altLang="en-US" sz="2600" kern="0" dirty="0"/>
              <a:t>页表大小？页表存放哪里？ 页表有多少个？</a:t>
            </a:r>
          </a:p>
        </p:txBody>
      </p:sp>
      <p:grpSp>
        <p:nvGrpSpPr>
          <p:cNvPr id="6" name="组合 5">
            <a:extLst>
              <a:ext uri="{FF2B5EF4-FFF2-40B4-BE49-F238E27FC236}">
                <a16:creationId xmlns:a16="http://schemas.microsoft.com/office/drawing/2014/main" id="{8290AFFA-5954-43B2-9E25-77DB5E178460}"/>
              </a:ext>
            </a:extLst>
          </p:cNvPr>
          <p:cNvGrpSpPr/>
          <p:nvPr/>
        </p:nvGrpSpPr>
        <p:grpSpPr>
          <a:xfrm>
            <a:off x="9565105" y="1196171"/>
            <a:ext cx="2205882" cy="451006"/>
            <a:chOff x="747312" y="4732302"/>
            <a:chExt cx="1413294" cy="451006"/>
          </a:xfrm>
        </p:grpSpPr>
        <p:sp>
          <p:nvSpPr>
            <p:cNvPr id="7" name="矩形 6">
              <a:extLst>
                <a:ext uri="{FF2B5EF4-FFF2-40B4-BE49-F238E27FC236}">
                  <a16:creationId xmlns:a16="http://schemas.microsoft.com/office/drawing/2014/main" id="{D2EA2FE2-746F-4AAB-85CE-AB44F64ED41A}"/>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AC7BD4A-A4F1-46FD-B146-38590863C8B2}"/>
                </a:ext>
              </a:extLst>
            </p:cNvPr>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进程切换时？</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293705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dirty="0"/>
              <a:t>页式虚拟存储器结构</a:t>
            </a:r>
          </a:p>
        </p:txBody>
      </p:sp>
      <p:grpSp>
        <p:nvGrpSpPr>
          <p:cNvPr id="4" name="组合 3">
            <a:extLst>
              <a:ext uri="{FF2B5EF4-FFF2-40B4-BE49-F238E27FC236}">
                <a16:creationId xmlns:a16="http://schemas.microsoft.com/office/drawing/2014/main" id="{706F6F58-9774-429C-B12C-68ED3AAB078C}"/>
              </a:ext>
            </a:extLst>
          </p:cNvPr>
          <p:cNvGrpSpPr/>
          <p:nvPr/>
        </p:nvGrpSpPr>
        <p:grpSpPr>
          <a:xfrm>
            <a:off x="2883853" y="1810171"/>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headEnd/>
              <a:tailEnd/>
            </a:ln>
          </p:spPr>
          <p:txBody>
            <a:bodyPr wrap="none" anchor="ctr" anchorCtr="1"/>
            <a:lstStyle/>
            <a:p>
              <a:pPr algn="ctr"/>
              <a:r>
                <a:rPr lang="zh-CN" altLang="en-US" sz="2400" b="1" dirty="0">
                  <a:ea typeface="宋体" charset="-122"/>
                </a:rPr>
                <a:t>＋</a:t>
              </a:r>
            </a:p>
          </p:txBody>
        </p:sp>
        <p:grpSp>
          <p:nvGrpSpPr>
            <p:cNvPr id="3" name="组合 2">
              <a:extLst>
                <a:ext uri="{FF2B5EF4-FFF2-40B4-BE49-F238E27FC236}">
                  <a16:creationId xmlns:a16="http://schemas.microsoft.com/office/drawing/2014/main" id="{02A03EF7-2C4B-4DCF-B604-709142B0C773}"/>
                </a:ext>
              </a:extLst>
            </p:cNvPr>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headEnd/>
                <a:tailE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headEnd/>
                <a:tailEnd type="stealth" w="lg" len="lg"/>
              </a:ln>
            </p:spPr>
            <p:txBody>
              <a:bodyPr anchor="ctr" anchorCtr="1"/>
              <a:lstStyle/>
              <a:p>
                <a:endParaRPr lang="zh-CN" altLang="en-US" sz="2400"/>
              </a:p>
            </p:txBody>
          </p:sp>
        </p:grpSp>
      </p:grpSp>
      <p:grpSp>
        <p:nvGrpSpPr>
          <p:cNvPr id="10" name="组合 9"/>
          <p:cNvGrpSpPr/>
          <p:nvPr/>
        </p:nvGrpSpPr>
        <p:grpSpPr>
          <a:xfrm>
            <a:off x="6373890" y="5542496"/>
            <a:ext cx="5481271" cy="516338"/>
            <a:chOff x="4769566" y="5168919"/>
            <a:chExt cx="4449271" cy="419123"/>
          </a:xfrm>
        </p:grpSpPr>
        <p:grpSp>
          <p:nvGrpSpPr>
            <p:cNvPr id="6" name="组合 5"/>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headEnd/>
              <a:tailEnd/>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745524" y="4439904"/>
            <a:ext cx="1505077" cy="0"/>
          </a:xfrm>
          <a:prstGeom prst="line">
            <a:avLst/>
          </a:prstGeom>
          <a:noFill/>
          <a:ln w="28575" cap="sq">
            <a:solidFill>
              <a:schemeClr val="tx1"/>
            </a:solidFill>
            <a:round/>
            <a:headEnd/>
            <a:tailEnd/>
          </a:ln>
        </p:spPr>
        <p:txBody>
          <a:bodyPr anchor="ctr" anchorCtr="1"/>
          <a:lstStyle/>
          <a:p>
            <a:endParaRPr lang="zh-CN" altLang="en-US" sz="2400"/>
          </a:p>
        </p:txBody>
      </p:sp>
      <p:sp>
        <p:nvSpPr>
          <p:cNvPr id="1149982" name="Line 30"/>
          <p:cNvSpPr>
            <a:spLocks noChangeShapeType="1"/>
          </p:cNvSpPr>
          <p:nvPr/>
        </p:nvSpPr>
        <p:spPr bwMode="auto">
          <a:xfrm>
            <a:off x="7250600" y="4463531"/>
            <a:ext cx="0" cy="1034773"/>
          </a:xfrm>
          <a:prstGeom prst="line">
            <a:avLst/>
          </a:prstGeom>
          <a:noFill/>
          <a:ln w="28575" cap="sq">
            <a:solidFill>
              <a:schemeClr val="tx1"/>
            </a:solidFill>
            <a:round/>
            <a:headEnd/>
            <a:tailEnd type="stealth" w="lg" len="lg"/>
          </a:ln>
        </p:spPr>
        <p:txBody>
          <a:bodyPr anchor="ctr" anchorCtr="1"/>
          <a:lstStyle/>
          <a:p>
            <a:endParaRPr lang="zh-CN" altLang="en-US" sz="2400"/>
          </a:p>
        </p:txBody>
      </p:sp>
      <p:sp>
        <p:nvSpPr>
          <p:cNvPr id="1149983" name="Line 31"/>
          <p:cNvSpPr>
            <a:spLocks noChangeShapeType="1"/>
          </p:cNvSpPr>
          <p:nvPr/>
        </p:nvSpPr>
        <p:spPr bwMode="auto">
          <a:xfrm>
            <a:off x="9024509" y="1810171"/>
            <a:ext cx="0" cy="3688133"/>
          </a:xfrm>
          <a:prstGeom prst="line">
            <a:avLst/>
          </a:prstGeom>
          <a:noFill/>
          <a:ln w="28575">
            <a:solidFill>
              <a:schemeClr val="tx1"/>
            </a:solidFill>
            <a:round/>
            <a:headEnd/>
            <a:tailEnd type="stealth" w="lg" len="lg"/>
          </a:ln>
        </p:spPr>
        <p:txBody>
          <a:bodyPr anchor="ctr" anchorCtr="1"/>
          <a:lstStyle/>
          <a:p>
            <a:endParaRPr lang="zh-CN" altLang="en-US" sz="2400"/>
          </a:p>
        </p:txBody>
      </p:sp>
      <p:sp>
        <p:nvSpPr>
          <p:cNvPr id="1149984" name="Line 32"/>
          <p:cNvSpPr>
            <a:spLocks noChangeShapeType="1"/>
          </p:cNvSpPr>
          <p:nvPr/>
        </p:nvSpPr>
        <p:spPr bwMode="auto">
          <a:xfrm>
            <a:off x="8146724" y="1820942"/>
            <a:ext cx="0" cy="3722801"/>
          </a:xfrm>
          <a:prstGeom prst="line">
            <a:avLst/>
          </a:prstGeom>
          <a:noFill/>
          <a:ln w="76200">
            <a:solidFill>
              <a:schemeClr val="tx1"/>
            </a:solidFill>
            <a:prstDash val="sysDot"/>
            <a:round/>
            <a:headE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3079773" y="4463531"/>
            <a:ext cx="952103" cy="0"/>
          </a:xfrm>
          <a:prstGeom prst="line">
            <a:avLst/>
          </a:prstGeom>
          <a:noFill/>
          <a:ln w="28575" cap="sq">
            <a:solidFill>
              <a:schemeClr val="tx1"/>
            </a:solidFill>
            <a:round/>
            <a:headEnd/>
            <a:tailEnd type="stealth" w="lg" len="lg"/>
          </a:ln>
        </p:spPr>
        <p:txBody>
          <a:bodyPr anchor="ctr" anchorCtr="1"/>
          <a:lstStyle/>
          <a:p>
            <a:endParaRPr lang="zh-CN" altLang="en-US" sz="2400"/>
          </a:p>
        </p:txBody>
      </p:sp>
      <p:grpSp>
        <p:nvGrpSpPr>
          <p:cNvPr id="11" name="组合 10"/>
          <p:cNvGrpSpPr/>
          <p:nvPr/>
        </p:nvGrpSpPr>
        <p:grpSpPr>
          <a:xfrm>
            <a:off x="3919785" y="305889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headEnd/>
              <a:tailEnd/>
            </a:ln>
          </p:spPr>
          <p:txBody>
            <a:bodyPr wrap="square" anchor="ctr" anchorCtr="1">
              <a:spAutoFit/>
            </a:bodyPr>
            <a:lstStyle/>
            <a:p>
              <a:pPr algn="ctr"/>
              <a:r>
                <a:rPr lang="zh-CN" altLang="en-US" b="1" dirty="0">
                  <a:latin typeface="微软雅黑" panose="020B0503020204020204" pitchFamily="34" charset="-122"/>
                  <a:ea typeface="微软雅黑" panose="020B0503020204020204" pitchFamily="34" charset="-122"/>
                </a:rPr>
                <a:t>主存中的页表</a:t>
              </a: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headEnd/>
              <a:tailEnd/>
            </a:ln>
          </p:spPr>
          <p:txBody>
            <a:bodyPr anchor="ctr" anchorCtr="1">
              <a:spAutoFit/>
            </a:bodyPr>
            <a:lstStyle/>
            <a:p>
              <a:pPr algn="ctr"/>
              <a:r>
                <a:rPr lang="zh-CN" altLang="en-US" b="1" dirty="0">
                  <a:latin typeface="+mn-ea"/>
                </a:rPr>
                <a:t>主存页面号</a:t>
              </a: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itchFamily="2" charset="-122"/>
                  </a:rPr>
                  <a:t>445</a:t>
                </a: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itchFamily="2" charset="-122"/>
                  </a:rPr>
                  <a:t>666</a:t>
                </a:r>
                <a:endParaRPr lang="zh-CN" altLang="zh-CN" dirty="0">
                  <a:solidFill>
                    <a:srgbClr val="FF0000"/>
                  </a:solidFill>
                  <a:ea typeface="宋体"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1</a:t>
                </a: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itchFamily="2" charset="-122"/>
                  </a:rPr>
                  <a:t>0</a:t>
                </a: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headEnd/>
              <a:tailEnd/>
            </a:ln>
          </p:spPr>
          <p:txBody>
            <a:bodyPr wrap="square" anchor="ctr" anchorCtr="1">
              <a:spAutoFit/>
            </a:bodyPr>
            <a:lstStyle/>
            <a:p>
              <a:pPr algn="ctr"/>
              <a:r>
                <a:rPr lang="en-US" altLang="zh-CN" b="1" dirty="0">
                  <a:ea typeface="宋体" charset="-122"/>
                </a:rPr>
                <a:t>V</a:t>
              </a:r>
              <a:endParaRPr lang="zh-CN" altLang="en-US" b="1" dirty="0">
                <a:ea typeface="宋体" charset="-122"/>
              </a:endParaRPr>
            </a:p>
          </p:txBody>
        </p:sp>
      </p:grpSp>
      <p:grpSp>
        <p:nvGrpSpPr>
          <p:cNvPr id="8" name="组合 7">
            <a:extLst>
              <a:ext uri="{FF2B5EF4-FFF2-40B4-BE49-F238E27FC236}">
                <a16:creationId xmlns:a16="http://schemas.microsoft.com/office/drawing/2014/main" id="{32748595-10B9-4EB5-88D7-5C721D6D7F1F}"/>
              </a:ext>
            </a:extLst>
          </p:cNvPr>
          <p:cNvGrpSpPr/>
          <p:nvPr/>
        </p:nvGrpSpPr>
        <p:grpSpPr>
          <a:xfrm>
            <a:off x="1762722" y="3076645"/>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headEnd/>
              <a:tailEnd/>
            </a:ln>
          </p:spPr>
          <p:txBody>
            <a:bodyPr anchor="ctr" anchorCtr="1"/>
            <a:lstStyle/>
            <a:p>
              <a:endParaRPr lang="zh-CN" altLang="en-US" sz="2400" dirty="0"/>
            </a:p>
          </p:txBody>
        </p:sp>
        <p:sp>
          <p:nvSpPr>
            <p:cNvPr id="12" name="文本框 11"/>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p>
            <a:p>
              <a:pPr algn="ctr"/>
              <a:r>
                <a:rPr lang="zh-CN" altLang="en-US" b="1" dirty="0">
                  <a:latin typeface="+mj-ea"/>
                  <a:ea typeface="+mj-ea"/>
                </a:rPr>
                <a:t>页表项地址</a:t>
              </a:r>
            </a:p>
          </p:txBody>
        </p:sp>
      </p:grpSp>
      <p:sp>
        <p:nvSpPr>
          <p:cNvPr id="1149971" name="Rectangle 19"/>
          <p:cNvSpPr>
            <a:spLocks noChangeArrowheads="1"/>
          </p:cNvSpPr>
          <p:nvPr/>
        </p:nvSpPr>
        <p:spPr bwMode="auto">
          <a:xfrm>
            <a:off x="1683647" y="1314258"/>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9" name="组合 8"/>
          <p:cNvGrpSpPr/>
          <p:nvPr/>
        </p:nvGrpSpPr>
        <p:grpSpPr>
          <a:xfrm>
            <a:off x="5770924" y="91008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headEnd/>
              <a:tailEnd/>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7" name="组合 6"/>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p>
            </p:txBody>
          </p:sp>
        </p:grpSp>
      </p:grpSp>
    </p:spTree>
    <p:extLst>
      <p:ext uri="{BB962C8B-B14F-4D97-AF65-F5344CB8AC3E}">
        <p14:creationId xmlns:p14="http://schemas.microsoft.com/office/powerpoint/2010/main" val="258122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animBg="1"/>
      <p:bldP spid="1149982" grpId="0" animBg="1"/>
      <p:bldP spid="1149983" grpId="0" animBg="1"/>
      <p:bldP spid="1149984" grpId="0" animBg="1"/>
      <p:bldP spid="1149977" grpId="0" animBg="1"/>
      <p:bldP spid="1149971" grpId="0" animBg="1"/>
    </p:bld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实地址计算机系统</a:t>
            </a:r>
          </a:p>
        </p:txBody>
      </p:sp>
      <p:sp>
        <p:nvSpPr>
          <p:cNvPr id="3" name="内容占位符 2"/>
          <p:cNvSpPr>
            <a:spLocks noGrp="1"/>
          </p:cNvSpPr>
          <p:nvPr>
            <p:ph idx="1"/>
          </p:nvPr>
        </p:nvSpPr>
        <p:spPr/>
        <p:txBody>
          <a:bodyPr/>
          <a:lstStyle/>
          <a:p>
            <a:r>
              <a:rPr lang="en-US" altLang="zh-CN" sz="2800" dirty="0"/>
              <a:t>CPU</a:t>
            </a:r>
            <a:r>
              <a:rPr lang="zh-CN" altLang="en-US" sz="2800" dirty="0"/>
              <a:t>给出的地址直接访问物理内存</a:t>
            </a:r>
            <a:endParaRPr lang="en-US" altLang="zh-CN" sz="2800" dirty="0"/>
          </a:p>
          <a:p>
            <a:r>
              <a:rPr lang="zh-CN" altLang="en-US" sz="2800" dirty="0"/>
              <a:t>大多数</a:t>
            </a:r>
            <a:r>
              <a:rPr lang="en-US" altLang="zh-CN" sz="2800" dirty="0"/>
              <a:t>Cray</a:t>
            </a:r>
            <a:r>
              <a:rPr lang="zh-CN" altLang="en-US" sz="2800" dirty="0"/>
              <a:t>计算机，早期</a:t>
            </a:r>
            <a:r>
              <a:rPr lang="en-US" altLang="zh-CN" sz="2800" dirty="0"/>
              <a:t>PC</a:t>
            </a:r>
            <a:r>
              <a:rPr lang="zh-CN" altLang="en-US" sz="2800" dirty="0"/>
              <a:t>，大多数嵌入式系统</a:t>
            </a:r>
            <a:endParaRPr lang="en-US" altLang="zh-CN" dirty="0"/>
          </a:p>
          <a:p>
            <a:endParaRPr lang="zh-CN" altLang="en-US" dirty="0"/>
          </a:p>
        </p:txBody>
      </p:sp>
      <p:grpSp>
        <p:nvGrpSpPr>
          <p:cNvPr id="4" name="Group 36"/>
          <p:cNvGrpSpPr>
            <a:grpSpLocks/>
          </p:cNvGrpSpPr>
          <p:nvPr/>
        </p:nvGrpSpPr>
        <p:grpSpPr bwMode="auto">
          <a:xfrm>
            <a:off x="3783014" y="2997200"/>
            <a:ext cx="5387975" cy="3162300"/>
            <a:chOff x="1544" y="1808"/>
            <a:chExt cx="3394" cy="1992"/>
          </a:xfrm>
        </p:grpSpPr>
        <p:sp>
          <p:nvSpPr>
            <p:cNvPr id="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7" name="Text Box 10"/>
            <p:cNvSpPr txBox="1">
              <a:spLocks noChangeArrowheads="1"/>
            </p:cNvSpPr>
            <p:nvPr/>
          </p:nvSpPr>
          <p:spPr bwMode="auto">
            <a:xfrm>
              <a:off x="1688" y="2480"/>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charset="-122"/>
                </a:rPr>
                <a:t>CPU</a:t>
              </a:r>
              <a:endParaRPr lang="en-US" altLang="zh-CN" sz="2000" b="1" dirty="0">
                <a:latin typeface="Helvetica"/>
                <a:ea typeface="宋体" charset="-122"/>
              </a:endParaRPr>
            </a:p>
          </p:txBody>
        </p:sp>
        <p:sp>
          <p:nvSpPr>
            <p:cNvPr id="8" name="Rectangle 11"/>
            <p:cNvSpPr>
              <a:spLocks noChangeArrowheads="1"/>
            </p:cNvSpPr>
            <p:nvPr/>
          </p:nvSpPr>
          <p:spPr bwMode="auto">
            <a:xfrm>
              <a:off x="3168" y="1856"/>
              <a:ext cx="1056" cy="194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1" name="Text Box 27"/>
            <p:cNvSpPr txBox="1">
              <a:spLocks noChangeArrowheads="1"/>
            </p:cNvSpPr>
            <p:nvPr/>
          </p:nvSpPr>
          <p:spPr bwMode="auto">
            <a:xfrm>
              <a:off x="3264" y="185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22" name="Text Box 28"/>
            <p:cNvSpPr txBox="1">
              <a:spLocks noChangeArrowheads="1"/>
            </p:cNvSpPr>
            <p:nvPr/>
          </p:nvSpPr>
          <p:spPr bwMode="auto">
            <a:xfrm>
              <a:off x="3264" y="200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23" name="Text Box 29"/>
            <p:cNvSpPr txBox="1">
              <a:spLocks noChangeArrowheads="1"/>
            </p:cNvSpPr>
            <p:nvPr/>
          </p:nvSpPr>
          <p:spPr bwMode="auto">
            <a:xfrm>
              <a:off x="3120" y="3440"/>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N-1:</a:t>
              </a:r>
              <a:endParaRPr lang="en-US" altLang="zh-CN" sz="2400" b="1">
                <a:latin typeface="Helvetica"/>
                <a:ea typeface="宋体" charset="-122"/>
              </a:endParaRPr>
            </a:p>
          </p:txBody>
        </p:sp>
        <p:sp>
          <p:nvSpPr>
            <p:cNvPr id="24" name="Text Box 30"/>
            <p:cNvSpPr txBox="1">
              <a:spLocks noChangeArrowheads="1"/>
            </p:cNvSpPr>
            <p:nvPr/>
          </p:nvSpPr>
          <p:spPr bwMode="auto">
            <a:xfrm>
              <a:off x="4272" y="2216"/>
              <a:ext cx="666"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Memory</a:t>
              </a:r>
            </a:p>
          </p:txBody>
        </p:sp>
        <p:sp>
          <p:nvSpPr>
            <p:cNvPr id="25" name="Line 31"/>
            <p:cNvSpPr>
              <a:spLocks noChangeShapeType="1"/>
            </p:cNvSpPr>
            <p:nvPr/>
          </p:nvSpPr>
          <p:spPr bwMode="auto">
            <a:xfrm flipV="1">
              <a:off x="2256" y="2288"/>
              <a:ext cx="1152" cy="192"/>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2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sp>
          <p:nvSpPr>
            <p:cNvPr id="27" name="Text Box 33"/>
            <p:cNvSpPr txBox="1">
              <a:spLocks noChangeArrowheads="1"/>
            </p:cNvSpPr>
            <p:nvPr/>
          </p:nvSpPr>
          <p:spPr bwMode="auto">
            <a:xfrm>
              <a:off x="2200" y="1992"/>
              <a:ext cx="858" cy="33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Physical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2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Tree>
    <p:extLst>
      <p:ext uri="{BB962C8B-B14F-4D97-AF65-F5344CB8AC3E}">
        <p14:creationId xmlns:p14="http://schemas.microsoft.com/office/powerpoint/2010/main" val="77343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虚地址计算机系统</a:t>
            </a:r>
          </a:p>
        </p:txBody>
      </p:sp>
      <p:sp>
        <p:nvSpPr>
          <p:cNvPr id="3" name="内容占位符 2"/>
          <p:cNvSpPr>
            <a:spLocks noGrp="1"/>
          </p:cNvSpPr>
          <p:nvPr>
            <p:ph idx="1"/>
          </p:nvPr>
        </p:nvSpPr>
        <p:spPr/>
        <p:txBody>
          <a:bodyPr/>
          <a:lstStyle/>
          <a:p>
            <a:r>
              <a:rPr lang="en-US" altLang="zh-CN" sz="2800" dirty="0"/>
              <a:t>CPU</a:t>
            </a:r>
            <a:r>
              <a:rPr lang="zh-CN" altLang="en-US" sz="2800" dirty="0"/>
              <a:t>地址需要虚实变换</a:t>
            </a:r>
            <a:endParaRPr lang="en-US" altLang="zh-CN" sz="2800" dirty="0"/>
          </a:p>
          <a:p>
            <a:pPr lvl="1"/>
            <a:r>
              <a:rPr lang="zh-CN" altLang="en-US" sz="2200" dirty="0"/>
              <a:t>硬件通过</a:t>
            </a:r>
            <a:r>
              <a:rPr lang="en-US" altLang="zh-CN" sz="2200" dirty="0"/>
              <a:t>OS</a:t>
            </a:r>
            <a:r>
              <a:rPr lang="zh-CN" altLang="en-US" sz="2200" dirty="0"/>
              <a:t>维护的页表将虚拟地址转换为物理地址</a:t>
            </a:r>
            <a:endParaRPr lang="en-US" altLang="zh-CN" sz="2200" dirty="0"/>
          </a:p>
          <a:p>
            <a:r>
              <a:rPr lang="zh-CN" altLang="en-US" sz="2800" dirty="0"/>
              <a:t>工作站，服务器，现代</a:t>
            </a:r>
            <a:r>
              <a:rPr lang="en-US" altLang="zh-CN" sz="2800" dirty="0"/>
              <a:t>PC</a:t>
            </a:r>
          </a:p>
          <a:p>
            <a:endParaRPr lang="zh-CN" altLang="en-US" dirty="0"/>
          </a:p>
        </p:txBody>
      </p:sp>
      <p:grpSp>
        <p:nvGrpSpPr>
          <p:cNvPr id="4" name="Group 5"/>
          <p:cNvGrpSpPr>
            <a:grpSpLocks/>
          </p:cNvGrpSpPr>
          <p:nvPr/>
        </p:nvGrpSpPr>
        <p:grpSpPr bwMode="auto">
          <a:xfrm>
            <a:off x="2688266" y="4184154"/>
            <a:ext cx="1219200" cy="1143000"/>
            <a:chOff x="1488" y="1872"/>
            <a:chExt cx="768" cy="720"/>
          </a:xfrm>
        </p:grpSpPr>
        <p:sp>
          <p:nvSpPr>
            <p:cNvPr id="5"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6"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7" name="Text Box 8"/>
            <p:cNvSpPr txBox="1">
              <a:spLocks noChangeArrowheads="1"/>
            </p:cNvSpPr>
            <p:nvPr/>
          </p:nvSpPr>
          <p:spPr bwMode="auto">
            <a:xfrm>
              <a:off x="1632" y="2064"/>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charset="-122"/>
                </a:rPr>
                <a:t>CPU</a:t>
              </a:r>
              <a:endParaRPr lang="en-US" altLang="zh-CN" sz="2000" b="1" dirty="0">
                <a:latin typeface="Helvetica"/>
                <a:ea typeface="宋体" charset="-122"/>
              </a:endParaRPr>
            </a:p>
          </p:txBody>
        </p:sp>
      </p:grpSp>
      <p:grpSp>
        <p:nvGrpSpPr>
          <p:cNvPr id="8" name="Group 9"/>
          <p:cNvGrpSpPr>
            <a:grpSpLocks/>
          </p:cNvGrpSpPr>
          <p:nvPr/>
        </p:nvGrpSpPr>
        <p:grpSpPr bwMode="auto">
          <a:xfrm>
            <a:off x="7793666" y="2812554"/>
            <a:ext cx="1752600" cy="3352800"/>
            <a:chOff x="3024" y="1248"/>
            <a:chExt cx="1104" cy="2112"/>
          </a:xfrm>
        </p:grpSpPr>
        <p:sp>
          <p:nvSpPr>
            <p:cNvPr id="9" name="Rectangle 10"/>
            <p:cNvSpPr>
              <a:spLocks noChangeArrowheads="1"/>
            </p:cNvSpPr>
            <p:nvPr/>
          </p:nvSpPr>
          <p:spPr bwMode="auto">
            <a:xfrm>
              <a:off x="3072" y="1296"/>
              <a:ext cx="1056" cy="206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0"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11" name="Group 12"/>
            <p:cNvGrpSpPr>
              <a:grpSpLocks/>
            </p:cNvGrpSpPr>
            <p:nvPr/>
          </p:nvGrpSpPr>
          <p:grpSpPr bwMode="auto">
            <a:xfrm>
              <a:off x="3360" y="1344"/>
              <a:ext cx="576" cy="1872"/>
              <a:chOff x="3360" y="1344"/>
              <a:chExt cx="576" cy="1872"/>
            </a:xfrm>
          </p:grpSpPr>
          <p:sp>
            <p:nvSpPr>
              <p:cNvPr id="15"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6"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7"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8"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19"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0"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1"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2"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3"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4"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5"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6"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27"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12" name="Text Box 26"/>
            <p:cNvSpPr txBox="1">
              <a:spLocks noChangeArrowheads="1"/>
            </p:cNvSpPr>
            <p:nvPr/>
          </p:nvSpPr>
          <p:spPr bwMode="auto">
            <a:xfrm>
              <a:off x="3168" y="129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13" name="Text Box 27"/>
            <p:cNvSpPr txBox="1">
              <a:spLocks noChangeArrowheads="1"/>
            </p:cNvSpPr>
            <p:nvPr/>
          </p:nvSpPr>
          <p:spPr bwMode="auto">
            <a:xfrm>
              <a:off x="3168" y="144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14" name="Text Box 28"/>
            <p:cNvSpPr txBox="1">
              <a:spLocks noChangeArrowheads="1"/>
            </p:cNvSpPr>
            <p:nvPr/>
          </p:nvSpPr>
          <p:spPr bwMode="auto">
            <a:xfrm>
              <a:off x="3024" y="3024"/>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N-1:</a:t>
              </a:r>
              <a:endParaRPr lang="en-US" altLang="zh-CN" sz="2400" b="1">
                <a:latin typeface="Helvetica"/>
                <a:ea typeface="宋体" charset="-122"/>
              </a:endParaRPr>
            </a:p>
          </p:txBody>
        </p:sp>
      </p:grpSp>
      <p:sp>
        <p:nvSpPr>
          <p:cNvPr id="28" name="Text Box 29"/>
          <p:cNvSpPr txBox="1">
            <a:spLocks noChangeArrowheads="1"/>
          </p:cNvSpPr>
          <p:nvPr/>
        </p:nvSpPr>
        <p:spPr bwMode="auto">
          <a:xfrm>
            <a:off x="8222292" y="6203454"/>
            <a:ext cx="10572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Memory</a:t>
            </a:r>
          </a:p>
        </p:txBody>
      </p:sp>
      <p:sp>
        <p:nvSpPr>
          <p:cNvPr id="29" name="Rectangle 30"/>
          <p:cNvSpPr>
            <a:spLocks noChangeArrowheads="1"/>
          </p:cNvSpPr>
          <p:nvPr/>
        </p:nvSpPr>
        <p:spPr bwMode="auto">
          <a:xfrm>
            <a:off x="5050466" y="3650754"/>
            <a:ext cx="1219200" cy="2362200"/>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0" name="Rectangle 31"/>
          <p:cNvSpPr>
            <a:spLocks noChangeArrowheads="1"/>
          </p:cNvSpPr>
          <p:nvPr/>
        </p:nvSpPr>
        <p:spPr bwMode="auto">
          <a:xfrm>
            <a:off x="4974266" y="3574554"/>
            <a:ext cx="1219200" cy="2362200"/>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1" name="Group 32"/>
          <p:cNvGrpSpPr>
            <a:grpSpLocks/>
          </p:cNvGrpSpPr>
          <p:nvPr/>
        </p:nvGrpSpPr>
        <p:grpSpPr bwMode="auto">
          <a:xfrm>
            <a:off x="5507666" y="3726954"/>
            <a:ext cx="533400" cy="2057400"/>
            <a:chOff x="2688" y="1584"/>
            <a:chExt cx="576" cy="1296"/>
          </a:xfrm>
        </p:grpSpPr>
        <p:sp>
          <p:nvSpPr>
            <p:cNvPr id="32"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3"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4"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5"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6"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7"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8"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9"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0"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41" name="Text Box 42"/>
          <p:cNvSpPr txBox="1">
            <a:spLocks noChangeArrowheads="1"/>
          </p:cNvSpPr>
          <p:nvPr/>
        </p:nvSpPr>
        <p:spPr bwMode="auto">
          <a:xfrm>
            <a:off x="5202867" y="3650754"/>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0:</a:t>
            </a:r>
            <a:endParaRPr lang="en-US" altLang="zh-CN" sz="2400" b="1">
              <a:latin typeface="Helvetica"/>
              <a:ea typeface="宋体" charset="-122"/>
            </a:endParaRPr>
          </a:p>
        </p:txBody>
      </p:sp>
      <p:sp>
        <p:nvSpPr>
          <p:cNvPr id="42" name="Text Box 43"/>
          <p:cNvSpPr txBox="1">
            <a:spLocks noChangeArrowheads="1"/>
          </p:cNvSpPr>
          <p:nvPr/>
        </p:nvSpPr>
        <p:spPr bwMode="auto">
          <a:xfrm>
            <a:off x="5202867" y="3879354"/>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1:</a:t>
            </a:r>
            <a:endParaRPr lang="en-US" altLang="zh-CN" sz="2400" b="1">
              <a:latin typeface="Helvetica"/>
              <a:ea typeface="宋体" charset="-122"/>
            </a:endParaRPr>
          </a:p>
        </p:txBody>
      </p:sp>
      <p:sp>
        <p:nvSpPr>
          <p:cNvPr id="43" name="Text Box 44"/>
          <p:cNvSpPr txBox="1">
            <a:spLocks noChangeArrowheads="1"/>
          </p:cNvSpPr>
          <p:nvPr/>
        </p:nvSpPr>
        <p:spPr bwMode="auto">
          <a:xfrm>
            <a:off x="4974267" y="5479554"/>
            <a:ext cx="6127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P-1:</a:t>
            </a:r>
            <a:endParaRPr lang="en-US" altLang="zh-CN" sz="2400" b="1">
              <a:latin typeface="Helvetica"/>
              <a:ea typeface="宋体" charset="-122"/>
            </a:endParaRPr>
          </a:p>
        </p:txBody>
      </p:sp>
      <p:sp>
        <p:nvSpPr>
          <p:cNvPr id="44" name="Text Box 45"/>
          <p:cNvSpPr txBox="1">
            <a:spLocks noChangeArrowheads="1"/>
          </p:cNvSpPr>
          <p:nvPr/>
        </p:nvSpPr>
        <p:spPr bwMode="auto">
          <a:xfrm>
            <a:off x="4958392" y="3161804"/>
            <a:ext cx="13874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charset="-122"/>
              </a:rPr>
              <a:t>Page Table</a:t>
            </a:r>
          </a:p>
        </p:txBody>
      </p:sp>
      <p:sp>
        <p:nvSpPr>
          <p:cNvPr id="45" name="Line 46"/>
          <p:cNvSpPr>
            <a:spLocks noChangeShapeType="1"/>
          </p:cNvSpPr>
          <p:nvPr/>
        </p:nvSpPr>
        <p:spPr bwMode="auto">
          <a:xfrm flipV="1">
            <a:off x="3831266" y="4336554"/>
            <a:ext cx="1676400" cy="228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46" name="Oval 47"/>
          <p:cNvSpPr>
            <a:spLocks noChangeArrowheads="1"/>
          </p:cNvSpPr>
          <p:nvPr/>
        </p:nvSpPr>
        <p:spPr bwMode="auto">
          <a:xfrm>
            <a:off x="5717216" y="4212729"/>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7" name="Oval 48"/>
          <p:cNvSpPr>
            <a:spLocks noChangeArrowheads="1"/>
          </p:cNvSpPr>
          <p:nvPr/>
        </p:nvSpPr>
        <p:spPr bwMode="auto">
          <a:xfrm>
            <a:off x="5726741" y="5136654"/>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48" name="Line 49"/>
          <p:cNvSpPr>
            <a:spLocks noChangeShapeType="1"/>
          </p:cNvSpPr>
          <p:nvPr/>
        </p:nvSpPr>
        <p:spPr bwMode="auto">
          <a:xfrm>
            <a:off x="5802942" y="4298454"/>
            <a:ext cx="2486025" cy="863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49" name="Line 50"/>
          <p:cNvSpPr>
            <a:spLocks noChangeShapeType="1"/>
          </p:cNvSpPr>
          <p:nvPr/>
        </p:nvSpPr>
        <p:spPr bwMode="auto">
          <a:xfrm flipV="1">
            <a:off x="5812466" y="4031754"/>
            <a:ext cx="2514600" cy="11430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50" name="Line 51"/>
          <p:cNvSpPr>
            <a:spLocks noChangeShapeType="1"/>
          </p:cNvSpPr>
          <p:nvPr/>
        </p:nvSpPr>
        <p:spPr bwMode="auto">
          <a:xfrm flipH="1" flipV="1">
            <a:off x="3831266" y="4869954"/>
            <a:ext cx="1676400" cy="304800"/>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grpSp>
        <p:nvGrpSpPr>
          <p:cNvPr id="51" name="Group 52"/>
          <p:cNvGrpSpPr>
            <a:grpSpLocks/>
          </p:cNvGrpSpPr>
          <p:nvPr/>
        </p:nvGrpSpPr>
        <p:grpSpPr bwMode="auto">
          <a:xfrm>
            <a:off x="5507666" y="5327154"/>
            <a:ext cx="533400" cy="228600"/>
            <a:chOff x="2496" y="2688"/>
            <a:chExt cx="336" cy="144"/>
          </a:xfrm>
        </p:grpSpPr>
        <p:sp>
          <p:nvSpPr>
            <p:cNvPr id="52" name="Line 53"/>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53" name="Line 54"/>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grpSp>
        <p:nvGrpSpPr>
          <p:cNvPr id="54" name="Group 55"/>
          <p:cNvGrpSpPr>
            <a:grpSpLocks/>
          </p:cNvGrpSpPr>
          <p:nvPr/>
        </p:nvGrpSpPr>
        <p:grpSpPr bwMode="auto">
          <a:xfrm>
            <a:off x="5507666" y="4641354"/>
            <a:ext cx="533400" cy="228600"/>
            <a:chOff x="2496" y="2688"/>
            <a:chExt cx="336" cy="144"/>
          </a:xfrm>
        </p:grpSpPr>
        <p:sp>
          <p:nvSpPr>
            <p:cNvPr id="55" name="Line 56"/>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56" name="Line 57"/>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sp>
        <p:nvSpPr>
          <p:cNvPr id="57" name="Text Box 65"/>
          <p:cNvSpPr txBox="1">
            <a:spLocks noChangeArrowheads="1"/>
          </p:cNvSpPr>
          <p:nvPr/>
        </p:nvSpPr>
        <p:spPr bwMode="auto">
          <a:xfrm>
            <a:off x="4690104" y="6308230"/>
            <a:ext cx="182806" cy="339067"/>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endParaRPr lang="en-US" altLang="zh-CN" b="1">
              <a:latin typeface="Helvetica"/>
              <a:ea typeface="宋体" charset="-122"/>
            </a:endParaRPr>
          </a:p>
        </p:txBody>
      </p:sp>
      <p:sp>
        <p:nvSpPr>
          <p:cNvPr id="58" name="Freeform 66"/>
          <p:cNvSpPr>
            <a:spLocks/>
          </p:cNvSpPr>
          <p:nvPr/>
        </p:nvSpPr>
        <p:spPr bwMode="auto">
          <a:xfrm>
            <a:off x="5783891" y="4765180"/>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59" name="Freeform 67"/>
          <p:cNvSpPr>
            <a:spLocks/>
          </p:cNvSpPr>
          <p:nvPr/>
        </p:nvSpPr>
        <p:spPr bwMode="auto">
          <a:xfrm>
            <a:off x="5774366" y="5441454"/>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60" name="Text Box 68"/>
          <p:cNvSpPr txBox="1">
            <a:spLocks noChangeArrowheads="1"/>
          </p:cNvSpPr>
          <p:nvPr/>
        </p:nvSpPr>
        <p:spPr bwMode="auto">
          <a:xfrm>
            <a:off x="3437091" y="3422154"/>
            <a:ext cx="1362551" cy="53296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Virtual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61" name="Text Box 69"/>
          <p:cNvSpPr txBox="1">
            <a:spLocks noChangeArrowheads="1"/>
          </p:cNvSpPr>
          <p:nvPr/>
        </p:nvSpPr>
        <p:spPr bwMode="auto">
          <a:xfrm>
            <a:off x="6332691" y="3498354"/>
            <a:ext cx="1362551" cy="532966"/>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latin typeface="Helvetica"/>
                <a:ea typeface="宋体" charset="-122"/>
              </a:rPr>
              <a:t>Physical</a:t>
            </a:r>
          </a:p>
          <a:p>
            <a:pPr algn="r" eaLnBrk="0" hangingPunct="0">
              <a:lnSpc>
                <a:spcPct val="80000"/>
              </a:lnSpc>
            </a:pPr>
            <a:r>
              <a:rPr lang="en-US" altLang="zh-CN" b="1">
                <a:latin typeface="Helvetica"/>
                <a:ea typeface="宋体" charset="-122"/>
              </a:rPr>
              <a:t>Addresses</a:t>
            </a:r>
            <a:endParaRPr lang="en-US" altLang="zh-CN" sz="2400" b="1">
              <a:latin typeface="Helvetica"/>
              <a:ea typeface="宋体" charset="-122"/>
            </a:endParaRPr>
          </a:p>
        </p:txBody>
      </p:sp>
      <p:sp>
        <p:nvSpPr>
          <p:cNvPr id="62" name="AutoShape 70"/>
          <p:cNvSpPr>
            <a:spLocks noChangeArrowheads="1"/>
          </p:cNvSpPr>
          <p:nvPr/>
        </p:nvSpPr>
        <p:spPr bwMode="auto">
          <a:xfrm>
            <a:off x="6188704" y="6081217"/>
            <a:ext cx="1581150" cy="479425"/>
          </a:xfrm>
          <a:prstGeom prst="can">
            <a:avLst>
              <a:gd name="adj" fmla="val 25000"/>
            </a:avLst>
          </a:prstGeom>
          <a:solidFill>
            <a:srgbClr val="CCFF66"/>
          </a:solidFill>
          <a:ln w="9525">
            <a:solidFill>
              <a:schemeClr val="tx1"/>
            </a:solidFill>
            <a:round/>
            <a:headEnd/>
            <a:tailEnd/>
          </a:ln>
        </p:spPr>
        <p:txBody>
          <a:bodyPr wrap="none" anchor="ctr"/>
          <a:lstStyle/>
          <a:p>
            <a:pPr algn="r" eaLnBrk="0" hangingPunct="0">
              <a:lnSpc>
                <a:spcPct val="90000"/>
              </a:lnSpc>
              <a:spcBef>
                <a:spcPct val="30000"/>
              </a:spcBef>
            </a:pPr>
            <a:r>
              <a:rPr lang="en-US" altLang="zh-CN" b="1">
                <a:latin typeface="Verdana" pitchFamily="34" charset="0"/>
                <a:ea typeface="宋体" charset="-122"/>
              </a:rPr>
              <a:t>Part Disk</a:t>
            </a:r>
            <a:endParaRPr lang="en-US" altLang="zh-CN" sz="3800">
              <a:latin typeface="Verdana" pitchFamily="34" charset="0"/>
              <a:ea typeface="宋体" charset="-122"/>
            </a:endParaRPr>
          </a:p>
        </p:txBody>
      </p:sp>
    </p:spTree>
    <p:extLst>
      <p:ext uri="{BB962C8B-B14F-4D97-AF65-F5344CB8AC3E}">
        <p14:creationId xmlns:p14="http://schemas.microsoft.com/office/powerpoint/2010/main" val="31425004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缺页 </a:t>
            </a:r>
            <a:r>
              <a:rPr lang="en-US" altLang="zh-CN" dirty="0"/>
              <a:t>Page Faults </a:t>
            </a:r>
            <a:endParaRPr lang="zh-CN" altLang="en-US" dirty="0"/>
          </a:p>
        </p:txBody>
      </p:sp>
      <p:sp>
        <p:nvSpPr>
          <p:cNvPr id="3" name="内容占位符 2"/>
          <p:cNvSpPr>
            <a:spLocks noGrp="1"/>
          </p:cNvSpPr>
          <p:nvPr>
            <p:ph idx="1"/>
          </p:nvPr>
        </p:nvSpPr>
        <p:spPr>
          <a:xfrm>
            <a:off x="487822" y="942764"/>
            <a:ext cx="10515599" cy="2406492"/>
          </a:xfrm>
        </p:spPr>
        <p:txBody>
          <a:bodyPr>
            <a:normAutofit fontScale="92500" lnSpcReduction="20000"/>
          </a:bodyPr>
          <a:lstStyle/>
          <a:p>
            <a:r>
              <a:rPr lang="zh-CN" altLang="en-US" sz="2800" b="1" dirty="0"/>
              <a:t>页表指示虚拟地址不在内存中</a:t>
            </a:r>
          </a:p>
          <a:p>
            <a:pPr lvl="1"/>
            <a:r>
              <a:rPr lang="zh-CN" altLang="en-US" dirty="0"/>
              <a:t>操作系统负责将数据从磁盘迁移到内存中</a:t>
            </a:r>
          </a:p>
          <a:p>
            <a:pPr lvl="1"/>
            <a:r>
              <a:rPr lang="zh-CN" altLang="en-US" dirty="0"/>
              <a:t>当前进程挂起</a:t>
            </a:r>
          </a:p>
          <a:p>
            <a:pPr lvl="1"/>
            <a:r>
              <a:rPr lang="zh-CN" altLang="en-US" dirty="0"/>
              <a:t>操作系统负责所有的替换策略</a:t>
            </a:r>
          </a:p>
          <a:p>
            <a:pPr lvl="1"/>
            <a:r>
              <a:rPr lang="zh-CN" altLang="en-US" dirty="0"/>
              <a:t>唤醒挂起进程</a:t>
            </a:r>
          </a:p>
          <a:p>
            <a:endParaRPr lang="zh-CN" altLang="en-US" dirty="0"/>
          </a:p>
          <a:p>
            <a:endParaRPr lang="zh-CN" altLang="en-US" dirty="0"/>
          </a:p>
        </p:txBody>
      </p:sp>
      <p:sp>
        <p:nvSpPr>
          <p:cNvPr id="4" name="AutoShape 5"/>
          <p:cNvSpPr>
            <a:spLocks noChangeAspect="1" noChangeArrowheads="1"/>
          </p:cNvSpPr>
          <p:nvPr/>
        </p:nvSpPr>
        <p:spPr bwMode="auto">
          <a:xfrm>
            <a:off x="1798638" y="4779963"/>
            <a:ext cx="684212"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 name="AutoShape 6"/>
          <p:cNvSpPr>
            <a:spLocks noChangeAspect="1" noChangeArrowheads="1"/>
          </p:cNvSpPr>
          <p:nvPr/>
        </p:nvSpPr>
        <p:spPr bwMode="auto">
          <a:xfrm>
            <a:off x="1752601" y="4733926"/>
            <a:ext cx="684213"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charset="-122"/>
              </a:rPr>
              <a:t>CPU</a:t>
            </a:r>
            <a:endParaRPr lang="en-US" altLang="zh-CN" sz="1400" b="1" dirty="0">
              <a:latin typeface="Helvetica"/>
              <a:ea typeface="宋体" charset="-122"/>
            </a:endParaRPr>
          </a:p>
        </p:txBody>
      </p:sp>
      <p:sp>
        <p:nvSpPr>
          <p:cNvPr id="6" name="Rectangle 7"/>
          <p:cNvSpPr>
            <a:spLocks noChangeAspect="1" noChangeArrowheads="1"/>
          </p:cNvSpPr>
          <p:nvPr/>
        </p:nvSpPr>
        <p:spPr bwMode="auto">
          <a:xfrm>
            <a:off x="4860925" y="3957639"/>
            <a:ext cx="1004888"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 name="Rectangle 8"/>
          <p:cNvSpPr>
            <a:spLocks noChangeAspect="1" noChangeArrowheads="1"/>
          </p:cNvSpPr>
          <p:nvPr/>
        </p:nvSpPr>
        <p:spPr bwMode="auto">
          <a:xfrm>
            <a:off x="4814889" y="3911601"/>
            <a:ext cx="1004887"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8" name="Rectangle 9"/>
          <p:cNvSpPr>
            <a:spLocks noChangeAspect="1" noChangeArrowheads="1"/>
          </p:cNvSpPr>
          <p:nvPr/>
        </p:nvSpPr>
        <p:spPr bwMode="auto">
          <a:xfrm>
            <a:off x="5133976" y="400367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9" name="Rectangle 10"/>
          <p:cNvSpPr>
            <a:spLocks noChangeAspect="1" noChangeArrowheads="1"/>
          </p:cNvSpPr>
          <p:nvPr/>
        </p:nvSpPr>
        <p:spPr bwMode="auto">
          <a:xfrm>
            <a:off x="5133976" y="4140201"/>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0" name="Rectangle 11"/>
          <p:cNvSpPr>
            <a:spLocks noChangeAspect="1" noChangeArrowheads="1"/>
          </p:cNvSpPr>
          <p:nvPr/>
        </p:nvSpPr>
        <p:spPr bwMode="auto">
          <a:xfrm>
            <a:off x="5133976" y="4278314"/>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1" name="Rectangle 12"/>
          <p:cNvSpPr>
            <a:spLocks noChangeAspect="1" noChangeArrowheads="1"/>
          </p:cNvSpPr>
          <p:nvPr/>
        </p:nvSpPr>
        <p:spPr bwMode="auto">
          <a:xfrm>
            <a:off x="5133976" y="4414839"/>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2" name="Rectangle 13"/>
          <p:cNvSpPr>
            <a:spLocks noChangeAspect="1" noChangeArrowheads="1"/>
          </p:cNvSpPr>
          <p:nvPr/>
        </p:nvSpPr>
        <p:spPr bwMode="auto">
          <a:xfrm>
            <a:off x="5133976" y="45513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3" name="Rectangle 14"/>
          <p:cNvSpPr>
            <a:spLocks noChangeAspect="1" noChangeArrowheads="1"/>
          </p:cNvSpPr>
          <p:nvPr/>
        </p:nvSpPr>
        <p:spPr bwMode="auto">
          <a:xfrm>
            <a:off x="5133976" y="4826001"/>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4" name="Rectangle 15"/>
          <p:cNvSpPr>
            <a:spLocks noChangeAspect="1" noChangeArrowheads="1"/>
          </p:cNvSpPr>
          <p:nvPr/>
        </p:nvSpPr>
        <p:spPr bwMode="auto">
          <a:xfrm>
            <a:off x="5133976" y="468947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5" name="Rectangle 16"/>
          <p:cNvSpPr>
            <a:spLocks noChangeAspect="1" noChangeArrowheads="1"/>
          </p:cNvSpPr>
          <p:nvPr/>
        </p:nvSpPr>
        <p:spPr bwMode="auto">
          <a:xfrm>
            <a:off x="5133976" y="496252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6" name="Rectangle 17"/>
          <p:cNvSpPr>
            <a:spLocks noChangeAspect="1" noChangeArrowheads="1"/>
          </p:cNvSpPr>
          <p:nvPr/>
        </p:nvSpPr>
        <p:spPr bwMode="auto">
          <a:xfrm>
            <a:off x="5133976" y="5099051"/>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7" name="Rectangle 18"/>
          <p:cNvSpPr>
            <a:spLocks noChangeAspect="1" noChangeArrowheads="1"/>
          </p:cNvSpPr>
          <p:nvPr/>
        </p:nvSpPr>
        <p:spPr bwMode="auto">
          <a:xfrm>
            <a:off x="5133976" y="5237164"/>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8" name="Rectangle 19"/>
          <p:cNvSpPr>
            <a:spLocks noChangeAspect="1" noChangeArrowheads="1"/>
          </p:cNvSpPr>
          <p:nvPr/>
        </p:nvSpPr>
        <p:spPr bwMode="auto">
          <a:xfrm>
            <a:off x="5133976" y="5373689"/>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19" name="Rectangle 20"/>
          <p:cNvSpPr>
            <a:spLocks noChangeAspect="1" noChangeArrowheads="1"/>
          </p:cNvSpPr>
          <p:nvPr/>
        </p:nvSpPr>
        <p:spPr bwMode="auto">
          <a:xfrm>
            <a:off x="5133976" y="5648326"/>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0" name="Rectangle 21"/>
          <p:cNvSpPr>
            <a:spLocks noChangeAspect="1" noChangeArrowheads="1"/>
          </p:cNvSpPr>
          <p:nvPr/>
        </p:nvSpPr>
        <p:spPr bwMode="auto">
          <a:xfrm>
            <a:off x="5133976" y="55102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1" name="Text Box 22"/>
          <p:cNvSpPr txBox="1">
            <a:spLocks noChangeAspect="1" noChangeArrowheads="1"/>
          </p:cNvSpPr>
          <p:nvPr/>
        </p:nvSpPr>
        <p:spPr bwMode="auto">
          <a:xfrm>
            <a:off x="4929188" y="3629025"/>
            <a:ext cx="862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Memory</a:t>
            </a:r>
          </a:p>
        </p:txBody>
      </p:sp>
      <p:sp>
        <p:nvSpPr>
          <p:cNvPr id="22" name="Rectangle 23"/>
          <p:cNvSpPr>
            <a:spLocks noChangeAspect="1" noChangeArrowheads="1"/>
          </p:cNvSpPr>
          <p:nvPr/>
        </p:nvSpPr>
        <p:spPr bwMode="auto">
          <a:xfrm>
            <a:off x="3170238" y="44148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3" name="Rectangle 24"/>
          <p:cNvSpPr>
            <a:spLocks noChangeAspect="1" noChangeArrowheads="1"/>
          </p:cNvSpPr>
          <p:nvPr/>
        </p:nvSpPr>
        <p:spPr bwMode="auto">
          <a:xfrm>
            <a:off x="3124200" y="43688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4" name="Rectangle 25"/>
          <p:cNvSpPr>
            <a:spLocks noChangeAspect="1" noChangeArrowheads="1"/>
          </p:cNvSpPr>
          <p:nvPr/>
        </p:nvSpPr>
        <p:spPr bwMode="auto">
          <a:xfrm>
            <a:off x="3443289" y="4460876"/>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5" name="Rectangle 26"/>
          <p:cNvSpPr>
            <a:spLocks noChangeAspect="1" noChangeArrowheads="1"/>
          </p:cNvSpPr>
          <p:nvPr/>
        </p:nvSpPr>
        <p:spPr bwMode="auto">
          <a:xfrm>
            <a:off x="3443289" y="4597401"/>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6" name="Rectangle 27"/>
          <p:cNvSpPr>
            <a:spLocks noChangeAspect="1" noChangeArrowheads="1"/>
          </p:cNvSpPr>
          <p:nvPr/>
        </p:nvSpPr>
        <p:spPr bwMode="auto">
          <a:xfrm>
            <a:off x="3443289" y="4735514"/>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7" name="Rectangle 28"/>
          <p:cNvSpPr>
            <a:spLocks noChangeAspect="1" noChangeArrowheads="1"/>
          </p:cNvSpPr>
          <p:nvPr/>
        </p:nvSpPr>
        <p:spPr bwMode="auto">
          <a:xfrm>
            <a:off x="3443289" y="4872039"/>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8" name="Rectangle 29"/>
          <p:cNvSpPr>
            <a:spLocks noChangeAspect="1" noChangeArrowheads="1"/>
          </p:cNvSpPr>
          <p:nvPr/>
        </p:nvSpPr>
        <p:spPr bwMode="auto">
          <a:xfrm>
            <a:off x="3443289" y="50085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29" name="Rectangle 30"/>
          <p:cNvSpPr>
            <a:spLocks noChangeAspect="1" noChangeArrowheads="1"/>
          </p:cNvSpPr>
          <p:nvPr/>
        </p:nvSpPr>
        <p:spPr bwMode="auto">
          <a:xfrm>
            <a:off x="3443289" y="5283201"/>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0" name="Rectangle 31"/>
          <p:cNvSpPr>
            <a:spLocks noChangeAspect="1" noChangeArrowheads="1"/>
          </p:cNvSpPr>
          <p:nvPr/>
        </p:nvSpPr>
        <p:spPr bwMode="auto">
          <a:xfrm>
            <a:off x="3443289" y="5146676"/>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1" name="Rectangle 32"/>
          <p:cNvSpPr>
            <a:spLocks noChangeAspect="1" noChangeArrowheads="1"/>
          </p:cNvSpPr>
          <p:nvPr/>
        </p:nvSpPr>
        <p:spPr bwMode="auto">
          <a:xfrm>
            <a:off x="3443289" y="5419726"/>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 name="Rectangle 33"/>
          <p:cNvSpPr>
            <a:spLocks noChangeAspect="1" noChangeArrowheads="1"/>
          </p:cNvSpPr>
          <p:nvPr/>
        </p:nvSpPr>
        <p:spPr bwMode="auto">
          <a:xfrm>
            <a:off x="3443289" y="5557839"/>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3" name="Text Box 34"/>
          <p:cNvSpPr txBox="1">
            <a:spLocks noChangeAspect="1" noChangeArrowheads="1"/>
          </p:cNvSpPr>
          <p:nvPr/>
        </p:nvSpPr>
        <p:spPr bwMode="auto">
          <a:xfrm>
            <a:off x="2971801" y="4086225"/>
            <a:ext cx="1116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Page Table</a:t>
            </a:r>
          </a:p>
        </p:txBody>
      </p:sp>
      <p:sp>
        <p:nvSpPr>
          <p:cNvPr id="34" name="Line 35"/>
          <p:cNvSpPr>
            <a:spLocks noChangeAspect="1" noChangeShapeType="1"/>
          </p:cNvSpPr>
          <p:nvPr/>
        </p:nvSpPr>
        <p:spPr bwMode="auto">
          <a:xfrm>
            <a:off x="3621089" y="4802189"/>
            <a:ext cx="1512887"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5" name="Line 36"/>
          <p:cNvSpPr>
            <a:spLocks noChangeAspect="1" noChangeShapeType="1"/>
          </p:cNvSpPr>
          <p:nvPr/>
        </p:nvSpPr>
        <p:spPr bwMode="auto">
          <a:xfrm flipV="1">
            <a:off x="3625851" y="46434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6" name="Line 37"/>
          <p:cNvSpPr>
            <a:spLocks noChangeAspect="1" noChangeShapeType="1"/>
          </p:cNvSpPr>
          <p:nvPr/>
        </p:nvSpPr>
        <p:spPr bwMode="auto">
          <a:xfrm flipV="1">
            <a:off x="3443289" y="5419726"/>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7" name="Line 38"/>
          <p:cNvSpPr>
            <a:spLocks noChangeAspect="1" noChangeShapeType="1"/>
          </p:cNvSpPr>
          <p:nvPr/>
        </p:nvSpPr>
        <p:spPr bwMode="auto">
          <a:xfrm flipH="1" flipV="1">
            <a:off x="3443289" y="5419726"/>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8" name="Line 39"/>
          <p:cNvSpPr>
            <a:spLocks noChangeAspect="1" noChangeShapeType="1"/>
          </p:cNvSpPr>
          <p:nvPr/>
        </p:nvSpPr>
        <p:spPr bwMode="auto">
          <a:xfrm flipV="1">
            <a:off x="3443289" y="5008564"/>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9" name="Line 40"/>
          <p:cNvSpPr>
            <a:spLocks noChangeAspect="1" noChangeShapeType="1"/>
          </p:cNvSpPr>
          <p:nvPr/>
        </p:nvSpPr>
        <p:spPr bwMode="auto">
          <a:xfrm flipH="1" flipV="1">
            <a:off x="3443289" y="5008564"/>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40" name="Freeform 47"/>
          <p:cNvSpPr>
            <a:spLocks noChangeAspect="1"/>
          </p:cNvSpPr>
          <p:nvPr/>
        </p:nvSpPr>
        <p:spPr bwMode="auto">
          <a:xfrm>
            <a:off x="3608389"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41" name="Freeform 48"/>
          <p:cNvSpPr>
            <a:spLocks noChangeAspect="1"/>
          </p:cNvSpPr>
          <p:nvPr/>
        </p:nvSpPr>
        <p:spPr bwMode="auto">
          <a:xfrm>
            <a:off x="3603625" y="5487989"/>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FF0000"/>
            </a:solidFill>
            <a:round/>
            <a:headEnd/>
            <a:tailEnd type="triangle" w="med" len="med"/>
          </a:ln>
        </p:spPr>
        <p:txBody>
          <a:bodyPr wrap="none" lIns="90487" tIns="44450" rIns="90487" bIns="44450" anchor="ctr"/>
          <a:lstStyle/>
          <a:p>
            <a:pPr algn="ctr"/>
            <a:endParaRPr lang="zh-CN" altLang="en-US"/>
          </a:p>
        </p:txBody>
      </p:sp>
      <p:sp>
        <p:nvSpPr>
          <p:cNvPr id="42" name="Text Box 49"/>
          <p:cNvSpPr txBox="1">
            <a:spLocks noChangeAspect="1" noChangeArrowheads="1"/>
          </p:cNvSpPr>
          <p:nvPr/>
        </p:nvSpPr>
        <p:spPr bwMode="auto">
          <a:xfrm>
            <a:off x="2064792" y="43164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Virtual</a:t>
            </a:r>
          </a:p>
          <a:p>
            <a:pPr algn="ctr" eaLnBrk="0" hangingPunct="0">
              <a:lnSpc>
                <a:spcPct val="80000"/>
              </a:lnSpc>
            </a:pPr>
            <a:r>
              <a:rPr lang="en-US" altLang="zh-CN" sz="1400" b="1">
                <a:latin typeface="Helvetica"/>
                <a:ea typeface="宋体" charset="-122"/>
              </a:rPr>
              <a:t>Addresses</a:t>
            </a:r>
          </a:p>
        </p:txBody>
      </p:sp>
      <p:sp>
        <p:nvSpPr>
          <p:cNvPr id="43" name="Text Box 50"/>
          <p:cNvSpPr txBox="1">
            <a:spLocks noChangeAspect="1" noChangeArrowheads="1"/>
          </p:cNvSpPr>
          <p:nvPr/>
        </p:nvSpPr>
        <p:spPr bwMode="auto">
          <a:xfrm>
            <a:off x="3801517" y="43624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Physical</a:t>
            </a:r>
          </a:p>
          <a:p>
            <a:pPr algn="ctr" eaLnBrk="0" hangingPunct="0">
              <a:lnSpc>
                <a:spcPct val="80000"/>
              </a:lnSpc>
            </a:pPr>
            <a:r>
              <a:rPr lang="en-US" altLang="zh-CN" sz="1400" b="1">
                <a:latin typeface="Helvetica"/>
                <a:ea typeface="宋体" charset="-122"/>
              </a:rPr>
              <a:t>Addresses</a:t>
            </a:r>
          </a:p>
        </p:txBody>
      </p:sp>
      <p:sp>
        <p:nvSpPr>
          <p:cNvPr id="44" name="Text Box 95"/>
          <p:cNvSpPr txBox="1">
            <a:spLocks noChangeArrowheads="1"/>
          </p:cNvSpPr>
          <p:nvPr/>
        </p:nvSpPr>
        <p:spPr bwMode="auto">
          <a:xfrm>
            <a:off x="2542752" y="3504461"/>
            <a:ext cx="1893146"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charset="-122"/>
              </a:rPr>
              <a:t>Before fault</a:t>
            </a:r>
          </a:p>
        </p:txBody>
      </p:sp>
      <p:sp>
        <p:nvSpPr>
          <p:cNvPr id="45" name="Line 97"/>
          <p:cNvSpPr>
            <a:spLocks noChangeAspect="1" noChangeShapeType="1"/>
          </p:cNvSpPr>
          <p:nvPr/>
        </p:nvSpPr>
        <p:spPr bwMode="auto">
          <a:xfrm flipH="1" flipV="1">
            <a:off x="2438400" y="5145088"/>
            <a:ext cx="1004888"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46" name="AutoShape 100"/>
          <p:cNvSpPr>
            <a:spLocks noChangeArrowheads="1"/>
          </p:cNvSpPr>
          <p:nvPr/>
        </p:nvSpPr>
        <p:spPr bwMode="auto">
          <a:xfrm>
            <a:off x="3887788" y="5864225"/>
            <a:ext cx="855662" cy="361950"/>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latin typeface="Verdana" pitchFamily="34" charset="0"/>
                <a:ea typeface="宋体" charset="-122"/>
              </a:rPr>
              <a:t>Part Disk</a:t>
            </a:r>
            <a:endParaRPr lang="en-US" altLang="zh-CN" sz="2200">
              <a:latin typeface="Verdana" pitchFamily="34" charset="0"/>
              <a:ea typeface="宋体" charset="-122"/>
            </a:endParaRPr>
          </a:p>
        </p:txBody>
      </p:sp>
      <p:grpSp>
        <p:nvGrpSpPr>
          <p:cNvPr id="47" name="组合 46"/>
          <p:cNvGrpSpPr/>
          <p:nvPr/>
        </p:nvGrpSpPr>
        <p:grpSpPr>
          <a:xfrm>
            <a:off x="6249988" y="3511712"/>
            <a:ext cx="4113212" cy="2812888"/>
            <a:chOff x="4725988" y="3511712"/>
            <a:chExt cx="4113212" cy="2812888"/>
          </a:xfrm>
        </p:grpSpPr>
        <p:sp>
          <p:nvSpPr>
            <p:cNvPr id="48"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49"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charset="-122"/>
                </a:rPr>
                <a:t>CPU</a:t>
              </a:r>
              <a:endParaRPr lang="en-US" altLang="zh-CN" sz="1400" b="1" dirty="0">
                <a:latin typeface="Helvetica"/>
                <a:ea typeface="宋体" charset="-122"/>
              </a:endParaRPr>
            </a:p>
          </p:txBody>
        </p:sp>
        <p:sp>
          <p:nvSpPr>
            <p:cNvPr id="50"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1"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2"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3"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4"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5"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6"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7"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8"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59"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0"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1"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2"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3"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4"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5" name="Text Box 68"/>
            <p:cNvSpPr txBox="1">
              <a:spLocks noChangeAspect="1" noChangeArrowheads="1"/>
            </p:cNvSpPr>
            <p:nvPr/>
          </p:nvSpPr>
          <p:spPr bwMode="auto">
            <a:xfrm>
              <a:off x="7848600" y="3781425"/>
              <a:ext cx="862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Memory</a:t>
              </a:r>
            </a:p>
          </p:txBody>
        </p:sp>
        <p:sp>
          <p:nvSpPr>
            <p:cNvPr id="66"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7"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8"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69"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0"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1"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2"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3"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4"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5"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6"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77" name="Text Box 80"/>
            <p:cNvSpPr txBox="1">
              <a:spLocks noChangeAspect="1" noChangeArrowheads="1"/>
            </p:cNvSpPr>
            <p:nvPr/>
          </p:nvSpPr>
          <p:spPr bwMode="auto">
            <a:xfrm>
              <a:off x="5894388" y="4238625"/>
              <a:ext cx="1116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charset="-122"/>
                </a:rPr>
                <a:t>Page Table</a:t>
              </a:r>
            </a:p>
          </p:txBody>
        </p:sp>
        <p:sp>
          <p:nvSpPr>
            <p:cNvPr id="78"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79"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80" name="Line 83"/>
            <p:cNvSpPr>
              <a:spLocks noChangeAspect="1" noChangeShapeType="1"/>
            </p:cNvSpPr>
            <p:nvPr/>
          </p:nvSpPr>
          <p:spPr bwMode="auto">
            <a:xfrm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81"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82" name="Text Box 92"/>
            <p:cNvSpPr txBox="1">
              <a:spLocks noChangeAspect="1" noChangeArrowheads="1"/>
            </p:cNvSpPr>
            <p:nvPr/>
          </p:nvSpPr>
          <p:spPr bwMode="auto">
            <a:xfrm>
              <a:off x="5038178" y="44688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Virtual</a:t>
              </a:r>
            </a:p>
            <a:p>
              <a:pPr algn="ctr" eaLnBrk="0" hangingPunct="0">
                <a:lnSpc>
                  <a:spcPct val="80000"/>
                </a:lnSpc>
              </a:pPr>
              <a:r>
                <a:rPr lang="en-US" altLang="zh-CN" sz="1400" b="1">
                  <a:latin typeface="Helvetica"/>
                  <a:ea typeface="宋体" charset="-122"/>
                </a:rPr>
                <a:t>Addresses</a:t>
              </a:r>
            </a:p>
          </p:txBody>
        </p:sp>
        <p:sp>
          <p:nvSpPr>
            <p:cNvPr id="83" name="Text Box 93"/>
            <p:cNvSpPr txBox="1">
              <a:spLocks noChangeAspect="1" noChangeArrowheads="1"/>
            </p:cNvSpPr>
            <p:nvPr/>
          </p:nvSpPr>
          <p:spPr bwMode="auto">
            <a:xfrm>
              <a:off x="6774903" y="45148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latin typeface="Helvetica"/>
                  <a:ea typeface="宋体" charset="-122"/>
                </a:rPr>
                <a:t>Physical</a:t>
              </a:r>
            </a:p>
            <a:p>
              <a:pPr algn="ctr" eaLnBrk="0" hangingPunct="0">
                <a:lnSpc>
                  <a:spcPct val="80000"/>
                </a:lnSpc>
              </a:pPr>
              <a:r>
                <a:rPr lang="en-US" altLang="zh-CN" sz="1400" b="1">
                  <a:latin typeface="Helvetica"/>
                  <a:ea typeface="宋体" charset="-122"/>
                </a:rPr>
                <a:t>Addresses</a:t>
              </a:r>
            </a:p>
          </p:txBody>
        </p:sp>
        <p:sp>
          <p:nvSpPr>
            <p:cNvPr id="84" name="Line 94"/>
            <p:cNvSpPr>
              <a:spLocks noChangeShapeType="1"/>
            </p:cNvSpPr>
            <p:nvPr/>
          </p:nvSpPr>
          <p:spPr bwMode="auto">
            <a:xfrm flipV="1">
              <a:off x="6553200" y="5153025"/>
              <a:ext cx="1524000" cy="481013"/>
            </a:xfrm>
            <a:prstGeom prst="line">
              <a:avLst/>
            </a:prstGeom>
            <a:noFill/>
            <a:ln w="28575" cap="rnd">
              <a:solidFill>
                <a:srgbClr val="FF0000"/>
              </a:solidFill>
              <a:prstDash val="sysDot"/>
              <a:round/>
              <a:headEnd/>
              <a:tailEnd type="triangle" w="med" len="med"/>
            </a:ln>
          </p:spPr>
          <p:txBody>
            <a:bodyPr wrap="none" lIns="90487" tIns="44450" rIns="90487" bIns="44450" anchor="ctr"/>
            <a:lstStyle/>
            <a:p>
              <a:pPr algn="ctr"/>
              <a:endParaRPr lang="zh-CN" altLang="en-US"/>
            </a:p>
          </p:txBody>
        </p:sp>
        <p:sp>
          <p:nvSpPr>
            <p:cNvPr id="85" name="Text Box 96"/>
            <p:cNvSpPr txBox="1">
              <a:spLocks noChangeArrowheads="1"/>
            </p:cNvSpPr>
            <p:nvPr/>
          </p:nvSpPr>
          <p:spPr bwMode="auto">
            <a:xfrm>
              <a:off x="5956570" y="3511712"/>
              <a:ext cx="1636665"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charset="-122"/>
                </a:rPr>
                <a:t>After fault</a:t>
              </a:r>
            </a:p>
          </p:txBody>
        </p:sp>
        <p:sp>
          <p:nvSpPr>
            <p:cNvPr id="86"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87"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latin typeface="Verdana" pitchFamily="34" charset="0"/>
                  <a:ea typeface="宋体" charset="-122"/>
                </a:rPr>
                <a:t>Part Disk</a:t>
              </a:r>
              <a:endParaRPr lang="en-US" altLang="zh-CN" sz="2200">
                <a:latin typeface="Verdana" pitchFamily="34" charset="0"/>
                <a:ea typeface="宋体" charset="-122"/>
              </a:endParaRPr>
            </a:p>
          </p:txBody>
        </p:sp>
        <p:sp>
          <p:nvSpPr>
            <p:cNvPr id="88"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grpSp>
    </p:spTree>
    <p:extLst>
      <p:ext uri="{BB962C8B-B14F-4D97-AF65-F5344CB8AC3E}">
        <p14:creationId xmlns:p14="http://schemas.microsoft.com/office/powerpoint/2010/main" val="254600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Line 263"/>
          <p:cNvCxnSpPr/>
          <p:nvPr/>
        </p:nvCxnSpPr>
        <p:spPr bwMode="auto">
          <a:xfrm>
            <a:off x="6550025" y="2523551"/>
            <a:ext cx="0" cy="554038"/>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5634" name="标题 3"/>
          <p:cNvSpPr>
            <a:spLocks noGrp="1"/>
          </p:cNvSpPr>
          <p:nvPr>
            <p:ph type="title"/>
          </p:nvPr>
        </p:nvSpPr>
        <p:spPr/>
        <p:txBody>
          <a:bodyPr/>
          <a:lstStyle/>
          <a:p>
            <a:r>
              <a:rPr lang="zh-CN" altLang="en-US"/>
              <a:t>层次性结构</a:t>
            </a:r>
          </a:p>
        </p:txBody>
      </p:sp>
      <p:sp>
        <p:nvSpPr>
          <p:cNvPr id="8" name="Rectangle 255"/>
          <p:cNvSpPr>
            <a:spLocks noChangeArrowheads="1"/>
          </p:cNvSpPr>
          <p:nvPr/>
        </p:nvSpPr>
        <p:spPr bwMode="auto">
          <a:xfrm>
            <a:off x="4699000" y="1109089"/>
            <a:ext cx="2503488" cy="469900"/>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1600" b="1" kern="100">
                <a:solidFill>
                  <a:schemeClr val="bg1">
                    <a:lumMod val="95000"/>
                  </a:schemeClr>
                </a:solidFill>
                <a:latin typeface="+mj-ea"/>
                <a:ea typeface="+mj-ea"/>
              </a:rPr>
              <a:t>CPU</a:t>
            </a:r>
            <a:endParaRPr lang="zh-CN" altLang="en-US" sz="1600" b="1" kern="100" dirty="0">
              <a:solidFill>
                <a:schemeClr val="bg1">
                  <a:lumMod val="95000"/>
                </a:schemeClr>
              </a:solidFill>
              <a:latin typeface="+mj-ea"/>
              <a:ea typeface="+mj-ea"/>
            </a:endParaRPr>
          </a:p>
        </p:txBody>
      </p:sp>
      <p:sp>
        <p:nvSpPr>
          <p:cNvPr id="9" name="Rectangle 256"/>
          <p:cNvSpPr>
            <a:spLocks noChangeArrowheads="1"/>
          </p:cNvSpPr>
          <p:nvPr/>
        </p:nvSpPr>
        <p:spPr bwMode="auto">
          <a:xfrm>
            <a:off x="4689476" y="3077590"/>
            <a:ext cx="2505075" cy="466725"/>
          </a:xfrm>
          <a:prstGeom prst="rect">
            <a:avLst/>
          </a:prstGeom>
          <a:solidFill>
            <a:srgbClr val="FFFF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1600" b="1" kern="100">
                <a:latin typeface="+mj-ea"/>
                <a:ea typeface="+mj-ea"/>
              </a:rPr>
              <a:t>Cache</a:t>
            </a:r>
            <a:endParaRPr lang="zh-CN" altLang="en-US" sz="1600" b="1" kern="100" dirty="0">
              <a:latin typeface="+mj-ea"/>
              <a:ea typeface="+mj-ea"/>
            </a:endParaRPr>
          </a:p>
        </p:txBody>
      </p:sp>
      <p:sp>
        <p:nvSpPr>
          <p:cNvPr id="10" name="Rectangle 257"/>
          <p:cNvSpPr>
            <a:spLocks noChangeArrowheads="1"/>
          </p:cNvSpPr>
          <p:nvPr/>
        </p:nvSpPr>
        <p:spPr bwMode="auto">
          <a:xfrm>
            <a:off x="4684714" y="4106290"/>
            <a:ext cx="2505075" cy="509587"/>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latin typeface="+mj-ea"/>
                <a:ea typeface="+mj-ea"/>
              </a:rPr>
              <a:t>主存 </a:t>
            </a:r>
          </a:p>
        </p:txBody>
      </p:sp>
      <p:sp>
        <p:nvSpPr>
          <p:cNvPr id="11" name="Rectangle 258"/>
          <p:cNvSpPr>
            <a:spLocks noChangeArrowheads="1"/>
          </p:cNvSpPr>
          <p:nvPr/>
        </p:nvSpPr>
        <p:spPr bwMode="auto">
          <a:xfrm>
            <a:off x="4657726" y="5134990"/>
            <a:ext cx="2505075" cy="511175"/>
          </a:xfrm>
          <a:prstGeom prst="rect">
            <a:avLst/>
          </a:prstGeom>
          <a:solidFill>
            <a:srgbClr val="149C99"/>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solidFill>
                  <a:schemeClr val="bg1"/>
                </a:solidFill>
                <a:latin typeface="+mj-ea"/>
                <a:ea typeface="+mj-ea"/>
              </a:rPr>
              <a:t>辅助存储器</a:t>
            </a:r>
          </a:p>
        </p:txBody>
      </p:sp>
      <p:grpSp>
        <p:nvGrpSpPr>
          <p:cNvPr id="325639" name="Group 259"/>
          <p:cNvGrpSpPr>
            <a:grpSpLocks/>
          </p:cNvGrpSpPr>
          <p:nvPr/>
        </p:nvGrpSpPr>
        <p:grpSpPr bwMode="auto">
          <a:xfrm>
            <a:off x="5949951" y="2021902"/>
            <a:ext cx="1235075" cy="500063"/>
            <a:chOff x="5159" y="10680"/>
            <a:chExt cx="794" cy="420"/>
          </a:xfrm>
          <a:effectLst>
            <a:outerShdw blurRad="50800" dist="38100" dir="2700000" algn="tl" rotWithShape="0">
              <a:prstClr val="black">
                <a:alpha val="40000"/>
              </a:prstClr>
            </a:outerShdw>
          </a:effectLst>
        </p:grpSpPr>
        <p:sp>
          <p:nvSpPr>
            <p:cNvPr id="25"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headEnd/>
              <a:tailEnd/>
            </a:ln>
          </p:spPr>
          <p:txBody>
            <a:bodyPr lIns="0" tIns="0" rIns="0" bIns="0" anchor="ctr" anchorCtr="1" upright="1"/>
            <a:lstStyle/>
            <a:p>
              <a:pPr indent="57150" algn="ctr">
                <a:defRPr/>
              </a:pPr>
              <a:r>
                <a:rPr lang="en-US" b="1" kern="100">
                  <a:solidFill>
                    <a:schemeClr val="bg1"/>
                  </a:solidFill>
                  <a:latin typeface="+mj-ea"/>
                  <a:ea typeface="+mj-ea"/>
                </a:rPr>
                <a:t> </a:t>
              </a:r>
              <a:endParaRPr lang="zh-CN" altLang="en-US" b="1" kern="100">
                <a:solidFill>
                  <a:schemeClr val="bg1"/>
                </a:solidFill>
                <a:latin typeface="+mj-ea"/>
                <a:ea typeface="+mj-ea"/>
              </a:endParaRPr>
            </a:p>
          </p:txBody>
        </p:sp>
        <p:sp>
          <p:nvSpPr>
            <p:cNvPr id="26"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a:extLst/>
          </p:spPr>
          <p:txBody>
            <a:bodyPr lIns="0" tIns="0" rIns="0" bIns="0" anchor="ctr" anchorCtr="1" upright="1"/>
            <a:lstStyle>
              <a:defPPr>
                <a:defRPr lang="zh-CN"/>
              </a:defPPr>
              <a:lvl1pPr algn="ctr">
                <a:spcAft>
                  <a:spcPts val="0"/>
                </a:spcAft>
                <a:defRPr sz="1600" i="0" kern="100">
                  <a:latin typeface="Times New Roman"/>
                  <a:ea typeface="宋体"/>
                </a:defRPr>
              </a:lvl1pPr>
            </a:lstStyle>
            <a:p>
              <a:pPr>
                <a:defRPr/>
              </a:pPr>
              <a:r>
                <a:rPr lang="en-US" b="1" dirty="0">
                  <a:solidFill>
                    <a:schemeClr val="bg1"/>
                  </a:solidFill>
                  <a:latin typeface="+mj-ea"/>
                  <a:ea typeface="+mj-ea"/>
                </a:rPr>
                <a:t>MMU</a:t>
              </a:r>
              <a:endParaRPr lang="zh-CN" altLang="en-US" b="1" dirty="0">
                <a:solidFill>
                  <a:schemeClr val="bg1"/>
                </a:solidFill>
                <a:latin typeface="+mj-ea"/>
                <a:ea typeface="+mj-ea"/>
              </a:endParaRPr>
            </a:p>
          </p:txBody>
        </p:sp>
      </p:grpSp>
      <p:cxnSp>
        <p:nvCxnSpPr>
          <p:cNvPr id="13" name="Line 262"/>
          <p:cNvCxnSpPr/>
          <p:nvPr/>
        </p:nvCxnSpPr>
        <p:spPr bwMode="auto">
          <a:xfrm>
            <a:off x="6550025" y="1580577"/>
            <a:ext cx="0" cy="441325"/>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15" name="Line 264"/>
          <p:cNvCxnSpPr/>
          <p:nvPr/>
        </p:nvCxnSpPr>
        <p:spPr bwMode="auto">
          <a:xfrm>
            <a:off x="6542913" y="3550664"/>
            <a:ext cx="3175" cy="51435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16" name="Line 265"/>
          <p:cNvCxnSpPr/>
          <p:nvPr/>
        </p:nvCxnSpPr>
        <p:spPr bwMode="auto">
          <a:xfrm>
            <a:off x="5902325" y="4625401"/>
            <a:ext cx="0" cy="490538"/>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5643" name="Text Box 266"/>
          <p:cNvSpPr txBox="1">
            <a:spLocks noChangeArrowheads="1"/>
          </p:cNvSpPr>
          <p:nvPr/>
        </p:nvSpPr>
        <p:spPr bwMode="auto">
          <a:xfrm>
            <a:off x="6091239" y="4714301"/>
            <a:ext cx="1158875" cy="312738"/>
          </a:xfrm>
          <a:prstGeom prst="rect">
            <a:avLst/>
          </a:prstGeom>
          <a:noFill/>
          <a:ln w="9525">
            <a:noFill/>
            <a:miter lim="800000"/>
            <a:headEnd/>
            <a:tailEnd/>
          </a:ln>
        </p:spPr>
        <p:txBody>
          <a:bodyPr/>
          <a:lstStyle/>
          <a:p>
            <a:pPr algn="ctr"/>
            <a:r>
              <a:rPr lang="en-US" altLang="zh-CN" sz="1400" b="1">
                <a:latin typeface="+mj-ea"/>
                <a:ea typeface="+mj-ea"/>
              </a:rPr>
              <a:t>DMA</a:t>
            </a:r>
            <a:r>
              <a:rPr lang="zh-CN" altLang="en-US" sz="1400" b="1">
                <a:latin typeface="+mj-ea"/>
                <a:ea typeface="+mj-ea"/>
              </a:rPr>
              <a:t>传送</a:t>
            </a:r>
          </a:p>
        </p:txBody>
      </p:sp>
      <p:sp>
        <p:nvSpPr>
          <p:cNvPr id="325644" name="Text Box 267"/>
          <p:cNvSpPr txBox="1">
            <a:spLocks noChangeArrowheads="1"/>
          </p:cNvSpPr>
          <p:nvPr/>
        </p:nvSpPr>
        <p:spPr bwMode="auto">
          <a:xfrm>
            <a:off x="6567488" y="3655440"/>
            <a:ext cx="1041400" cy="301625"/>
          </a:xfrm>
          <a:prstGeom prst="rect">
            <a:avLst/>
          </a:prstGeom>
          <a:noFill/>
          <a:ln w="9525">
            <a:noFill/>
            <a:miter lim="800000"/>
            <a:headEnd/>
            <a:tailEnd/>
          </a:ln>
        </p:spPr>
        <p:txBody>
          <a:bodyPr/>
          <a:lstStyle/>
          <a:p>
            <a:pPr algn="ctr"/>
            <a:r>
              <a:rPr lang="zh-CN" altLang="en-US" sz="1400" b="1">
                <a:latin typeface="+mj-ea"/>
                <a:ea typeface="+mj-ea"/>
              </a:rPr>
              <a:t>物理地址</a:t>
            </a:r>
          </a:p>
        </p:txBody>
      </p:sp>
      <p:sp>
        <p:nvSpPr>
          <p:cNvPr id="325645" name="Text Box 268"/>
          <p:cNvSpPr txBox="1">
            <a:spLocks noChangeArrowheads="1"/>
          </p:cNvSpPr>
          <p:nvPr/>
        </p:nvSpPr>
        <p:spPr bwMode="auto">
          <a:xfrm>
            <a:off x="6632576" y="2648964"/>
            <a:ext cx="976313" cy="303212"/>
          </a:xfrm>
          <a:prstGeom prst="rect">
            <a:avLst/>
          </a:prstGeom>
          <a:noFill/>
          <a:ln w="9525">
            <a:noFill/>
            <a:miter lim="800000"/>
            <a:headEnd/>
            <a:tailEnd/>
          </a:ln>
        </p:spPr>
        <p:txBody>
          <a:bodyPr/>
          <a:lstStyle/>
          <a:p>
            <a:pPr algn="ctr"/>
            <a:r>
              <a:rPr lang="zh-CN" altLang="en-US" sz="1400" b="1" dirty="0">
                <a:latin typeface="+mj-ea"/>
                <a:ea typeface="+mj-ea"/>
              </a:rPr>
              <a:t>物理地址</a:t>
            </a:r>
          </a:p>
        </p:txBody>
      </p:sp>
      <p:sp>
        <p:nvSpPr>
          <p:cNvPr id="325646" name="Text Box 269"/>
          <p:cNvSpPr txBox="1">
            <a:spLocks noChangeArrowheads="1"/>
          </p:cNvSpPr>
          <p:nvPr/>
        </p:nvSpPr>
        <p:spPr bwMode="auto">
          <a:xfrm>
            <a:off x="6694488" y="1659952"/>
            <a:ext cx="901700" cy="301625"/>
          </a:xfrm>
          <a:prstGeom prst="rect">
            <a:avLst/>
          </a:prstGeom>
          <a:noFill/>
          <a:ln w="9525">
            <a:noFill/>
            <a:miter lim="800000"/>
            <a:headEnd/>
            <a:tailEnd/>
          </a:ln>
        </p:spPr>
        <p:txBody>
          <a:bodyPr/>
          <a:lstStyle/>
          <a:p>
            <a:pPr algn="ctr"/>
            <a:r>
              <a:rPr lang="zh-CN" altLang="en-US" sz="1400" b="1">
                <a:latin typeface="+mj-ea"/>
                <a:ea typeface="+mj-ea"/>
              </a:rPr>
              <a:t>虚拟地址</a:t>
            </a:r>
          </a:p>
        </p:txBody>
      </p:sp>
      <p:cxnSp>
        <p:nvCxnSpPr>
          <p:cNvPr id="21" name="Line 270"/>
          <p:cNvCxnSpPr/>
          <p:nvPr/>
        </p:nvCxnSpPr>
        <p:spPr bwMode="auto">
          <a:xfrm>
            <a:off x="5265738" y="1583751"/>
            <a:ext cx="0" cy="1498600"/>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cxnSp>
        <p:nvCxnSpPr>
          <p:cNvPr id="22" name="Line 271"/>
          <p:cNvCxnSpPr/>
          <p:nvPr/>
        </p:nvCxnSpPr>
        <p:spPr bwMode="auto">
          <a:xfrm>
            <a:off x="5275264" y="3560190"/>
            <a:ext cx="1587" cy="492125"/>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sp>
        <p:nvSpPr>
          <p:cNvPr id="23" name="Text Box 272"/>
          <p:cNvSpPr txBox="1">
            <a:spLocks noChangeArrowheads="1"/>
          </p:cNvSpPr>
          <p:nvPr/>
        </p:nvSpPr>
        <p:spPr bwMode="auto">
          <a:xfrm>
            <a:off x="4605339" y="2099689"/>
            <a:ext cx="649287" cy="423862"/>
          </a:xfrm>
          <a:prstGeom prst="rect">
            <a:avLst/>
          </a:prstGeom>
          <a:noFill/>
          <a:ln>
            <a:noFill/>
          </a:ln>
          <a:extLst/>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
        <p:nvSpPr>
          <p:cNvPr id="27" name="Text Box 272"/>
          <p:cNvSpPr txBox="1">
            <a:spLocks noChangeArrowheads="1"/>
          </p:cNvSpPr>
          <p:nvPr/>
        </p:nvSpPr>
        <p:spPr bwMode="auto">
          <a:xfrm>
            <a:off x="4605339" y="3687189"/>
            <a:ext cx="649287" cy="423862"/>
          </a:xfrm>
          <a:prstGeom prst="rect">
            <a:avLst/>
          </a:prstGeom>
          <a:noFill/>
          <a:ln>
            <a:noFill/>
          </a:ln>
          <a:extLst/>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grpSp>
        <p:nvGrpSpPr>
          <p:cNvPr id="28" name="组合 27">
            <a:extLst>
              <a:ext uri="{FF2B5EF4-FFF2-40B4-BE49-F238E27FC236}">
                <a16:creationId xmlns:a16="http://schemas.microsoft.com/office/drawing/2014/main" id="{84974A29-92F1-417E-BA91-2E5A2B2B1991}"/>
              </a:ext>
            </a:extLst>
          </p:cNvPr>
          <p:cNvGrpSpPr/>
          <p:nvPr/>
        </p:nvGrpSpPr>
        <p:grpSpPr>
          <a:xfrm>
            <a:off x="3824500" y="6114071"/>
            <a:ext cx="4250901" cy="451006"/>
            <a:chOff x="695663" y="4732302"/>
            <a:chExt cx="1390768" cy="451006"/>
          </a:xfrm>
        </p:grpSpPr>
        <p:sp>
          <p:nvSpPr>
            <p:cNvPr id="29" name="矩形 28">
              <a:extLst>
                <a:ext uri="{FF2B5EF4-FFF2-40B4-BE49-F238E27FC236}">
                  <a16:creationId xmlns:a16="http://schemas.microsoft.com/office/drawing/2014/main" id="{35F2F0D3-B461-491D-AE30-8911EC45FB73}"/>
                </a:ext>
              </a:extLst>
            </p:cNvPr>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86DA144-3E76-4263-96CB-1C53DB77FF0D}"/>
                </a:ext>
              </a:extLst>
            </p:cNvPr>
            <p:cNvSpPr/>
            <p:nvPr/>
          </p:nvSpPr>
          <p:spPr>
            <a:xfrm>
              <a:off x="695663" y="4759097"/>
              <a:ext cx="1390768" cy="390672"/>
            </a:xfrm>
            <a:prstGeom prst="rect">
              <a:avLst/>
            </a:prstGeom>
          </p:spPr>
          <p:txBody>
            <a:bodyPr wrap="square">
              <a:noAutofit/>
            </a:bodyPr>
            <a:lstStyle/>
            <a:p>
              <a:pPr algn="ctr">
                <a:defRPr/>
              </a:pPr>
              <a:r>
                <a:rPr lang="zh-CN" altLang="en-US" sz="2000" b="1" dirty="0">
                  <a:solidFill>
                    <a:schemeClr val="bg1"/>
                  </a:solidFill>
                  <a:latin typeface="+mn-ea"/>
                </a:rPr>
                <a:t>为什么</a:t>
              </a:r>
              <a:r>
                <a:rPr lang="en-US" altLang="zh-CN" sz="2000" b="1" dirty="0">
                  <a:solidFill>
                    <a:schemeClr val="bg1"/>
                  </a:solidFill>
                  <a:latin typeface="+mn-ea"/>
                </a:rPr>
                <a:t>cache</a:t>
              </a:r>
              <a:r>
                <a:rPr lang="zh-CN" altLang="en-US" sz="2000" b="1" dirty="0">
                  <a:solidFill>
                    <a:schemeClr val="bg1"/>
                  </a:solidFill>
                  <a:latin typeface="+mn-ea"/>
                </a:rPr>
                <a:t>用物理地址访问？</a:t>
              </a:r>
            </a:p>
          </p:txBody>
        </p:sp>
      </p:grpSp>
    </p:spTree>
    <p:extLst>
      <p:ext uri="{BB962C8B-B14F-4D97-AF65-F5344CB8AC3E}">
        <p14:creationId xmlns:p14="http://schemas.microsoft.com/office/powerpoint/2010/main" val="340893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虚拟存储器本质</a:t>
            </a:r>
          </a:p>
        </p:txBody>
      </p:sp>
      <p:sp>
        <p:nvSpPr>
          <p:cNvPr id="3" name="内容占位符 2"/>
          <p:cNvSpPr>
            <a:spLocks noGrp="1"/>
          </p:cNvSpPr>
          <p:nvPr>
            <p:ph idx="1"/>
          </p:nvPr>
        </p:nvSpPr>
        <p:spPr/>
        <p:txBody>
          <a:bodyPr>
            <a:normAutofit/>
          </a:bodyPr>
          <a:lstStyle/>
          <a:p>
            <a:pPr eaLnBrk="1" hangingPunct="1">
              <a:spcBef>
                <a:spcPct val="25000"/>
              </a:spcBef>
            </a:pPr>
            <a:r>
              <a:rPr dirty="0">
                <a:latin typeface="微软雅黑" pitchFamily="34" charset="-122"/>
                <a:ea typeface="微软雅黑" pitchFamily="34" charset="-122"/>
              </a:rPr>
              <a:t>程序员在比实际主存大得多的逻辑地址空间中编程</a:t>
            </a:r>
          </a:p>
          <a:p>
            <a:pPr eaLnBrk="1" hangingPunct="1">
              <a:spcBef>
                <a:spcPct val="25000"/>
              </a:spcBef>
            </a:pPr>
            <a:r>
              <a:rPr dirty="0">
                <a:latin typeface="微软雅黑" pitchFamily="34" charset="-122"/>
                <a:ea typeface="微软雅黑" pitchFamily="34" charset="-122"/>
              </a:rPr>
              <a:t>程序执行时，</a:t>
            </a:r>
            <a:r>
              <a:rPr lang="zh-CN" altLang="en-US" dirty="0">
                <a:latin typeface="微软雅黑" pitchFamily="34" charset="-122"/>
                <a:ea typeface="微软雅黑" pitchFamily="34" charset="-122"/>
              </a:rPr>
              <a:t>按需载入代码和数据，无需全部载入</a:t>
            </a:r>
            <a:endParaRPr dirty="0">
              <a:latin typeface="微软雅黑" pitchFamily="34" charset="-122"/>
              <a:ea typeface="微软雅黑" pitchFamily="34" charset="-122"/>
            </a:endParaRPr>
          </a:p>
          <a:p>
            <a:pPr eaLnBrk="1" hangingPunct="1">
              <a:spcBef>
                <a:spcPct val="25000"/>
              </a:spcBef>
            </a:pPr>
            <a:r>
              <a:rPr dirty="0">
                <a:latin typeface="微软雅黑" pitchFamily="34" charset="-122"/>
                <a:ea typeface="微软雅黑" pitchFamily="34" charset="-122"/>
              </a:rPr>
              <a:t>硬件将逻辑地址（虚拟地址）转化为物理地址（实地址）</a:t>
            </a:r>
          </a:p>
          <a:p>
            <a:pPr eaLnBrk="1" hangingPunct="1">
              <a:spcBef>
                <a:spcPct val="25000"/>
              </a:spcBef>
            </a:pPr>
            <a:r>
              <a:rPr dirty="0">
                <a:latin typeface="微软雅黑" pitchFamily="34" charset="-122"/>
                <a:ea typeface="微软雅黑" pitchFamily="34" charset="-122"/>
              </a:rPr>
              <a:t>缺页时，</a:t>
            </a:r>
            <a:r>
              <a:rPr dirty="0">
                <a:solidFill>
                  <a:srgbClr val="FF0000"/>
                </a:solidFill>
                <a:latin typeface="微软雅黑" pitchFamily="34" charset="-122"/>
                <a:ea typeface="微软雅黑" pitchFamily="34" charset="-122"/>
              </a:rPr>
              <a:t>由</a:t>
            </a:r>
            <a:r>
              <a:rPr lang="en-US" altLang="zh-CN" dirty="0">
                <a:solidFill>
                  <a:srgbClr val="FF0000"/>
                </a:solidFill>
                <a:latin typeface="微软雅黑" pitchFamily="34" charset="-122"/>
                <a:ea typeface="微软雅黑" pitchFamily="34" charset="-122"/>
              </a:rPr>
              <a:t>OS</a:t>
            </a:r>
            <a:r>
              <a:rPr dirty="0">
                <a:latin typeface="微软雅黑" pitchFamily="34" charset="-122"/>
                <a:ea typeface="微软雅黑" pitchFamily="34" charset="-122"/>
              </a:rPr>
              <a:t>进行主存和磁盘之间的信息交换</a:t>
            </a:r>
          </a:p>
          <a:p>
            <a:pPr eaLnBrk="1" hangingPunct="1">
              <a:spcBef>
                <a:spcPct val="25000"/>
              </a:spcBef>
            </a:pPr>
            <a:r>
              <a:rPr dirty="0">
                <a:latin typeface="微软雅黑" pitchFamily="34" charset="-122"/>
                <a:ea typeface="微软雅黑" pitchFamily="34" charset="-122"/>
              </a:rPr>
              <a:t>虚存机制由硬件与操作系统协作实现</a:t>
            </a:r>
            <a:endParaRPr lang="en-US" dirty="0">
              <a:latin typeface="微软雅黑" pitchFamily="34" charset="-122"/>
              <a:ea typeface="微软雅黑" pitchFamily="34" charset="-122"/>
            </a:endParaRPr>
          </a:p>
          <a:p>
            <a:pPr lvl="1" eaLnBrk="1" hangingPunct="1">
              <a:spcBef>
                <a:spcPct val="25000"/>
              </a:spcBef>
            </a:pPr>
            <a:r>
              <a:rPr dirty="0">
                <a:latin typeface="微软雅黑" pitchFamily="34" charset="-122"/>
                <a:ea typeface="微软雅黑" pitchFamily="34" charset="-122"/>
              </a:rPr>
              <a:t>进程</a:t>
            </a:r>
            <a:r>
              <a:rPr lang="zh-CN" altLang="en-US" dirty="0">
                <a:latin typeface="微软雅黑" pitchFamily="34" charset="-122"/>
                <a:ea typeface="微软雅黑" pitchFamily="34" charset="-122"/>
              </a:rPr>
              <a:t>及进程</a:t>
            </a:r>
            <a:r>
              <a:rPr dirty="0" err="1">
                <a:latin typeface="微软雅黑" pitchFamily="34" charset="-122"/>
                <a:ea typeface="微软雅黑" pitchFamily="34" charset="-122"/>
              </a:rPr>
              <a:t>上下文切换</a:t>
            </a:r>
            <a:r>
              <a:rPr lang="zh-CN" altLang="en-US" dirty="0">
                <a:latin typeface="微软雅黑" pitchFamily="34" charset="-122"/>
                <a:ea typeface="微软雅黑" pitchFamily="34" charset="-122"/>
              </a:rPr>
              <a:t>、</a:t>
            </a:r>
            <a:r>
              <a:rPr dirty="0" err="1">
                <a:latin typeface="微软雅黑" pitchFamily="34" charset="-122"/>
                <a:ea typeface="微软雅黑" pitchFamily="34" charset="-122"/>
              </a:rPr>
              <a:t>存储器分配</a:t>
            </a:r>
            <a:endParaRPr lang="en-US" dirty="0">
              <a:latin typeface="微软雅黑" pitchFamily="34" charset="-122"/>
              <a:ea typeface="微软雅黑" pitchFamily="34" charset="-122"/>
            </a:endParaRPr>
          </a:p>
          <a:p>
            <a:pPr lvl="1" eaLnBrk="1" hangingPunct="1">
              <a:spcBef>
                <a:spcPct val="25000"/>
              </a:spcBef>
            </a:pPr>
            <a:r>
              <a:rPr dirty="0" err="1">
                <a:latin typeface="微软雅黑" pitchFamily="34" charset="-122"/>
                <a:ea typeface="微软雅黑" pitchFamily="34" charset="-122"/>
              </a:rPr>
              <a:t>虚拟地址空间</a:t>
            </a:r>
            <a:r>
              <a:rPr lang="zh-CN" altLang="en-US" dirty="0">
                <a:latin typeface="微软雅黑" pitchFamily="34" charset="-122"/>
                <a:ea typeface="微软雅黑" pitchFamily="34" charset="-122"/>
              </a:rPr>
              <a:t>管理、</a:t>
            </a:r>
            <a:r>
              <a:rPr dirty="0" err="1">
                <a:latin typeface="微软雅黑" pitchFamily="34" charset="-122"/>
                <a:ea typeface="微软雅黑" pitchFamily="34" charset="-122"/>
              </a:rPr>
              <a:t>缺页处理</a:t>
            </a:r>
            <a:endParaRPr lang="en-US" dirty="0">
              <a:latin typeface="微软雅黑" pitchFamily="34" charset="-122"/>
              <a:ea typeface="微软雅黑" pitchFamily="34" charset="-122"/>
            </a:endParaRPr>
          </a:p>
          <a:p>
            <a:pPr lvl="1" eaLnBrk="1" hangingPunct="1">
              <a:spcBef>
                <a:spcPct val="25000"/>
              </a:spcBef>
            </a:pPr>
            <a:r>
              <a:rPr lang="zh-CN" altLang="en-US" dirty="0">
                <a:latin typeface="微软雅黑" pitchFamily="34" charset="-122"/>
                <a:ea typeface="微软雅黑" pitchFamily="34" charset="-122"/>
              </a:rPr>
              <a:t>存储器保护</a:t>
            </a:r>
          </a:p>
        </p:txBody>
      </p:sp>
    </p:spTree>
    <p:extLst>
      <p:ext uri="{BB962C8B-B14F-4D97-AF65-F5344CB8AC3E}">
        <p14:creationId xmlns:p14="http://schemas.microsoft.com/office/powerpoint/2010/main" val="1330722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的相似之处</a:t>
            </a:r>
          </a:p>
        </p:txBody>
      </p:sp>
      <p:sp>
        <p:nvSpPr>
          <p:cNvPr id="3" name="内容占位符 2"/>
          <p:cNvSpPr>
            <a:spLocks noGrp="1"/>
          </p:cNvSpPr>
          <p:nvPr>
            <p:ph idx="1"/>
          </p:nvPr>
        </p:nvSpPr>
        <p:spPr>
          <a:xfrm>
            <a:off x="487822" y="942764"/>
            <a:ext cx="11146715" cy="5637024"/>
          </a:xfrm>
        </p:spPr>
        <p:txBody>
          <a:bodyPr/>
          <a:lstStyle/>
          <a:p>
            <a:r>
              <a:rPr lang="zh-CN" altLang="en-US" dirty="0"/>
              <a:t>将程序中常用的部分驻留在高速存储器</a:t>
            </a:r>
          </a:p>
          <a:p>
            <a:pPr lvl="1"/>
            <a:r>
              <a:rPr lang="zh-CN" altLang="en-US" sz="2400" dirty="0"/>
              <a:t>程序载入按需载入（不是全部载入）</a:t>
            </a:r>
          </a:p>
          <a:p>
            <a:pPr lvl="1"/>
            <a:r>
              <a:rPr lang="zh-CN" altLang="en-US" sz="2400" dirty="0"/>
              <a:t>高速存储器分块或者分页（粒度问题）</a:t>
            </a:r>
          </a:p>
          <a:p>
            <a:pPr lvl="1"/>
            <a:r>
              <a:rPr lang="zh-CN" altLang="en-US" sz="2400" dirty="0"/>
              <a:t>主存空间满，将不常用程序或数据</a:t>
            </a:r>
            <a:r>
              <a:rPr lang="zh-CN" altLang="en-US" sz="2400" b="1" u="sng" dirty="0">
                <a:solidFill>
                  <a:srgbClr val="FF0000"/>
                </a:solidFill>
              </a:rPr>
              <a:t>淘汰</a:t>
            </a:r>
            <a:r>
              <a:rPr lang="zh-CN" altLang="en-US" sz="2400" dirty="0"/>
              <a:t>或</a:t>
            </a:r>
            <a:r>
              <a:rPr lang="zh-CN" altLang="en-US" sz="2400" b="1" u="sng" dirty="0">
                <a:solidFill>
                  <a:srgbClr val="FF0000"/>
                </a:solidFill>
              </a:rPr>
              <a:t>交换</a:t>
            </a:r>
            <a:r>
              <a:rPr lang="zh-CN" altLang="en-US" sz="2400" dirty="0"/>
              <a:t>到辅存中</a:t>
            </a:r>
          </a:p>
          <a:p>
            <a:r>
              <a:rPr lang="zh-CN" altLang="en-US" dirty="0"/>
              <a:t>数据的换入换出由硬件或操作系统完成，对用户透明</a:t>
            </a:r>
          </a:p>
          <a:p>
            <a:r>
              <a:rPr lang="zh-CN" altLang="en-US" dirty="0"/>
              <a:t>利用程序局部性，使存储系统的性能接近于高速存储器；价格接近于低速存储器，并扩充主存容量</a:t>
            </a:r>
          </a:p>
        </p:txBody>
      </p:sp>
    </p:spTree>
    <p:extLst>
      <p:ext uri="{BB962C8B-B14F-4D97-AF65-F5344CB8AC3E}">
        <p14:creationId xmlns:p14="http://schemas.microsoft.com/office/powerpoint/2010/main" val="2478753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四、存储系统</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6">
            <a:lum bright="70000" contrast="-70000"/>
          </a:blip>
          <a:stretch>
            <a:fillRect/>
          </a:stretch>
        </p:blipFill>
        <p:spPr>
          <a:xfrm>
            <a:off x="758696" y="5998957"/>
            <a:ext cx="1997758" cy="484718"/>
          </a:xfrm>
          <a:prstGeom prst="rect">
            <a:avLst/>
          </a:prstGeom>
        </p:spPr>
      </p:pic>
      <p:sp>
        <p:nvSpPr>
          <p:cNvPr id="17" name="文本框 16"/>
          <p:cNvSpPr txBox="1"/>
          <p:nvPr/>
        </p:nvSpPr>
        <p:spPr>
          <a:xfrm>
            <a:off x="1179822" y="5350003"/>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3CF4877-1CD2-41D2-AD25-E0E0CCA8CFFB}"/>
              </a:ext>
            </a:extLst>
          </p:cNvPr>
          <p:cNvPicPr>
            <a:picLocks noChangeAspect="1"/>
          </p:cNvPicPr>
          <p:nvPr/>
        </p:nvPicPr>
        <p:blipFill>
          <a:blip r:embed="rId8"/>
          <a:stretch>
            <a:fillRect/>
          </a:stretch>
        </p:blipFill>
        <p:spPr>
          <a:xfrm>
            <a:off x="-286581" y="1863284"/>
            <a:ext cx="4296880" cy="793906"/>
          </a:xfrm>
          <a:prstGeom prst="rect">
            <a:avLst/>
          </a:prstGeom>
        </p:spPr>
      </p:pic>
      <p:pic>
        <p:nvPicPr>
          <p:cNvPr id="20" name="Picture 19" descr="MCj02157180000[1]"/>
          <p:cNvPicPr>
            <a:picLocks noChangeAspect="1" noChangeArrowheads="1"/>
          </p:cNvPicPr>
          <p:nvPr/>
        </p:nvPicPr>
        <p:blipFill>
          <a:blip r:embed="rId9" cstate="print"/>
          <a:srcRect/>
          <a:stretch>
            <a:fillRect/>
          </a:stretch>
        </p:blipFill>
        <p:spPr bwMode="auto">
          <a:xfrm>
            <a:off x="9369794" y="4178512"/>
            <a:ext cx="1818502" cy="1694711"/>
          </a:xfrm>
          <a:prstGeom prst="rect">
            <a:avLst/>
          </a:prstGeom>
          <a:noFill/>
          <a:ln w="9525">
            <a:noFill/>
            <a:miter lim="800000"/>
            <a:headEnd/>
            <a:tailEnd/>
          </a:ln>
        </p:spPr>
      </p:pic>
    </p:spTree>
    <p:extLst>
      <p:ext uri="{BB962C8B-B14F-4D97-AF65-F5344CB8AC3E}">
        <p14:creationId xmlns:p14="http://schemas.microsoft.com/office/powerpoint/2010/main" val="1748352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dirty="0"/>
              <a:t>六管</a:t>
            </a:r>
            <a:r>
              <a:rPr lang="en-US" altLang="zh-CN" dirty="0"/>
              <a:t>SRAM</a:t>
            </a:r>
            <a:r>
              <a:rPr lang="zh-CN" altLang="en-US" dirty="0"/>
              <a:t>存储器   </a:t>
            </a:r>
            <a:r>
              <a:rPr lang="en-US" altLang="zh-CN" dirty="0"/>
              <a:t>(</a:t>
            </a:r>
            <a:r>
              <a:rPr lang="en-US" altLang="zh-CN"/>
              <a:t>SRAM Cell</a:t>
            </a:r>
            <a:r>
              <a:rPr lang="en-US" altLang="zh-CN" dirty="0"/>
              <a:t>)</a:t>
            </a:r>
            <a:endParaRPr lang="zh-CN" altLang="en-US" dirty="0"/>
          </a:p>
        </p:txBody>
      </p:sp>
      <p:sp>
        <p:nvSpPr>
          <p:cNvPr id="3" name="内容占位符 2"/>
          <p:cNvSpPr>
            <a:spLocks noGrp="1"/>
          </p:cNvSpPr>
          <p:nvPr>
            <p:ph idx="1"/>
          </p:nvPr>
        </p:nvSpPr>
        <p:spPr>
          <a:xfrm>
            <a:off x="7594599" y="2409988"/>
            <a:ext cx="3419765" cy="2936841"/>
          </a:xfrm>
        </p:spPr>
        <p:txBody>
          <a:bodyPr>
            <a:noAutofit/>
          </a:bodyPr>
          <a:lstStyle/>
          <a:p>
            <a:pPr eaLnBrk="1" hangingPunct="1"/>
            <a:r>
              <a:rPr sz="2400" dirty="0"/>
              <a:t>工作管</a:t>
            </a:r>
            <a:r>
              <a:rPr lang="en-US" altLang="zh-CN" sz="2400" dirty="0"/>
              <a:t>T</a:t>
            </a:r>
            <a:r>
              <a:rPr lang="en-US" altLang="zh-CN" sz="2400" baseline="-25000" dirty="0"/>
              <a:t>1</a:t>
            </a:r>
            <a:r>
              <a:rPr lang="en-US" altLang="zh-CN" sz="2400" dirty="0"/>
              <a:t> T</a:t>
            </a:r>
            <a:r>
              <a:rPr lang="en-US" altLang="zh-CN" sz="2400" baseline="-25000" dirty="0"/>
              <a:t>2</a:t>
            </a:r>
            <a:endParaRPr lang="en-US" altLang="zh-CN" sz="2400" dirty="0"/>
          </a:p>
          <a:p>
            <a:pPr marL="742950" lvl="1" indent="-285750"/>
            <a:r>
              <a:rPr dirty="0" err="1"/>
              <a:t>存储数据</a:t>
            </a:r>
            <a:endParaRPr dirty="0"/>
          </a:p>
          <a:p>
            <a:pPr eaLnBrk="1" hangingPunct="1"/>
            <a:r>
              <a:rPr sz="2400" dirty="0"/>
              <a:t>负载管</a:t>
            </a:r>
            <a:r>
              <a:rPr lang="en-US" altLang="zh-CN" sz="2400" dirty="0"/>
              <a:t>T</a:t>
            </a:r>
            <a:r>
              <a:rPr lang="en-US" altLang="zh-CN" sz="2400" baseline="-25000" dirty="0"/>
              <a:t>3</a:t>
            </a:r>
            <a:r>
              <a:rPr lang="en-US" altLang="zh-CN" sz="2400" dirty="0"/>
              <a:t> T</a:t>
            </a:r>
            <a:r>
              <a:rPr lang="en-US" altLang="zh-CN" sz="2400" baseline="-25000" dirty="0"/>
              <a:t>4</a:t>
            </a:r>
            <a:endParaRPr lang="en-US" altLang="zh-CN" sz="2400" dirty="0"/>
          </a:p>
          <a:p>
            <a:pPr marL="742950" lvl="1" indent="-285750"/>
            <a:r>
              <a:rPr dirty="0" err="1"/>
              <a:t>补充电荷</a:t>
            </a:r>
            <a:endParaRPr dirty="0"/>
          </a:p>
          <a:p>
            <a:pPr eaLnBrk="1" hangingPunct="1"/>
            <a:r>
              <a:rPr sz="2000" dirty="0"/>
              <a:t> </a:t>
            </a:r>
            <a:r>
              <a:rPr sz="2400" dirty="0"/>
              <a:t>门控管</a:t>
            </a:r>
            <a:r>
              <a:rPr lang="en-US" altLang="zh-CN" sz="2400" dirty="0"/>
              <a:t>T</a:t>
            </a:r>
            <a:r>
              <a:rPr lang="en-US" altLang="zh-CN" sz="2400" baseline="-25000" dirty="0"/>
              <a:t>5</a:t>
            </a:r>
            <a:r>
              <a:rPr lang="en-US" altLang="zh-CN" sz="2400" dirty="0"/>
              <a:t> T</a:t>
            </a:r>
            <a:r>
              <a:rPr lang="en-US" altLang="zh-CN" sz="2400" baseline="-25000" dirty="0"/>
              <a:t>6 </a:t>
            </a:r>
            <a:r>
              <a:rPr lang="en-US" altLang="zh-CN" sz="2400" dirty="0"/>
              <a:t>T</a:t>
            </a:r>
            <a:r>
              <a:rPr lang="en-US" altLang="zh-CN" sz="2400" baseline="-25000" dirty="0"/>
              <a:t>7</a:t>
            </a:r>
            <a:r>
              <a:rPr lang="en-US" altLang="zh-CN" sz="2400" dirty="0"/>
              <a:t> T</a:t>
            </a:r>
            <a:r>
              <a:rPr lang="en-US" altLang="zh-CN" sz="2400" baseline="-25000" dirty="0"/>
              <a:t>8</a:t>
            </a:r>
            <a:endParaRPr lang="en-US" altLang="zh-CN" sz="2400" dirty="0"/>
          </a:p>
          <a:p>
            <a:pPr marL="742950" lvl="1" indent="-285750"/>
            <a:r>
              <a:rPr dirty="0" err="1"/>
              <a:t>开关作用</a:t>
            </a:r>
            <a:endParaRPr dirty="0"/>
          </a:p>
        </p:txBody>
      </p:sp>
      <p:sp>
        <p:nvSpPr>
          <p:cNvPr id="46083" name="Rectangle 2"/>
          <p:cNvSpPr>
            <a:spLocks noChangeArrowheads="1"/>
          </p:cNvSpPr>
          <p:nvPr/>
        </p:nvSpPr>
        <p:spPr bwMode="auto">
          <a:xfrm>
            <a:off x="3695700" y="1571625"/>
            <a:ext cx="3124200" cy="2971800"/>
          </a:xfrm>
          <a:prstGeom prst="rect">
            <a:avLst/>
          </a:prstGeom>
          <a:solidFill>
            <a:srgbClr val="FF0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46084" name="Rectangle 4"/>
          <p:cNvSpPr>
            <a:spLocks noChangeArrowheads="1"/>
          </p:cNvSpPr>
          <p:nvPr/>
        </p:nvSpPr>
        <p:spPr bwMode="auto">
          <a:xfrm>
            <a:off x="5346700" y="4083051"/>
            <a:ext cx="723900" cy="460375"/>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46085" name="Line 5"/>
          <p:cNvSpPr>
            <a:spLocks noChangeShapeType="1"/>
          </p:cNvSpPr>
          <p:nvPr/>
        </p:nvSpPr>
        <p:spPr bwMode="auto">
          <a:xfrm>
            <a:off x="3327400" y="1800225"/>
            <a:ext cx="3276600" cy="1588"/>
          </a:xfrm>
          <a:prstGeom prst="line">
            <a:avLst/>
          </a:prstGeom>
          <a:noFill/>
          <a:ln w="19050">
            <a:solidFill>
              <a:schemeClr val="tx1"/>
            </a:solidFill>
            <a:round/>
            <a:headEnd/>
            <a:tailEnd/>
          </a:ln>
        </p:spPr>
        <p:txBody>
          <a:bodyPr/>
          <a:lstStyle/>
          <a:p>
            <a:endParaRPr lang="zh-CN" altLang="en-US">
              <a:latin typeface="+mn-ea"/>
            </a:endParaRPr>
          </a:p>
        </p:txBody>
      </p:sp>
      <p:sp>
        <p:nvSpPr>
          <p:cNvPr id="46086" name="Line 6"/>
          <p:cNvSpPr>
            <a:spLocks noChangeAspect="1" noChangeShapeType="1"/>
          </p:cNvSpPr>
          <p:nvPr/>
        </p:nvSpPr>
        <p:spPr bwMode="auto">
          <a:xfrm>
            <a:off x="4546600" y="2333625"/>
            <a:ext cx="1447800" cy="1588"/>
          </a:xfrm>
          <a:prstGeom prst="line">
            <a:avLst/>
          </a:prstGeom>
          <a:noFill/>
          <a:ln w="19050">
            <a:solidFill>
              <a:srgbClr val="FF0000"/>
            </a:solidFill>
            <a:round/>
            <a:headEnd/>
            <a:tailEnd/>
          </a:ln>
        </p:spPr>
        <p:txBody>
          <a:bodyPr/>
          <a:lstStyle/>
          <a:p>
            <a:endParaRPr lang="zh-CN" altLang="en-US">
              <a:latin typeface="+mn-ea"/>
            </a:endParaRPr>
          </a:p>
        </p:txBody>
      </p:sp>
      <p:sp>
        <p:nvSpPr>
          <p:cNvPr id="46087" name="Line 7"/>
          <p:cNvSpPr>
            <a:spLocks noChangeAspect="1" noChangeShapeType="1"/>
          </p:cNvSpPr>
          <p:nvPr/>
        </p:nvSpPr>
        <p:spPr bwMode="auto">
          <a:xfrm>
            <a:off x="4927600" y="2333625"/>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46088" name="Line 8"/>
          <p:cNvSpPr>
            <a:spLocks noChangeAspect="1" noChangeShapeType="1"/>
          </p:cNvSpPr>
          <p:nvPr/>
        </p:nvSpPr>
        <p:spPr bwMode="auto">
          <a:xfrm>
            <a:off x="4546600" y="2333625"/>
            <a:ext cx="0" cy="304800"/>
          </a:xfrm>
          <a:prstGeom prst="line">
            <a:avLst/>
          </a:prstGeom>
          <a:noFill/>
          <a:ln w="19050">
            <a:solidFill>
              <a:srgbClr val="FF0000"/>
            </a:solidFill>
            <a:round/>
            <a:headEnd/>
            <a:tailEnd/>
          </a:ln>
        </p:spPr>
        <p:txBody>
          <a:bodyPr/>
          <a:lstStyle/>
          <a:p>
            <a:endParaRPr lang="zh-CN" altLang="en-US">
              <a:latin typeface="+mn-ea"/>
            </a:endParaRPr>
          </a:p>
        </p:txBody>
      </p:sp>
      <p:sp>
        <p:nvSpPr>
          <p:cNvPr id="46089" name="Line 9"/>
          <p:cNvSpPr>
            <a:spLocks noChangeAspect="1" noChangeShapeType="1"/>
          </p:cNvSpPr>
          <p:nvPr/>
        </p:nvSpPr>
        <p:spPr bwMode="auto">
          <a:xfrm>
            <a:off x="4546600" y="27908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0" name="Line 10"/>
          <p:cNvSpPr>
            <a:spLocks noChangeAspect="1" noChangeShapeType="1"/>
          </p:cNvSpPr>
          <p:nvPr/>
        </p:nvSpPr>
        <p:spPr bwMode="auto">
          <a:xfrm>
            <a:off x="4546600" y="3095625"/>
            <a:ext cx="457200" cy="1588"/>
          </a:xfrm>
          <a:prstGeom prst="line">
            <a:avLst/>
          </a:prstGeom>
          <a:noFill/>
          <a:ln w="19050">
            <a:solidFill>
              <a:schemeClr val="tx1"/>
            </a:solidFill>
            <a:round/>
            <a:headEnd/>
            <a:tailEnd/>
          </a:ln>
        </p:spPr>
        <p:txBody>
          <a:bodyPr/>
          <a:lstStyle/>
          <a:p>
            <a:endParaRPr lang="zh-CN" altLang="en-US">
              <a:latin typeface="+mn-ea"/>
            </a:endParaRPr>
          </a:p>
        </p:txBody>
      </p:sp>
      <p:sp>
        <p:nvSpPr>
          <p:cNvPr id="46091" name="Line 11"/>
          <p:cNvSpPr>
            <a:spLocks noChangeAspect="1" noChangeShapeType="1"/>
          </p:cNvSpPr>
          <p:nvPr/>
        </p:nvSpPr>
        <p:spPr bwMode="auto">
          <a:xfrm>
            <a:off x="5994400" y="2333625"/>
            <a:ext cx="0" cy="304800"/>
          </a:xfrm>
          <a:prstGeom prst="line">
            <a:avLst/>
          </a:prstGeom>
          <a:noFill/>
          <a:ln w="19050">
            <a:solidFill>
              <a:srgbClr val="FF0000"/>
            </a:solidFill>
            <a:round/>
            <a:headEnd/>
            <a:tailEnd/>
          </a:ln>
        </p:spPr>
        <p:txBody>
          <a:bodyPr/>
          <a:lstStyle/>
          <a:p>
            <a:endParaRPr lang="zh-CN" altLang="en-US">
              <a:latin typeface="+mn-ea"/>
            </a:endParaRPr>
          </a:p>
        </p:txBody>
      </p:sp>
      <p:sp>
        <p:nvSpPr>
          <p:cNvPr id="46092" name="Line 12"/>
          <p:cNvSpPr>
            <a:spLocks noChangeAspect="1" noChangeShapeType="1"/>
          </p:cNvSpPr>
          <p:nvPr/>
        </p:nvSpPr>
        <p:spPr bwMode="auto">
          <a:xfrm>
            <a:off x="5613400" y="2333625"/>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4" name="Group 13"/>
          <p:cNvGrpSpPr>
            <a:grpSpLocks/>
          </p:cNvGrpSpPr>
          <p:nvPr/>
        </p:nvGrpSpPr>
        <p:grpSpPr bwMode="auto">
          <a:xfrm>
            <a:off x="4546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4</a:t>
              </a:r>
              <a:endParaRPr lang="en-US" altLang="zh-CN" sz="1600" dirty="0">
                <a:solidFill>
                  <a:srgbClr val="FF0000"/>
                </a:solidFill>
                <a:latin typeface="+mn-ea"/>
              </a:endParaRPr>
            </a:p>
          </p:txBody>
        </p:sp>
        <p:sp>
          <p:nvSpPr>
            <p:cNvPr id="46174" name="Rectangle 15"/>
            <p:cNvSpPr>
              <a:spLocks noChangeArrowheads="1"/>
            </p:cNvSpPr>
            <p:nvPr/>
          </p:nvSpPr>
          <p:spPr bwMode="auto">
            <a:xfrm>
              <a:off x="2544" y="1912"/>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3</a:t>
              </a:r>
              <a:endParaRPr lang="en-US" altLang="zh-CN" sz="1600" dirty="0">
                <a:solidFill>
                  <a:srgbClr val="FF0000"/>
                </a:solidFill>
                <a:latin typeface="+mn-ea"/>
              </a:endParaRPr>
            </a:p>
          </p:txBody>
        </p:sp>
        <p:grpSp>
          <p:nvGrpSpPr>
            <p:cNvPr id="46175" name="Group 16"/>
            <p:cNvGrpSpPr>
              <a:grpSpLocks/>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sp>
        <p:nvSpPr>
          <p:cNvPr id="46094" name="Line 29"/>
          <p:cNvSpPr>
            <a:spLocks noChangeAspect="1" noChangeShapeType="1"/>
          </p:cNvSpPr>
          <p:nvPr/>
        </p:nvSpPr>
        <p:spPr bwMode="auto">
          <a:xfrm>
            <a:off x="4546600" y="30956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5" name="Line 30"/>
          <p:cNvSpPr>
            <a:spLocks noChangeAspect="1" noChangeShapeType="1"/>
          </p:cNvSpPr>
          <p:nvPr/>
        </p:nvSpPr>
        <p:spPr bwMode="auto">
          <a:xfrm>
            <a:off x="5994400" y="30956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096" name="Line 31"/>
          <p:cNvSpPr>
            <a:spLocks noChangeAspect="1" noChangeShapeType="1"/>
          </p:cNvSpPr>
          <p:nvPr/>
        </p:nvSpPr>
        <p:spPr bwMode="auto">
          <a:xfrm>
            <a:off x="5537200" y="3095625"/>
            <a:ext cx="457200" cy="1588"/>
          </a:xfrm>
          <a:prstGeom prst="line">
            <a:avLst/>
          </a:prstGeom>
          <a:noFill/>
          <a:ln w="19050">
            <a:solidFill>
              <a:schemeClr val="tx1"/>
            </a:solidFill>
            <a:round/>
            <a:headEnd/>
            <a:tailEnd/>
          </a:ln>
        </p:spPr>
        <p:txBody>
          <a:bodyPr/>
          <a:lstStyle/>
          <a:p>
            <a:endParaRPr lang="zh-CN" altLang="en-US">
              <a:latin typeface="+mn-ea"/>
            </a:endParaRPr>
          </a:p>
        </p:txBody>
      </p:sp>
      <p:sp>
        <p:nvSpPr>
          <p:cNvPr id="46097" name="Line 32"/>
          <p:cNvSpPr>
            <a:spLocks noChangeAspect="1" noChangeShapeType="1"/>
          </p:cNvSpPr>
          <p:nvPr/>
        </p:nvSpPr>
        <p:spPr bwMode="auto">
          <a:xfrm flipV="1">
            <a:off x="4927600" y="30956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6098" name="Line 33"/>
          <p:cNvSpPr>
            <a:spLocks noChangeAspect="1" noChangeShapeType="1"/>
          </p:cNvSpPr>
          <p:nvPr/>
        </p:nvSpPr>
        <p:spPr bwMode="auto">
          <a:xfrm>
            <a:off x="5003800" y="30956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6099" name="Line 34"/>
          <p:cNvSpPr>
            <a:spLocks noChangeAspect="1" noChangeShapeType="1"/>
          </p:cNvSpPr>
          <p:nvPr/>
        </p:nvSpPr>
        <p:spPr bwMode="auto">
          <a:xfrm>
            <a:off x="4546600" y="4010025"/>
            <a:ext cx="1447800" cy="1588"/>
          </a:xfrm>
          <a:prstGeom prst="line">
            <a:avLst/>
          </a:prstGeom>
          <a:noFill/>
          <a:ln w="19050">
            <a:solidFill>
              <a:srgbClr val="00B050"/>
            </a:solidFill>
            <a:round/>
            <a:headEnd/>
            <a:tailEnd/>
          </a:ln>
        </p:spPr>
        <p:txBody>
          <a:bodyPr/>
          <a:lstStyle/>
          <a:p>
            <a:endParaRPr lang="zh-CN" altLang="en-US">
              <a:latin typeface="+mn-ea"/>
            </a:endParaRPr>
          </a:p>
        </p:txBody>
      </p:sp>
      <p:sp>
        <p:nvSpPr>
          <p:cNvPr id="46100" name="Line 35"/>
          <p:cNvSpPr>
            <a:spLocks noChangeAspect="1" noChangeShapeType="1"/>
          </p:cNvSpPr>
          <p:nvPr/>
        </p:nvSpPr>
        <p:spPr bwMode="auto">
          <a:xfrm>
            <a:off x="4546600" y="3552825"/>
            <a:ext cx="0" cy="457200"/>
          </a:xfrm>
          <a:prstGeom prst="line">
            <a:avLst/>
          </a:prstGeom>
          <a:noFill/>
          <a:ln w="19050">
            <a:solidFill>
              <a:srgbClr val="00B050"/>
            </a:solidFill>
            <a:round/>
            <a:headEnd/>
            <a:tailEnd/>
          </a:ln>
        </p:spPr>
        <p:txBody>
          <a:bodyPr/>
          <a:lstStyle/>
          <a:p>
            <a:endParaRPr lang="zh-CN" altLang="en-US">
              <a:latin typeface="+mn-ea"/>
            </a:endParaRPr>
          </a:p>
        </p:txBody>
      </p:sp>
      <p:sp>
        <p:nvSpPr>
          <p:cNvPr id="46101" name="Line 36"/>
          <p:cNvSpPr>
            <a:spLocks noChangeAspect="1" noChangeShapeType="1"/>
          </p:cNvSpPr>
          <p:nvPr/>
        </p:nvSpPr>
        <p:spPr bwMode="auto">
          <a:xfrm>
            <a:off x="5994400" y="3552825"/>
            <a:ext cx="0" cy="457200"/>
          </a:xfrm>
          <a:prstGeom prst="line">
            <a:avLst/>
          </a:prstGeom>
          <a:noFill/>
          <a:ln w="19050">
            <a:solidFill>
              <a:srgbClr val="00B050"/>
            </a:solidFill>
            <a:round/>
            <a:headEnd/>
            <a:tailEnd/>
          </a:ln>
        </p:spPr>
        <p:txBody>
          <a:bodyPr/>
          <a:lstStyle/>
          <a:p>
            <a:endParaRPr lang="zh-CN" altLang="en-US">
              <a:latin typeface="+mn-ea"/>
            </a:endParaRPr>
          </a:p>
        </p:txBody>
      </p:sp>
      <p:sp>
        <p:nvSpPr>
          <p:cNvPr id="46102" name="Line 37"/>
          <p:cNvSpPr>
            <a:spLocks noChangeAspect="1" noChangeShapeType="1"/>
          </p:cNvSpPr>
          <p:nvPr/>
        </p:nvSpPr>
        <p:spPr bwMode="auto">
          <a:xfrm>
            <a:off x="5994400" y="27908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6103" name="Line 38"/>
          <p:cNvSpPr>
            <a:spLocks noChangeAspect="1" noChangeShapeType="1"/>
          </p:cNvSpPr>
          <p:nvPr/>
        </p:nvSpPr>
        <p:spPr bwMode="auto">
          <a:xfrm>
            <a:off x="4241800" y="3095625"/>
            <a:ext cx="304800" cy="1588"/>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46104" name="Line 39"/>
          <p:cNvSpPr>
            <a:spLocks noChangeAspect="1" noChangeShapeType="1"/>
          </p:cNvSpPr>
          <p:nvPr/>
        </p:nvSpPr>
        <p:spPr bwMode="auto">
          <a:xfrm>
            <a:off x="5994400" y="3095625"/>
            <a:ext cx="304800" cy="1588"/>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05" name="Line 40"/>
          <p:cNvSpPr>
            <a:spLocks noChangeShapeType="1"/>
          </p:cNvSpPr>
          <p:nvPr/>
        </p:nvSpPr>
        <p:spPr bwMode="auto">
          <a:xfrm>
            <a:off x="3937000" y="30956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46106" name="Line 41"/>
          <p:cNvSpPr>
            <a:spLocks noChangeShapeType="1"/>
          </p:cNvSpPr>
          <p:nvPr/>
        </p:nvSpPr>
        <p:spPr bwMode="auto">
          <a:xfrm flipH="1">
            <a:off x="3937000" y="3095625"/>
            <a:ext cx="152400" cy="1588"/>
          </a:xfrm>
          <a:prstGeom prst="line">
            <a:avLst/>
          </a:prstGeom>
          <a:noFill/>
          <a:ln w="19050">
            <a:solidFill>
              <a:schemeClr val="tx1"/>
            </a:solidFill>
            <a:round/>
            <a:headEnd/>
            <a:tailEnd/>
          </a:ln>
        </p:spPr>
        <p:txBody>
          <a:bodyPr/>
          <a:lstStyle/>
          <a:p>
            <a:endParaRPr lang="zh-CN" altLang="en-US">
              <a:latin typeface="+mn-ea"/>
            </a:endParaRPr>
          </a:p>
        </p:txBody>
      </p:sp>
      <p:sp>
        <p:nvSpPr>
          <p:cNvPr id="46107" name="Line 42"/>
          <p:cNvSpPr>
            <a:spLocks noChangeShapeType="1"/>
          </p:cNvSpPr>
          <p:nvPr/>
        </p:nvSpPr>
        <p:spPr bwMode="auto">
          <a:xfrm>
            <a:off x="6604000" y="30956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46108" name="Line 43"/>
          <p:cNvSpPr>
            <a:spLocks noChangeShapeType="1"/>
          </p:cNvSpPr>
          <p:nvPr/>
        </p:nvSpPr>
        <p:spPr bwMode="auto">
          <a:xfrm flipH="1">
            <a:off x="6451600" y="3095625"/>
            <a:ext cx="152400" cy="1588"/>
          </a:xfrm>
          <a:prstGeom prst="line">
            <a:avLst/>
          </a:prstGeom>
          <a:noFill/>
          <a:ln w="19050">
            <a:solidFill>
              <a:schemeClr val="tx1"/>
            </a:solidFill>
            <a:round/>
            <a:headEnd/>
            <a:tailEnd/>
          </a:ln>
        </p:spPr>
        <p:txBody>
          <a:bodyPr/>
          <a:lstStyle/>
          <a:p>
            <a:endParaRPr lang="zh-CN" altLang="en-US">
              <a:latin typeface="+mn-ea"/>
            </a:endParaRPr>
          </a:p>
        </p:txBody>
      </p:sp>
      <p:grpSp>
        <p:nvGrpSpPr>
          <p:cNvPr id="46109" name="Group 44"/>
          <p:cNvGrpSpPr>
            <a:grpSpLocks/>
          </p:cNvGrpSpPr>
          <p:nvPr/>
        </p:nvGrpSpPr>
        <p:grpSpPr bwMode="auto">
          <a:xfrm>
            <a:off x="5232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B050"/>
              </a:solidFill>
              <a:round/>
              <a:headEnd/>
              <a:tailEnd/>
            </a:ln>
          </p:spPr>
          <p:txBody>
            <a:bodyPr/>
            <a:lstStyle/>
            <a:p>
              <a:endParaRPr lang="zh-CN" altLang="en-US">
                <a:latin typeface="+mn-ea"/>
              </a:endParaRPr>
            </a:p>
          </p:txBody>
        </p:sp>
        <p:sp>
          <p:nvSpPr>
            <p:cNvPr id="46172" name="Oval 46"/>
            <p:cNvSpPr>
              <a:spLocks noChangeArrowheads="1"/>
            </p:cNvSpPr>
            <p:nvPr/>
          </p:nvSpPr>
          <p:spPr bwMode="auto">
            <a:xfrm>
              <a:off x="3744" y="3072"/>
              <a:ext cx="96" cy="96"/>
            </a:xfrm>
            <a:prstGeom prst="ellipse">
              <a:avLst/>
            </a:prstGeom>
            <a:noFill/>
            <a:ln w="19050" algn="ctr">
              <a:solidFill>
                <a:srgbClr val="00B050"/>
              </a:solidFill>
              <a:round/>
              <a:headEnd/>
              <a:tailEnd/>
            </a:ln>
          </p:spPr>
          <p:txBody>
            <a:bodyPr wrap="none" anchor="ctr"/>
            <a:lstStyle/>
            <a:p>
              <a:pPr algn="r"/>
              <a:endParaRPr lang="zh-CN" altLang="zh-CN">
                <a:latin typeface="+mn-ea"/>
              </a:endParaRPr>
            </a:p>
          </p:txBody>
        </p:sp>
      </p:grpSp>
      <p:grpSp>
        <p:nvGrpSpPr>
          <p:cNvPr id="46110" name="Group 47"/>
          <p:cNvGrpSpPr>
            <a:grpSpLocks/>
          </p:cNvGrpSpPr>
          <p:nvPr/>
        </p:nvGrpSpPr>
        <p:grpSpPr bwMode="auto">
          <a:xfrm flipV="1">
            <a:off x="5232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46170" name="Oval 49"/>
            <p:cNvSpPr>
              <a:spLocks noChangeArrowheads="1"/>
            </p:cNvSpPr>
            <p:nvPr/>
          </p:nvSpPr>
          <p:spPr bwMode="auto">
            <a:xfrm>
              <a:off x="3744" y="3072"/>
              <a:ext cx="96" cy="96"/>
            </a:xfrm>
            <a:prstGeom prst="ellipse">
              <a:avLst/>
            </a:prstGeom>
            <a:noFill/>
            <a:ln w="19050" algn="ctr">
              <a:solidFill>
                <a:srgbClr val="FF0000"/>
              </a:solidFill>
              <a:round/>
              <a:headEnd/>
              <a:tailEnd/>
            </a:ln>
          </p:spPr>
          <p:txBody>
            <a:bodyPr rot="10800000" wrap="none" anchor="ctr"/>
            <a:lstStyle/>
            <a:p>
              <a:pPr algn="r"/>
              <a:endParaRPr lang="zh-CN" altLang="zh-CN">
                <a:latin typeface="+mn-ea"/>
              </a:endParaRPr>
            </a:p>
          </p:txBody>
        </p:sp>
      </p:grpSp>
      <p:sp>
        <p:nvSpPr>
          <p:cNvPr id="46111" name="Line 50"/>
          <p:cNvSpPr>
            <a:spLocks noChangeShapeType="1"/>
          </p:cNvSpPr>
          <p:nvPr/>
        </p:nvSpPr>
        <p:spPr bwMode="auto">
          <a:xfrm>
            <a:off x="4165600" y="18002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12" name="Line 51"/>
          <p:cNvSpPr>
            <a:spLocks noChangeShapeType="1"/>
          </p:cNvSpPr>
          <p:nvPr/>
        </p:nvSpPr>
        <p:spPr bwMode="auto">
          <a:xfrm>
            <a:off x="6375400" y="18002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6113" name="Line 52"/>
          <p:cNvSpPr>
            <a:spLocks noChangeShapeType="1"/>
          </p:cNvSpPr>
          <p:nvPr/>
        </p:nvSpPr>
        <p:spPr bwMode="auto">
          <a:xfrm>
            <a:off x="4318000" y="5000625"/>
            <a:ext cx="1905000" cy="1588"/>
          </a:xfrm>
          <a:prstGeom prst="line">
            <a:avLst/>
          </a:prstGeom>
          <a:noFill/>
          <a:ln w="19050">
            <a:solidFill>
              <a:schemeClr val="tx1"/>
            </a:solidFill>
            <a:round/>
            <a:headEnd/>
            <a:tailEnd/>
          </a:ln>
        </p:spPr>
        <p:txBody>
          <a:bodyPr/>
          <a:lstStyle/>
          <a:p>
            <a:endParaRPr lang="zh-CN" altLang="en-US">
              <a:latin typeface="+mn-ea"/>
            </a:endParaRPr>
          </a:p>
        </p:txBody>
      </p:sp>
      <p:sp>
        <p:nvSpPr>
          <p:cNvPr id="46114" name="Line 53"/>
          <p:cNvSpPr>
            <a:spLocks noChangeShapeType="1"/>
          </p:cNvSpPr>
          <p:nvPr/>
        </p:nvSpPr>
        <p:spPr bwMode="auto">
          <a:xfrm>
            <a:off x="3937000" y="50768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6115" name="Line 54"/>
          <p:cNvSpPr>
            <a:spLocks noChangeShapeType="1"/>
          </p:cNvSpPr>
          <p:nvPr/>
        </p:nvSpPr>
        <p:spPr bwMode="auto">
          <a:xfrm>
            <a:off x="6604000" y="50768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6116" name="Line 55"/>
          <p:cNvSpPr>
            <a:spLocks noChangeShapeType="1"/>
          </p:cNvSpPr>
          <p:nvPr/>
        </p:nvSpPr>
        <p:spPr bwMode="auto">
          <a:xfrm>
            <a:off x="5232400" y="50006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grpSp>
        <p:nvGrpSpPr>
          <p:cNvPr id="47" name="Group 56"/>
          <p:cNvGrpSpPr>
            <a:grpSpLocks/>
          </p:cNvGrpSpPr>
          <p:nvPr/>
        </p:nvGrpSpPr>
        <p:grpSpPr bwMode="auto">
          <a:xfrm>
            <a:off x="4546600" y="3324225"/>
            <a:ext cx="1447800" cy="533400"/>
            <a:chOff x="2352" y="2296"/>
            <a:chExt cx="912" cy="336"/>
          </a:xfrm>
        </p:grpSpPr>
        <p:grpSp>
          <p:nvGrpSpPr>
            <p:cNvPr id="46154" name="Group 57"/>
            <p:cNvGrpSpPr>
              <a:grpSpLocks/>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46155" name="Rectangle 70"/>
            <p:cNvSpPr>
              <a:spLocks noChangeArrowheads="1"/>
            </p:cNvSpPr>
            <p:nvPr/>
          </p:nvSpPr>
          <p:spPr bwMode="auto">
            <a:xfrm>
              <a:off x="2544"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1</a:t>
              </a:r>
              <a:endParaRPr lang="en-US" altLang="zh-CN" sz="1600">
                <a:solidFill>
                  <a:srgbClr val="0000FF"/>
                </a:solidFill>
                <a:latin typeface="+mn-ea"/>
              </a:endParaRPr>
            </a:p>
          </p:txBody>
        </p:sp>
        <p:sp>
          <p:nvSpPr>
            <p:cNvPr id="46156" name="Rectangle 71"/>
            <p:cNvSpPr>
              <a:spLocks noChangeArrowheads="1"/>
            </p:cNvSpPr>
            <p:nvPr/>
          </p:nvSpPr>
          <p:spPr bwMode="auto">
            <a:xfrm>
              <a:off x="2976"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2</a:t>
              </a:r>
              <a:endParaRPr lang="en-US" altLang="zh-CN" sz="1600">
                <a:solidFill>
                  <a:srgbClr val="0000FF"/>
                </a:solidFill>
                <a:latin typeface="+mn-ea"/>
              </a:endParaRPr>
            </a:p>
          </p:txBody>
        </p:sp>
      </p:grpSp>
      <p:grpSp>
        <p:nvGrpSpPr>
          <p:cNvPr id="63" name="Group 72"/>
          <p:cNvGrpSpPr>
            <a:grpSpLocks/>
          </p:cNvGrpSpPr>
          <p:nvPr/>
        </p:nvGrpSpPr>
        <p:grpSpPr bwMode="auto">
          <a:xfrm>
            <a:off x="3937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48" name="Line 84"/>
              <p:cNvSpPr>
                <a:spLocks noChangeAspect="1" noChangeShapeType="1"/>
              </p:cNvSpPr>
              <p:nvPr/>
            </p:nvSpPr>
            <p:spPr bwMode="auto">
              <a:xfrm>
                <a:off x="4032" y="2646"/>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6142" name="Rectangle 85"/>
            <p:cNvSpPr>
              <a:spLocks noChangeArrowheads="1"/>
            </p:cNvSpPr>
            <p:nvPr/>
          </p:nvSpPr>
          <p:spPr bwMode="auto">
            <a:xfrm>
              <a:off x="2112"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7</a:t>
              </a:r>
              <a:endParaRPr lang="en-US" altLang="zh-CN" sz="1600">
                <a:solidFill>
                  <a:srgbClr val="0000FF"/>
                </a:solidFill>
                <a:latin typeface="+mn-ea"/>
              </a:endParaRPr>
            </a:p>
          </p:txBody>
        </p:sp>
        <p:sp>
          <p:nvSpPr>
            <p:cNvPr id="46143" name="Rectangle 86"/>
            <p:cNvSpPr>
              <a:spLocks noChangeArrowheads="1"/>
            </p:cNvSpPr>
            <p:nvPr/>
          </p:nvSpPr>
          <p:spPr bwMode="auto">
            <a:xfrm>
              <a:off x="3360"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8</a:t>
              </a:r>
              <a:endParaRPr lang="en-US" altLang="zh-CN" sz="1600">
                <a:solidFill>
                  <a:srgbClr val="0000FF"/>
                </a:solidFill>
                <a:latin typeface="+mn-ea"/>
              </a:endParaRPr>
            </a:p>
          </p:txBody>
        </p:sp>
      </p:grpSp>
      <p:grpSp>
        <p:nvGrpSpPr>
          <p:cNvPr id="76" name="Group 87"/>
          <p:cNvGrpSpPr>
            <a:grpSpLocks/>
          </p:cNvGrpSpPr>
          <p:nvPr/>
        </p:nvGrpSpPr>
        <p:grpSpPr bwMode="auto">
          <a:xfrm>
            <a:off x="4013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6128" name="Rectangle 100"/>
            <p:cNvSpPr>
              <a:spLocks noChangeArrowheads="1"/>
            </p:cNvSpPr>
            <p:nvPr/>
          </p:nvSpPr>
          <p:spPr bwMode="auto">
            <a:xfrm>
              <a:off x="2016"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5</a:t>
              </a:r>
              <a:endParaRPr lang="en-US" altLang="zh-CN" sz="1600">
                <a:solidFill>
                  <a:srgbClr val="0000FF"/>
                </a:solidFill>
                <a:latin typeface="+mn-ea"/>
              </a:endParaRPr>
            </a:p>
          </p:txBody>
        </p:sp>
        <p:sp>
          <p:nvSpPr>
            <p:cNvPr id="46129" name="Rectangle 101"/>
            <p:cNvSpPr>
              <a:spLocks noChangeArrowheads="1"/>
            </p:cNvSpPr>
            <p:nvPr/>
          </p:nvSpPr>
          <p:spPr bwMode="auto">
            <a:xfrm>
              <a:off x="3504"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6</a:t>
              </a:r>
              <a:endParaRPr lang="en-US" altLang="zh-CN" sz="1600">
                <a:solidFill>
                  <a:srgbClr val="0000FF"/>
                </a:solidFill>
                <a:latin typeface="+mn-ea"/>
              </a:endParaRPr>
            </a:p>
          </p:txBody>
        </p:sp>
      </p:grpSp>
      <p:sp>
        <p:nvSpPr>
          <p:cNvPr id="46120" name="Rectangle 102"/>
          <p:cNvSpPr>
            <a:spLocks noChangeArrowheads="1"/>
          </p:cNvSpPr>
          <p:nvPr/>
        </p:nvSpPr>
        <p:spPr bwMode="auto">
          <a:xfrm>
            <a:off x="5270500" y="1873251"/>
            <a:ext cx="723900" cy="460375"/>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46121" name="Rectangle 103"/>
          <p:cNvSpPr>
            <a:spLocks noChangeArrowheads="1"/>
          </p:cNvSpPr>
          <p:nvPr/>
        </p:nvSpPr>
        <p:spPr bwMode="auto">
          <a:xfrm>
            <a:off x="3975100" y="53816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46122" name="Rectangle 104"/>
          <p:cNvSpPr>
            <a:spLocks noChangeArrowheads="1"/>
          </p:cNvSpPr>
          <p:nvPr/>
        </p:nvSpPr>
        <p:spPr bwMode="auto">
          <a:xfrm flipV="1">
            <a:off x="6223000" y="5457825"/>
            <a:ext cx="342900" cy="228600"/>
          </a:xfrm>
          <a:prstGeom prst="rect">
            <a:avLst/>
          </a:prstGeom>
          <a:noFill/>
          <a:ln w="12700">
            <a:noFill/>
            <a:miter lim="800000"/>
            <a:headEnd/>
            <a:tailEnd/>
          </a:ln>
        </p:spPr>
        <p:txBody>
          <a:bodyPr lIns="12700" tIns="12700" rIns="12700" bIns="12700"/>
          <a:lstStyle/>
          <a:p>
            <a:pPr algn="just"/>
            <a:r>
              <a:rPr lang="en-US" altLang="zh-CN" sz="1600" u="sng">
                <a:solidFill>
                  <a:srgbClr val="0000FF"/>
                </a:solidFill>
                <a:latin typeface="+mn-ea"/>
              </a:rPr>
              <a:t>O/I</a:t>
            </a:r>
          </a:p>
        </p:txBody>
      </p:sp>
      <p:sp>
        <p:nvSpPr>
          <p:cNvPr id="46123" name="Rectangle 105"/>
          <p:cNvSpPr>
            <a:spLocks noChangeArrowheads="1"/>
          </p:cNvSpPr>
          <p:nvPr/>
        </p:nvSpPr>
        <p:spPr bwMode="auto">
          <a:xfrm>
            <a:off x="4660900" y="5608637"/>
            <a:ext cx="1371600" cy="228600"/>
          </a:xfrm>
          <a:prstGeom prst="rect">
            <a:avLst/>
          </a:prstGeom>
          <a:noFill/>
          <a:ln w="12700">
            <a:noFill/>
            <a:miter lim="800000"/>
            <a:headEnd/>
            <a:tailEnd/>
          </a:ln>
        </p:spPr>
        <p:txBody>
          <a:bodyPr lIns="12700" tIns="12700" rIns="12700" bIns="12700"/>
          <a:lstStyle/>
          <a:p>
            <a:pPr algn="just"/>
            <a:r>
              <a:rPr lang="en-US" altLang="zh-CN" sz="1600" dirty="0">
                <a:solidFill>
                  <a:srgbClr val="0000FF"/>
                </a:solidFill>
                <a:latin typeface="+mn-ea"/>
              </a:rPr>
              <a:t>Y</a:t>
            </a:r>
            <a:r>
              <a:rPr lang="zh-CN" altLang="en-US" sz="1600" dirty="0">
                <a:solidFill>
                  <a:srgbClr val="0000FF"/>
                </a:solidFill>
                <a:latin typeface="+mn-ea"/>
              </a:rPr>
              <a:t>地址译码线</a:t>
            </a:r>
          </a:p>
        </p:txBody>
      </p:sp>
      <p:sp>
        <p:nvSpPr>
          <p:cNvPr id="46124" name="Rectangle 106"/>
          <p:cNvSpPr>
            <a:spLocks noChangeArrowheads="1"/>
          </p:cNvSpPr>
          <p:nvPr/>
        </p:nvSpPr>
        <p:spPr bwMode="auto">
          <a:xfrm>
            <a:off x="2108200" y="16478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grpSp>
        <p:nvGrpSpPr>
          <p:cNvPr id="5" name="组合 4"/>
          <p:cNvGrpSpPr/>
          <p:nvPr/>
        </p:nvGrpSpPr>
        <p:grpSpPr>
          <a:xfrm>
            <a:off x="623281" y="4718776"/>
            <a:ext cx="2391699" cy="945294"/>
            <a:chOff x="623281" y="4718776"/>
            <a:chExt cx="2391699" cy="945294"/>
          </a:xfrm>
        </p:grpSpPr>
        <p:sp>
          <p:nvSpPr>
            <p:cNvPr id="110" name="矩形 109">
              <a:extLst>
                <a:ext uri="{FF2B5EF4-FFF2-40B4-BE49-F238E27FC236}">
                  <a16:creationId xmlns:a16="http://schemas.microsoft.com/office/drawing/2014/main" id="{AD5E1581-32D0-4360-9B75-27EC4BAA1536}"/>
                </a:ext>
              </a:extLst>
            </p:cNvPr>
            <p:cNvSpPr/>
            <p:nvPr/>
          </p:nvSpPr>
          <p:spPr>
            <a:xfrm>
              <a:off x="623281" y="4718776"/>
              <a:ext cx="2391699" cy="945294"/>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07592" y="4729758"/>
              <a:ext cx="2262158" cy="923330"/>
            </a:xfrm>
            <a:prstGeom prst="rect">
              <a:avLst/>
            </a:prstGeom>
          </p:spPr>
          <p:txBody>
            <a:bodyPr wrap="none">
              <a:spAutoFit/>
            </a:bodyPr>
            <a:lstStyle/>
            <a:p>
              <a:pPr>
                <a:lnSpc>
                  <a:spcPct val="150000"/>
                </a:lnSpc>
              </a:pPr>
              <a:r>
                <a:rPr lang="zh-CN" altLang="en-US" b="1" dirty="0">
                  <a:solidFill>
                    <a:srgbClr val="FF0000"/>
                  </a:solidFill>
                </a:rPr>
                <a:t>红色：高电平，导通</a:t>
              </a:r>
              <a:endParaRPr lang="en-US" altLang="zh-CN" b="1" dirty="0">
                <a:solidFill>
                  <a:srgbClr val="FF0000"/>
                </a:solidFill>
              </a:endParaRPr>
            </a:p>
            <a:p>
              <a:pPr>
                <a:lnSpc>
                  <a:spcPct val="150000"/>
                </a:lnSpc>
              </a:pPr>
              <a:r>
                <a:rPr lang="zh-CN" altLang="en-US" b="1" dirty="0">
                  <a:solidFill>
                    <a:srgbClr val="00B050"/>
                  </a:solidFill>
                </a:rPr>
                <a:t>绿色：低电平，截止</a:t>
              </a:r>
              <a:endParaRPr lang="en-US" altLang="zh-CN" b="1" dirty="0">
                <a:solidFill>
                  <a:srgbClr val="00B050"/>
                </a:solidFill>
              </a:endParaRPr>
            </a:p>
          </p:txBody>
        </p:sp>
      </p:grpSp>
    </p:spTree>
    <p:extLst>
      <p:ext uri="{BB962C8B-B14F-4D97-AF65-F5344CB8AC3E}">
        <p14:creationId xmlns:p14="http://schemas.microsoft.com/office/powerpoint/2010/main" val="30963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nodeType="clickEffect">
                                  <p:stCondLst>
                                    <p:cond delay="0"/>
                                  </p:stCondLst>
                                  <p:childTnLst>
                                    <p:anim calcmode="discrete" valueType="str">
                                      <p:cBhvr>
                                        <p:cTn id="20"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nodeType="clickEffect">
                                  <p:stCondLst>
                                    <p:cond delay="0"/>
                                  </p:stCondLst>
                                  <p:childTnLst>
                                    <p:anim calcmode="discrete" valueType="str">
                                      <p:cBhvr>
                                        <p:cTn id="34"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par>
                                <p:cTn id="35" presetID="35" presetClass="emph" presetSubtype="0" repeatCount="5000" fill="hold" nodeType="withEffect">
                                  <p:stCondLst>
                                    <p:cond delay="0"/>
                                  </p:stCondLst>
                                  <p:childTnLst>
                                    <p:anim calcmode="discrete" valueType="str">
                                      <p:cBhvr>
                                        <p:cTn id="36"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的差异</a:t>
            </a:r>
          </a:p>
        </p:txBody>
      </p:sp>
      <p:sp>
        <p:nvSpPr>
          <p:cNvPr id="3" name="内容占位符 2"/>
          <p:cNvSpPr>
            <a:spLocks noGrp="1"/>
          </p:cNvSpPr>
          <p:nvPr>
            <p:ph idx="1"/>
          </p:nvPr>
        </p:nvSpPr>
        <p:spPr/>
        <p:txBody>
          <a:bodyPr/>
          <a:lstStyle/>
          <a:p>
            <a:r>
              <a:rPr lang="zh-CN" altLang="en-US" dirty="0"/>
              <a:t>虚存用于扩大主存容量，</a:t>
            </a:r>
            <a:r>
              <a:rPr lang="en-US" altLang="zh-CN" dirty="0"/>
              <a:t>CACHE</a:t>
            </a:r>
            <a:r>
              <a:rPr lang="zh-CN" altLang="en-US" dirty="0"/>
              <a:t>用于加速主存性能</a:t>
            </a:r>
          </a:p>
          <a:p>
            <a:r>
              <a:rPr lang="zh-CN" altLang="en-US" dirty="0"/>
              <a:t>虚存中未命中性能损失远大于</a:t>
            </a:r>
            <a:r>
              <a:rPr lang="en-US" altLang="zh-CN" dirty="0"/>
              <a:t>CACHE</a:t>
            </a:r>
            <a:r>
              <a:rPr lang="zh-CN" altLang="en-US" dirty="0"/>
              <a:t>系统 </a:t>
            </a:r>
          </a:p>
          <a:p>
            <a:pPr lvl="1"/>
            <a:r>
              <a:rPr lang="zh-CN" altLang="en-US" sz="2400" dirty="0"/>
              <a:t>全相联提升命中率</a:t>
            </a:r>
          </a:p>
          <a:p>
            <a:pPr lvl="1"/>
            <a:r>
              <a:rPr lang="zh-CN" altLang="en-US" sz="2400" dirty="0"/>
              <a:t>更大的交换单位页</a:t>
            </a:r>
          </a:p>
          <a:p>
            <a:pPr lvl="1"/>
            <a:r>
              <a:rPr lang="zh-CN" altLang="en-US" sz="2400" dirty="0"/>
              <a:t>近似</a:t>
            </a:r>
            <a:r>
              <a:rPr lang="en-US" altLang="zh-CN" sz="2400" dirty="0"/>
              <a:t>LRU</a:t>
            </a:r>
            <a:r>
              <a:rPr lang="zh-CN" altLang="en-US" sz="2400" dirty="0"/>
              <a:t>算法  </a:t>
            </a:r>
            <a:r>
              <a:rPr lang="en-US" altLang="zh-CN" sz="2400" dirty="0"/>
              <a:t>(CLOCK</a:t>
            </a:r>
            <a:r>
              <a:rPr lang="zh-CN" altLang="en-US" sz="2400" dirty="0"/>
              <a:t>算法</a:t>
            </a:r>
            <a:r>
              <a:rPr lang="en-US" altLang="zh-CN" sz="2400" dirty="0"/>
              <a:t>)</a:t>
            </a:r>
            <a:endParaRPr lang="zh-CN" altLang="en-US" sz="2400" dirty="0"/>
          </a:p>
          <a:p>
            <a:r>
              <a:rPr lang="zh-CN" altLang="en-US" dirty="0"/>
              <a:t>虚存由硬件和</a:t>
            </a:r>
            <a:r>
              <a:rPr lang="en-US" altLang="zh-CN" dirty="0"/>
              <a:t>OS</a:t>
            </a:r>
            <a:r>
              <a:rPr lang="zh-CN" altLang="en-US" dirty="0"/>
              <a:t>联合管理，</a:t>
            </a:r>
            <a:r>
              <a:rPr lang="en-US" altLang="zh-CN" dirty="0"/>
              <a:t>CACHE</a:t>
            </a:r>
            <a:r>
              <a:rPr lang="zh-CN" altLang="en-US" dirty="0"/>
              <a:t>由硬件管理</a:t>
            </a:r>
          </a:p>
        </p:txBody>
      </p:sp>
    </p:spTree>
    <p:extLst>
      <p:ext uri="{BB962C8B-B14F-4D97-AF65-F5344CB8AC3E}">
        <p14:creationId xmlns:p14="http://schemas.microsoft.com/office/powerpoint/2010/main" val="11107051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段式管理</a:t>
            </a:r>
          </a:p>
        </p:txBody>
      </p:sp>
      <p:sp>
        <p:nvSpPr>
          <p:cNvPr id="3" name="内容占位符 2"/>
          <p:cNvSpPr>
            <a:spLocks noGrp="1"/>
          </p:cNvSpPr>
          <p:nvPr>
            <p:ph idx="1"/>
          </p:nvPr>
        </p:nvSpPr>
        <p:spPr/>
        <p:txBody>
          <a:bodyPr/>
          <a:lstStyle/>
          <a:p>
            <a:r>
              <a:rPr lang="zh-CN" altLang="en-US" dirty="0"/>
              <a:t>段的分界与程序的自然分界相对应，段长不固定，因程序而异</a:t>
            </a:r>
          </a:p>
          <a:p>
            <a:r>
              <a:rPr lang="zh-CN" altLang="en-US" dirty="0"/>
              <a:t>段的独立性</a:t>
            </a:r>
            <a:r>
              <a:rPr lang="en-US" altLang="zh-CN" dirty="0">
                <a:latin typeface="宋体" charset="-122"/>
              </a:rPr>
              <a:t>—</a:t>
            </a:r>
            <a:r>
              <a:rPr lang="zh-CN" altLang="en-US" dirty="0"/>
              <a:t>易于编译、管理、修改和维护，也便于多道程序共享</a:t>
            </a:r>
          </a:p>
          <a:p>
            <a:r>
              <a:rPr lang="zh-CN" altLang="en-US" dirty="0"/>
              <a:t>各段的长度不同，给主存的分配带来麻烦</a:t>
            </a:r>
          </a:p>
          <a:p>
            <a:r>
              <a:rPr lang="zh-CN" altLang="en-US" dirty="0"/>
              <a:t>段式管理容易产生碎块，浪费主存空间</a:t>
            </a:r>
          </a:p>
        </p:txBody>
      </p:sp>
    </p:spTree>
    <p:extLst>
      <p:ext uri="{BB962C8B-B14F-4D97-AF65-F5344CB8AC3E}">
        <p14:creationId xmlns:p14="http://schemas.microsoft.com/office/powerpoint/2010/main" val="18826528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页式管理</a:t>
            </a:r>
          </a:p>
        </p:txBody>
      </p:sp>
      <p:sp>
        <p:nvSpPr>
          <p:cNvPr id="3" name="内容占位符 2"/>
          <p:cNvSpPr>
            <a:spLocks noGrp="1"/>
          </p:cNvSpPr>
          <p:nvPr>
            <p:ph idx="1"/>
          </p:nvPr>
        </p:nvSpPr>
        <p:spPr/>
        <p:txBody>
          <a:bodyPr/>
          <a:lstStyle/>
          <a:p>
            <a:pPr marL="0" indent="361950"/>
            <a:r>
              <a:rPr lang="zh-CN" altLang="en-US" dirty="0"/>
              <a:t>信息交换的单位是定长的页。</a:t>
            </a:r>
          </a:p>
          <a:p>
            <a:pPr marL="0" indent="361950"/>
            <a:r>
              <a:rPr lang="zh-CN" altLang="en-US" dirty="0"/>
              <a:t>主存与外存均划分成等长的页面。</a:t>
            </a:r>
          </a:p>
          <a:p>
            <a:pPr marL="0" indent="361950"/>
            <a:r>
              <a:rPr lang="zh-CN" altLang="en-US" dirty="0"/>
              <a:t>便于维护，便于生成页表，类似于</a:t>
            </a:r>
            <a:r>
              <a:rPr lang="en-US" altLang="zh-CN" dirty="0"/>
              <a:t>cache</a:t>
            </a:r>
            <a:r>
              <a:rPr lang="zh-CN" altLang="en-US" dirty="0"/>
              <a:t>的块表</a:t>
            </a:r>
          </a:p>
          <a:p>
            <a:pPr marL="0" indent="361950"/>
            <a:r>
              <a:rPr lang="zh-CN" altLang="en-US" dirty="0"/>
              <a:t>不容易产生碎块，存储空间浪费小</a:t>
            </a:r>
          </a:p>
          <a:p>
            <a:pPr marL="0" indent="361950"/>
            <a:r>
              <a:rPr lang="zh-CN" altLang="en-US" dirty="0"/>
              <a:t>页不是独立的实体，处理、保护和共享不方便</a:t>
            </a:r>
          </a:p>
          <a:p>
            <a:pPr marL="0" indent="361950"/>
            <a:endParaRPr lang="zh-CN" altLang="en-US" sz="2100" dirty="0"/>
          </a:p>
          <a:p>
            <a:endParaRPr lang="zh-CN" altLang="en-US" dirty="0"/>
          </a:p>
        </p:txBody>
      </p:sp>
    </p:spTree>
    <p:extLst>
      <p:ext uri="{BB962C8B-B14F-4D97-AF65-F5344CB8AC3E}">
        <p14:creationId xmlns:p14="http://schemas.microsoft.com/office/powerpoint/2010/main" val="8638661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段页式管理</a:t>
            </a:r>
          </a:p>
        </p:txBody>
      </p:sp>
      <p:sp>
        <p:nvSpPr>
          <p:cNvPr id="3" name="内容占位符 2"/>
          <p:cNvSpPr>
            <a:spLocks noGrp="1"/>
          </p:cNvSpPr>
          <p:nvPr>
            <p:ph idx="1"/>
          </p:nvPr>
        </p:nvSpPr>
        <p:spPr/>
        <p:txBody>
          <a:bodyPr/>
          <a:lstStyle/>
          <a:p>
            <a:r>
              <a:rPr lang="zh-CN" altLang="en-US" dirty="0"/>
              <a:t>程序按模块分段</a:t>
            </a:r>
          </a:p>
          <a:p>
            <a:r>
              <a:rPr lang="zh-CN" altLang="en-US" dirty="0"/>
              <a:t>段再分成长度固定的页。</a:t>
            </a:r>
          </a:p>
          <a:p>
            <a:r>
              <a:rPr lang="zh-CN" altLang="en-US" dirty="0"/>
              <a:t>程序调入调出按页面来进行</a:t>
            </a:r>
          </a:p>
          <a:p>
            <a:r>
              <a:rPr lang="zh-CN" altLang="en-US" dirty="0"/>
              <a:t>程序共享保护按段进行</a:t>
            </a:r>
          </a:p>
          <a:p>
            <a:r>
              <a:rPr lang="zh-CN" altLang="en-US" dirty="0"/>
              <a:t>兼备段式，页式管理的优点</a:t>
            </a:r>
          </a:p>
          <a:p>
            <a:r>
              <a:rPr lang="zh-CN" altLang="en-US" dirty="0"/>
              <a:t>在地址映像中需要多次查表</a:t>
            </a:r>
          </a:p>
        </p:txBody>
      </p:sp>
    </p:spTree>
    <p:extLst>
      <p:ext uri="{BB962C8B-B14F-4D97-AF65-F5344CB8AC3E}">
        <p14:creationId xmlns:p14="http://schemas.microsoft.com/office/powerpoint/2010/main" val="37815156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  （页命中）</a:t>
            </a:r>
            <a:endParaRPr lang="zh-CN" altLang="en-US" dirty="0"/>
          </a:p>
        </p:txBody>
      </p:sp>
      <p:sp>
        <p:nvSpPr>
          <p:cNvPr id="335874" name="Rectangle 156"/>
          <p:cNvSpPr>
            <a:spLocks noChangeArrowheads="1"/>
          </p:cNvSpPr>
          <p:nvPr/>
        </p:nvSpPr>
        <p:spPr bwMode="auto">
          <a:xfrm>
            <a:off x="1468023" y="2070964"/>
            <a:ext cx="5224419" cy="2607299"/>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p>
            <a:pPr algn="r"/>
            <a:endParaRPr lang="zh-CN" altLang="en-US" sz="4400" b="1">
              <a:latin typeface="+mn-ea"/>
            </a:endParaRPr>
          </a:p>
        </p:txBody>
      </p:sp>
      <p:sp>
        <p:nvSpPr>
          <p:cNvPr id="51" name="Rectangle 158"/>
          <p:cNvSpPr>
            <a:spLocks noChangeArrowheads="1"/>
          </p:cNvSpPr>
          <p:nvPr/>
        </p:nvSpPr>
        <p:spPr bwMode="auto">
          <a:xfrm>
            <a:off x="8899565" y="2144617"/>
            <a:ext cx="1635086" cy="3068854"/>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400" b="1" kern="100" dirty="0">
                <a:latin typeface="+mn-ea"/>
              </a:rPr>
              <a:t>Cache</a:t>
            </a:r>
          </a:p>
          <a:p>
            <a:pPr algn="ctr">
              <a:defRPr/>
            </a:pPr>
            <a:r>
              <a:rPr lang="en-US" altLang="zh-CN" sz="2400" b="1" kern="100" dirty="0">
                <a:latin typeface="+mn-ea"/>
              </a:rPr>
              <a:t>Memory</a:t>
            </a:r>
          </a:p>
          <a:p>
            <a:pPr algn="ctr">
              <a:defRPr/>
            </a:pPr>
            <a:endParaRPr lang="en-US" altLang="zh-CN" sz="2400" b="1" kern="100" dirty="0">
              <a:latin typeface="+mn-ea"/>
            </a:endParaRPr>
          </a:p>
          <a:p>
            <a:pPr algn="ctr">
              <a:defRPr/>
            </a:pPr>
            <a:endParaRPr lang="en-US" altLang="zh-CN" sz="2400" b="1" kern="100" dirty="0">
              <a:latin typeface="+mn-ea"/>
            </a:endParaRPr>
          </a:p>
          <a:p>
            <a:pPr algn="ctr">
              <a:defRPr/>
            </a:pPr>
            <a:r>
              <a:rPr lang="en-US" altLang="zh-CN" sz="2400" b="1" kern="100" dirty="0">
                <a:latin typeface="+mn-ea"/>
              </a:rPr>
              <a:t>(</a:t>
            </a:r>
            <a:r>
              <a:rPr lang="zh-CN" altLang="en-US" sz="2400" b="1" kern="100" dirty="0">
                <a:latin typeface="+mn-ea"/>
              </a:rPr>
              <a:t>页表</a:t>
            </a:r>
            <a:r>
              <a:rPr lang="en-US" altLang="zh-CN" sz="2400" b="1" kern="100" dirty="0">
                <a:latin typeface="+mn-ea"/>
              </a:rPr>
              <a:t>)</a:t>
            </a:r>
            <a:endParaRPr lang="zh-CN" altLang="zh-CN" sz="2400" b="1" kern="100" dirty="0">
              <a:latin typeface="+mn-ea"/>
            </a:endParaRPr>
          </a:p>
        </p:txBody>
      </p:sp>
      <p:grpSp>
        <p:nvGrpSpPr>
          <p:cNvPr id="4" name="组合 3"/>
          <p:cNvGrpSpPr>
            <a:grpSpLocks/>
          </p:cNvGrpSpPr>
          <p:nvPr/>
        </p:nvGrpSpPr>
        <p:grpSpPr bwMode="auto">
          <a:xfrm>
            <a:off x="2432873" y="3801799"/>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headEnd/>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a:extLst/>
          </p:spPr>
          <p:txBody>
            <a:bodyPr lIns="0" tIns="0" rIns="0" bIns="0" upright="1"/>
            <a:lstStyle/>
            <a:p>
              <a:pPr algn="ctr">
                <a:defRPr/>
              </a:pPr>
              <a:r>
                <a:rPr lang="en-US" sz="2200" b="1" kern="100" dirty="0">
                  <a:latin typeface="+mn-ea"/>
                </a:rPr>
                <a:t>5)</a:t>
              </a:r>
              <a:r>
                <a:rPr lang="zh-CN" altLang="en-US" sz="2200" b="1" kern="100" dirty="0">
                  <a:latin typeface="+mn-ea"/>
                </a:rPr>
                <a:t>数据</a:t>
              </a:r>
            </a:p>
          </p:txBody>
        </p:sp>
      </p:grpSp>
      <p:sp>
        <p:nvSpPr>
          <p:cNvPr id="61" name="Rectangle 168"/>
          <p:cNvSpPr>
            <a:spLocks noChangeArrowheads="1"/>
          </p:cNvSpPr>
          <p:nvPr/>
        </p:nvSpPr>
        <p:spPr bwMode="auto">
          <a:xfrm>
            <a:off x="1601827" y="2241242"/>
            <a:ext cx="935388" cy="417364"/>
          </a:xfrm>
          <a:prstGeom prst="rect">
            <a:avLst/>
          </a:prstGeom>
          <a:noFill/>
          <a:ln>
            <a:noFill/>
          </a:ln>
          <a:extLst/>
        </p:spPr>
        <p:txBody>
          <a:bodyPr lIns="0" tIns="0" rIns="0" bIns="0" upright="1"/>
          <a:lstStyle/>
          <a:p>
            <a:pPr algn="ctr">
              <a:defRPr/>
            </a:pPr>
            <a:r>
              <a:rPr lang="en-US" sz="2400" b="1" kern="100" dirty="0">
                <a:latin typeface="+mn-ea"/>
              </a:rPr>
              <a:t>CPU</a:t>
            </a:r>
            <a:endParaRPr lang="zh-CN" altLang="en-US" sz="3200" b="1" kern="100" dirty="0">
              <a:latin typeface="+mn-ea"/>
            </a:endParaRPr>
          </a:p>
        </p:txBody>
      </p:sp>
      <p:grpSp>
        <p:nvGrpSpPr>
          <p:cNvPr id="3" name="组合 2"/>
          <p:cNvGrpSpPr>
            <a:grpSpLocks/>
          </p:cNvGrpSpPr>
          <p:nvPr/>
        </p:nvGrpSpPr>
        <p:grpSpPr bwMode="auto">
          <a:xfrm>
            <a:off x="3166943" y="3033355"/>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a:extLst/>
          </p:spPr>
          <p:txBody>
            <a:bodyPr lIns="0" tIns="0" rIns="0" bIns="0" upright="1"/>
            <a:lstStyle/>
            <a:p>
              <a:pPr algn="ctr">
                <a:defRPr/>
              </a:pPr>
              <a:r>
                <a:rPr lang="en-US" sz="2200" b="1" kern="100" dirty="0">
                  <a:latin typeface="+mn-ea"/>
                </a:rPr>
                <a:t>1) VA</a:t>
              </a:r>
              <a:endParaRPr lang="zh-CN" altLang="en-US" sz="2200" b="1" kern="100" dirty="0">
                <a:latin typeface="+mn-ea"/>
              </a:endParaRPr>
            </a:p>
          </p:txBody>
        </p:sp>
        <p:cxnSp>
          <p:nvCxnSpPr>
            <p:cNvPr id="81"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5781098" y="3220198"/>
            <a:ext cx="3069362" cy="387903"/>
            <a:chOff x="4296436" y="1749056"/>
            <a:chExt cx="1986050" cy="251072"/>
          </a:xfrm>
        </p:grpSpPr>
        <p:cxnSp>
          <p:nvCxnSpPr>
            <p:cNvPr id="87" name="Line 194"/>
            <p:cNvCxnSpPr>
              <a:cxnSpLocks/>
            </p:cNvCxnSpPr>
            <p:nvPr/>
          </p:nvCxnSpPr>
          <p:spPr bwMode="auto">
            <a:xfrm flipH="1">
              <a:off x="4296436" y="1844235"/>
              <a:ext cx="1986050"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a:extLst/>
          </p:spPr>
          <p:txBody>
            <a:bodyPr lIns="0" tIns="0" rIns="0" bIns="0" upright="1"/>
            <a:lstStyle/>
            <a:p>
              <a:pPr algn="ctr">
                <a:defRPr/>
              </a:pPr>
              <a:r>
                <a:rPr lang="en-US" sz="2200" b="1" kern="100" dirty="0">
                  <a:latin typeface="+mn-ea"/>
                </a:rPr>
                <a:t>3)PTE</a:t>
              </a:r>
              <a:endParaRPr lang="zh-CN" altLang="en-US" sz="2200" b="1" kern="100" dirty="0">
                <a:latin typeface="+mn-ea"/>
              </a:endParaRPr>
            </a:p>
          </p:txBody>
        </p:sp>
      </p:grpSp>
      <p:grpSp>
        <p:nvGrpSpPr>
          <p:cNvPr id="8" name="组合 7"/>
          <p:cNvGrpSpPr>
            <a:grpSpLocks/>
          </p:cNvGrpSpPr>
          <p:nvPr/>
        </p:nvGrpSpPr>
        <p:grpSpPr bwMode="auto">
          <a:xfrm>
            <a:off x="5786008" y="3885525"/>
            <a:ext cx="3113559" cy="390359"/>
            <a:chOff x="4300660" y="2180029"/>
            <a:chExt cx="2012777" cy="252123"/>
          </a:xfrm>
        </p:grpSpPr>
        <p:cxnSp>
          <p:nvCxnSpPr>
            <p:cNvPr id="91" name="Line 195"/>
            <p:cNvCxnSpPr>
              <a:cxnSpLocks/>
            </p:cNvCxnSpPr>
            <p:nvPr/>
          </p:nvCxnSpPr>
          <p:spPr bwMode="auto">
            <a:xfrm>
              <a:off x="4300660" y="2276591"/>
              <a:ext cx="2012777"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a:extLst/>
          </p:spPr>
          <p:txBody>
            <a:bodyPr lIns="0" tIns="0" rIns="0" bIns="0" upright="1"/>
            <a:lstStyle/>
            <a:p>
              <a:pPr algn="ctr">
                <a:defRPr/>
              </a:pPr>
              <a:r>
                <a:rPr lang="en-US" sz="2200" b="1" kern="100" dirty="0">
                  <a:latin typeface="+mn-ea"/>
                </a:rPr>
                <a:t>4)PA</a:t>
              </a:r>
              <a:endParaRPr lang="zh-CN" altLang="en-US" sz="2200" b="1" kern="100" dirty="0">
                <a:latin typeface="+mn-ea"/>
              </a:endParaRPr>
            </a:p>
          </p:txBody>
        </p:sp>
      </p:grpSp>
      <p:grpSp>
        <p:nvGrpSpPr>
          <p:cNvPr id="5" name="组合 4"/>
          <p:cNvGrpSpPr>
            <a:grpSpLocks/>
          </p:cNvGrpSpPr>
          <p:nvPr/>
        </p:nvGrpSpPr>
        <p:grpSpPr bwMode="auto">
          <a:xfrm>
            <a:off x="5779152" y="2510932"/>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a:extLst/>
          </p:spPr>
          <p:txBody>
            <a:bodyPr lIns="0" tIns="0" rIns="0" bIns="0" upright="1"/>
            <a:lstStyle/>
            <a:p>
              <a:pPr algn="ctr">
                <a:defRPr/>
              </a:pPr>
              <a:r>
                <a:rPr lang="en-US" sz="2200" b="1" kern="100" dirty="0">
                  <a:latin typeface="+mn-ea"/>
                </a:rPr>
                <a:t>2)PTEA</a:t>
              </a:r>
              <a:endParaRPr lang="zh-CN" altLang="en-US" sz="2200" b="1" kern="100" dirty="0">
                <a:latin typeface="+mn-ea"/>
              </a:endParaRPr>
            </a:p>
          </p:txBody>
        </p:sp>
      </p:grpSp>
      <p:sp>
        <p:nvSpPr>
          <p:cNvPr id="53" name="Rectangle 160"/>
          <p:cNvSpPr>
            <a:spLocks noChangeArrowheads="1"/>
          </p:cNvSpPr>
          <p:nvPr/>
        </p:nvSpPr>
        <p:spPr bwMode="auto">
          <a:xfrm>
            <a:off x="1676706" y="3070184"/>
            <a:ext cx="1509876" cy="73161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lumMod val="95000"/>
                  </a:schemeClr>
                </a:solidFill>
                <a:latin typeface="+mn-ea"/>
              </a:rPr>
              <a:t>处理器</a:t>
            </a:r>
          </a:p>
        </p:txBody>
      </p:sp>
      <p:sp>
        <p:nvSpPr>
          <p:cNvPr id="52" name="Rectangle 159"/>
          <p:cNvSpPr>
            <a:spLocks noChangeArrowheads="1"/>
          </p:cNvSpPr>
          <p:nvPr/>
        </p:nvSpPr>
        <p:spPr bwMode="auto">
          <a:xfrm>
            <a:off x="4821668" y="2363118"/>
            <a:ext cx="935388" cy="2121192"/>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b="1" kern="100" dirty="0">
                <a:latin typeface="+mn-ea"/>
              </a:rPr>
              <a:t>MMU</a:t>
            </a:r>
            <a:endParaRPr lang="zh-CN" altLang="en-US" sz="2400" b="1" kern="100" dirty="0">
              <a:latin typeface="+mn-ea"/>
            </a:endParaRPr>
          </a:p>
        </p:txBody>
      </p:sp>
    </p:spTree>
    <p:extLst>
      <p:ext uri="{BB962C8B-B14F-4D97-AF65-F5344CB8AC3E}">
        <p14:creationId xmlns:p14="http://schemas.microsoft.com/office/powerpoint/2010/main" val="74027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8591016" y="3596688"/>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89" name="Line 196"/>
            <p:cNvCxnSpPr>
              <a:cxnSpLocks/>
            </p:cNvCxnSpPr>
            <p:nvPr/>
          </p:nvCxnSpPr>
          <p:spPr bwMode="auto">
            <a:xfrm>
              <a:off x="6416930" y="5301208"/>
              <a:ext cx="1105083"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8605510" y="4918655"/>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7" name="直接箭头连接符 6"/>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
        <p:nvSpPr>
          <p:cNvPr id="335873" name="标题 1"/>
          <p:cNvSpPr>
            <a:spLocks noGrp="1"/>
          </p:cNvSpPr>
          <p:nvPr>
            <p:ph type="title"/>
          </p:nvPr>
        </p:nvSpPr>
        <p:spPr/>
        <p:txBody>
          <a:bodyPr/>
          <a:lstStyle/>
          <a:p>
            <a:r>
              <a:rPr lang="zh-CN" altLang="en-US" dirty="0"/>
              <a:t>虚拟地址</a:t>
            </a:r>
            <a:r>
              <a:rPr lang="en-US" altLang="zh-CN" dirty="0">
                <a:sym typeface="Wingdings" pitchFamily="2" charset="2"/>
              </a:rPr>
              <a:t></a:t>
            </a:r>
            <a:r>
              <a:rPr lang="zh-CN" altLang="en-US" dirty="0">
                <a:sym typeface="Wingdings" pitchFamily="2" charset="2"/>
              </a:rPr>
              <a:t>物理地址（缺页）</a:t>
            </a:r>
            <a:endParaRPr lang="zh-CN" altLang="en-US" dirty="0"/>
          </a:p>
        </p:txBody>
      </p:sp>
      <p:grpSp>
        <p:nvGrpSpPr>
          <p:cNvPr id="16" name="组合 15"/>
          <p:cNvGrpSpPr/>
          <p:nvPr/>
        </p:nvGrpSpPr>
        <p:grpSpPr>
          <a:xfrm>
            <a:off x="769183" y="3076607"/>
            <a:ext cx="10429111" cy="2593531"/>
            <a:chOff x="996951" y="4618038"/>
            <a:chExt cx="7226299" cy="1797050"/>
          </a:xfrm>
        </p:grpSpPr>
        <p:grpSp>
          <p:nvGrpSpPr>
            <p:cNvPr id="2" name="组合 1"/>
            <p:cNvGrpSpPr/>
            <p:nvPr/>
          </p:nvGrpSpPr>
          <p:grpSpPr>
            <a:xfrm>
              <a:off x="996951" y="4618038"/>
              <a:ext cx="3338512" cy="1528762"/>
              <a:chOff x="996951" y="4618038"/>
              <a:chExt cx="3338512" cy="1528762"/>
            </a:xfrm>
          </p:grpSpPr>
          <p:sp>
            <p:nvSpPr>
              <p:cNvPr id="335875" name="Rectangle 157"/>
              <p:cNvSpPr>
                <a:spLocks noChangeArrowheads="1"/>
              </p:cNvSpPr>
              <p:nvPr/>
            </p:nvSpPr>
            <p:spPr bwMode="auto">
              <a:xfrm>
                <a:off x="1100138" y="4618038"/>
                <a:ext cx="3235325" cy="1528762"/>
              </a:xfrm>
              <a:prstGeom prst="rect">
                <a:avLst/>
              </a:prstGeom>
              <a:solidFill>
                <a:schemeClr val="accent4">
                  <a:lumMod val="20000"/>
                  <a:lumOff val="80000"/>
                </a:schemeClr>
              </a:solidFill>
              <a:ln w="12700"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kern="100">
                    <a:latin typeface="+mj-ea"/>
                    <a:ea typeface="+mj-ea"/>
                  </a:rPr>
                  <a:t>MMU</a:t>
                </a:r>
                <a:endParaRPr lang="zh-CN" altLang="en-US" sz="2400" kern="100">
                  <a:latin typeface="+mj-ea"/>
                  <a:ea typeface="+mj-ea"/>
                </a:endParaRPr>
              </a:p>
            </p:txBody>
          </p:sp>
          <p:sp>
            <p:nvSpPr>
              <p:cNvPr id="64" name="Rectangle 171"/>
              <p:cNvSpPr>
                <a:spLocks noChangeArrowheads="1"/>
              </p:cNvSpPr>
              <p:nvPr/>
            </p:nvSpPr>
            <p:spPr bwMode="auto">
              <a:xfrm>
                <a:off x="1233013" y="5327650"/>
                <a:ext cx="896938" cy="473075"/>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处理器</a:t>
                </a:r>
              </a:p>
            </p:txBody>
          </p:sp>
          <p:sp>
            <p:nvSpPr>
              <p:cNvPr id="71" name="Rectangle 178"/>
              <p:cNvSpPr>
                <a:spLocks noChangeArrowheads="1"/>
              </p:cNvSpPr>
              <p:nvPr/>
            </p:nvSpPr>
            <p:spPr bwMode="auto">
              <a:xfrm>
                <a:off x="996951" y="4713186"/>
                <a:ext cx="917575" cy="269875"/>
              </a:xfrm>
              <a:prstGeom prst="rect">
                <a:avLst/>
              </a:prstGeom>
              <a:noFill/>
              <a:ln>
                <a:noFill/>
              </a:ln>
              <a:extLst/>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solidFill>
                  <a:latin typeface="+mj-ea"/>
                  <a:ea typeface="+mj-ea"/>
                </a:rPr>
                <a:t>磁盘</a:t>
              </a: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kern="100" dirty="0">
                  <a:latin typeface="+mj-ea"/>
                  <a:ea typeface="+mj-ea"/>
                </a:rPr>
                <a:t>Cache</a:t>
              </a:r>
            </a:p>
            <a:p>
              <a:pPr algn="ctr">
                <a:defRPr/>
              </a:pPr>
              <a:r>
                <a:rPr lang="en-US" altLang="zh-CN" sz="2000" kern="100" dirty="0">
                  <a:latin typeface="+mj-ea"/>
                  <a:ea typeface="+mj-ea"/>
                </a:rPr>
                <a:t>Memory</a:t>
              </a: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73" name="Rectangle 180"/>
          <p:cNvSpPr>
            <a:spLocks noChangeArrowheads="1"/>
          </p:cNvSpPr>
          <p:nvPr/>
        </p:nvSpPr>
        <p:spPr bwMode="auto">
          <a:xfrm>
            <a:off x="7566892" y="1594262"/>
            <a:ext cx="3308356" cy="682749"/>
          </a:xfrm>
          <a:prstGeom prst="rect">
            <a:avLst/>
          </a:prstGeom>
          <a:solidFill>
            <a:srgbClr val="0D7157"/>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缺页异常处理程序</a:t>
            </a:r>
          </a:p>
        </p:txBody>
      </p:sp>
      <p:grpSp>
        <p:nvGrpSpPr>
          <p:cNvPr id="12" name="组合 11"/>
          <p:cNvGrpSpPr>
            <a:grpSpLocks/>
          </p:cNvGrpSpPr>
          <p:nvPr/>
        </p:nvGrpSpPr>
        <p:grpSpPr bwMode="auto">
          <a:xfrm>
            <a:off x="4629698" y="1935639"/>
            <a:ext cx="2937197" cy="1505256"/>
            <a:chOff x="3671368" y="3827669"/>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a:extLst/>
          </p:spPr>
          <p:txBody>
            <a:bodyPr lIns="0" tIns="0" rIns="0" bIns="0" upright="1"/>
            <a:lstStyle/>
            <a:p>
              <a:pPr algn="ctr">
                <a:defRPr/>
              </a:pPr>
              <a:r>
                <a:rPr lang="en-US" sz="2000" kern="100" dirty="0">
                  <a:latin typeface="+mj-ea"/>
                  <a:ea typeface="+mj-ea"/>
                </a:rPr>
                <a:t>4)</a:t>
              </a:r>
              <a:r>
                <a:rPr lang="zh-CN" altLang="en-US" sz="2000" kern="100" dirty="0">
                  <a:latin typeface="+mj-ea"/>
                  <a:ea typeface="+mj-ea"/>
                </a:rPr>
                <a:t>异常</a:t>
              </a:r>
              <a:endParaRPr lang="zh-CN" altLang="en-US" sz="2800" kern="100" dirty="0">
                <a:latin typeface="+mj-ea"/>
                <a:ea typeface="+mj-ea"/>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278349" y="2357199"/>
            <a:ext cx="336793" cy="1088274"/>
          </a:xfrm>
          <a:prstGeom prst="downArrow">
            <a:avLst>
              <a:gd name="adj1" fmla="val 50000"/>
              <a:gd name="adj2" fmla="val 80743"/>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9" name="组合 8"/>
          <p:cNvGrpSpPr>
            <a:grpSpLocks/>
          </p:cNvGrpSpPr>
          <p:nvPr/>
        </p:nvGrpSpPr>
        <p:grpSpPr bwMode="auto">
          <a:xfrm>
            <a:off x="2434815" y="4059490"/>
            <a:ext cx="1654178"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a:extLst/>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82" name="Line 189"/>
            <p:cNvCxnSpPr>
              <a:cxnSpLocks/>
            </p:cNvCxnSpPr>
            <p:nvPr/>
          </p:nvCxnSpPr>
          <p:spPr bwMode="auto">
            <a:xfrm>
              <a:off x="2150752" y="5577000"/>
              <a:ext cx="1146322"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4881718" y="2549652"/>
            <a:ext cx="4025472" cy="886657"/>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a:extLst/>
          </p:spPr>
          <p:txBody>
            <a:bodyPr lIns="0" tIns="0" rIns="0" bIns="0" upright="1"/>
            <a:lstStyle/>
            <a:p>
              <a:pPr algn="just">
                <a:defRPr/>
              </a:pPr>
              <a:r>
                <a:rPr lang="en-US" sz="2000" kern="100" dirty="0">
                  <a:latin typeface="+mj-ea"/>
                  <a:ea typeface="+mj-ea"/>
                </a:rPr>
                <a:t>7)</a:t>
              </a:r>
              <a:r>
                <a:rPr lang="zh-CN" altLang="en-US" sz="2000" kern="100" dirty="0">
                  <a:latin typeface="+mj-ea"/>
                  <a:ea typeface="+mj-ea"/>
                </a:rPr>
                <a:t>返回产生缺页异常的进程</a:t>
              </a:r>
              <a:endParaRPr lang="zh-CN" altLang="en-US" sz="2800" kern="100" dirty="0">
                <a:latin typeface="+mj-ea"/>
                <a:ea typeface="+mj-ea"/>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0" name="组合 9"/>
          <p:cNvGrpSpPr>
            <a:grpSpLocks/>
          </p:cNvGrpSpPr>
          <p:nvPr/>
        </p:nvGrpSpPr>
        <p:grpSpPr bwMode="auto">
          <a:xfrm>
            <a:off x="5170397" y="3596688"/>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11" name="组合 10"/>
          <p:cNvGrpSpPr>
            <a:grpSpLocks/>
          </p:cNvGrpSpPr>
          <p:nvPr/>
        </p:nvGrpSpPr>
        <p:grpSpPr bwMode="auto">
          <a:xfrm>
            <a:off x="5165815" y="4529167"/>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Tree>
    <p:extLst>
      <p:ext uri="{BB962C8B-B14F-4D97-AF65-F5344CB8AC3E}">
        <p14:creationId xmlns:p14="http://schemas.microsoft.com/office/powerpoint/2010/main" val="41461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righ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p>
        </p:txBody>
      </p:sp>
      <p:sp>
        <p:nvSpPr>
          <p:cNvPr id="5" name="Rectangle 156"/>
          <p:cNvSpPr>
            <a:spLocks noChangeArrowheads="1"/>
          </p:cNvSpPr>
          <p:nvPr/>
        </p:nvSpPr>
        <p:spPr bwMode="auto">
          <a:xfrm>
            <a:off x="1234114" y="2274421"/>
            <a:ext cx="3950214" cy="2154122"/>
          </a:xfrm>
          <a:prstGeom prst="rect">
            <a:avLst/>
          </a:prstGeom>
          <a:solidFill>
            <a:schemeClr val="accent4">
              <a:lumMod val="20000"/>
              <a:lumOff val="80000"/>
            </a:schemeClr>
          </a:solidFill>
          <a:ln w="9525" algn="ctr">
            <a:solidFill>
              <a:srgbClr val="000000"/>
            </a:solidFill>
            <a:prstDash val="dash"/>
            <a:miter lim="800000"/>
            <a:headEnd/>
            <a:tailEnd/>
          </a:ln>
        </p:spPr>
        <p:txBody>
          <a:bodyPr tIns="0"/>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endParaRPr lang="zh-CN" altLang="en-US" sz="4000" i="0">
              <a:latin typeface="+mj-ea"/>
              <a:ea typeface="+mj-ea"/>
            </a:endParaRPr>
          </a:p>
        </p:txBody>
      </p:sp>
      <p:sp>
        <p:nvSpPr>
          <p:cNvPr id="7" name="Rectangle 159"/>
          <p:cNvSpPr>
            <a:spLocks noChangeArrowheads="1"/>
          </p:cNvSpPr>
          <p:nvPr/>
        </p:nvSpPr>
        <p:spPr bwMode="auto">
          <a:xfrm>
            <a:off x="4004859" y="2515796"/>
            <a:ext cx="772807" cy="1752506"/>
          </a:xfrm>
          <a:prstGeom prst="rect">
            <a:avLst/>
          </a:prstGeom>
          <a:solidFill>
            <a:srgbClr val="00B0F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MMU</a:t>
            </a:r>
            <a:endParaRPr lang="zh-CN" altLang="en-US" sz="2000" b="1" i="0" kern="100" dirty="0">
              <a:latin typeface="+mj-ea"/>
              <a:ea typeface="+mj-ea"/>
            </a:endParaRPr>
          </a:p>
        </p:txBody>
      </p:sp>
      <p:grpSp>
        <p:nvGrpSpPr>
          <p:cNvPr id="60" name="组合 59"/>
          <p:cNvGrpSpPr/>
          <p:nvPr/>
        </p:nvGrpSpPr>
        <p:grpSpPr>
          <a:xfrm>
            <a:off x="2030248" y="3704417"/>
            <a:ext cx="5862745" cy="1900269"/>
            <a:chOff x="1329193" y="3747174"/>
            <a:chExt cx="4588481" cy="1487246"/>
          </a:xfrm>
        </p:grpSpPr>
        <p:sp>
          <p:nvSpPr>
            <p:cNvPr id="35" name="Rectangle 164"/>
            <p:cNvSpPr>
              <a:spLocks noChangeArrowheads="1"/>
            </p:cNvSpPr>
            <p:nvPr/>
          </p:nvSpPr>
          <p:spPr bwMode="auto">
            <a:xfrm>
              <a:off x="5108049" y="4999106"/>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PA</a:t>
              </a:r>
              <a:r>
                <a:rPr lang="zh-CN" altLang="en-US" sz="2000" b="1" i="0" kern="100" dirty="0">
                  <a:solidFill>
                    <a:srgbClr val="0000FF"/>
                  </a:solidFill>
                  <a:latin typeface="+mj-ea"/>
                  <a:ea typeface="+mj-ea"/>
                </a:rPr>
                <a:t>命中</a:t>
              </a:r>
            </a:p>
          </p:txBody>
        </p:sp>
        <p:grpSp>
          <p:nvGrpSpPr>
            <p:cNvPr id="9" name="组合 8"/>
            <p:cNvGrpSpPr>
              <a:grpSpLocks/>
            </p:cNvGrpSpPr>
            <p:nvPr/>
          </p:nvGrpSpPr>
          <p:grpSpPr bwMode="auto">
            <a:xfrm>
              <a:off x="1329193" y="3747174"/>
              <a:ext cx="4228672" cy="1175532"/>
              <a:chOff x="2209020" y="2735238"/>
              <a:chExt cx="4228224" cy="1175754"/>
            </a:xfrm>
          </p:grpSpPr>
          <p:cxnSp>
            <p:nvCxnSpPr>
              <p:cNvPr id="23" name="AutoShape 161"/>
              <p:cNvCxnSpPr>
                <a:cxnSpLocks noChangeShapeType="1"/>
                <a:stCxn id="6" idx="2"/>
                <a:endCxn id="8" idx="2"/>
              </p:cNvCxnSpPr>
              <p:nvPr/>
            </p:nvCxnSpPr>
            <p:spPr bwMode="auto">
              <a:xfrm rot="5400000" flipH="1">
                <a:off x="3847219" y="1097039"/>
                <a:ext cx="951826" cy="4228224"/>
              </a:xfrm>
              <a:prstGeom prst="bentConnector3">
                <a:avLst>
                  <a:gd name="adj1" fmla="val -18800"/>
                </a:avLst>
              </a:prstGeom>
              <a:noFill/>
              <a:ln w="28575">
                <a:solidFill>
                  <a:srgbClr val="00B050"/>
                </a:solidFill>
                <a:miter lim="800000"/>
                <a:headEnd/>
                <a:tailEnd type="triangle" w="med" len="med"/>
              </a:ln>
            </p:spPr>
          </p:cxnSp>
          <p:sp>
            <p:nvSpPr>
              <p:cNvPr id="49" name="Rectangle 167"/>
              <p:cNvSpPr>
                <a:spLocks noChangeArrowheads="1"/>
              </p:cNvSpPr>
              <p:nvPr/>
            </p:nvSpPr>
            <p:spPr bwMode="auto">
              <a:xfrm>
                <a:off x="3973626" y="3569470"/>
                <a:ext cx="809539" cy="341522"/>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5)data</a:t>
                </a:r>
                <a:endParaRPr lang="zh-CN" altLang="en-US" sz="2000" b="1" i="0" kern="100" dirty="0">
                  <a:latin typeface="+mj-ea"/>
                  <a:ea typeface="+mj-ea"/>
                </a:endParaRPr>
              </a:p>
            </p:txBody>
          </p:sp>
        </p:grpSp>
      </p:grpSp>
      <p:sp>
        <p:nvSpPr>
          <p:cNvPr id="10" name="Rectangle 168"/>
          <p:cNvSpPr>
            <a:spLocks noChangeArrowheads="1"/>
          </p:cNvSpPr>
          <p:nvPr/>
        </p:nvSpPr>
        <p:spPr bwMode="auto">
          <a:xfrm>
            <a:off x="1044997" y="2432230"/>
            <a:ext cx="1324635" cy="509928"/>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CPU</a:t>
            </a:r>
            <a:endParaRPr lang="zh-CN" altLang="en-US" sz="2800" b="1" i="0" kern="100" dirty="0">
              <a:latin typeface="+mj-ea"/>
              <a:ea typeface="+mj-ea"/>
            </a:endParaRPr>
          </a:p>
        </p:txBody>
      </p:sp>
      <p:grpSp>
        <p:nvGrpSpPr>
          <p:cNvPr id="11" name="组合 10"/>
          <p:cNvGrpSpPr>
            <a:grpSpLocks/>
          </p:cNvGrpSpPr>
          <p:nvPr/>
        </p:nvGrpSpPr>
        <p:grpSpPr bwMode="auto">
          <a:xfrm>
            <a:off x="2637745" y="3069538"/>
            <a:ext cx="1350891" cy="462467"/>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1) VA</a:t>
              </a:r>
              <a:endParaRPr lang="zh-CN" altLang="en-US" sz="2000" b="1" i="0" kern="100" dirty="0">
                <a:latin typeface="+mj-ea"/>
                <a:ea typeface="+mj-ea"/>
              </a:endParaRPr>
            </a:p>
          </p:txBody>
        </p:sp>
        <p:cxnSp>
          <p:nvCxnSpPr>
            <p:cNvPr id="22"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638210" y="3617211"/>
            <a:ext cx="2166912" cy="372626"/>
            <a:chOff x="3487638" y="3650295"/>
            <a:chExt cx="1664112" cy="291636"/>
          </a:xfrm>
        </p:grpSpPr>
        <p:cxnSp>
          <p:nvCxnSpPr>
            <p:cNvPr id="17" name="Line 195"/>
            <p:cNvCxnSpPr>
              <a:cxnSpLocks/>
            </p:cNvCxnSpPr>
            <p:nvPr/>
          </p:nvCxnSpPr>
          <p:spPr bwMode="auto">
            <a:xfrm>
              <a:off x="3487638" y="3896526"/>
              <a:ext cx="1664112"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4153088" y="3650295"/>
              <a:ext cx="469952" cy="291636"/>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4)PA</a:t>
              </a:r>
              <a:endParaRPr lang="zh-CN" altLang="en-US" sz="2000" b="1" i="0" kern="100" dirty="0">
                <a:latin typeface="+mj-ea"/>
                <a:ea typeface="+mj-ea"/>
              </a:endParaRPr>
            </a:p>
          </p:txBody>
        </p:sp>
      </p:grpSp>
      <p:grpSp>
        <p:nvGrpSpPr>
          <p:cNvPr id="56" name="组合 55"/>
          <p:cNvGrpSpPr/>
          <p:nvPr/>
        </p:nvGrpSpPr>
        <p:grpSpPr>
          <a:xfrm>
            <a:off x="4783396" y="2562890"/>
            <a:ext cx="2021727" cy="333289"/>
            <a:chOff x="3483947" y="2783254"/>
            <a:chExt cx="1582306" cy="260849"/>
          </a:xfrm>
        </p:grpSpPr>
        <p:cxnSp>
          <p:nvCxnSpPr>
            <p:cNvPr id="15" name="Line 195"/>
            <p:cNvCxnSpPr/>
            <p:nvPr/>
          </p:nvCxnSpPr>
          <p:spPr bwMode="auto">
            <a:xfrm>
              <a:off x="3483947" y="3036573"/>
              <a:ext cx="1582306" cy="753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953543" y="2783254"/>
              <a:ext cx="809625" cy="235314"/>
            </a:xfrm>
            <a:prstGeom prst="rect">
              <a:avLst/>
            </a:prstGeom>
            <a:no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2) PTEA</a:t>
              </a:r>
              <a:endParaRPr lang="zh-CN" altLang="en-US" sz="2000" b="1" i="0" kern="100" dirty="0">
                <a:latin typeface="+mj-ea"/>
                <a:ea typeface="+mj-ea"/>
              </a:endParaRPr>
            </a:p>
          </p:txBody>
        </p:sp>
      </p:grpSp>
      <p:grpSp>
        <p:nvGrpSpPr>
          <p:cNvPr id="59" name="组合 58"/>
          <p:cNvGrpSpPr/>
          <p:nvPr/>
        </p:nvGrpSpPr>
        <p:grpSpPr>
          <a:xfrm>
            <a:off x="4391262" y="1664692"/>
            <a:ext cx="3779063" cy="851102"/>
            <a:chOff x="3177043" y="2150782"/>
            <a:chExt cx="2957686" cy="666115"/>
          </a:xfrm>
        </p:grpSpPr>
        <p:sp>
          <p:nvSpPr>
            <p:cNvPr id="31" name="Rectangle 164"/>
            <p:cNvSpPr>
              <a:spLocks noChangeArrowheads="1"/>
            </p:cNvSpPr>
            <p:nvPr/>
          </p:nvSpPr>
          <p:spPr bwMode="auto">
            <a:xfrm>
              <a:off x="5066253" y="2150782"/>
              <a:ext cx="1068476" cy="310548"/>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solidFill>
                    <a:srgbClr val="0000FF"/>
                  </a:solidFill>
                  <a:latin typeface="+mj-ea"/>
                  <a:ea typeface="+mj-ea"/>
                </a:rPr>
                <a:t>PTEA</a:t>
              </a:r>
              <a:r>
                <a:rPr lang="zh-CN" altLang="en-US" sz="2000" b="1" i="0" kern="100" dirty="0">
                  <a:solidFill>
                    <a:srgbClr val="0000FF"/>
                  </a:solidFill>
                  <a:latin typeface="+mj-ea"/>
                  <a:ea typeface="+mj-ea"/>
                </a:rPr>
                <a:t>命中</a:t>
              </a:r>
              <a:endParaRPr lang="zh-CN" altLang="en-US" sz="2800" b="1" i="0" kern="100" dirty="0">
                <a:solidFill>
                  <a:srgbClr val="0000FF"/>
                </a:solidFill>
                <a:latin typeface="+mj-ea"/>
                <a:ea typeface="+mj-ea"/>
              </a:endParaRPr>
            </a:p>
          </p:txBody>
        </p:sp>
        <p:grpSp>
          <p:nvGrpSpPr>
            <p:cNvPr id="58" name="组合 57"/>
            <p:cNvGrpSpPr/>
            <p:nvPr/>
          </p:nvGrpSpPr>
          <p:grpSpPr>
            <a:xfrm>
              <a:off x="3177043" y="2204864"/>
              <a:ext cx="2380822" cy="612033"/>
              <a:chOff x="3177043" y="2204864"/>
              <a:chExt cx="2380822" cy="612033"/>
            </a:xfrm>
          </p:grpSpPr>
          <p:sp>
            <p:nvSpPr>
              <p:cNvPr id="32" name="Rectangle 166"/>
              <p:cNvSpPr>
                <a:spLocks noChangeArrowheads="1"/>
              </p:cNvSpPr>
              <p:nvPr/>
            </p:nvSpPr>
            <p:spPr bwMode="auto">
              <a:xfrm>
                <a:off x="4022012" y="2204864"/>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3)PTE</a:t>
                </a:r>
                <a:endParaRPr lang="zh-CN" altLang="en-US" sz="2000" b="1" i="0" kern="100" dirty="0">
                  <a:latin typeface="+mj-ea"/>
                  <a:ea typeface="+mj-ea"/>
                </a:endParaRPr>
              </a:p>
            </p:txBody>
          </p:sp>
          <p:cxnSp>
            <p:nvCxnSpPr>
              <p:cNvPr id="27" name="AutoShape 161"/>
              <p:cNvCxnSpPr>
                <a:cxnSpLocks noChangeShapeType="1"/>
                <a:stCxn id="6" idx="0"/>
                <a:endCxn id="7" idx="0"/>
              </p:cNvCxnSpPr>
              <p:nvPr/>
            </p:nvCxnSpPr>
            <p:spPr bwMode="auto">
              <a:xfrm rot="16200000" flipH="1" flipV="1">
                <a:off x="4316228" y="1575260"/>
                <a:ext cx="102452" cy="2380822"/>
              </a:xfrm>
              <a:prstGeom prst="bentConnector3">
                <a:avLst>
                  <a:gd name="adj1" fmla="val -174632"/>
                </a:avLst>
              </a:prstGeom>
              <a:noFill/>
              <a:ln w="28575">
                <a:solidFill>
                  <a:srgbClr val="FF0000"/>
                </a:solidFill>
                <a:miter lim="800000"/>
                <a:headEnd/>
                <a:tailEnd type="triangle" w="med" len="med"/>
              </a:ln>
            </p:spPr>
          </p:cxnSp>
        </p:grpSp>
      </p:grpSp>
      <p:grpSp>
        <p:nvGrpSpPr>
          <p:cNvPr id="62" name="组合 61"/>
          <p:cNvGrpSpPr/>
          <p:nvPr/>
        </p:nvGrpSpPr>
        <p:grpSpPr>
          <a:xfrm>
            <a:off x="8053159" y="2224494"/>
            <a:ext cx="1539525" cy="320797"/>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2000" b="1" i="0" kern="100" dirty="0">
                  <a:latin typeface="+mj-ea"/>
                  <a:ea typeface="+mj-ea"/>
                </a:rPr>
                <a:t>PTE</a:t>
              </a:r>
              <a:r>
                <a:rPr lang="zh-CN" altLang="en-US" sz="2000" b="1" i="0" kern="100" dirty="0">
                  <a:latin typeface="+mj-ea"/>
                  <a:ea typeface="+mj-ea"/>
                </a:rPr>
                <a:t>块</a:t>
              </a:r>
            </a:p>
          </p:txBody>
        </p:sp>
      </p:grpSp>
      <p:grpSp>
        <p:nvGrpSpPr>
          <p:cNvPr id="61" name="组合 60"/>
          <p:cNvGrpSpPr/>
          <p:nvPr/>
        </p:nvGrpSpPr>
        <p:grpSpPr>
          <a:xfrm>
            <a:off x="7808757" y="2828529"/>
            <a:ext cx="1783929" cy="394752"/>
            <a:chOff x="5810609" y="3014730"/>
            <a:chExt cx="1396193" cy="308953"/>
          </a:xfrm>
        </p:grpSpPr>
        <p:cxnSp>
          <p:nvCxnSpPr>
            <p:cNvPr id="38" name="Line 195"/>
            <p:cNvCxnSpPr/>
            <p:nvPr/>
          </p:nvCxnSpPr>
          <p:spPr bwMode="auto">
            <a:xfrm>
              <a:off x="5998534" y="3323683"/>
              <a:ext cx="1208268"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5810609" y="3014730"/>
              <a:ext cx="1260321" cy="284691"/>
            </a:xfrm>
            <a:prstGeom prst="rect">
              <a:avLst/>
            </a:prstGeom>
            <a:solidFill>
              <a:srgbClr val="FFFFFF">
                <a:alpha val="0"/>
              </a:srgbClr>
            </a:solidFill>
            <a:ln>
              <a:noFill/>
            </a:ln>
            <a:extLst/>
          </p:spPr>
          <p:txBody>
            <a:bodyPr lIns="0" tIns="0" rIns="0" bIns="0" upright="1"/>
            <a:lstStyle/>
            <a:p>
              <a:pPr algn="ctr">
                <a:lnSpc>
                  <a:spcPct val="130000"/>
                </a:lnSpc>
              </a:pPr>
              <a:r>
                <a:rPr lang="en-US" altLang="zh-CN" sz="2000" b="1" kern="100" dirty="0">
                  <a:latin typeface="+mj-ea"/>
                  <a:ea typeface="+mj-ea"/>
                </a:rPr>
                <a:t>    PTEA</a:t>
              </a:r>
              <a:r>
                <a:rPr lang="zh-CN" altLang="en-US" sz="2000" b="1" kern="100" dirty="0">
                  <a:latin typeface="+mj-ea"/>
                  <a:ea typeface="+mj-ea"/>
                </a:rPr>
                <a:t>缺失   </a:t>
              </a:r>
              <a:endParaRPr lang="en-US" altLang="zh-CN" sz="2000" b="1" kern="100" dirty="0">
                <a:latin typeface="+mj-ea"/>
                <a:ea typeface="+mj-ea"/>
              </a:endParaRPr>
            </a:p>
            <a:p>
              <a:pPr algn="ctr">
                <a:lnSpc>
                  <a:spcPct val="130000"/>
                </a:lnSpc>
              </a:pPr>
              <a:r>
                <a:rPr lang="en-US" sz="2000" b="1" kern="100" dirty="0">
                  <a:latin typeface="+mj-ea"/>
                  <a:ea typeface="+mj-ea"/>
                </a:rPr>
                <a:t>      PTEA</a:t>
              </a:r>
              <a:endParaRPr lang="zh-CN" altLang="en-US" sz="2000" b="1" kern="100" dirty="0">
                <a:latin typeface="+mj-ea"/>
                <a:ea typeface="+mj-ea"/>
              </a:endParaRPr>
            </a:p>
          </p:txBody>
        </p:sp>
      </p:grpSp>
      <p:grpSp>
        <p:nvGrpSpPr>
          <p:cNvPr id="63" name="组合 62"/>
          <p:cNvGrpSpPr/>
          <p:nvPr/>
        </p:nvGrpSpPr>
        <p:grpSpPr>
          <a:xfrm>
            <a:off x="8053159" y="3802634"/>
            <a:ext cx="1539525" cy="396517"/>
            <a:chOff x="6043030" y="3589412"/>
            <a:chExt cx="1204910" cy="310335"/>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42406" y="3589412"/>
              <a:ext cx="789024" cy="254724"/>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lnSpc>
                  <a:spcPct val="130000"/>
                </a:lnSpc>
                <a:spcAft>
                  <a:spcPts val="0"/>
                </a:spcAft>
                <a:defRPr/>
              </a:pPr>
              <a:r>
                <a:rPr lang="en-US" altLang="zh-CN" sz="2000" b="1" i="0" kern="100" dirty="0">
                  <a:latin typeface="+mj-ea"/>
                  <a:ea typeface="+mj-ea"/>
                </a:rPr>
                <a:t>PA</a:t>
              </a:r>
              <a:r>
                <a:rPr lang="zh-CN" altLang="en-US" sz="2000" b="1" i="0" kern="100" dirty="0">
                  <a:latin typeface="+mj-ea"/>
                  <a:ea typeface="+mj-ea"/>
                </a:rPr>
                <a:t>缺失</a:t>
              </a:r>
              <a:endParaRPr lang="en-US" altLang="zh-CN" sz="2000" b="1" i="0" kern="100" dirty="0">
                <a:latin typeface="+mj-ea"/>
                <a:ea typeface="+mj-ea"/>
              </a:endParaRPr>
            </a:p>
            <a:p>
              <a:pPr algn="ctr">
                <a:lnSpc>
                  <a:spcPct val="130000"/>
                </a:lnSpc>
                <a:spcAft>
                  <a:spcPts val="0"/>
                </a:spcAft>
                <a:defRPr/>
              </a:pPr>
              <a:r>
                <a:rPr lang="en-US" sz="2000" b="1" i="0" kern="100" dirty="0">
                  <a:latin typeface="+mj-ea"/>
                  <a:ea typeface="+mj-ea"/>
                </a:rPr>
                <a:t> PA</a:t>
              </a:r>
              <a:endParaRPr lang="zh-CN" altLang="en-US" sz="2000" b="1" i="0" kern="100" dirty="0">
                <a:latin typeface="+mj-ea"/>
                <a:ea typeface="+mj-ea"/>
              </a:endParaRPr>
            </a:p>
          </p:txBody>
        </p:sp>
      </p:grpSp>
      <p:grpSp>
        <p:nvGrpSpPr>
          <p:cNvPr id="64" name="组合 63"/>
          <p:cNvGrpSpPr/>
          <p:nvPr/>
        </p:nvGrpSpPr>
        <p:grpSpPr>
          <a:xfrm>
            <a:off x="8053159" y="4753837"/>
            <a:ext cx="1539525" cy="372748"/>
            <a:chOff x="6043030" y="4439447"/>
            <a:chExt cx="1204910" cy="291731"/>
          </a:xfrm>
        </p:grpSpPr>
        <p:sp>
          <p:nvSpPr>
            <p:cNvPr id="45" name="Rectangle 166"/>
            <p:cNvSpPr>
              <a:spLocks noChangeArrowheads="1"/>
            </p:cNvSpPr>
            <p:nvPr/>
          </p:nvSpPr>
          <p:spPr bwMode="auto">
            <a:xfrm>
              <a:off x="6329708" y="4480106"/>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数据块</a:t>
              </a: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grpSp>
      <p:sp>
        <p:nvSpPr>
          <p:cNvPr id="25" name="Rectangle 158"/>
          <p:cNvSpPr>
            <a:spLocks noChangeArrowheads="1"/>
          </p:cNvSpPr>
          <p:nvPr/>
        </p:nvSpPr>
        <p:spPr bwMode="auto">
          <a:xfrm>
            <a:off x="9592684" y="2335272"/>
            <a:ext cx="1365202" cy="2535454"/>
          </a:xfrm>
          <a:prstGeom prst="rect">
            <a:avLst/>
          </a:prstGeom>
          <a:solidFill>
            <a:srgbClr val="FFC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r>
              <a:rPr lang="zh-CN" altLang="en-US" sz="2000" b="1" i="0" kern="100" dirty="0">
                <a:latin typeface="+mj-ea"/>
                <a:ea typeface="+mj-ea"/>
              </a:rPr>
              <a:t>储</a:t>
            </a:r>
            <a:endParaRPr lang="en-US" altLang="zh-CN" sz="2000" b="1" i="0" kern="100" dirty="0">
              <a:latin typeface="+mj-ea"/>
              <a:ea typeface="+mj-ea"/>
            </a:endParaRPr>
          </a:p>
          <a:p>
            <a:pPr algn="ctr">
              <a:spcAft>
                <a:spcPts val="0"/>
              </a:spcAft>
              <a:defRPr/>
            </a:pPr>
            <a:r>
              <a:rPr lang="zh-CN" altLang="en-US" sz="2000" b="1" i="0" kern="100" dirty="0">
                <a:latin typeface="+mj-ea"/>
                <a:ea typeface="+mj-ea"/>
              </a:rPr>
              <a:t>器</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en-US" altLang="zh-CN" sz="2000" b="1" i="0" kern="100" dirty="0">
                <a:latin typeface="+mj-ea"/>
                <a:ea typeface="+mj-ea"/>
              </a:rPr>
              <a:t>(</a:t>
            </a:r>
            <a:r>
              <a:rPr lang="zh-CN" altLang="en-US" sz="2000" b="1" i="0" kern="100" dirty="0">
                <a:latin typeface="+mj-ea"/>
                <a:ea typeface="+mj-ea"/>
              </a:rPr>
              <a:t>页表</a:t>
            </a:r>
            <a:r>
              <a:rPr lang="en-US" altLang="zh-CN" sz="2000" b="1" i="0" kern="100" dirty="0">
                <a:latin typeface="+mj-ea"/>
                <a:ea typeface="+mj-ea"/>
              </a:rPr>
              <a:t>)</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6" name="Rectangle 158"/>
          <p:cNvSpPr>
            <a:spLocks noChangeArrowheads="1"/>
          </p:cNvSpPr>
          <p:nvPr/>
        </p:nvSpPr>
        <p:spPr bwMode="auto">
          <a:xfrm>
            <a:off x="6817651" y="2384892"/>
            <a:ext cx="1231220" cy="2535454"/>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高</a:t>
            </a:r>
            <a:endParaRPr lang="en-US" altLang="zh-CN" sz="2000" b="1" i="0" kern="100" dirty="0">
              <a:latin typeface="+mj-ea"/>
              <a:ea typeface="+mj-ea"/>
            </a:endParaRPr>
          </a:p>
          <a:p>
            <a:pPr algn="ctr">
              <a:spcAft>
                <a:spcPts val="0"/>
              </a:spcAft>
              <a:defRPr/>
            </a:pPr>
            <a:r>
              <a:rPr lang="zh-CN" altLang="en-US" sz="2000" b="1" i="0" kern="100" dirty="0">
                <a:latin typeface="+mj-ea"/>
                <a:ea typeface="+mj-ea"/>
              </a:rPr>
              <a:t>速</a:t>
            </a:r>
            <a:endParaRPr lang="en-US" altLang="zh-CN" sz="2000" b="1" i="0" kern="100" dirty="0">
              <a:latin typeface="+mj-ea"/>
              <a:ea typeface="+mj-ea"/>
            </a:endParaRPr>
          </a:p>
          <a:p>
            <a:pPr algn="ctr">
              <a:spcAft>
                <a:spcPts val="0"/>
              </a:spcAft>
              <a:defRPr/>
            </a:pPr>
            <a:r>
              <a:rPr lang="zh-CN" altLang="en-US" sz="2000" b="1" i="0" kern="100" dirty="0">
                <a:latin typeface="+mj-ea"/>
                <a:ea typeface="+mj-ea"/>
              </a:rPr>
              <a:t>缓</a:t>
            </a:r>
            <a:endParaRPr lang="en-US" altLang="zh-CN" sz="2000" b="1" i="0" kern="100" dirty="0">
              <a:latin typeface="+mj-ea"/>
              <a:ea typeface="+mj-ea"/>
            </a:endParaRPr>
          </a:p>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部分</a:t>
            </a:r>
            <a:endParaRPr lang="en-US" altLang="zh-CN" sz="2000" b="1" i="0" kern="100" dirty="0">
              <a:latin typeface="+mj-ea"/>
              <a:ea typeface="+mj-ea"/>
            </a:endParaRPr>
          </a:p>
          <a:p>
            <a:pPr algn="ctr">
              <a:spcAft>
                <a:spcPts val="0"/>
              </a:spcAft>
              <a:defRPr/>
            </a:pPr>
            <a:r>
              <a:rPr lang="zh-CN" altLang="en-US" sz="2000" b="1" i="0" kern="100" dirty="0">
                <a:latin typeface="+mj-ea"/>
                <a:ea typeface="+mj-ea"/>
              </a:rPr>
              <a:t>页表块</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8" name="Rectangle 160"/>
          <p:cNvSpPr>
            <a:spLocks noChangeArrowheads="1"/>
          </p:cNvSpPr>
          <p:nvPr/>
        </p:nvSpPr>
        <p:spPr bwMode="auto">
          <a:xfrm>
            <a:off x="1406526" y="3099966"/>
            <a:ext cx="1247443" cy="604452"/>
          </a:xfrm>
          <a:prstGeom prst="rect">
            <a:avLst/>
          </a:prstGeom>
          <a:solidFill>
            <a:srgbClr val="FF000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altLang="en-US" sz="2000" b="1" i="0" kern="100" dirty="0">
                <a:solidFill>
                  <a:schemeClr val="bg1">
                    <a:lumMod val="95000"/>
                  </a:schemeClr>
                </a:solidFill>
                <a:latin typeface="+mj-ea"/>
                <a:ea typeface="+mj-ea"/>
              </a:rPr>
              <a:t>处理器</a:t>
            </a:r>
          </a:p>
        </p:txBody>
      </p:sp>
    </p:spTree>
    <p:extLst>
      <p:ext uri="{BB962C8B-B14F-4D97-AF65-F5344CB8AC3E}">
        <p14:creationId xmlns:p14="http://schemas.microsoft.com/office/powerpoint/2010/main" val="244373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快表提高页式管理速度</a:t>
            </a:r>
          </a:p>
        </p:txBody>
      </p:sp>
      <p:sp>
        <p:nvSpPr>
          <p:cNvPr id="3" name="内容占位符 2"/>
          <p:cNvSpPr>
            <a:spLocks noGrp="1"/>
          </p:cNvSpPr>
          <p:nvPr>
            <p:ph idx="1"/>
          </p:nvPr>
        </p:nvSpPr>
        <p:spPr/>
        <p:txBody>
          <a:bodyPr/>
          <a:lstStyle/>
          <a:p>
            <a:r>
              <a:rPr lang="zh-CN" altLang="en-US" dirty="0"/>
              <a:t>页表存放在主存，虚存空间即使命中也须先查页表，再访问主存，两次访存才能取出数据，速度慢</a:t>
            </a:r>
          </a:p>
          <a:p>
            <a:r>
              <a:rPr lang="zh-CN" altLang="en-US" dirty="0"/>
              <a:t>为提高页表查找速度，采用</a:t>
            </a:r>
            <a:r>
              <a:rPr lang="en-US" altLang="zh-CN" dirty="0"/>
              <a:t>cache</a:t>
            </a:r>
            <a:r>
              <a:rPr lang="zh-CN" altLang="en-US" dirty="0"/>
              <a:t>的方法，引入一个体积小的快表，存放页表中经常被访问的表项</a:t>
            </a:r>
          </a:p>
          <a:p>
            <a:r>
              <a:rPr lang="zh-CN" altLang="en-US" dirty="0">
                <a:solidFill>
                  <a:srgbClr val="FF0000"/>
                </a:solidFill>
              </a:rPr>
              <a:t>快表与页表交换的基本单位（页表项？？？）</a:t>
            </a:r>
          </a:p>
          <a:p>
            <a:r>
              <a:rPr lang="zh-CN" altLang="en-US" dirty="0"/>
              <a:t>快表引入相联存储器机制，提高查找速度</a:t>
            </a:r>
          </a:p>
        </p:txBody>
      </p:sp>
    </p:spTree>
    <p:extLst>
      <p:ext uri="{BB962C8B-B14F-4D97-AF65-F5344CB8AC3E}">
        <p14:creationId xmlns:p14="http://schemas.microsoft.com/office/powerpoint/2010/main" val="30137956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a:t>经快慢表实现内部地址转换</a:t>
            </a:r>
          </a:p>
        </p:txBody>
      </p:sp>
      <p:grpSp>
        <p:nvGrpSpPr>
          <p:cNvPr id="3" name="组合 2">
            <a:extLst>
              <a:ext uri="{FF2B5EF4-FFF2-40B4-BE49-F238E27FC236}">
                <a16:creationId xmlns:a16="http://schemas.microsoft.com/office/drawing/2014/main" id="{444D1454-71B8-42B7-85A8-D8308A620487}"/>
              </a:ext>
            </a:extLst>
          </p:cNvPr>
          <p:cNvGrpSpPr/>
          <p:nvPr/>
        </p:nvGrpSpPr>
        <p:grpSpPr>
          <a:xfrm>
            <a:off x="1213012" y="1134826"/>
            <a:ext cx="8997205" cy="5298796"/>
            <a:chOff x="2653490" y="1773238"/>
            <a:chExt cx="6300010" cy="3710314"/>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grpSp>
          <p:nvGrpSpPr>
            <p:cNvPr id="2" name="Group 11"/>
            <p:cNvGrpSpPr>
              <a:grpSpLocks/>
            </p:cNvGrpSpPr>
            <p:nvPr/>
          </p:nvGrpSpPr>
          <p:grpSpPr bwMode="auto">
            <a:xfrm>
              <a:off x="5257800" y="1773238"/>
              <a:ext cx="3197225" cy="304800"/>
              <a:chOff x="2352" y="1344"/>
              <a:chExt cx="2014" cy="192"/>
            </a:xfrm>
          </p:grpSpPr>
          <p:sp>
            <p:nvSpPr>
              <p:cNvPr id="340011" name="Text Box 12"/>
              <p:cNvSpPr txBox="1">
                <a:spLocks noChangeArrowheads="1"/>
              </p:cNvSpPr>
              <p:nvPr/>
            </p:nvSpPr>
            <p:spPr bwMode="auto">
              <a:xfrm>
                <a:off x="3646" y="1344"/>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虚拟地址</a:t>
                </a:r>
              </a:p>
            </p:txBody>
          </p:sp>
          <p:grpSp>
            <p:nvGrpSpPr>
              <p:cNvPr id="340012" name="Group 13"/>
              <p:cNvGrpSpPr>
                <a:grpSpLocks/>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虚拟页号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grpSp>
        </p:grpSp>
        <p:sp>
          <p:nvSpPr>
            <p:cNvPr id="339978" name="Text Box 16"/>
            <p:cNvSpPr txBox="1">
              <a:spLocks noChangeArrowheads="1"/>
            </p:cNvSpPr>
            <p:nvPr/>
          </p:nvSpPr>
          <p:spPr bwMode="auto">
            <a:xfrm>
              <a:off x="4114800" y="4973638"/>
              <a:ext cx="685800" cy="280164"/>
            </a:xfrm>
            <a:prstGeom prst="rect">
              <a:avLst/>
            </a:prstGeom>
            <a:noFill/>
            <a:ln w="9525">
              <a:noFill/>
              <a:miter lim="800000"/>
              <a:headEnd/>
              <a:tailEnd/>
            </a:ln>
          </p:spPr>
          <p:txBody>
            <a:bodyPr>
              <a:spAutoFit/>
            </a:bodyPr>
            <a:lstStyle/>
            <a:p>
              <a:pPr algn="ctr"/>
              <a:r>
                <a:rPr lang="zh-CN" altLang="en-US" sz="2000" b="1" dirty="0">
                  <a:latin typeface="+mj-ea"/>
                  <a:ea typeface="+mj-ea"/>
                </a:rPr>
                <a:t>慢表</a:t>
              </a:r>
            </a:p>
          </p:txBody>
        </p:sp>
        <p:grpSp>
          <p:nvGrpSpPr>
            <p:cNvPr id="4" name="Group 17"/>
            <p:cNvGrpSpPr>
              <a:grpSpLocks/>
            </p:cNvGrpSpPr>
            <p:nvPr/>
          </p:nvGrpSpPr>
          <p:grpSpPr bwMode="auto">
            <a:xfrm>
              <a:off x="5943600" y="2840038"/>
              <a:ext cx="3009900" cy="304800"/>
              <a:chOff x="2784" y="2016"/>
              <a:chExt cx="1896"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mj-ea"/>
                    <a:ea typeface="+mj-ea"/>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p>
            </p:txBody>
          </p:sp>
          <p:sp>
            <p:nvSpPr>
              <p:cNvPr id="340010" name="Text Box 20"/>
              <p:cNvSpPr txBox="1">
                <a:spLocks noChangeArrowheads="1"/>
              </p:cNvSpPr>
              <p:nvPr/>
            </p:nvSpPr>
            <p:spPr bwMode="auto">
              <a:xfrm>
                <a:off x="3960" y="2016"/>
                <a:ext cx="720" cy="176"/>
              </a:xfrm>
              <a:prstGeom prst="rect">
                <a:avLst/>
              </a:prstGeom>
              <a:noFill/>
              <a:ln w="9525">
                <a:noFill/>
                <a:miter lim="800000"/>
                <a:headEnd/>
                <a:tailEnd/>
              </a:ln>
            </p:spPr>
            <p:txBody>
              <a:bodyPr>
                <a:spAutoFit/>
              </a:bodyPr>
              <a:lstStyle/>
              <a:p>
                <a:pPr algn="ctr"/>
                <a:r>
                  <a:rPr lang="zh-CN" altLang="en-US" sz="2000" b="1" dirty="0">
                    <a:latin typeface="+mj-ea"/>
                    <a:ea typeface="+mj-ea"/>
                  </a:rPr>
                  <a:t>物理地址</a:t>
                </a: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虚拟页号</a:t>
              </a: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339985" name="Text Box 26"/>
            <p:cNvSpPr txBox="1">
              <a:spLocks noChangeArrowheads="1"/>
            </p:cNvSpPr>
            <p:nvPr/>
          </p:nvSpPr>
          <p:spPr bwMode="auto">
            <a:xfrm>
              <a:off x="6629400" y="5049838"/>
              <a:ext cx="1905000" cy="280164"/>
            </a:xfrm>
            <a:prstGeom prst="rect">
              <a:avLst/>
            </a:prstGeom>
            <a:noFill/>
            <a:ln w="9525">
              <a:noFill/>
              <a:miter lim="800000"/>
              <a:headEnd/>
              <a:tailEnd/>
            </a:ln>
          </p:spPr>
          <p:txBody>
            <a:bodyPr>
              <a:spAutoFit/>
            </a:bodyPr>
            <a:lstStyle/>
            <a:p>
              <a:pPr algn="ctr"/>
              <a:r>
                <a:rPr lang="zh-CN" altLang="en-US" sz="2000" b="1" dirty="0">
                  <a:latin typeface="+mj-ea"/>
                  <a:ea typeface="+mj-ea"/>
                </a:rPr>
                <a:t>快表（相联存储器）</a:t>
              </a: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headEnd/>
              <a:tailE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headE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5410200" y="5203388"/>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按内容访问</a:t>
              </a:r>
            </a:p>
          </p:txBody>
        </p:sp>
        <p:sp>
          <p:nvSpPr>
            <p:cNvPr id="1153070" name="Text Box 46"/>
            <p:cNvSpPr txBox="1">
              <a:spLocks noChangeArrowheads="1"/>
            </p:cNvSpPr>
            <p:nvPr/>
          </p:nvSpPr>
          <p:spPr bwMode="auto">
            <a:xfrm>
              <a:off x="2653490" y="4007674"/>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按地址访问</a:t>
              </a:r>
            </a:p>
          </p:txBody>
        </p:sp>
        <p:sp>
          <p:nvSpPr>
            <p:cNvPr id="1153071" name="Text Box 47"/>
            <p:cNvSpPr txBox="1">
              <a:spLocks noChangeArrowheads="1"/>
            </p:cNvSpPr>
            <p:nvPr/>
          </p:nvSpPr>
          <p:spPr bwMode="auto">
            <a:xfrm>
              <a:off x="4343400" y="2686492"/>
              <a:ext cx="1219200" cy="280164"/>
            </a:xfrm>
            <a:prstGeom prst="rect">
              <a:avLst/>
            </a:prstGeom>
            <a:noFill/>
            <a:ln w="9525">
              <a:noFill/>
              <a:miter lim="800000"/>
              <a:headEnd/>
              <a:tailEnd/>
            </a:ln>
          </p:spPr>
          <p:txBody>
            <a:bodyPr>
              <a:spAutoFit/>
            </a:bodyPr>
            <a:lstStyle/>
            <a:p>
              <a:pPr algn="ctr"/>
              <a:r>
                <a:rPr lang="zh-CN" altLang="en-US" sz="2000" dirty="0">
                  <a:latin typeface="+mj-ea"/>
                  <a:ea typeface="+mj-ea"/>
                </a:rPr>
                <a:t>快表中没有</a:t>
              </a:r>
            </a:p>
          </p:txBody>
        </p:sp>
      </p:grpSp>
    </p:spTree>
    <p:extLst>
      <p:ext uri="{BB962C8B-B14F-4D97-AF65-F5344CB8AC3E}">
        <p14:creationId xmlns:p14="http://schemas.microsoft.com/office/powerpoint/2010/main" val="4781888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a:extLst/>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grpSp>
      <p:grpSp>
        <p:nvGrpSpPr>
          <p:cNvPr id="3" name="组合 2"/>
          <p:cNvGrpSpPr>
            <a:grpSpLocks/>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a:extLst/>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a:t>TLB </a:t>
            </a:r>
            <a:r>
              <a:rPr lang="zh-CN" altLang="en-US"/>
              <a:t>命中</a:t>
            </a:r>
          </a:p>
        </p:txBody>
      </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a:extLst/>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4" y="2181618"/>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a:extLst/>
          </p:spPr>
          <p:txBody>
            <a:bodyPr lIns="0" tIns="0" rIns="0" bIns="0" upright="1"/>
            <a:lstStyle/>
            <a:p>
              <a:pPr algn="just">
                <a:defRPr/>
              </a:pPr>
              <a:r>
                <a:rPr lang="en-US" sz="2000" b="1" kern="100" dirty="0">
                  <a:latin typeface="+mj-ea"/>
                  <a:ea typeface="+mj-ea"/>
                </a:rPr>
                <a:t>3) P</a:t>
              </a:r>
              <a:r>
                <a:rPr lang="en-US" altLang="zh-CN" sz="2000" b="1" kern="100" dirty="0">
                  <a:latin typeface="+mj-ea"/>
                  <a:ea typeface="+mj-ea"/>
                </a:rPr>
                <a:t>PN</a:t>
              </a:r>
              <a:endParaRPr lang="zh-CN" altLang="en-US" sz="2800" b="1" kern="100" dirty="0">
                <a:latin typeface="+mj-ea"/>
                <a:ea typeface="+mj-ea"/>
              </a:endParaRPr>
            </a:p>
          </p:txBody>
        </p:sp>
      </p:grpSp>
      <p:grpSp>
        <p:nvGrpSpPr>
          <p:cNvPr id="7" name="组合 6"/>
          <p:cNvGrpSpPr>
            <a:grpSpLocks/>
          </p:cNvGrpSpPr>
          <p:nvPr/>
        </p:nvGrpSpPr>
        <p:grpSpPr bwMode="auto">
          <a:xfrm>
            <a:off x="6325926" y="4040862"/>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a:extLst/>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spTree>
    <p:extLst>
      <p:ext uri="{BB962C8B-B14F-4D97-AF65-F5344CB8AC3E}">
        <p14:creationId xmlns:p14="http://schemas.microsoft.com/office/powerpoint/2010/main" val="29895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管的特性</a:t>
            </a:r>
          </a:p>
        </p:txBody>
      </p:sp>
      <p:sp>
        <p:nvSpPr>
          <p:cNvPr id="4" name="Rectangle 25"/>
          <p:cNvSpPr txBox="1">
            <a:spLocks noChangeArrowheads="1"/>
          </p:cNvSpPr>
          <p:nvPr/>
        </p:nvSpPr>
        <p:spPr>
          <a:xfrm>
            <a:off x="7127058" y="3646392"/>
            <a:ext cx="3533373" cy="2484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pPr>
            <a:r>
              <a:rPr lang="zh-CN" altLang="en-US" dirty="0"/>
              <a:t> 放大状态</a:t>
            </a:r>
          </a:p>
          <a:p>
            <a:pPr>
              <a:lnSpc>
                <a:spcPct val="150000"/>
              </a:lnSpc>
              <a:buClr>
                <a:srgbClr val="FFC000"/>
              </a:buClr>
              <a:buFont typeface="Wingdings" panose="05000000000000000000" pitchFamily="2" charset="2"/>
              <a:buChar char="n"/>
            </a:pPr>
            <a:r>
              <a:rPr lang="zh-CN" altLang="en-US" dirty="0"/>
              <a:t> 截止状态</a:t>
            </a:r>
          </a:p>
          <a:p>
            <a:pPr>
              <a:lnSpc>
                <a:spcPct val="150000"/>
              </a:lnSpc>
              <a:buClr>
                <a:srgbClr val="FFC000"/>
              </a:buClr>
              <a:buFont typeface="Wingdings" panose="05000000000000000000" pitchFamily="2" charset="2"/>
              <a:buChar char="n"/>
            </a:pPr>
            <a:r>
              <a:rPr lang="zh-CN" altLang="en-US" dirty="0"/>
              <a:t> 导通状态</a:t>
            </a:r>
            <a:endParaRPr lang="zh-CN" altLang="en-US" sz="2400" dirty="0"/>
          </a:p>
        </p:txBody>
      </p:sp>
      <p:sp>
        <p:nvSpPr>
          <p:cNvPr id="5" name="Oval 26"/>
          <p:cNvSpPr>
            <a:spLocks noChangeArrowheads="1"/>
          </p:cNvSpPr>
          <p:nvPr/>
        </p:nvSpPr>
        <p:spPr bwMode="auto">
          <a:xfrm>
            <a:off x="3458062" y="2360904"/>
            <a:ext cx="3022600" cy="3086100"/>
          </a:xfrm>
          <a:prstGeom prst="ellipse">
            <a:avLst/>
          </a:prstGeom>
          <a:noFill/>
          <a:ln w="9525" algn="ctr">
            <a:noFill/>
            <a:round/>
            <a:headEnd/>
            <a:tailEnd/>
          </a:ln>
        </p:spPr>
        <p:txBody>
          <a:bodyPr wrap="none" anchor="ctr"/>
          <a:lstStyle/>
          <a:p>
            <a:pPr algn="r"/>
            <a:endParaRPr lang="zh-CN" altLang="zh-CN"/>
          </a:p>
        </p:txBody>
      </p:sp>
      <p:grpSp>
        <p:nvGrpSpPr>
          <p:cNvPr id="6" name="Group 6"/>
          <p:cNvGrpSpPr>
            <a:grpSpLocks/>
          </p:cNvGrpSpPr>
          <p:nvPr/>
        </p:nvGrpSpPr>
        <p:grpSpPr bwMode="auto">
          <a:xfrm>
            <a:off x="2358346" y="1578590"/>
            <a:ext cx="3600113" cy="4155428"/>
            <a:chOff x="768" y="1448"/>
            <a:chExt cx="1906" cy="2200"/>
          </a:xfrm>
        </p:grpSpPr>
        <p:sp>
          <p:nvSpPr>
            <p:cNvPr id="7" name="Oval 2"/>
            <p:cNvSpPr>
              <a:spLocks noChangeArrowheads="1"/>
            </p:cNvSpPr>
            <p:nvPr/>
          </p:nvSpPr>
          <p:spPr bwMode="auto">
            <a:xfrm>
              <a:off x="1776" y="2504"/>
              <a:ext cx="472" cy="480"/>
            </a:xfrm>
            <a:prstGeom prst="ellipse">
              <a:avLst/>
            </a:prstGeom>
            <a:solidFill>
              <a:srgbClr val="CCFF66"/>
            </a:solidFill>
            <a:ln w="9525" algn="ctr">
              <a:solidFill>
                <a:schemeClr val="tx1"/>
              </a:solidFill>
              <a:round/>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8" name="Line 4"/>
            <p:cNvSpPr>
              <a:spLocks noChangeShapeType="1"/>
            </p:cNvSpPr>
            <p:nvPr/>
          </p:nvSpPr>
          <p:spPr bwMode="auto">
            <a:xfrm>
              <a:off x="768"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9" name="Line 5"/>
            <p:cNvSpPr>
              <a:spLocks noChangeShapeType="1"/>
            </p:cNvSpPr>
            <p:nvPr/>
          </p:nvSpPr>
          <p:spPr bwMode="auto">
            <a:xfrm>
              <a:off x="1408" y="2736"/>
              <a:ext cx="288" cy="0"/>
            </a:xfrm>
            <a:prstGeom prst="line">
              <a:avLst/>
            </a:prstGeom>
            <a:noFill/>
            <a:ln w="28575">
              <a:solidFill>
                <a:schemeClr val="tx1"/>
              </a:solidFill>
              <a:round/>
              <a:headE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0" name="Line 6"/>
            <p:cNvSpPr>
              <a:spLocks noChangeShapeType="1"/>
            </p:cNvSpPr>
            <p:nvPr/>
          </p:nvSpPr>
          <p:spPr bwMode="auto">
            <a:xfrm>
              <a:off x="1920" y="2592"/>
              <a:ext cx="0" cy="288"/>
            </a:xfrm>
            <a:prstGeom prst="line">
              <a:avLst/>
            </a:prstGeom>
            <a:noFill/>
            <a:ln w="38100">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1" name="Line 7"/>
            <p:cNvSpPr>
              <a:spLocks noChangeShapeType="1"/>
            </p:cNvSpPr>
            <p:nvPr/>
          </p:nvSpPr>
          <p:spPr bwMode="auto">
            <a:xfrm>
              <a:off x="1920" y="2784"/>
              <a:ext cx="192" cy="96"/>
            </a:xfrm>
            <a:prstGeom prst="line">
              <a:avLst/>
            </a:prstGeom>
            <a:noFill/>
            <a:ln w="28575">
              <a:solidFill>
                <a:schemeClr val="tx1"/>
              </a:solidFill>
              <a:round/>
              <a:headE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2" name="Line 8"/>
            <p:cNvSpPr>
              <a:spLocks noChangeShapeType="1"/>
            </p:cNvSpPr>
            <p:nvPr/>
          </p:nvSpPr>
          <p:spPr bwMode="auto">
            <a:xfrm flipV="1">
              <a:off x="1920" y="2592"/>
              <a:ext cx="192" cy="96"/>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3" name="Line 9"/>
            <p:cNvSpPr>
              <a:spLocks noChangeShapeType="1"/>
            </p:cNvSpPr>
            <p:nvPr/>
          </p:nvSpPr>
          <p:spPr bwMode="auto">
            <a:xfrm>
              <a:off x="1632" y="2736"/>
              <a:ext cx="288" cy="0"/>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4" name="Line 10"/>
            <p:cNvSpPr>
              <a:spLocks noChangeShapeType="1"/>
            </p:cNvSpPr>
            <p:nvPr/>
          </p:nvSpPr>
          <p:spPr bwMode="auto">
            <a:xfrm flipV="1">
              <a:off x="2112" y="2016"/>
              <a:ext cx="0" cy="576"/>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5" name="Rectangle 11"/>
            <p:cNvSpPr>
              <a:spLocks noChangeArrowheads="1"/>
            </p:cNvSpPr>
            <p:nvPr/>
          </p:nvSpPr>
          <p:spPr bwMode="auto">
            <a:xfrm>
              <a:off x="2064" y="176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6" name="Line 12"/>
            <p:cNvSpPr>
              <a:spLocks noChangeShapeType="1"/>
            </p:cNvSpPr>
            <p:nvPr/>
          </p:nvSpPr>
          <p:spPr bwMode="auto">
            <a:xfrm>
              <a:off x="2112" y="2304"/>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7" name="Line 13"/>
            <p:cNvSpPr>
              <a:spLocks noChangeShapeType="1"/>
            </p:cNvSpPr>
            <p:nvPr/>
          </p:nvSpPr>
          <p:spPr bwMode="auto">
            <a:xfrm flipV="1">
              <a:off x="2112" y="2880"/>
              <a:ext cx="0" cy="768"/>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8" name="Line 14"/>
            <p:cNvSpPr>
              <a:spLocks noChangeShapeType="1"/>
            </p:cNvSpPr>
            <p:nvPr/>
          </p:nvSpPr>
          <p:spPr bwMode="auto">
            <a:xfrm flipV="1">
              <a:off x="2016" y="3648"/>
              <a:ext cx="192" cy="0"/>
            </a:xfrm>
            <a:prstGeom prst="line">
              <a:avLst/>
            </a:prstGeom>
            <a:noFill/>
            <a:ln w="28575">
              <a:solidFill>
                <a:schemeClr val="tx1"/>
              </a:solidFill>
              <a:round/>
              <a:headEnd/>
              <a:tailE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9" name="Line 15"/>
            <p:cNvSpPr>
              <a:spLocks noChangeShapeType="1"/>
            </p:cNvSpPr>
            <p:nvPr/>
          </p:nvSpPr>
          <p:spPr bwMode="auto">
            <a:xfrm>
              <a:off x="1008" y="2544"/>
              <a:ext cx="384" cy="0"/>
            </a:xfrm>
            <a:prstGeom prst="line">
              <a:avLst/>
            </a:prstGeom>
            <a:noFill/>
            <a:ln w="28575">
              <a:solidFill>
                <a:schemeClr val="tx1"/>
              </a:solidFill>
              <a:round/>
              <a:headE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0" name="Rectangle 16"/>
            <p:cNvSpPr>
              <a:spLocks noChangeArrowheads="1"/>
            </p:cNvSpPr>
            <p:nvPr/>
          </p:nvSpPr>
          <p:spPr bwMode="auto">
            <a:xfrm>
              <a:off x="1104" y="2320"/>
              <a:ext cx="274" cy="192"/>
            </a:xfrm>
            <a:prstGeom prst="rect">
              <a:avLst/>
            </a:prstGeom>
            <a:noFill/>
            <a:ln w="12700">
              <a:noFill/>
              <a:miter lim="800000"/>
              <a:headEnd/>
              <a:tailEnd/>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1" name="Rectangle 17"/>
            <p:cNvSpPr>
              <a:spLocks noChangeArrowheads="1"/>
            </p:cNvSpPr>
            <p:nvPr/>
          </p:nvSpPr>
          <p:spPr bwMode="auto">
            <a:xfrm>
              <a:off x="1251" y="2811"/>
              <a:ext cx="288" cy="192"/>
            </a:xfrm>
            <a:prstGeom prst="rect">
              <a:avLst/>
            </a:prstGeom>
            <a:noFill/>
            <a:ln w="12700">
              <a:noFill/>
              <a:miter lim="800000"/>
              <a:headEnd/>
              <a:tailEnd/>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charset="-122"/>
                  <a:cs typeface="Courier New" panose="02070309020205020404" pitchFamily="49" charset="0"/>
                </a:rPr>
                <a:t>R</a:t>
              </a:r>
              <a:r>
                <a:rPr lang="en-US" altLang="zh-CN" sz="2400" b="1" baseline="-25000" dirty="0" err="1">
                  <a:solidFill>
                    <a:schemeClr val="folHlink"/>
                  </a:solidFill>
                  <a:latin typeface="Courier New" panose="02070309020205020404" pitchFamily="49" charset="0"/>
                  <a:ea typeface="宋体"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2" name="Line 18"/>
            <p:cNvSpPr>
              <a:spLocks noChangeShapeType="1"/>
            </p:cNvSpPr>
            <p:nvPr/>
          </p:nvSpPr>
          <p:spPr bwMode="auto">
            <a:xfrm rot="5400000">
              <a:off x="2124" y="2500"/>
              <a:ext cx="312" cy="0"/>
            </a:xfrm>
            <a:prstGeom prst="line">
              <a:avLst/>
            </a:prstGeom>
            <a:noFill/>
            <a:ln w="28575">
              <a:solidFill>
                <a:schemeClr val="tx1"/>
              </a:solidFill>
              <a:round/>
              <a:headE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3" name="Rectangle 19"/>
            <p:cNvSpPr>
              <a:spLocks noChangeArrowheads="1"/>
            </p:cNvSpPr>
            <p:nvPr/>
          </p:nvSpPr>
          <p:spPr bwMode="auto">
            <a:xfrm>
              <a:off x="2352" y="2448"/>
              <a:ext cx="322" cy="192"/>
            </a:xfrm>
            <a:prstGeom prst="rect">
              <a:avLst/>
            </a:prstGeom>
            <a:noFill/>
            <a:ln w="12700">
              <a:noFill/>
              <a:miter lim="800000"/>
              <a:headEnd/>
              <a:tailEnd/>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4" name="Rectangle 20"/>
            <p:cNvSpPr>
              <a:spLocks noChangeArrowheads="1"/>
            </p:cNvSpPr>
            <p:nvPr/>
          </p:nvSpPr>
          <p:spPr bwMode="auto">
            <a:xfrm>
              <a:off x="1680" y="2448"/>
              <a:ext cx="288" cy="192"/>
            </a:xfrm>
            <a:prstGeom prst="rect">
              <a:avLst/>
            </a:prstGeom>
            <a:noFill/>
            <a:ln w="12700">
              <a:noFill/>
              <a:miter lim="800000"/>
              <a:headEnd/>
              <a:tailEnd/>
            </a:ln>
          </p:spPr>
          <p:txBody>
            <a:bodyPr lIns="12700" tIns="12700" rIns="12700" bIns="12700"/>
            <a:lstStyle/>
            <a:p>
              <a:pPr algn="just"/>
              <a:r>
                <a:rPr lang="en-US" altLang="zh-CN" sz="2400" b="1">
                  <a:solidFill>
                    <a:srgbClr val="FF0000"/>
                  </a:solidFill>
                  <a:latin typeface="Courier New" panose="02070309020205020404" pitchFamily="49" charset="0"/>
                  <a:ea typeface="宋体" charset="-122"/>
                  <a:cs typeface="Courier New" panose="02070309020205020404" pitchFamily="49" charset="0"/>
                </a:rPr>
                <a:t>B</a:t>
              </a:r>
            </a:p>
          </p:txBody>
        </p:sp>
        <p:sp>
          <p:nvSpPr>
            <p:cNvPr id="25" name="Rectangle 21"/>
            <p:cNvSpPr>
              <a:spLocks noChangeArrowheads="1"/>
            </p:cNvSpPr>
            <p:nvPr/>
          </p:nvSpPr>
          <p:spPr bwMode="auto">
            <a:xfrm>
              <a:off x="2208" y="3040"/>
              <a:ext cx="288" cy="192"/>
            </a:xfrm>
            <a:prstGeom prst="rect">
              <a:avLst/>
            </a:prstGeom>
            <a:noFill/>
            <a:ln w="12700">
              <a:noFill/>
              <a:miter lim="800000"/>
              <a:headEnd/>
              <a:tailEnd/>
            </a:ln>
          </p:spPr>
          <p:txBody>
            <a:bodyPr lIns="12700" tIns="12700" rIns="12700" bIns="12700"/>
            <a:lstStyle/>
            <a:p>
              <a:pPr algn="just"/>
              <a:r>
                <a:rPr lang="en-US" altLang="zh-CN" sz="2400" b="1">
                  <a:solidFill>
                    <a:schemeClr val="folHlink"/>
                  </a:solidFill>
                  <a:latin typeface="Courier New" panose="02070309020205020404" pitchFamily="49" charset="0"/>
                  <a:ea typeface="宋体" charset="-122"/>
                  <a:cs typeface="Courier New" panose="02070309020205020404" pitchFamily="49" charset="0"/>
                </a:rPr>
                <a:t>E</a:t>
              </a:r>
            </a:p>
          </p:txBody>
        </p:sp>
        <p:sp>
          <p:nvSpPr>
            <p:cNvPr id="26" name="Rectangle 22"/>
            <p:cNvSpPr>
              <a:spLocks noChangeArrowheads="1"/>
            </p:cNvSpPr>
            <p:nvPr/>
          </p:nvSpPr>
          <p:spPr bwMode="auto">
            <a:xfrm>
              <a:off x="1920" y="2112"/>
              <a:ext cx="288" cy="192"/>
            </a:xfrm>
            <a:prstGeom prst="rect">
              <a:avLst/>
            </a:prstGeom>
            <a:noFill/>
            <a:ln w="12700">
              <a:noFill/>
              <a:miter lim="800000"/>
              <a:headEnd/>
              <a:tailEnd/>
            </a:ln>
          </p:spPr>
          <p:txBody>
            <a:bodyPr lIns="12700" tIns="12700" rIns="12700" bIns="12700"/>
            <a:lstStyle/>
            <a:p>
              <a:pPr algn="just"/>
              <a:r>
                <a:rPr lang="en-US" altLang="zh-CN" sz="2400" b="1">
                  <a:solidFill>
                    <a:schemeClr val="folHlink"/>
                  </a:solidFill>
                  <a:latin typeface="Courier New" panose="02070309020205020404" pitchFamily="49" charset="0"/>
                  <a:ea typeface="宋体"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charset="-122"/>
                <a:cs typeface="Courier New" panose="02070309020205020404" pitchFamily="49" charset="0"/>
              </a:endParaRPr>
            </a:p>
          </p:txBody>
        </p:sp>
        <p:sp>
          <p:nvSpPr>
            <p:cNvPr id="27" name="Line 23"/>
            <p:cNvSpPr>
              <a:spLocks noChangeShapeType="1"/>
            </p:cNvSpPr>
            <p:nvPr/>
          </p:nvSpPr>
          <p:spPr bwMode="auto">
            <a:xfrm rot="-5400000">
              <a:off x="1968" y="1608"/>
              <a:ext cx="288" cy="0"/>
            </a:xfrm>
            <a:prstGeom prst="line">
              <a:avLst/>
            </a:prstGeom>
            <a:noFill/>
            <a:ln w="28575">
              <a:solidFill>
                <a:schemeClr val="tx1"/>
              </a:solidFill>
              <a:round/>
              <a:headE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8" name="Rectangle 24"/>
            <p:cNvSpPr>
              <a:spLocks noChangeArrowheads="1"/>
            </p:cNvSpPr>
            <p:nvPr/>
          </p:nvSpPr>
          <p:spPr bwMode="auto">
            <a:xfrm>
              <a:off x="1840" y="1448"/>
              <a:ext cx="288" cy="192"/>
            </a:xfrm>
            <a:prstGeom prst="rect">
              <a:avLst/>
            </a:prstGeom>
            <a:noFill/>
            <a:ln w="12700">
              <a:noFill/>
              <a:miter lim="800000"/>
              <a:headEnd/>
              <a:tailEnd/>
            </a:ln>
          </p:spPr>
          <p:txBody>
            <a:bodyPr lIns="12700" tIns="12700" rIns="12700" bIns="12700"/>
            <a:lstStyle/>
            <a:p>
              <a:pPr algn="just"/>
              <a:r>
                <a:rPr lang="en-US" altLang="zh-CN" sz="2400" b="1">
                  <a:solidFill>
                    <a:schemeClr val="folHlink"/>
                  </a:solidFill>
                  <a:latin typeface="Courier New" panose="02070309020205020404" pitchFamily="49" charset="0"/>
                  <a:ea typeface="宋体" charset="-122"/>
                  <a:cs typeface="Courier New" panose="02070309020205020404" pitchFamily="49" charset="0"/>
                </a:rPr>
                <a:t>U</a:t>
              </a:r>
              <a:r>
                <a:rPr lang="en-US" altLang="zh-CN" sz="2400" b="1" baseline="-25000">
                  <a:solidFill>
                    <a:schemeClr val="folHlink"/>
                  </a:solidFill>
                  <a:latin typeface="Courier New" panose="02070309020205020404" pitchFamily="49" charset="0"/>
                  <a:ea typeface="宋体" charset="-122"/>
                  <a:cs typeface="Courier New" panose="02070309020205020404" pitchFamily="49" charset="0"/>
                </a:rPr>
                <a:t>cc</a:t>
              </a:r>
              <a:endParaRPr lang="en-US" altLang="zh-CN" sz="2400" b="1">
                <a:solidFill>
                  <a:schemeClr val="folHlink"/>
                </a:solidFill>
                <a:latin typeface="Courier New" panose="02070309020205020404" pitchFamily="49" charset="0"/>
                <a:ea typeface="宋体" charset="-122"/>
                <a:cs typeface="Courier New" panose="02070309020205020404" pitchFamily="49" charset="0"/>
              </a:endParaRPr>
            </a:p>
          </p:txBody>
        </p:sp>
        <p:sp>
          <p:nvSpPr>
            <p:cNvPr id="29" name="Rectangle 27"/>
            <p:cNvSpPr>
              <a:spLocks noChangeArrowheads="1"/>
            </p:cNvSpPr>
            <p:nvPr/>
          </p:nvSpPr>
          <p:spPr bwMode="auto">
            <a:xfrm>
              <a:off x="1152" y="2688"/>
              <a:ext cx="336" cy="9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2921705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a:grpSpLocks/>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headEnd/>
              <a:tailEnd/>
            </a:ln>
          </p:spPr>
          <p:txBody>
            <a:bodyPr tIns="0"/>
            <a:lstStyle/>
            <a:p>
              <a:pPr algn="r"/>
              <a:endParaRPr lang="zh-CN" altLang="en-US" sz="480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a:extLst/>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3" name="组合 2"/>
          <p:cNvGrpSpPr>
            <a:grpSpLocks/>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a:extLst/>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cxnSpLocks/>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dirty="0"/>
              <a:t>TLB </a:t>
            </a:r>
            <a:r>
              <a:rPr lang="zh-CN" altLang="en-US" dirty="0"/>
              <a:t>缺失</a:t>
            </a:r>
          </a:p>
        </p:txBody>
      </p:sp>
      <p:grpSp>
        <p:nvGrpSpPr>
          <p:cNvPr id="5" name="组合 4"/>
          <p:cNvGrpSpPr>
            <a:grpSpLocks/>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a:extLst/>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a:grpSpLocks/>
          </p:cNvGrpSpPr>
          <p:nvPr/>
        </p:nvGrpSpPr>
        <p:grpSpPr bwMode="auto">
          <a:xfrm>
            <a:off x="5946154" y="2181618"/>
            <a:ext cx="1305394" cy="1164748"/>
            <a:chOff x="4293704" y="2429254"/>
            <a:chExt cx="848100"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54412" y="2757593"/>
              <a:ext cx="787392" cy="348835"/>
            </a:xfrm>
            <a:prstGeom prst="rect">
              <a:avLst/>
            </a:prstGeom>
            <a:noFill/>
            <a:ln>
              <a:noFill/>
            </a:ln>
            <a:extLst/>
          </p:spPr>
          <p:txBody>
            <a:bodyPr lIns="0" tIns="0" rIns="0" bIns="0" upright="1"/>
            <a:lstStyle/>
            <a:p>
              <a:pPr algn="just">
                <a:defRPr/>
              </a:pPr>
              <a:r>
                <a:rPr lang="en-US" altLang="zh-CN" sz="2000" b="1" kern="100" dirty="0">
                  <a:latin typeface="+mj-ea"/>
                </a:rPr>
                <a:t>3)TLB</a:t>
              </a:r>
            </a:p>
            <a:p>
              <a:pPr algn="just">
                <a:defRPr/>
              </a:pPr>
              <a:r>
                <a:rPr lang="zh-CN" altLang="en-US" sz="2000" b="1" kern="100" dirty="0">
                  <a:latin typeface="+mj-ea"/>
                </a:rPr>
                <a:t>访问缺失</a:t>
              </a:r>
            </a:p>
          </p:txBody>
        </p:sp>
      </p:grpSp>
      <p:grpSp>
        <p:nvGrpSpPr>
          <p:cNvPr id="7" name="组合 6"/>
          <p:cNvGrpSpPr>
            <a:grpSpLocks/>
          </p:cNvGrpSpPr>
          <p:nvPr/>
        </p:nvGrpSpPr>
        <p:grpSpPr bwMode="auto">
          <a:xfrm>
            <a:off x="6325926" y="3214475"/>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solidFill>
              <a:srgbClr val="FFFFFF"/>
            </a:solidFill>
            <a:ln>
              <a:noFill/>
            </a:ln>
            <a:extLst/>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cxnSpLocks/>
              <a:stCxn id="33" idx="3"/>
            </p:cNvCxnSpPr>
            <p:nvPr/>
          </p:nvCxnSpPr>
          <p:spPr bwMode="auto">
            <a:xfrm>
              <a:off x="4593748" y="4170381"/>
              <a:ext cx="1708585"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a:extLst/>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p>
          </p:txBody>
        </p:sp>
        <p:cxnSp>
          <p:nvCxnSpPr>
            <p:cNvPr id="48" name="Line 152"/>
            <p:cNvCxnSpPr>
              <a:cxnSpLocks/>
            </p:cNvCxnSpPr>
            <p:nvPr/>
          </p:nvCxnSpPr>
          <p:spPr bwMode="auto">
            <a:xfrm flipH="1">
              <a:off x="2130828" y="5356708"/>
              <a:ext cx="4170251" cy="0"/>
            </a:xfrm>
            <a:prstGeom prst="line">
              <a:avLst/>
            </a:prstGeom>
            <a:ln w="34925" cap="sq">
              <a:solidFill>
                <a:srgbClr val="00B050"/>
              </a:solidFill>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a:cxnSpLocks/>
            </p:cNvCxnSpPr>
            <p:nvPr/>
          </p:nvCxnSpPr>
          <p:spPr bwMode="auto">
            <a:xfrm flipV="1">
              <a:off x="2130828" y="4454756"/>
              <a:ext cx="0" cy="901952"/>
            </a:xfrm>
            <a:prstGeom prst="line">
              <a:avLst/>
            </a:prstGeom>
            <a:ln w="34925" cap="sq">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headEnd/>
            <a:tailEnd/>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27" name="组合 26">
            <a:extLst>
              <a:ext uri="{FF2B5EF4-FFF2-40B4-BE49-F238E27FC236}">
                <a16:creationId xmlns:a16="http://schemas.microsoft.com/office/drawing/2014/main" id="{F779CFD1-A455-49CA-A97E-F8B78345D340}"/>
              </a:ext>
            </a:extLst>
          </p:cNvPr>
          <p:cNvGrpSpPr/>
          <p:nvPr/>
        </p:nvGrpSpPr>
        <p:grpSpPr>
          <a:xfrm>
            <a:off x="6325926" y="4750166"/>
            <a:ext cx="2136636" cy="485958"/>
            <a:chOff x="6478326" y="3493731"/>
            <a:chExt cx="2136636" cy="485958"/>
          </a:xfrm>
        </p:grpSpPr>
        <p:sp>
          <p:nvSpPr>
            <p:cNvPr id="28" name="Rectangle 147">
              <a:extLst>
                <a:ext uri="{FF2B5EF4-FFF2-40B4-BE49-F238E27FC236}">
                  <a16:creationId xmlns:a16="http://schemas.microsoft.com/office/drawing/2014/main" id="{F495A59F-8D94-42D0-A746-088A13354382}"/>
                </a:ext>
              </a:extLst>
            </p:cNvPr>
            <p:cNvSpPr>
              <a:spLocks noChangeArrowheads="1"/>
            </p:cNvSpPr>
            <p:nvPr/>
          </p:nvSpPr>
          <p:spPr bwMode="auto">
            <a:xfrm>
              <a:off x="7153755" y="3493731"/>
              <a:ext cx="1214896" cy="485958"/>
            </a:xfrm>
            <a:prstGeom prst="rect">
              <a:avLst/>
            </a:prstGeom>
            <a:noFill/>
            <a:ln>
              <a:noFill/>
            </a:ln>
            <a:extLst/>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29" name="Line 151">
              <a:extLst>
                <a:ext uri="{FF2B5EF4-FFF2-40B4-BE49-F238E27FC236}">
                  <a16:creationId xmlns:a16="http://schemas.microsoft.com/office/drawing/2014/main" id="{E6CDBFA2-A3BD-46DA-9241-907A6924ABBC}"/>
                </a:ext>
              </a:extLst>
            </p:cNvPr>
            <p:cNvCxnSpPr>
              <a:cxnSpLocks/>
            </p:cNvCxnSpPr>
            <p:nvPr/>
          </p:nvCxnSpPr>
          <p:spPr bwMode="auto">
            <a:xfrm>
              <a:off x="6478326" y="3853240"/>
              <a:ext cx="2136636" cy="0"/>
            </a:xfrm>
            <a:prstGeom prst="line">
              <a:avLst/>
            </a:prstGeom>
            <a:ln w="3492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DA643526-D7B0-41A5-B452-D9A3840682E3}"/>
              </a:ext>
            </a:extLst>
          </p:cNvPr>
          <p:cNvGrpSpPr/>
          <p:nvPr/>
        </p:nvGrpSpPr>
        <p:grpSpPr>
          <a:xfrm>
            <a:off x="6334072" y="3972924"/>
            <a:ext cx="2160734" cy="485958"/>
            <a:chOff x="6505125" y="3493731"/>
            <a:chExt cx="2160734" cy="485958"/>
          </a:xfrm>
        </p:grpSpPr>
        <p:sp>
          <p:nvSpPr>
            <p:cNvPr id="31" name="Rectangle 147">
              <a:extLst>
                <a:ext uri="{FF2B5EF4-FFF2-40B4-BE49-F238E27FC236}">
                  <a16:creationId xmlns:a16="http://schemas.microsoft.com/office/drawing/2014/main" id="{7928A8A2-7353-4705-958F-4823A1D0E8C4}"/>
                </a:ext>
              </a:extLst>
            </p:cNvPr>
            <p:cNvSpPr>
              <a:spLocks noChangeArrowheads="1"/>
            </p:cNvSpPr>
            <p:nvPr/>
          </p:nvSpPr>
          <p:spPr bwMode="auto">
            <a:xfrm>
              <a:off x="7153755" y="3493731"/>
              <a:ext cx="1214896" cy="485958"/>
            </a:xfrm>
            <a:prstGeom prst="rect">
              <a:avLst/>
            </a:prstGeom>
            <a:noFill/>
            <a:ln>
              <a:noFill/>
            </a:ln>
            <a:extLst/>
          </p:spPr>
          <p:txBody>
            <a:bodyPr lIns="0" tIns="0" rIns="0" bIns="0" upright="1"/>
            <a:lstStyle/>
            <a:p>
              <a:pPr algn="ctr">
                <a:defRPr/>
              </a:pPr>
              <a:r>
                <a:rPr lang="en-US" sz="2000" b="1" kern="100" dirty="0">
                  <a:latin typeface="+mj-ea"/>
                  <a:ea typeface="+mj-ea"/>
                </a:rPr>
                <a:t>5) </a:t>
              </a:r>
              <a:r>
                <a:rPr lang="en-US" altLang="zh-CN" sz="2000" b="1" kern="100" dirty="0">
                  <a:latin typeface="+mj-ea"/>
                  <a:ea typeface="+mj-ea"/>
                </a:rPr>
                <a:t>PTE</a:t>
              </a:r>
              <a:endParaRPr lang="zh-CN" altLang="en-US" sz="2800" b="1" kern="100" dirty="0">
                <a:latin typeface="+mj-ea"/>
                <a:ea typeface="+mj-ea"/>
              </a:endParaRPr>
            </a:p>
          </p:txBody>
        </p:sp>
        <p:cxnSp>
          <p:nvCxnSpPr>
            <p:cNvPr id="32" name="Line 151">
              <a:extLst>
                <a:ext uri="{FF2B5EF4-FFF2-40B4-BE49-F238E27FC236}">
                  <a16:creationId xmlns:a16="http://schemas.microsoft.com/office/drawing/2014/main" id="{999B8A84-8C95-4292-8B42-F8304389DEB9}"/>
                </a:ext>
              </a:extLst>
            </p:cNvPr>
            <p:cNvCxnSpPr>
              <a:cxnSpLocks/>
            </p:cNvCxnSpPr>
            <p:nvPr/>
          </p:nvCxnSpPr>
          <p:spPr bwMode="auto">
            <a:xfrm flipH="1">
              <a:off x="6505125" y="3842430"/>
              <a:ext cx="2160734"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headEnd/>
            <a:tailEnd/>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Tree>
    <p:extLst>
      <p:ext uri="{BB962C8B-B14F-4D97-AF65-F5344CB8AC3E}">
        <p14:creationId xmlns:p14="http://schemas.microsoft.com/office/powerpoint/2010/main" val="40913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1002"/>
                                        </p:tgtEl>
                                        <p:attrNameLst>
                                          <p:attrName>style.visibility</p:attrName>
                                        </p:attrNameLst>
                                      </p:cBhvr>
                                      <p:to>
                                        <p:strVal val="visible"/>
                                      </p:to>
                                    </p:set>
                                    <p:animEffect transition="in" filter="wipe(left)">
                                      <p:cBhvr>
                                        <p:cTn id="4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a:t>虚拟地址</a:t>
            </a:r>
            <a:r>
              <a:rPr lang="en-US" altLang="zh-CN">
                <a:sym typeface="Wingdings" pitchFamily="2" charset="2"/>
              </a:rPr>
              <a:t></a:t>
            </a:r>
            <a:r>
              <a:rPr lang="zh-CN" altLang="en-US">
                <a:sym typeface="Wingdings" pitchFamily="2" charset="2"/>
              </a:rPr>
              <a:t>物理地址流程</a:t>
            </a:r>
            <a:endParaRPr lang="zh-CN" altLang="en-US"/>
          </a:p>
        </p:txBody>
      </p:sp>
      <p:sp>
        <p:nvSpPr>
          <p:cNvPr id="5" name="圆角矩形 4"/>
          <p:cNvSpPr/>
          <p:nvPr/>
        </p:nvSpPr>
        <p:spPr>
          <a:xfrm>
            <a:off x="2943225" y="889000"/>
            <a:ext cx="935038" cy="45243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p>
        </p:txBody>
      </p:sp>
      <p:sp>
        <p:nvSpPr>
          <p:cNvPr id="74" name="矩形 73"/>
          <p:cNvSpPr/>
          <p:nvPr/>
        </p:nvSpPr>
        <p:spPr>
          <a:xfrm>
            <a:off x="2782888" y="3573017"/>
            <a:ext cx="1293812" cy="720725"/>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p>
        </p:txBody>
      </p:sp>
      <p:sp>
        <p:nvSpPr>
          <p:cNvPr id="343046" name="Text Box 5"/>
          <p:cNvSpPr txBox="1">
            <a:spLocks noChangeArrowheads="1"/>
          </p:cNvSpPr>
          <p:nvPr/>
        </p:nvSpPr>
        <p:spPr bwMode="auto">
          <a:xfrm>
            <a:off x="5866716" y="4665771"/>
            <a:ext cx="577850" cy="369888"/>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No</a:t>
            </a:r>
            <a:endParaRPr lang="zh-CN" altLang="en-US" dirty="0">
              <a:latin typeface="Tahoma" pitchFamily="34" charset="0"/>
              <a:ea typeface="宋体" charset="-122"/>
            </a:endParaRPr>
          </a:p>
        </p:txBody>
      </p:sp>
      <p:grpSp>
        <p:nvGrpSpPr>
          <p:cNvPr id="82" name="组合 81"/>
          <p:cNvGrpSpPr>
            <a:grpSpLocks/>
          </p:cNvGrpSpPr>
          <p:nvPr/>
        </p:nvGrpSpPr>
        <p:grpSpPr bwMode="auto">
          <a:xfrm>
            <a:off x="2735264"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headEnd/>
              <a:tailEnd/>
            </a:ln>
          </p:spPr>
          <p:txBody>
            <a:bodyPr wrap="square">
              <a:spAutoFit/>
            </a:bodyPr>
            <a:lstStyle/>
            <a:p>
              <a:r>
                <a:rPr lang="zh-CN" altLang="en-US" b="1" dirty="0">
                  <a:latin typeface="+mn-ea"/>
                </a:rPr>
                <a:t>命中</a:t>
              </a:r>
            </a:p>
          </p:txBody>
        </p:sp>
      </p:grpSp>
      <p:grpSp>
        <p:nvGrpSpPr>
          <p:cNvPr id="23" name="组合 22"/>
          <p:cNvGrpSpPr>
            <a:grpSpLocks/>
          </p:cNvGrpSpPr>
          <p:nvPr/>
        </p:nvGrpSpPr>
        <p:grpSpPr bwMode="auto">
          <a:xfrm>
            <a:off x="6267450" y="1854201"/>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a:solidFill>
                    <a:schemeClr val="dk1"/>
                  </a:solidFill>
                </a:rPr>
                <a:t>Cache</a:t>
              </a:r>
              <a:r>
                <a:rPr lang="zh-CN" altLang="en-US" sz="1400" dirty="0">
                  <a:solidFill>
                    <a:schemeClr val="dk1"/>
                  </a:solidFill>
                </a:rPr>
                <a:t>命中</a:t>
              </a:r>
            </a:p>
          </p:txBody>
        </p:sp>
      </p:grpSp>
      <p:grpSp>
        <p:nvGrpSpPr>
          <p:cNvPr id="22" name="组合 21"/>
          <p:cNvGrpSpPr>
            <a:grpSpLocks/>
          </p:cNvGrpSpPr>
          <p:nvPr/>
        </p:nvGrpSpPr>
        <p:grpSpPr bwMode="auto">
          <a:xfrm>
            <a:off x="4146549" y="1341439"/>
            <a:ext cx="3678238" cy="1555323"/>
            <a:chOff x="2622528" y="1340768"/>
            <a:chExt cx="3677664" cy="1555429"/>
          </a:xfrm>
        </p:grpSpPr>
        <p:grpSp>
          <p:nvGrpSpPr>
            <p:cNvPr id="343076" name="组合 20"/>
            <p:cNvGrpSpPr>
              <a:grpSpLocks/>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headEnd/>
                <a:tailEnd/>
              </a:ln>
            </p:spPr>
            <p:txBody>
              <a:bodyPr wrap="square">
                <a:spAutoFit/>
              </a:bodyPr>
              <a:lstStyle/>
              <a:p>
                <a:r>
                  <a:rPr lang="zh-CN" altLang="en-US" dirty="0">
                    <a:latin typeface="+mn-ea"/>
                  </a:rPr>
                  <a:t>缺失</a:t>
                </a: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p>
          </p:txBody>
        </p:sp>
      </p:grpSp>
      <p:grpSp>
        <p:nvGrpSpPr>
          <p:cNvPr id="19" name="组合 18"/>
          <p:cNvGrpSpPr>
            <a:grpSpLocks/>
          </p:cNvGrpSpPr>
          <p:nvPr/>
        </p:nvGrpSpPr>
        <p:grpSpPr bwMode="auto">
          <a:xfrm>
            <a:off x="2742590" y="4331271"/>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p:cNvGrpSpPr>
          <p:nvPr/>
        </p:nvGrpSpPr>
        <p:grpSpPr bwMode="auto">
          <a:xfrm>
            <a:off x="2855914" y="5419726"/>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4008440"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a:grpSpLocks/>
          </p:cNvGrpSpPr>
          <p:nvPr/>
        </p:nvGrpSpPr>
        <p:grpSpPr bwMode="auto">
          <a:xfrm>
            <a:off x="4799857" y="2782095"/>
            <a:ext cx="1512042" cy="1491457"/>
            <a:chOff x="3275237" y="2782727"/>
            <a:chExt cx="1513127" cy="1490266"/>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headEnd/>
              <a:tailEnd/>
            </a:ln>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a:latin typeface="Tahoma" pitchFamily="34" charset="0"/>
                  <a:ea typeface="宋体" pitchFamily="2" charset="-122"/>
                </a:rPr>
                <a:t>Yes</a:t>
              </a:r>
              <a:endParaRPr lang="zh-CN" altLang="en-US" sz="1800" dirty="0">
                <a:latin typeface="Tahoma" pitchFamily="34" charset="0"/>
                <a:ea typeface="宋体" pitchFamily="2" charset="-122"/>
              </a:endParaRPr>
            </a:p>
          </p:txBody>
        </p:sp>
        <p:sp>
          <p:nvSpPr>
            <p:cNvPr id="117" name="矩形 116"/>
            <p:cNvSpPr/>
            <p:nvPr/>
          </p:nvSpPr>
          <p:spPr>
            <a:xfrm>
              <a:off x="3275237" y="3552844"/>
              <a:ext cx="1513127" cy="72014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a:t>Cache</a:t>
              </a:r>
              <a:r>
                <a:rPr lang="zh-CN" altLang="en-US" sz="1400" dirty="0"/>
                <a:t>提供</a:t>
              </a:r>
              <a:r>
                <a:rPr lang="en-US" altLang="zh-CN" sz="1400" dirty="0"/>
                <a:t>PTE</a:t>
              </a:r>
            </a:p>
          </p:txBody>
        </p:sp>
        <p:cxnSp>
          <p:nvCxnSpPr>
            <p:cNvPr id="105" name="肘形连接符 104"/>
            <p:cNvCxnSpPr>
              <a:stCxn id="57" idx="3"/>
              <a:endCxn id="117" idx="0"/>
            </p:cNvCxnSpPr>
            <p:nvPr/>
          </p:nvCxnSpPr>
          <p:spPr>
            <a:xfrm rot="10800000" flipV="1">
              <a:off x="4031802" y="2782727"/>
              <a:ext cx="712084" cy="77011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a:grpSpLocks/>
          </p:cNvGrpSpPr>
          <p:nvPr/>
        </p:nvGrpSpPr>
        <p:grpSpPr bwMode="auto">
          <a:xfrm>
            <a:off x="7678700" y="2360614"/>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headEnd/>
              <a:tailEnd/>
            </a:ln>
          </p:spPr>
          <p:txBody>
            <a:bodyPr>
              <a:spAutoFit/>
            </a:bodyPr>
            <a:lstStyle/>
            <a:p>
              <a:r>
                <a:rPr lang="en-US" altLang="zh-CN">
                  <a:latin typeface="Tahoma" pitchFamily="34" charset="0"/>
                  <a:ea typeface="宋体" charset="-122"/>
                </a:rPr>
                <a:t>No</a:t>
              </a:r>
              <a:endParaRPr lang="zh-CN" altLang="en-US">
                <a:latin typeface="Tahoma" pitchFamily="34" charset="0"/>
                <a:ea typeface="宋体"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p>
            <a:p>
              <a:pPr algn="ctr">
                <a:defRPr/>
              </a:pPr>
              <a:r>
                <a:rPr lang="zh-CN" altLang="en-US" sz="1400" dirty="0"/>
                <a:t>将</a:t>
              </a:r>
              <a:r>
                <a:rPr lang="en-US" altLang="zh-CN" sz="1400" dirty="0"/>
                <a:t>PTE</a:t>
              </a:r>
              <a:r>
                <a:rPr lang="zh-CN" altLang="en-US" sz="1400" dirty="0"/>
                <a:t>所在的块</a:t>
              </a:r>
              <a:r>
                <a:rPr lang="zh-CN" altLang="en-US" sz="1400"/>
                <a:t>调入</a:t>
              </a:r>
              <a:r>
                <a:rPr lang="en-US" altLang="zh-CN" sz="1400"/>
                <a:t>Cache</a:t>
              </a:r>
              <a:endParaRPr lang="en-US" altLang="zh-CN" sz="1400" dirty="0"/>
            </a:p>
          </p:txBody>
        </p:sp>
      </p:grpSp>
      <p:grpSp>
        <p:nvGrpSpPr>
          <p:cNvPr id="27" name="组合 26"/>
          <p:cNvGrpSpPr>
            <a:grpSpLocks/>
          </p:cNvGrpSpPr>
          <p:nvPr/>
        </p:nvGrpSpPr>
        <p:grpSpPr bwMode="auto">
          <a:xfrm>
            <a:off x="7670404" y="4653134"/>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p>
          </p:txBody>
        </p:sp>
        <p:sp>
          <p:nvSpPr>
            <p:cNvPr id="343064" name="Text Box 5"/>
            <p:cNvSpPr txBox="1">
              <a:spLocks noChangeArrowheads="1"/>
            </p:cNvSpPr>
            <p:nvPr/>
          </p:nvSpPr>
          <p:spPr bwMode="auto">
            <a:xfrm>
              <a:off x="6146448" y="4700555"/>
              <a:ext cx="577930" cy="369544"/>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a:grpSpLocks/>
          </p:cNvGrpSpPr>
          <p:nvPr/>
        </p:nvGrpSpPr>
        <p:grpSpPr bwMode="auto">
          <a:xfrm>
            <a:off x="5555877" y="4273552"/>
            <a:ext cx="3491275" cy="1060001"/>
            <a:chOff x="4031388" y="4272994"/>
            <a:chExt cx="3492043" cy="1060609"/>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9" y="4272994"/>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1" name="内容占位符 19"/>
          <p:cNvSpPr>
            <a:spLocks noGrp="1"/>
          </p:cNvSpPr>
          <p:nvPr>
            <p:ph idx="1"/>
          </p:nvPr>
        </p:nvSpPr>
        <p:spPr>
          <a:xfrm>
            <a:off x="8235950" y="1036639"/>
            <a:ext cx="2108200" cy="452437"/>
          </a:xfrm>
        </p:spPr>
        <p:txBody>
          <a:bodyPr>
            <a:normAutofit fontScale="40000" lnSpcReduction="20000"/>
          </a:bodyPr>
          <a:lstStyle/>
          <a:p>
            <a:r>
              <a:rPr lang="en-US" altLang="zh-CN" sz="2000"/>
              <a:t>TLB</a:t>
            </a:r>
            <a:r>
              <a:rPr sz="2000"/>
              <a:t>查找与</a:t>
            </a:r>
            <a:r>
              <a:rPr lang="en-US" altLang="zh-CN" sz="2000"/>
              <a:t>Cache</a:t>
            </a:r>
            <a:r>
              <a:rPr sz="2000" dirty="0"/>
              <a:t>查找可以同步进行</a:t>
            </a:r>
            <a:endParaRPr lang="en-US" altLang="zh-CN" dirty="0"/>
          </a:p>
          <a:p>
            <a:endParaRPr lang="en-US" altLang="zh-CN" dirty="0"/>
          </a:p>
          <a:p>
            <a:endParaRPr dirty="0"/>
          </a:p>
        </p:txBody>
      </p:sp>
      <p:grpSp>
        <p:nvGrpSpPr>
          <p:cNvPr id="171" name="组合 170"/>
          <p:cNvGrpSpPr/>
          <p:nvPr/>
        </p:nvGrpSpPr>
        <p:grpSpPr>
          <a:xfrm>
            <a:off x="2655888" y="2040746"/>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2655889" y="1341439"/>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461306" y="4972845"/>
            <a:ext cx="1431600" cy="360709"/>
          </a:xfrm>
          <a:prstGeom prst="rect">
            <a:avLst/>
          </a:prstGeom>
          <a:solidFill>
            <a:srgbClr val="FF0000"/>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855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5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 calcmode="lin" valueType="num">
                                      <p:cBhvr additive="base">
                                        <p:cTn id="9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1" grpId="0" build="p"/>
      <p:bldP spid="52"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虚拟存储器载入过程</a:t>
            </a:r>
          </a:p>
        </p:txBody>
      </p:sp>
      <p:sp>
        <p:nvSpPr>
          <p:cNvPr id="3" name="内容占位符 2"/>
          <p:cNvSpPr>
            <a:spLocks noGrp="1"/>
          </p:cNvSpPr>
          <p:nvPr>
            <p:ph idx="1"/>
          </p:nvPr>
        </p:nvSpPr>
        <p:spPr/>
        <p:txBody>
          <a:bodyPr/>
          <a:lstStyle/>
          <a:p>
            <a:r>
              <a:rPr lang="zh-CN" altLang="en-US" dirty="0"/>
              <a:t>程序按需载入，按页面载入</a:t>
            </a:r>
            <a:endParaRPr lang="en-US" altLang="zh-CN" dirty="0"/>
          </a:p>
          <a:p>
            <a:r>
              <a:rPr lang="zh-CN" altLang="en-US" dirty="0"/>
              <a:t>载入页面同时更新内存中页表</a:t>
            </a:r>
            <a:endParaRPr lang="en-US" altLang="zh-CN" dirty="0"/>
          </a:p>
          <a:p>
            <a:r>
              <a:rPr lang="zh-CN" altLang="en-US" dirty="0"/>
              <a:t>内存满时发生缺页，完成数据交换</a:t>
            </a:r>
            <a:endParaRPr lang="en-US" altLang="zh-CN" dirty="0"/>
          </a:p>
          <a:p>
            <a:pPr lvl="1"/>
            <a:r>
              <a:rPr lang="zh-CN" altLang="en-US" sz="2400" dirty="0"/>
              <a:t>将不经常使用页面移到辅存</a:t>
            </a:r>
            <a:endParaRPr lang="en-US" altLang="zh-CN" sz="2400" dirty="0"/>
          </a:p>
          <a:p>
            <a:pPr lvl="1"/>
            <a:r>
              <a:rPr lang="zh-CN" altLang="en-US" sz="2400" dirty="0"/>
              <a:t>从辅存程序或数据调入新的页面</a:t>
            </a:r>
            <a:endParaRPr lang="en-US" altLang="zh-CN" sz="2400" dirty="0"/>
          </a:p>
          <a:p>
            <a:pPr lvl="1"/>
            <a:r>
              <a:rPr lang="zh-CN" altLang="en-US" sz="2400" dirty="0"/>
              <a:t>页面替换采用操作系统实现，</a:t>
            </a:r>
            <a:r>
              <a:rPr lang="en-US" altLang="zh-CN" sz="2400" dirty="0"/>
              <a:t>cache</a:t>
            </a:r>
            <a:r>
              <a:rPr lang="zh-CN" altLang="en-US" sz="2400" dirty="0"/>
              <a:t>数据替换由硬件实现</a:t>
            </a:r>
          </a:p>
          <a:p>
            <a:r>
              <a:rPr lang="zh-CN" altLang="en-US" dirty="0"/>
              <a:t>内存满后系统性能？</a:t>
            </a:r>
            <a:endParaRPr lang="en-US" altLang="zh-CN" dirty="0"/>
          </a:p>
          <a:p>
            <a:pPr lvl="1" eaLnBrk="1" hangingPunct="1">
              <a:lnSpc>
                <a:spcPct val="130000"/>
              </a:lnSpc>
            </a:pPr>
            <a:r>
              <a:rPr lang="zh-CN" altLang="en-US" sz="2400" dirty="0"/>
              <a:t>虚拟存储器替换算法涉及磁盘操作，性能损失大于</a:t>
            </a:r>
            <a:r>
              <a:rPr lang="en-US" altLang="zh-CN" sz="2400" dirty="0"/>
              <a:t>cache</a:t>
            </a:r>
            <a:endParaRPr lang="zh-CN" altLang="en-US" sz="2400"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5240789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舒体" pitchFamily="2" charset="-122"/>
              </a:rPr>
              <a:t>存储保护的基本概念</a:t>
            </a:r>
            <a:endParaRPr lang="zh-CN" altLang="en-US" dirty="0"/>
          </a:p>
        </p:txBody>
      </p:sp>
      <p:sp>
        <p:nvSpPr>
          <p:cNvPr id="3" name="内容占位符 2"/>
          <p:cNvSpPr>
            <a:spLocks noGrp="1"/>
          </p:cNvSpPr>
          <p:nvPr>
            <p:ph idx="1"/>
          </p:nvPr>
        </p:nvSpPr>
        <p:spPr>
          <a:xfrm>
            <a:off x="487822" y="942764"/>
            <a:ext cx="10522556" cy="5637024"/>
          </a:xfrm>
        </p:spPr>
        <p:txBody>
          <a:bodyPr/>
          <a:lstStyle/>
          <a:p>
            <a:pPr eaLnBrk="1" hangingPunct="1">
              <a:lnSpc>
                <a:spcPct val="150000"/>
              </a:lnSpc>
              <a:spcBef>
                <a:spcPct val="5000"/>
              </a:spcBef>
            </a:pPr>
            <a:r>
              <a:rPr dirty="0"/>
              <a:t>为避免多道程序相互干扰，防止某程序出错而破坏其他程序的正确性或不合法地访问其他程序或数据区，应对每个程序进行存储保护</a:t>
            </a:r>
            <a:endParaRPr lang="en-US" dirty="0"/>
          </a:p>
          <a:p>
            <a:pPr eaLnBrk="1" hangingPunct="1">
              <a:lnSpc>
                <a:spcPct val="150000"/>
              </a:lnSpc>
              <a:spcBef>
                <a:spcPct val="5000"/>
              </a:spcBef>
            </a:pPr>
            <a:r>
              <a:rPr dirty="0"/>
              <a:t>操作系统程序和用户程序都需要保护</a:t>
            </a:r>
          </a:p>
          <a:p>
            <a:pPr eaLnBrk="1" hangingPunct="1">
              <a:lnSpc>
                <a:spcPct val="150000"/>
              </a:lnSpc>
              <a:spcBef>
                <a:spcPct val="5000"/>
              </a:spcBef>
            </a:pPr>
            <a:r>
              <a:rPr dirty="0"/>
              <a:t>以下情况发生存储保护错</a:t>
            </a:r>
          </a:p>
          <a:p>
            <a:pPr lvl="1" eaLnBrk="1" hangingPunct="1">
              <a:lnSpc>
                <a:spcPct val="150000"/>
              </a:lnSpc>
              <a:spcBef>
                <a:spcPct val="5000"/>
              </a:spcBef>
            </a:pPr>
            <a:r>
              <a:rPr sz="2400" dirty="0"/>
              <a:t>地址越界（转换得到的物理地址不属于可访问范围）</a:t>
            </a:r>
          </a:p>
          <a:p>
            <a:pPr lvl="1" eaLnBrk="1" hangingPunct="1">
              <a:lnSpc>
                <a:spcPct val="150000"/>
              </a:lnSpc>
              <a:spcBef>
                <a:spcPct val="5000"/>
              </a:spcBef>
            </a:pPr>
            <a:r>
              <a:rPr sz="2400" dirty="0"/>
              <a:t>访问越权（访问操作与所拥有的访问权限不符）</a:t>
            </a:r>
          </a:p>
          <a:p>
            <a:pPr lvl="2" eaLnBrk="1" hangingPunct="1">
              <a:lnSpc>
                <a:spcPct val="150000"/>
              </a:lnSpc>
              <a:spcBef>
                <a:spcPct val="5000"/>
              </a:spcBef>
            </a:pPr>
            <a:r>
              <a:rPr sz="2600" dirty="0"/>
              <a:t>页表中设定访问（存取）权限</a:t>
            </a:r>
          </a:p>
          <a:p>
            <a:pPr eaLnBrk="1" hangingPunct="1">
              <a:lnSpc>
                <a:spcPct val="150000"/>
              </a:lnSpc>
              <a:spcBef>
                <a:spcPct val="5000"/>
              </a:spcBef>
            </a:pPr>
            <a:r>
              <a:rPr dirty="0"/>
              <a:t>访问属性的设定</a:t>
            </a:r>
          </a:p>
          <a:p>
            <a:pPr lvl="1">
              <a:spcBef>
                <a:spcPct val="5000"/>
              </a:spcBef>
            </a:pPr>
            <a:r>
              <a:rPr sz="2400" dirty="0"/>
              <a:t>数据段可指定</a:t>
            </a:r>
            <a:r>
              <a:rPr lang="en-US" altLang="zh-CN" sz="2400" dirty="0"/>
              <a:t>R/W</a:t>
            </a:r>
            <a:r>
              <a:rPr sz="2400" dirty="0"/>
              <a:t>或</a:t>
            </a:r>
            <a:r>
              <a:rPr lang="en-US" altLang="zh-CN" sz="2400" dirty="0"/>
              <a:t>RO</a:t>
            </a:r>
            <a:r>
              <a:rPr sz="2400" dirty="0"/>
              <a:t>；程序段可指定</a:t>
            </a:r>
            <a:r>
              <a:rPr lang="en-US" altLang="zh-CN" sz="2400" dirty="0"/>
              <a:t>R/E</a:t>
            </a:r>
            <a:r>
              <a:rPr sz="2400" dirty="0"/>
              <a:t>或</a:t>
            </a:r>
            <a:r>
              <a:rPr lang="en-US" altLang="zh-CN" sz="2400" dirty="0"/>
              <a:t>RO</a:t>
            </a:r>
            <a:endParaRPr sz="2400" dirty="0"/>
          </a:p>
          <a:p>
            <a:pPr eaLnBrk="1" hangingPunct="1">
              <a:lnSpc>
                <a:spcPct val="115000"/>
              </a:lnSpc>
              <a:spcBef>
                <a:spcPct val="5000"/>
              </a:spcBef>
            </a:pPr>
            <a:endParaRPr dirty="0">
              <a:latin typeface="微软雅黑" pitchFamily="34" charset="-122"/>
              <a:ea typeface="微软雅黑" pitchFamily="34" charset="-122"/>
            </a:endParaRPr>
          </a:p>
          <a:p>
            <a:endParaRPr lang="zh-CN" altLang="en-US" dirty="0"/>
          </a:p>
        </p:txBody>
      </p:sp>
    </p:spTree>
    <p:extLst>
      <p:ext uri="{BB962C8B-B14F-4D97-AF65-F5344CB8AC3E}">
        <p14:creationId xmlns:p14="http://schemas.microsoft.com/office/powerpoint/2010/main" val="16637027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dirty="0">
                <a:latin typeface="Times New Roman" pitchFamily="18" charset="0"/>
              </a:rPr>
              <a:t>存储器概述</a:t>
            </a:r>
          </a:p>
          <a:p>
            <a:r>
              <a:rPr lang="zh-CN" altLang="en-US" dirty="0">
                <a:latin typeface="Times New Roman" pitchFamily="18" charset="0"/>
              </a:rPr>
              <a:t>主存储器</a:t>
            </a:r>
          </a:p>
          <a:p>
            <a:r>
              <a:rPr lang="zh-CN" altLang="en-US" dirty="0">
                <a:latin typeface="Times New Roman" pitchFamily="18" charset="0"/>
              </a:rPr>
              <a:t>高速缓冲存储器</a:t>
            </a:r>
          </a:p>
          <a:p>
            <a:r>
              <a:rPr lang="zh-CN" altLang="en-US" dirty="0">
                <a:latin typeface="Times New Roman" pitchFamily="18" charset="0"/>
              </a:rPr>
              <a:t>虚拟存储器</a:t>
            </a:r>
          </a:p>
          <a:p>
            <a:r>
              <a:rPr lang="zh-CN" altLang="en-US" b="1" dirty="0">
                <a:solidFill>
                  <a:srgbClr val="C00000"/>
                </a:solidFill>
                <a:latin typeface="Times New Roman" pitchFamily="18" charset="0"/>
              </a:rPr>
              <a:t>外存储器</a:t>
            </a:r>
          </a:p>
          <a:p>
            <a:endParaRPr lang="zh-CN" altLang="en-US" dirty="0"/>
          </a:p>
        </p:txBody>
      </p:sp>
      <p:pic>
        <p:nvPicPr>
          <p:cNvPr id="5" name="图片 4"/>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80791854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外存储器</a:t>
            </a:r>
          </a:p>
        </p:txBody>
      </p:sp>
      <p:sp>
        <p:nvSpPr>
          <p:cNvPr id="3" name="内容占位符 2"/>
          <p:cNvSpPr>
            <a:spLocks noGrp="1"/>
          </p:cNvSpPr>
          <p:nvPr>
            <p:ph idx="1"/>
          </p:nvPr>
        </p:nvSpPr>
        <p:spPr/>
        <p:txBody>
          <a:bodyPr/>
          <a:lstStyle/>
          <a:p>
            <a:r>
              <a:rPr lang="zh-CN" altLang="en-US" dirty="0"/>
              <a:t>磁表面存储器原理</a:t>
            </a:r>
          </a:p>
          <a:p>
            <a:r>
              <a:rPr lang="zh-CN" altLang="en-US" dirty="0"/>
              <a:t>硬盘存储器</a:t>
            </a:r>
          </a:p>
          <a:p>
            <a:r>
              <a:rPr lang="zh-CN" altLang="en-US" dirty="0"/>
              <a:t>光盘存储器</a:t>
            </a:r>
          </a:p>
          <a:p>
            <a:endParaRPr lang="zh-CN" altLang="en-US" dirty="0"/>
          </a:p>
          <a:p>
            <a:endParaRPr lang="zh-CN" altLang="en-US" dirty="0"/>
          </a:p>
        </p:txBody>
      </p:sp>
    </p:spTree>
    <p:extLst>
      <p:ext uri="{BB962C8B-B14F-4D97-AF65-F5344CB8AC3E}">
        <p14:creationId xmlns:p14="http://schemas.microsoft.com/office/powerpoint/2010/main" val="251777159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磁表面存储器原理</a:t>
            </a:r>
          </a:p>
        </p:txBody>
      </p:sp>
      <p:sp>
        <p:nvSpPr>
          <p:cNvPr id="3" name="内容占位符 2"/>
          <p:cNvSpPr>
            <a:spLocks noGrp="1"/>
          </p:cNvSpPr>
          <p:nvPr>
            <p:ph idx="1"/>
          </p:nvPr>
        </p:nvSpPr>
        <p:spPr/>
        <p:txBody>
          <a:bodyPr/>
          <a:lstStyle/>
          <a:p>
            <a:r>
              <a:rPr lang="zh-CN" altLang="en-US" dirty="0"/>
              <a:t>磁记录读</a:t>
            </a:r>
            <a:r>
              <a:rPr lang="en-US" altLang="zh-CN" dirty="0"/>
              <a:t>/</a:t>
            </a:r>
            <a:r>
              <a:rPr lang="zh-CN" altLang="en-US" dirty="0"/>
              <a:t>写原理</a:t>
            </a:r>
          </a:p>
          <a:p>
            <a:r>
              <a:rPr lang="zh-CN" altLang="en-US" dirty="0"/>
              <a:t>记录方式</a:t>
            </a:r>
          </a:p>
          <a:p>
            <a:endParaRPr lang="zh-CN" altLang="en-US" dirty="0"/>
          </a:p>
        </p:txBody>
      </p:sp>
    </p:spTree>
    <p:extLst>
      <p:ext uri="{BB962C8B-B14F-4D97-AF65-F5344CB8AC3E}">
        <p14:creationId xmlns:p14="http://schemas.microsoft.com/office/powerpoint/2010/main" val="836336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磁记录原理</a:t>
            </a:r>
          </a:p>
        </p:txBody>
      </p:sp>
      <p:sp>
        <p:nvSpPr>
          <p:cNvPr id="3" name="内容占位符 2"/>
          <p:cNvSpPr>
            <a:spLocks noGrp="1"/>
          </p:cNvSpPr>
          <p:nvPr>
            <p:ph idx="1"/>
          </p:nvPr>
        </p:nvSpPr>
        <p:spPr/>
        <p:txBody>
          <a:bodyPr/>
          <a:lstStyle/>
          <a:p>
            <a:pPr>
              <a:lnSpc>
                <a:spcPct val="130000"/>
              </a:lnSpc>
            </a:pPr>
            <a:r>
              <a:rPr lang="zh-CN" altLang="en-US" dirty="0">
                <a:solidFill>
                  <a:schemeClr val="accent3">
                    <a:lumMod val="50000"/>
                  </a:schemeClr>
                </a:solidFill>
              </a:rPr>
              <a:t>磁鼓、软磁盘</a:t>
            </a:r>
            <a:r>
              <a:rPr lang="zh-CN" altLang="en-US" dirty="0"/>
              <a:t>、硬磁盘、磁带</a:t>
            </a:r>
          </a:p>
          <a:p>
            <a:pPr>
              <a:lnSpc>
                <a:spcPct val="130000"/>
              </a:lnSpc>
            </a:pPr>
            <a:r>
              <a:rPr lang="zh-CN" altLang="en-US" dirty="0"/>
              <a:t>将磁性材料薄薄的涂在金属或塑料表面作载磁体存储信息的方式称为</a:t>
            </a:r>
            <a:r>
              <a:rPr lang="zh-CN" altLang="en-US" dirty="0">
                <a:solidFill>
                  <a:srgbClr val="C00000"/>
                </a:solidFill>
              </a:rPr>
              <a:t>磁表面存储</a:t>
            </a:r>
          </a:p>
          <a:p>
            <a:pPr>
              <a:lnSpc>
                <a:spcPct val="130000"/>
              </a:lnSpc>
            </a:pPr>
            <a:r>
              <a:rPr lang="zh-CN" altLang="en-US" dirty="0"/>
              <a:t>大多数外存储器均采用磁记录</a:t>
            </a:r>
          </a:p>
          <a:p>
            <a:endParaRPr lang="zh-CN" altLang="en-US" dirty="0"/>
          </a:p>
          <a:p>
            <a:endParaRPr lang="zh-CN" altLang="en-US" dirty="0"/>
          </a:p>
          <a:p>
            <a:pPr>
              <a:buNone/>
            </a:pPr>
            <a:r>
              <a:rPr lang="zh-CN" altLang="en-US" dirty="0"/>
              <a:t>   </a:t>
            </a:r>
          </a:p>
          <a:p>
            <a:endParaRPr lang="zh-CN" altLang="en-US" dirty="0"/>
          </a:p>
        </p:txBody>
      </p:sp>
    </p:spTree>
    <p:extLst>
      <p:ext uri="{BB962C8B-B14F-4D97-AF65-F5344CB8AC3E}">
        <p14:creationId xmlns:p14="http://schemas.microsoft.com/office/powerpoint/2010/main" val="12736233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磁记录特点</a:t>
            </a:r>
          </a:p>
        </p:txBody>
      </p:sp>
      <p:sp>
        <p:nvSpPr>
          <p:cNvPr id="3" name="内容占位符 2"/>
          <p:cNvSpPr>
            <a:spLocks noGrp="1"/>
          </p:cNvSpPr>
          <p:nvPr>
            <p:ph idx="1"/>
          </p:nvPr>
        </p:nvSpPr>
        <p:spPr/>
        <p:txBody>
          <a:bodyPr/>
          <a:lstStyle/>
          <a:p>
            <a:pPr>
              <a:lnSpc>
                <a:spcPct val="115000"/>
              </a:lnSpc>
            </a:pPr>
            <a:r>
              <a:rPr lang="zh-CN" altLang="en-US" dirty="0"/>
              <a:t>容量大，位价格低</a:t>
            </a:r>
          </a:p>
          <a:p>
            <a:pPr>
              <a:lnSpc>
                <a:spcPct val="115000"/>
              </a:lnSpc>
            </a:pPr>
            <a:r>
              <a:rPr lang="zh-CN" altLang="en-US" dirty="0"/>
              <a:t>可重复使用</a:t>
            </a:r>
          </a:p>
          <a:p>
            <a:pPr>
              <a:lnSpc>
                <a:spcPct val="115000"/>
              </a:lnSpc>
            </a:pPr>
            <a:r>
              <a:rPr lang="zh-CN" altLang="en-US" dirty="0"/>
              <a:t>长期保存</a:t>
            </a:r>
          </a:p>
          <a:p>
            <a:pPr>
              <a:lnSpc>
                <a:spcPct val="115000"/>
              </a:lnSpc>
            </a:pPr>
            <a:r>
              <a:rPr lang="zh-CN" altLang="en-US" dirty="0"/>
              <a:t>非破坏性读出</a:t>
            </a:r>
          </a:p>
          <a:p>
            <a:pPr>
              <a:lnSpc>
                <a:spcPct val="115000"/>
              </a:lnSpc>
            </a:pPr>
            <a:r>
              <a:rPr lang="zh-CN" altLang="en-US" dirty="0"/>
              <a:t>采用机械装置，机械结构复杂</a:t>
            </a:r>
          </a:p>
          <a:p>
            <a:pPr>
              <a:lnSpc>
                <a:spcPct val="115000"/>
              </a:lnSpc>
            </a:pPr>
            <a:r>
              <a:rPr lang="zh-CN" altLang="en-US" dirty="0"/>
              <a:t>速度慢</a:t>
            </a:r>
          </a:p>
          <a:p>
            <a:pPr>
              <a:lnSpc>
                <a:spcPct val="115000"/>
              </a:lnSpc>
            </a:pPr>
            <a:r>
              <a:rPr lang="zh-CN" altLang="en-US" dirty="0"/>
              <a:t>对工作环境要求高</a:t>
            </a:r>
          </a:p>
          <a:p>
            <a:endParaRPr lang="zh-CN" altLang="en-US" dirty="0"/>
          </a:p>
        </p:txBody>
      </p:sp>
    </p:spTree>
    <p:extLst>
      <p:ext uri="{BB962C8B-B14F-4D97-AF65-F5344CB8AC3E}">
        <p14:creationId xmlns:p14="http://schemas.microsoft.com/office/powerpoint/2010/main" val="18918562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磁记录读写原理</a:t>
            </a:r>
          </a:p>
        </p:txBody>
      </p:sp>
      <p:sp>
        <p:nvSpPr>
          <p:cNvPr id="3" name="内容占位符 2"/>
          <p:cNvSpPr>
            <a:spLocks noGrp="1"/>
          </p:cNvSpPr>
          <p:nvPr>
            <p:ph idx="1"/>
          </p:nvPr>
        </p:nvSpPr>
        <p:spPr/>
        <p:txBody>
          <a:bodyPr/>
          <a:lstStyle/>
          <a:p>
            <a:pPr>
              <a:lnSpc>
                <a:spcPct val="115000"/>
              </a:lnSpc>
            </a:pPr>
            <a:r>
              <a:rPr lang="zh-CN" altLang="en-US" sz="2400" dirty="0"/>
              <a:t>磁头：软磁材料做铁芯，绕有读写线圈的电磁铁</a:t>
            </a:r>
          </a:p>
          <a:p>
            <a:pPr>
              <a:lnSpc>
                <a:spcPct val="115000"/>
              </a:lnSpc>
            </a:pPr>
            <a:r>
              <a:rPr lang="zh-CN" altLang="en-US" sz="2400" dirty="0"/>
              <a:t>磁性材料剩磁的两种磁化方向  </a:t>
            </a:r>
            <a:r>
              <a:rPr lang="en-US" altLang="zh-CN" sz="2400" dirty="0"/>
              <a:t>(S-N / N-S)</a:t>
            </a:r>
            <a:r>
              <a:rPr lang="zh-CN" altLang="en-US" sz="2400" dirty="0"/>
              <a:t>表示</a:t>
            </a:r>
            <a:r>
              <a:rPr lang="en-US" altLang="zh-CN" sz="2400" dirty="0"/>
              <a:t>0</a:t>
            </a:r>
            <a:r>
              <a:rPr lang="zh-CN" altLang="en-US" sz="2400" dirty="0"/>
              <a:t>和</a:t>
            </a:r>
            <a:r>
              <a:rPr lang="en-US" altLang="zh-CN" sz="2400" dirty="0"/>
              <a:t>1</a:t>
            </a:r>
          </a:p>
          <a:p>
            <a:pPr>
              <a:lnSpc>
                <a:spcPct val="115000"/>
              </a:lnSpc>
            </a:pPr>
            <a:r>
              <a:rPr lang="zh-CN" altLang="en-US" sz="2400" dirty="0"/>
              <a:t>写入（电磁变换）</a:t>
            </a:r>
          </a:p>
          <a:p>
            <a:pPr lvl="1">
              <a:lnSpc>
                <a:spcPct val="115000"/>
              </a:lnSpc>
              <a:buFont typeface="Wingdings" pitchFamily="2" charset="2"/>
              <a:buChar char="n"/>
            </a:pPr>
            <a:r>
              <a:rPr lang="zh-CN" altLang="en-US" dirty="0"/>
              <a:t>利用写线圈中的脉冲电流，将数值转换成磁存储单元中的不同剩磁状态</a:t>
            </a:r>
          </a:p>
          <a:p>
            <a:pPr>
              <a:lnSpc>
                <a:spcPct val="115000"/>
              </a:lnSpc>
            </a:pPr>
            <a:r>
              <a:rPr lang="zh-CN" altLang="en-US" sz="2400" dirty="0"/>
              <a:t>读出（磁电变化）</a:t>
            </a:r>
          </a:p>
          <a:p>
            <a:pPr lvl="1">
              <a:lnSpc>
                <a:spcPct val="115000"/>
              </a:lnSpc>
              <a:buFont typeface="Wingdings" pitchFamily="2" charset="2"/>
              <a:buChar char="n"/>
            </a:pPr>
            <a:r>
              <a:rPr lang="zh-CN" altLang="en-US" dirty="0"/>
              <a:t>通过读线圈，将存储单元的剩磁状态转换为电信号输出</a:t>
            </a:r>
          </a:p>
          <a:p>
            <a:pPr>
              <a:lnSpc>
                <a:spcPct val="115000"/>
              </a:lnSpc>
            </a:pPr>
            <a:endParaRPr lang="zh-CN" altLang="en-US" dirty="0"/>
          </a:p>
          <a:p>
            <a:endParaRPr lang="zh-CN" altLang="en-US" dirty="0"/>
          </a:p>
        </p:txBody>
      </p:sp>
      <p:graphicFrame>
        <p:nvGraphicFramePr>
          <p:cNvPr id="4" name="Object 119"/>
          <p:cNvGraphicFramePr>
            <a:graphicFrameLocks noChangeAspect="1"/>
          </p:cNvGraphicFramePr>
          <p:nvPr>
            <p:extLst>
              <p:ext uri="{D42A27DB-BD31-4B8C-83A1-F6EECF244321}">
                <p14:modId xmlns:p14="http://schemas.microsoft.com/office/powerpoint/2010/main" val="337545168"/>
              </p:ext>
            </p:extLst>
          </p:nvPr>
        </p:nvGraphicFramePr>
        <p:xfrm>
          <a:off x="4131864" y="4076700"/>
          <a:ext cx="4194175" cy="2305050"/>
        </p:xfrm>
        <a:graphic>
          <a:graphicData uri="http://schemas.openxmlformats.org/presentationml/2006/ole">
            <mc:AlternateContent xmlns:mc="http://schemas.openxmlformats.org/markup-compatibility/2006">
              <mc:Choice xmlns:v="urn:schemas-microsoft-com:vml" Requires="v">
                <p:oleObj spid="_x0000_s4263" name="Picture" r:id="rId3" imgW="2221338" imgH="1218693" progId="Word.Picture.8">
                  <p:embed/>
                </p:oleObj>
              </mc:Choice>
              <mc:Fallback>
                <p:oleObj name="Picture" r:id="rId3" imgW="2221338" imgH="1218693" progId="Word.Picture.8">
                  <p:embed/>
                  <p:pic>
                    <p:nvPicPr>
                      <p:cNvPr id="4" name="Object 11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1864" y="4076700"/>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Tree>
    <p:extLst>
      <p:ext uri="{BB962C8B-B14F-4D97-AF65-F5344CB8AC3E}">
        <p14:creationId xmlns:p14="http://schemas.microsoft.com/office/powerpoint/2010/main" val="2386374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管等效开关电路</a:t>
            </a:r>
          </a:p>
        </p:txBody>
      </p:sp>
      <p:sp>
        <p:nvSpPr>
          <p:cNvPr id="49" name="Rectangle 21"/>
          <p:cNvSpPr>
            <a:spLocks noChangeArrowheads="1"/>
          </p:cNvSpPr>
          <p:nvPr/>
        </p:nvSpPr>
        <p:spPr bwMode="auto">
          <a:xfrm>
            <a:off x="3448050" y="5790487"/>
            <a:ext cx="1943100" cy="558800"/>
          </a:xfrm>
          <a:prstGeom prst="rect">
            <a:avLst/>
          </a:prstGeom>
          <a:noFill/>
          <a:ln w="12700">
            <a:noFill/>
            <a:miter lim="800000"/>
            <a:headEnd/>
            <a:tailEnd/>
          </a:ln>
        </p:spPr>
        <p:txBody>
          <a:bodyPr lIns="12700" tIns="12700" rIns="12700" bIns="12700"/>
          <a:lstStyle/>
          <a:p>
            <a:pPr algn="just">
              <a:defRPr/>
            </a:pPr>
            <a:r>
              <a:rPr lang="zh-CN" altLang="en-US" sz="2400" b="1" dirty="0">
                <a:solidFill>
                  <a:srgbClr val="008000"/>
                </a:solidFill>
                <a:latin typeface="+mj-ea"/>
                <a:ea typeface="+mj-ea"/>
              </a:rPr>
              <a:t>截止状态</a:t>
            </a:r>
          </a:p>
        </p:txBody>
      </p:sp>
      <p:grpSp>
        <p:nvGrpSpPr>
          <p:cNvPr id="4" name="Group 2"/>
          <p:cNvGrpSpPr>
            <a:grpSpLocks/>
          </p:cNvGrpSpPr>
          <p:nvPr/>
        </p:nvGrpSpPr>
        <p:grpSpPr bwMode="auto">
          <a:xfrm>
            <a:off x="5816273" y="1333720"/>
            <a:ext cx="4427526" cy="4190559"/>
            <a:chOff x="2603" y="1296"/>
            <a:chExt cx="2485" cy="2352"/>
          </a:xfrm>
        </p:grpSpPr>
        <p:sp>
          <p:nvSpPr>
            <p:cNvPr id="5" name="Rectangle 23"/>
            <p:cNvSpPr>
              <a:spLocks noChangeArrowheads="1"/>
            </p:cNvSpPr>
            <p:nvPr/>
          </p:nvSpPr>
          <p:spPr bwMode="auto">
            <a:xfrm>
              <a:off x="3168" y="1536"/>
              <a:ext cx="1920" cy="1920"/>
            </a:xfrm>
            <a:prstGeom prst="rect">
              <a:avLst/>
            </a:prstGeom>
            <a:solidFill>
              <a:schemeClr val="accent6">
                <a:lumMod val="40000"/>
                <a:lumOff val="60000"/>
                <a:alpha val="94901"/>
              </a:schemeClr>
            </a:solidFill>
            <a:ln w="28575" algn="ctr">
              <a:noFill/>
              <a:prstDash val="sysDot"/>
              <a:miter lim="800000"/>
              <a:headEnd/>
              <a:tailEnd/>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6" name="Line 24"/>
            <p:cNvSpPr>
              <a:spLocks noChangeShapeType="1"/>
            </p:cNvSpPr>
            <p:nvPr/>
          </p:nvSpPr>
          <p:spPr bwMode="auto">
            <a:xfrm>
              <a:off x="2832" y="2736"/>
              <a:ext cx="384" cy="0"/>
            </a:xfrm>
            <a:prstGeom prst="line">
              <a:avLst/>
            </a:prstGeom>
            <a:noFill/>
            <a:ln w="28575">
              <a:solidFill>
                <a:srgbClr val="FF0000"/>
              </a:solidFill>
              <a:round/>
              <a:headEnd type="oval" w="med" len="med"/>
              <a:tailEnd type="triangle" w="med" len="med"/>
            </a:ln>
          </p:spPr>
          <p:txBody>
            <a:bodyPr wrap="none" anchor="ctr"/>
            <a:lstStyle/>
            <a:p>
              <a:endParaRPr lang="zh-CN" altLang="en-US" sz="2800"/>
            </a:p>
          </p:txBody>
        </p:sp>
        <p:sp>
          <p:nvSpPr>
            <p:cNvPr id="7" name="Rectangle 25"/>
            <p:cNvSpPr>
              <a:spLocks noChangeArrowheads="1"/>
            </p:cNvSpPr>
            <p:nvPr/>
          </p:nvSpPr>
          <p:spPr bwMode="auto">
            <a:xfrm>
              <a:off x="3216" y="2688"/>
              <a:ext cx="336" cy="96"/>
            </a:xfrm>
            <a:prstGeom prst="rect">
              <a:avLst/>
            </a:prstGeom>
            <a:solidFill>
              <a:srgbClr val="FFCCFF"/>
            </a:solidFill>
            <a:ln w="28575" algn="ctr">
              <a:solidFill>
                <a:schemeClr val="tx1"/>
              </a:solidFill>
              <a:miter lim="800000"/>
              <a:headEnd/>
              <a:tailEnd/>
            </a:ln>
            <a:effectLst/>
          </p:spPr>
          <p:txBody>
            <a:bodyPr wrap="none" anchor="ctr"/>
            <a:lstStyle/>
            <a:p>
              <a:pPr algn="r">
                <a:defRPr/>
              </a:pPr>
              <a:endParaRPr lang="zh-CN" altLang="zh-CN" sz="2800">
                <a:solidFill>
                  <a:srgbClr val="66FF33"/>
                </a:solidFill>
                <a:effectLst>
                  <a:outerShdw blurRad="38100" dist="38100" dir="2700000" algn="tl">
                    <a:srgbClr val="000000"/>
                  </a:outerShdw>
                </a:effectLst>
                <a:latin typeface="Tahoma" pitchFamily="34" charset="0"/>
                <a:ea typeface="宋体" pitchFamily="2" charset="-122"/>
              </a:endParaRPr>
            </a:p>
          </p:txBody>
        </p:sp>
        <p:sp>
          <p:nvSpPr>
            <p:cNvPr id="8" name="Line 26"/>
            <p:cNvSpPr>
              <a:spLocks noChangeShapeType="1"/>
            </p:cNvSpPr>
            <p:nvPr/>
          </p:nvSpPr>
          <p:spPr bwMode="auto">
            <a:xfrm>
              <a:off x="3552" y="2736"/>
              <a:ext cx="288"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9" name="Line 27"/>
            <p:cNvSpPr>
              <a:spLocks noChangeShapeType="1"/>
            </p:cNvSpPr>
            <p:nvPr/>
          </p:nvSpPr>
          <p:spPr bwMode="auto">
            <a:xfrm flipV="1">
              <a:off x="4320" y="2016"/>
              <a:ext cx="0" cy="576"/>
            </a:xfrm>
            <a:prstGeom prst="line">
              <a:avLst/>
            </a:prstGeom>
            <a:noFill/>
            <a:ln w="28575">
              <a:solidFill>
                <a:srgbClr val="FF0000"/>
              </a:solidFill>
              <a:round/>
              <a:headEnd/>
              <a:tailEnd/>
            </a:ln>
          </p:spPr>
          <p:txBody>
            <a:bodyPr wrap="none" anchor="ctr"/>
            <a:lstStyle/>
            <a:p>
              <a:endParaRPr lang="zh-CN" altLang="en-US" sz="2800"/>
            </a:p>
          </p:txBody>
        </p:sp>
        <p:sp>
          <p:nvSpPr>
            <p:cNvPr id="10" name="Rectangle 28"/>
            <p:cNvSpPr>
              <a:spLocks noChangeArrowheads="1"/>
            </p:cNvSpPr>
            <p:nvPr/>
          </p:nvSpPr>
          <p:spPr bwMode="auto">
            <a:xfrm>
              <a:off x="4272" y="168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a:p>
          </p:txBody>
        </p:sp>
        <p:sp>
          <p:nvSpPr>
            <p:cNvPr id="11" name="Line 29"/>
            <p:cNvSpPr>
              <a:spLocks noChangeShapeType="1"/>
            </p:cNvSpPr>
            <p:nvPr/>
          </p:nvSpPr>
          <p:spPr bwMode="auto">
            <a:xfrm>
              <a:off x="4320" y="2256"/>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12" name="Line 30"/>
            <p:cNvSpPr>
              <a:spLocks noChangeShapeType="1"/>
            </p:cNvSpPr>
            <p:nvPr/>
          </p:nvSpPr>
          <p:spPr bwMode="auto">
            <a:xfrm flipV="1">
              <a:off x="4320" y="2928"/>
              <a:ext cx="0" cy="720"/>
            </a:xfrm>
            <a:prstGeom prst="line">
              <a:avLst/>
            </a:prstGeom>
            <a:noFill/>
            <a:ln w="28575">
              <a:solidFill>
                <a:srgbClr val="FF0000"/>
              </a:solidFill>
              <a:round/>
              <a:headEnd/>
              <a:tailEnd type="oval" w="med" len="med"/>
            </a:ln>
          </p:spPr>
          <p:txBody>
            <a:bodyPr wrap="none" anchor="ctr"/>
            <a:lstStyle/>
            <a:p>
              <a:endParaRPr lang="zh-CN" altLang="en-US" sz="2800"/>
            </a:p>
          </p:txBody>
        </p:sp>
        <p:sp>
          <p:nvSpPr>
            <p:cNvPr id="13" name="Line 31"/>
            <p:cNvSpPr>
              <a:spLocks noChangeShapeType="1"/>
            </p:cNvSpPr>
            <p:nvPr/>
          </p:nvSpPr>
          <p:spPr bwMode="auto">
            <a:xfrm flipV="1">
              <a:off x="4224" y="3648"/>
              <a:ext cx="192" cy="0"/>
            </a:xfrm>
            <a:prstGeom prst="line">
              <a:avLst/>
            </a:prstGeom>
            <a:noFill/>
            <a:ln w="28575">
              <a:solidFill>
                <a:schemeClr val="tx1"/>
              </a:solidFill>
              <a:round/>
              <a:headEnd/>
              <a:tailEnd/>
            </a:ln>
          </p:spPr>
          <p:txBody>
            <a:bodyPr wrap="none" anchor="ctr"/>
            <a:lstStyle/>
            <a:p>
              <a:endParaRPr lang="zh-CN" altLang="en-US" sz="2800"/>
            </a:p>
          </p:txBody>
        </p:sp>
        <p:sp>
          <p:nvSpPr>
            <p:cNvPr id="14" name="Line 32"/>
            <p:cNvSpPr>
              <a:spLocks noChangeShapeType="1"/>
            </p:cNvSpPr>
            <p:nvPr/>
          </p:nvSpPr>
          <p:spPr bwMode="auto">
            <a:xfrm>
              <a:off x="3216" y="2544"/>
              <a:ext cx="384" cy="0"/>
            </a:xfrm>
            <a:prstGeom prst="line">
              <a:avLst/>
            </a:prstGeom>
            <a:noFill/>
            <a:ln w="28575">
              <a:solidFill>
                <a:schemeClr val="tx1"/>
              </a:solidFill>
              <a:round/>
              <a:headEnd/>
              <a:tailEnd type="triangle" w="med" len="med"/>
            </a:ln>
          </p:spPr>
          <p:txBody>
            <a:bodyPr wrap="none" anchor="ctr"/>
            <a:lstStyle/>
            <a:p>
              <a:endParaRPr lang="zh-CN" altLang="en-US" sz="2800"/>
            </a:p>
          </p:txBody>
        </p:sp>
        <p:sp>
          <p:nvSpPr>
            <p:cNvPr id="15" name="Rectangle 33"/>
            <p:cNvSpPr>
              <a:spLocks noChangeArrowheads="1"/>
            </p:cNvSpPr>
            <p:nvPr/>
          </p:nvSpPr>
          <p:spPr bwMode="auto">
            <a:xfrm>
              <a:off x="3317" y="2304"/>
              <a:ext cx="288" cy="192"/>
            </a:xfrm>
            <a:prstGeom prst="rect">
              <a:avLst/>
            </a:prstGeom>
            <a:noFill/>
            <a:ln w="12700">
              <a:noFill/>
              <a:miter lim="800000"/>
              <a:headEnd/>
              <a:tailEnd/>
            </a:ln>
          </p:spPr>
          <p:txBody>
            <a:bodyPr lIns="12700" tIns="12700" rIns="12700" bIns="12700"/>
            <a:lstStyle/>
            <a:p>
              <a:pPr algn="just"/>
              <a:r>
                <a:rPr lang="en-US" altLang="zh-CN" sz="2400" dirty="0" err="1">
                  <a:solidFill>
                    <a:schemeClr val="folHlink"/>
                  </a:solidFill>
                  <a:latin typeface="Times New Roman" pitchFamily="18" charset="0"/>
                  <a:ea typeface="宋体" charset="-122"/>
                </a:rPr>
                <a:t>i</a:t>
              </a:r>
              <a:r>
                <a:rPr lang="en-US" altLang="zh-CN" sz="2400" baseline="-25000" dirty="0" err="1">
                  <a:solidFill>
                    <a:schemeClr val="folHlink"/>
                  </a:solidFill>
                  <a:latin typeface="Times New Roman" pitchFamily="18" charset="0"/>
                  <a:ea typeface="宋体" charset="-122"/>
                </a:rPr>
                <a:t>b</a:t>
              </a:r>
              <a:endParaRPr lang="en-US" altLang="zh-CN" sz="2400" dirty="0">
                <a:solidFill>
                  <a:schemeClr val="folHlink"/>
                </a:solidFill>
                <a:latin typeface="Tahoma" pitchFamily="34" charset="0"/>
                <a:ea typeface="宋体" charset="-122"/>
              </a:endParaRPr>
            </a:p>
          </p:txBody>
        </p:sp>
        <p:sp>
          <p:nvSpPr>
            <p:cNvPr id="16" name="Rectangle 34"/>
            <p:cNvSpPr>
              <a:spLocks noChangeArrowheads="1"/>
            </p:cNvSpPr>
            <p:nvPr/>
          </p:nvSpPr>
          <p:spPr bwMode="auto">
            <a:xfrm>
              <a:off x="3312" y="2880"/>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R</a:t>
              </a:r>
              <a:r>
                <a:rPr lang="en-US" altLang="zh-CN" sz="2400" baseline="-25000">
                  <a:solidFill>
                    <a:schemeClr val="folHlink"/>
                  </a:solidFill>
                  <a:latin typeface="Times New Roman" pitchFamily="18" charset="0"/>
                  <a:ea typeface="宋体" charset="-122"/>
                </a:rPr>
                <a:t>b</a:t>
              </a:r>
              <a:endParaRPr lang="en-US" altLang="zh-CN" sz="2400">
                <a:solidFill>
                  <a:schemeClr val="folHlink"/>
                </a:solidFill>
                <a:latin typeface="Tahoma" pitchFamily="34" charset="0"/>
                <a:ea typeface="宋体" charset="-122"/>
              </a:endParaRPr>
            </a:p>
          </p:txBody>
        </p:sp>
        <p:sp>
          <p:nvSpPr>
            <p:cNvPr id="17" name="Rectangle 36"/>
            <p:cNvSpPr>
              <a:spLocks noChangeArrowheads="1"/>
            </p:cNvSpPr>
            <p:nvPr/>
          </p:nvSpPr>
          <p:spPr bwMode="auto">
            <a:xfrm>
              <a:off x="4560" y="2448"/>
              <a:ext cx="144"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i </a:t>
              </a:r>
              <a:r>
                <a:rPr lang="en-US" altLang="zh-CN" sz="2400" baseline="-25000">
                  <a:solidFill>
                    <a:schemeClr val="folHlink"/>
                  </a:solidFill>
                  <a:latin typeface="Times New Roman" pitchFamily="18" charset="0"/>
                  <a:ea typeface="宋体" charset="-122"/>
                </a:rPr>
                <a:t>c</a:t>
              </a:r>
              <a:endParaRPr lang="en-US" altLang="zh-CN" sz="2400">
                <a:solidFill>
                  <a:schemeClr val="folHlink"/>
                </a:solidFill>
                <a:latin typeface="Tahoma" pitchFamily="34" charset="0"/>
                <a:ea typeface="宋体" charset="-122"/>
              </a:endParaRPr>
            </a:p>
          </p:txBody>
        </p:sp>
        <p:sp>
          <p:nvSpPr>
            <p:cNvPr id="18" name="Rectangle 37"/>
            <p:cNvSpPr>
              <a:spLocks noChangeArrowheads="1"/>
            </p:cNvSpPr>
            <p:nvPr/>
          </p:nvSpPr>
          <p:spPr bwMode="auto">
            <a:xfrm>
              <a:off x="3888" y="2448"/>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B</a:t>
              </a:r>
            </a:p>
          </p:txBody>
        </p:sp>
        <p:sp>
          <p:nvSpPr>
            <p:cNvPr id="19" name="Rectangle 38"/>
            <p:cNvSpPr>
              <a:spLocks noChangeArrowheads="1"/>
            </p:cNvSpPr>
            <p:nvPr/>
          </p:nvSpPr>
          <p:spPr bwMode="auto">
            <a:xfrm>
              <a:off x="4488" y="2934"/>
              <a:ext cx="288" cy="192"/>
            </a:xfrm>
            <a:prstGeom prst="rect">
              <a:avLst/>
            </a:prstGeom>
            <a:noFill/>
            <a:ln w="12700">
              <a:noFill/>
              <a:miter lim="800000"/>
              <a:headEnd/>
              <a:tailEnd/>
            </a:ln>
          </p:spPr>
          <p:txBody>
            <a:bodyPr lIns="12700" tIns="12700" rIns="12700" bIns="12700"/>
            <a:lstStyle/>
            <a:p>
              <a:pPr algn="just"/>
              <a:r>
                <a:rPr lang="en-US" altLang="zh-CN" sz="2400" dirty="0">
                  <a:solidFill>
                    <a:schemeClr val="folHlink"/>
                  </a:solidFill>
                  <a:latin typeface="Tahoma" pitchFamily="34" charset="0"/>
                  <a:ea typeface="宋体" charset="-122"/>
                </a:rPr>
                <a:t>E</a:t>
              </a:r>
            </a:p>
          </p:txBody>
        </p:sp>
        <p:sp>
          <p:nvSpPr>
            <p:cNvPr id="20" name="Rectangle 39"/>
            <p:cNvSpPr>
              <a:spLocks noChangeArrowheads="1"/>
            </p:cNvSpPr>
            <p:nvPr/>
          </p:nvSpPr>
          <p:spPr bwMode="auto">
            <a:xfrm>
              <a:off x="4128" y="2112"/>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C</a:t>
              </a:r>
              <a:endParaRPr lang="en-US" altLang="zh-CN" sz="2400" dirty="0">
                <a:solidFill>
                  <a:schemeClr val="folHlink"/>
                </a:solidFill>
                <a:latin typeface="Tahoma" pitchFamily="34" charset="0"/>
                <a:ea typeface="宋体" charset="-122"/>
              </a:endParaRPr>
            </a:p>
          </p:txBody>
        </p:sp>
        <p:sp>
          <p:nvSpPr>
            <p:cNvPr id="21" name="Line 40"/>
            <p:cNvSpPr>
              <a:spLocks noChangeShapeType="1"/>
            </p:cNvSpPr>
            <p:nvPr/>
          </p:nvSpPr>
          <p:spPr bwMode="auto">
            <a:xfrm rot="-5400000">
              <a:off x="4176" y="1536"/>
              <a:ext cx="288"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22" name="Rectangle 41"/>
            <p:cNvSpPr>
              <a:spLocks noChangeArrowheads="1"/>
            </p:cNvSpPr>
            <p:nvPr/>
          </p:nvSpPr>
          <p:spPr bwMode="auto">
            <a:xfrm>
              <a:off x="4080" y="1296"/>
              <a:ext cx="288" cy="192"/>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U</a:t>
              </a:r>
              <a:r>
                <a:rPr lang="en-US" altLang="zh-CN" sz="2400" baseline="-25000">
                  <a:solidFill>
                    <a:schemeClr val="folHlink"/>
                  </a:solidFill>
                  <a:latin typeface="Times New Roman" pitchFamily="18" charset="0"/>
                  <a:ea typeface="宋体" charset="-122"/>
                </a:rPr>
                <a:t>cc</a:t>
              </a:r>
              <a:endParaRPr lang="en-US" altLang="zh-CN" sz="2400">
                <a:solidFill>
                  <a:schemeClr val="folHlink"/>
                </a:solidFill>
                <a:latin typeface="Tahoma" pitchFamily="34" charset="0"/>
                <a:ea typeface="宋体" charset="-122"/>
              </a:endParaRPr>
            </a:p>
          </p:txBody>
        </p:sp>
        <p:sp>
          <p:nvSpPr>
            <p:cNvPr id="23" name="Line 42"/>
            <p:cNvSpPr>
              <a:spLocks noChangeShapeType="1"/>
            </p:cNvSpPr>
            <p:nvPr/>
          </p:nvSpPr>
          <p:spPr bwMode="auto">
            <a:xfrm>
              <a:off x="3840" y="2736"/>
              <a:ext cx="192" cy="48"/>
            </a:xfrm>
            <a:prstGeom prst="line">
              <a:avLst/>
            </a:prstGeom>
            <a:noFill/>
            <a:ln w="28575">
              <a:solidFill>
                <a:schemeClr val="tx1"/>
              </a:solidFill>
              <a:round/>
              <a:headEnd/>
              <a:tailEnd/>
            </a:ln>
          </p:spPr>
          <p:txBody>
            <a:bodyPr wrap="none" anchor="ctr"/>
            <a:lstStyle/>
            <a:p>
              <a:endParaRPr lang="zh-CN" altLang="en-US" sz="2800"/>
            </a:p>
          </p:txBody>
        </p:sp>
        <p:sp>
          <p:nvSpPr>
            <p:cNvPr id="24" name="Line 43"/>
            <p:cNvSpPr>
              <a:spLocks noChangeShapeType="1"/>
            </p:cNvSpPr>
            <p:nvPr/>
          </p:nvSpPr>
          <p:spPr bwMode="auto">
            <a:xfrm flipH="1">
              <a:off x="3984" y="2688"/>
              <a:ext cx="96" cy="192"/>
            </a:xfrm>
            <a:prstGeom prst="line">
              <a:avLst/>
            </a:prstGeom>
            <a:noFill/>
            <a:ln w="28575">
              <a:solidFill>
                <a:schemeClr val="tx1"/>
              </a:solidFill>
              <a:round/>
              <a:headEnd/>
              <a:tailEnd/>
            </a:ln>
          </p:spPr>
          <p:txBody>
            <a:bodyPr wrap="none" anchor="ctr"/>
            <a:lstStyle/>
            <a:p>
              <a:endParaRPr lang="zh-CN" altLang="en-US" sz="2800"/>
            </a:p>
          </p:txBody>
        </p:sp>
        <p:sp>
          <p:nvSpPr>
            <p:cNvPr id="25" name="Line 44"/>
            <p:cNvSpPr>
              <a:spLocks noChangeShapeType="1"/>
            </p:cNvSpPr>
            <p:nvPr/>
          </p:nvSpPr>
          <p:spPr bwMode="auto">
            <a:xfrm flipH="1">
              <a:off x="4080" y="2784"/>
              <a:ext cx="48" cy="96"/>
            </a:xfrm>
            <a:prstGeom prst="line">
              <a:avLst/>
            </a:prstGeom>
            <a:noFill/>
            <a:ln w="28575">
              <a:solidFill>
                <a:schemeClr val="tx1"/>
              </a:solidFill>
              <a:round/>
              <a:headEnd/>
              <a:tailEnd/>
            </a:ln>
          </p:spPr>
          <p:txBody>
            <a:bodyPr wrap="none" anchor="ctr"/>
            <a:lstStyle/>
            <a:p>
              <a:endParaRPr lang="zh-CN" altLang="en-US" sz="2800"/>
            </a:p>
          </p:txBody>
        </p:sp>
        <p:sp>
          <p:nvSpPr>
            <p:cNvPr id="26" name="Line 45"/>
            <p:cNvSpPr>
              <a:spLocks noChangeShapeType="1"/>
            </p:cNvSpPr>
            <p:nvPr/>
          </p:nvSpPr>
          <p:spPr bwMode="auto">
            <a:xfrm>
              <a:off x="4128" y="2832"/>
              <a:ext cx="192" cy="96"/>
            </a:xfrm>
            <a:prstGeom prst="line">
              <a:avLst/>
            </a:prstGeom>
            <a:noFill/>
            <a:ln w="28575">
              <a:solidFill>
                <a:schemeClr val="tx1"/>
              </a:solidFill>
              <a:round/>
              <a:headEnd/>
              <a:tailEnd/>
            </a:ln>
          </p:spPr>
          <p:txBody>
            <a:bodyPr wrap="none" anchor="ctr"/>
            <a:lstStyle/>
            <a:p>
              <a:endParaRPr lang="zh-CN" altLang="en-US" sz="2800"/>
            </a:p>
          </p:txBody>
        </p:sp>
        <p:sp>
          <p:nvSpPr>
            <p:cNvPr id="27" name="Line 46"/>
            <p:cNvSpPr>
              <a:spLocks noChangeShapeType="1"/>
            </p:cNvSpPr>
            <p:nvPr/>
          </p:nvSpPr>
          <p:spPr bwMode="auto">
            <a:xfrm>
              <a:off x="4224" y="2592"/>
              <a:ext cx="192" cy="0"/>
            </a:xfrm>
            <a:prstGeom prst="line">
              <a:avLst/>
            </a:prstGeom>
            <a:noFill/>
            <a:ln w="28575">
              <a:solidFill>
                <a:schemeClr val="tx1"/>
              </a:solidFill>
              <a:round/>
              <a:headEnd/>
              <a:tailEnd/>
            </a:ln>
          </p:spPr>
          <p:txBody>
            <a:bodyPr wrap="none" anchor="ctr"/>
            <a:lstStyle/>
            <a:p>
              <a:endParaRPr lang="zh-CN" altLang="en-US" sz="2800"/>
            </a:p>
          </p:txBody>
        </p:sp>
        <p:sp>
          <p:nvSpPr>
            <p:cNvPr id="28" name="Line 47"/>
            <p:cNvSpPr>
              <a:spLocks noChangeShapeType="1"/>
            </p:cNvSpPr>
            <p:nvPr/>
          </p:nvSpPr>
          <p:spPr bwMode="auto">
            <a:xfrm>
              <a:off x="4272" y="2640"/>
              <a:ext cx="96" cy="0"/>
            </a:xfrm>
            <a:prstGeom prst="line">
              <a:avLst/>
            </a:prstGeom>
            <a:noFill/>
            <a:ln w="28575">
              <a:solidFill>
                <a:schemeClr val="tx1"/>
              </a:solidFill>
              <a:round/>
              <a:headEnd/>
              <a:tailEnd/>
            </a:ln>
          </p:spPr>
          <p:txBody>
            <a:bodyPr wrap="none" anchor="ctr"/>
            <a:lstStyle/>
            <a:p>
              <a:endParaRPr lang="zh-CN" altLang="en-US" sz="2800"/>
            </a:p>
          </p:txBody>
        </p:sp>
        <p:sp>
          <p:nvSpPr>
            <p:cNvPr id="29" name="Line 48"/>
            <p:cNvSpPr>
              <a:spLocks noChangeShapeType="1"/>
            </p:cNvSpPr>
            <p:nvPr/>
          </p:nvSpPr>
          <p:spPr bwMode="auto">
            <a:xfrm>
              <a:off x="4320" y="2640"/>
              <a:ext cx="0" cy="288"/>
            </a:xfrm>
            <a:prstGeom prst="line">
              <a:avLst/>
            </a:prstGeom>
            <a:noFill/>
            <a:ln w="28575">
              <a:solidFill>
                <a:srgbClr val="FF0000"/>
              </a:solidFill>
              <a:round/>
              <a:headEnd/>
              <a:tailEnd/>
            </a:ln>
          </p:spPr>
          <p:txBody>
            <a:bodyPr wrap="none" anchor="ctr"/>
            <a:lstStyle/>
            <a:p>
              <a:endParaRPr lang="zh-CN" altLang="en-US" sz="2800"/>
            </a:p>
          </p:txBody>
        </p:sp>
        <p:sp>
          <p:nvSpPr>
            <p:cNvPr id="30" name="Rectangle 50"/>
            <p:cNvSpPr>
              <a:spLocks noChangeArrowheads="1"/>
            </p:cNvSpPr>
            <p:nvPr/>
          </p:nvSpPr>
          <p:spPr bwMode="auto">
            <a:xfrm>
              <a:off x="2603" y="2121"/>
              <a:ext cx="592" cy="290"/>
            </a:xfrm>
            <a:prstGeom prst="rect">
              <a:avLst/>
            </a:prstGeom>
            <a:noFill/>
            <a:ln w="12700">
              <a:noFill/>
              <a:miter lim="800000"/>
              <a:headEnd/>
              <a:tailEnd/>
            </a:ln>
          </p:spPr>
          <p:txBody>
            <a:bodyPr lIns="12700" tIns="12700" rIns="12700" bIns="12700"/>
            <a:lstStyle/>
            <a:p>
              <a:pPr algn="just"/>
              <a:r>
                <a:rPr lang="en-US" altLang="zh-CN" sz="2000" b="1" dirty="0">
                  <a:solidFill>
                    <a:srgbClr val="FF0000"/>
                  </a:solidFill>
                  <a:latin typeface="Times New Roman" pitchFamily="18" charset="0"/>
                  <a:ea typeface="宋体" charset="-122"/>
                </a:rPr>
                <a:t>V</a:t>
              </a:r>
              <a:r>
                <a:rPr lang="en-US" altLang="zh-CN" sz="2000" b="1" baseline="-25000" dirty="0">
                  <a:solidFill>
                    <a:srgbClr val="FF0000"/>
                  </a:solidFill>
                  <a:latin typeface="Times New Roman" pitchFamily="18" charset="0"/>
                  <a:ea typeface="宋体" charset="-122"/>
                </a:rPr>
                <a:t>DD</a:t>
              </a:r>
              <a:r>
                <a:rPr lang="en-US" altLang="zh-CN" sz="2000" b="1" dirty="0">
                  <a:solidFill>
                    <a:srgbClr val="FF0000"/>
                  </a:solidFill>
                  <a:latin typeface="Times New Roman" pitchFamily="18" charset="0"/>
                  <a:ea typeface="宋体" charset="-122"/>
                </a:rPr>
                <a:t>(5V)</a:t>
              </a:r>
              <a:endParaRPr lang="en-US" altLang="zh-CN" sz="2000" b="1" dirty="0">
                <a:solidFill>
                  <a:srgbClr val="FF0000"/>
                </a:solidFill>
                <a:latin typeface="Tahoma" pitchFamily="34" charset="0"/>
                <a:ea typeface="宋体" charset="-122"/>
              </a:endParaRPr>
            </a:p>
          </p:txBody>
        </p:sp>
      </p:grpSp>
      <p:sp>
        <p:nvSpPr>
          <p:cNvPr id="31" name="Rectangle 2"/>
          <p:cNvSpPr>
            <a:spLocks noChangeArrowheads="1"/>
          </p:cNvSpPr>
          <p:nvPr/>
        </p:nvSpPr>
        <p:spPr bwMode="auto">
          <a:xfrm>
            <a:off x="2083578" y="1761328"/>
            <a:ext cx="3420864" cy="3420864"/>
          </a:xfrm>
          <a:prstGeom prst="rect">
            <a:avLst/>
          </a:prstGeom>
          <a:solidFill>
            <a:schemeClr val="accent6">
              <a:lumMod val="40000"/>
              <a:lumOff val="60000"/>
            </a:schemeClr>
          </a:solidFill>
          <a:ln w="28575" algn="ctr">
            <a:noFill/>
            <a:prstDash val="sysDot"/>
            <a:miter lim="800000"/>
            <a:headEnd/>
            <a:tailEnd/>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32" name="Line 4"/>
          <p:cNvSpPr>
            <a:spLocks noChangeShapeType="1"/>
          </p:cNvSpPr>
          <p:nvPr/>
        </p:nvSpPr>
        <p:spPr bwMode="auto">
          <a:xfrm>
            <a:off x="1655970" y="3899368"/>
            <a:ext cx="684173" cy="0"/>
          </a:xfrm>
          <a:prstGeom prst="line">
            <a:avLst/>
          </a:prstGeom>
          <a:noFill/>
          <a:ln w="28575">
            <a:solidFill>
              <a:schemeClr val="tx1"/>
            </a:solidFill>
            <a:round/>
            <a:headEnd type="oval" w="med" len="med"/>
            <a:tailEnd type="triangle" w="med" len="med"/>
          </a:ln>
        </p:spPr>
        <p:txBody>
          <a:bodyPr wrap="none" anchor="ctr"/>
          <a:lstStyle/>
          <a:p>
            <a:endParaRPr lang="zh-CN" altLang="en-US" sz="2800"/>
          </a:p>
        </p:txBody>
      </p:sp>
      <p:sp>
        <p:nvSpPr>
          <p:cNvPr id="33" name="Rectangle 5"/>
          <p:cNvSpPr>
            <a:spLocks noChangeArrowheads="1"/>
          </p:cNvSpPr>
          <p:nvPr/>
        </p:nvSpPr>
        <p:spPr bwMode="auto">
          <a:xfrm>
            <a:off x="2340143" y="3813847"/>
            <a:ext cx="598651" cy="171043"/>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a:p>
        </p:txBody>
      </p:sp>
      <p:sp>
        <p:nvSpPr>
          <p:cNvPr id="34" name="Line 6"/>
          <p:cNvSpPr>
            <a:spLocks noChangeShapeType="1"/>
          </p:cNvSpPr>
          <p:nvPr/>
        </p:nvSpPr>
        <p:spPr bwMode="auto">
          <a:xfrm>
            <a:off x="2938794" y="3899368"/>
            <a:ext cx="513130"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35" name="Line 7"/>
          <p:cNvSpPr>
            <a:spLocks noChangeShapeType="1"/>
          </p:cNvSpPr>
          <p:nvPr/>
        </p:nvSpPr>
        <p:spPr bwMode="auto">
          <a:xfrm flipV="1">
            <a:off x="4307140" y="2616544"/>
            <a:ext cx="0" cy="1026259"/>
          </a:xfrm>
          <a:prstGeom prst="line">
            <a:avLst/>
          </a:prstGeom>
          <a:noFill/>
          <a:ln w="28575">
            <a:solidFill>
              <a:schemeClr val="tx1"/>
            </a:solidFill>
            <a:round/>
            <a:headEnd/>
            <a:tailEnd/>
          </a:ln>
        </p:spPr>
        <p:txBody>
          <a:bodyPr wrap="none" anchor="ctr"/>
          <a:lstStyle/>
          <a:p>
            <a:endParaRPr lang="zh-CN" altLang="en-US" sz="2800"/>
          </a:p>
        </p:txBody>
      </p:sp>
      <p:sp>
        <p:nvSpPr>
          <p:cNvPr id="36" name="Rectangle 8"/>
          <p:cNvSpPr>
            <a:spLocks noChangeArrowheads="1"/>
          </p:cNvSpPr>
          <p:nvPr/>
        </p:nvSpPr>
        <p:spPr bwMode="auto">
          <a:xfrm>
            <a:off x="4221618" y="2017893"/>
            <a:ext cx="171043" cy="598651"/>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sz="2800"/>
          </a:p>
        </p:txBody>
      </p:sp>
      <p:sp>
        <p:nvSpPr>
          <p:cNvPr id="37" name="Line 9"/>
          <p:cNvSpPr>
            <a:spLocks noChangeShapeType="1"/>
          </p:cNvSpPr>
          <p:nvPr/>
        </p:nvSpPr>
        <p:spPr bwMode="auto">
          <a:xfrm>
            <a:off x="4307140" y="3044152"/>
            <a:ext cx="684173"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38" name="Line 10"/>
          <p:cNvSpPr>
            <a:spLocks noChangeShapeType="1"/>
          </p:cNvSpPr>
          <p:nvPr/>
        </p:nvSpPr>
        <p:spPr bwMode="auto">
          <a:xfrm flipV="1">
            <a:off x="4307140" y="4155933"/>
            <a:ext cx="0" cy="1368346"/>
          </a:xfrm>
          <a:prstGeom prst="line">
            <a:avLst/>
          </a:prstGeom>
          <a:noFill/>
          <a:ln w="28575">
            <a:solidFill>
              <a:schemeClr val="tx1"/>
            </a:solidFill>
            <a:round/>
            <a:headEnd/>
            <a:tailEnd/>
          </a:ln>
        </p:spPr>
        <p:txBody>
          <a:bodyPr wrap="none" anchor="ctr"/>
          <a:lstStyle/>
          <a:p>
            <a:endParaRPr lang="zh-CN" altLang="en-US" sz="2800"/>
          </a:p>
        </p:txBody>
      </p:sp>
      <p:sp>
        <p:nvSpPr>
          <p:cNvPr id="39" name="Line 11"/>
          <p:cNvSpPr>
            <a:spLocks noChangeShapeType="1"/>
          </p:cNvSpPr>
          <p:nvPr/>
        </p:nvSpPr>
        <p:spPr bwMode="auto">
          <a:xfrm flipV="1">
            <a:off x="4136097" y="5524279"/>
            <a:ext cx="342086" cy="0"/>
          </a:xfrm>
          <a:prstGeom prst="line">
            <a:avLst/>
          </a:prstGeom>
          <a:noFill/>
          <a:ln w="28575">
            <a:solidFill>
              <a:schemeClr val="tx1"/>
            </a:solidFill>
            <a:round/>
            <a:headEnd/>
            <a:tailEnd/>
          </a:ln>
        </p:spPr>
        <p:txBody>
          <a:bodyPr wrap="none" anchor="ctr"/>
          <a:lstStyle/>
          <a:p>
            <a:pPr algn="r">
              <a:defRPr/>
            </a:pPr>
            <a:endParaRPr lang="zh-CN" altLang="en-US" sz="2800">
              <a:latin typeface="+mj-ea"/>
              <a:ea typeface="+mj-ea"/>
            </a:endParaRPr>
          </a:p>
        </p:txBody>
      </p:sp>
      <p:sp>
        <p:nvSpPr>
          <p:cNvPr id="42" name="Rectangle 14"/>
          <p:cNvSpPr>
            <a:spLocks noChangeArrowheads="1"/>
          </p:cNvSpPr>
          <p:nvPr/>
        </p:nvSpPr>
        <p:spPr bwMode="auto">
          <a:xfrm>
            <a:off x="2511186" y="4155933"/>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R</a:t>
            </a:r>
            <a:r>
              <a:rPr lang="en-US" altLang="zh-CN" sz="2400" baseline="-25000">
                <a:solidFill>
                  <a:schemeClr val="folHlink"/>
                </a:solidFill>
                <a:latin typeface="Times New Roman" pitchFamily="18" charset="0"/>
                <a:ea typeface="宋体" charset="-122"/>
              </a:rPr>
              <a:t>b</a:t>
            </a:r>
            <a:endParaRPr lang="en-US" altLang="zh-CN" sz="2400">
              <a:solidFill>
                <a:schemeClr val="folHlink"/>
              </a:solidFill>
              <a:latin typeface="Tahoma" pitchFamily="34" charset="0"/>
              <a:ea typeface="宋体" charset="-122"/>
            </a:endParaRPr>
          </a:p>
        </p:txBody>
      </p:sp>
      <p:sp>
        <p:nvSpPr>
          <p:cNvPr id="43" name="Rectangle 15"/>
          <p:cNvSpPr>
            <a:spLocks noChangeArrowheads="1"/>
          </p:cNvSpPr>
          <p:nvPr/>
        </p:nvSpPr>
        <p:spPr bwMode="auto">
          <a:xfrm>
            <a:off x="3537445" y="3386239"/>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B</a:t>
            </a:r>
          </a:p>
        </p:txBody>
      </p:sp>
      <p:sp>
        <p:nvSpPr>
          <p:cNvPr id="44" name="Rectangle 16"/>
          <p:cNvSpPr>
            <a:spLocks noChangeArrowheads="1"/>
          </p:cNvSpPr>
          <p:nvPr/>
        </p:nvSpPr>
        <p:spPr bwMode="auto">
          <a:xfrm>
            <a:off x="4478183" y="4241455"/>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E</a:t>
            </a:r>
          </a:p>
        </p:txBody>
      </p:sp>
      <p:sp>
        <p:nvSpPr>
          <p:cNvPr id="45" name="Rectangle 17"/>
          <p:cNvSpPr>
            <a:spLocks noChangeArrowheads="1"/>
          </p:cNvSpPr>
          <p:nvPr/>
        </p:nvSpPr>
        <p:spPr bwMode="auto">
          <a:xfrm>
            <a:off x="3965053" y="2787587"/>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ahoma" pitchFamily="34" charset="0"/>
                <a:ea typeface="宋体" charset="-122"/>
              </a:rPr>
              <a:t>C</a:t>
            </a:r>
            <a:endParaRPr lang="en-US" altLang="zh-CN" sz="2400" dirty="0">
              <a:solidFill>
                <a:schemeClr val="folHlink"/>
              </a:solidFill>
              <a:latin typeface="Tahoma" pitchFamily="34" charset="0"/>
              <a:ea typeface="宋体" charset="-122"/>
            </a:endParaRPr>
          </a:p>
        </p:txBody>
      </p:sp>
      <p:sp>
        <p:nvSpPr>
          <p:cNvPr id="46" name="Line 18"/>
          <p:cNvSpPr>
            <a:spLocks noChangeShapeType="1"/>
          </p:cNvSpPr>
          <p:nvPr/>
        </p:nvSpPr>
        <p:spPr bwMode="auto">
          <a:xfrm rot="16200000">
            <a:off x="4050575" y="1761328"/>
            <a:ext cx="513130" cy="0"/>
          </a:xfrm>
          <a:prstGeom prst="line">
            <a:avLst/>
          </a:prstGeom>
          <a:noFill/>
          <a:ln w="28575">
            <a:solidFill>
              <a:schemeClr val="tx1"/>
            </a:solidFill>
            <a:round/>
            <a:headEnd/>
            <a:tailEnd type="oval" w="med" len="med"/>
          </a:ln>
        </p:spPr>
        <p:txBody>
          <a:bodyPr wrap="none" anchor="ctr"/>
          <a:lstStyle/>
          <a:p>
            <a:endParaRPr lang="zh-CN" altLang="en-US" sz="2800"/>
          </a:p>
        </p:txBody>
      </p:sp>
      <p:sp>
        <p:nvSpPr>
          <p:cNvPr id="47" name="Rectangle 19"/>
          <p:cNvSpPr>
            <a:spLocks noChangeArrowheads="1"/>
          </p:cNvSpPr>
          <p:nvPr/>
        </p:nvSpPr>
        <p:spPr bwMode="auto">
          <a:xfrm>
            <a:off x="3879532" y="1333720"/>
            <a:ext cx="513130" cy="342086"/>
          </a:xfrm>
          <a:prstGeom prst="rect">
            <a:avLst/>
          </a:prstGeom>
          <a:noFill/>
          <a:ln w="12700">
            <a:noFill/>
            <a:miter lim="800000"/>
            <a:headEnd/>
            <a:tailEnd/>
          </a:ln>
        </p:spPr>
        <p:txBody>
          <a:bodyPr lIns="12700" tIns="12700" rIns="12700" bIns="12700"/>
          <a:lstStyle/>
          <a:p>
            <a:pPr algn="just"/>
            <a:r>
              <a:rPr lang="en-US" altLang="zh-CN" sz="2400">
                <a:solidFill>
                  <a:schemeClr val="folHlink"/>
                </a:solidFill>
                <a:latin typeface="Times New Roman" pitchFamily="18" charset="0"/>
                <a:ea typeface="宋体" charset="-122"/>
              </a:rPr>
              <a:t>U</a:t>
            </a:r>
            <a:r>
              <a:rPr lang="en-US" altLang="zh-CN" sz="2400" baseline="-25000">
                <a:solidFill>
                  <a:schemeClr val="folHlink"/>
                </a:solidFill>
                <a:latin typeface="Times New Roman" pitchFamily="18" charset="0"/>
                <a:ea typeface="宋体" charset="-122"/>
              </a:rPr>
              <a:t>cc</a:t>
            </a:r>
            <a:endParaRPr lang="en-US" altLang="zh-CN" sz="2400">
              <a:solidFill>
                <a:schemeClr val="folHlink"/>
              </a:solidFill>
              <a:latin typeface="Tahoma" pitchFamily="34" charset="0"/>
              <a:ea typeface="宋体" charset="-122"/>
            </a:endParaRPr>
          </a:p>
        </p:txBody>
      </p:sp>
      <p:sp>
        <p:nvSpPr>
          <p:cNvPr id="48" name="Line 20"/>
          <p:cNvSpPr>
            <a:spLocks noChangeShapeType="1"/>
          </p:cNvSpPr>
          <p:nvPr/>
        </p:nvSpPr>
        <p:spPr bwMode="auto">
          <a:xfrm>
            <a:off x="3537445" y="3899368"/>
            <a:ext cx="427608" cy="342086"/>
          </a:xfrm>
          <a:prstGeom prst="line">
            <a:avLst/>
          </a:prstGeom>
          <a:noFill/>
          <a:ln w="28575">
            <a:solidFill>
              <a:schemeClr val="tx1"/>
            </a:solidFill>
            <a:prstDash val="sysDot"/>
            <a:round/>
            <a:headEnd/>
            <a:tailEnd/>
          </a:ln>
        </p:spPr>
        <p:txBody>
          <a:bodyPr wrap="none" anchor="ctr"/>
          <a:lstStyle/>
          <a:p>
            <a:endParaRPr lang="zh-CN" altLang="en-US" sz="2800"/>
          </a:p>
        </p:txBody>
      </p:sp>
      <p:sp>
        <p:nvSpPr>
          <p:cNvPr id="50" name="Line 35"/>
          <p:cNvSpPr>
            <a:spLocks noChangeShapeType="1"/>
          </p:cNvSpPr>
          <p:nvPr/>
        </p:nvSpPr>
        <p:spPr bwMode="auto">
          <a:xfrm rot="5400000">
            <a:off x="8184153" y="3726543"/>
            <a:ext cx="1724686" cy="0"/>
          </a:xfrm>
          <a:prstGeom prst="line">
            <a:avLst/>
          </a:prstGeom>
          <a:noFill/>
          <a:ln w="57150">
            <a:solidFill>
              <a:srgbClr val="FF0000"/>
            </a:solidFill>
            <a:prstDash val="sysDot"/>
            <a:round/>
            <a:headEnd/>
            <a:tailEnd type="triangle" w="med" len="med"/>
          </a:ln>
        </p:spPr>
        <p:txBody>
          <a:bodyPr wrap="none" anchor="ctr"/>
          <a:lstStyle/>
          <a:p>
            <a:endParaRPr lang="zh-CN" altLang="en-US" sz="2800"/>
          </a:p>
        </p:txBody>
      </p:sp>
      <p:sp>
        <p:nvSpPr>
          <p:cNvPr id="51" name="Rectangle 49"/>
          <p:cNvSpPr>
            <a:spLocks noChangeArrowheads="1"/>
          </p:cNvSpPr>
          <p:nvPr/>
        </p:nvSpPr>
        <p:spPr bwMode="auto">
          <a:xfrm>
            <a:off x="8026336" y="5799138"/>
            <a:ext cx="1943100" cy="558800"/>
          </a:xfrm>
          <a:prstGeom prst="rect">
            <a:avLst/>
          </a:prstGeom>
          <a:noFill/>
          <a:ln w="12700">
            <a:noFill/>
            <a:miter lim="800000"/>
            <a:headEnd/>
            <a:tailEnd/>
          </a:ln>
        </p:spPr>
        <p:txBody>
          <a:bodyPr lIns="12700" tIns="12700" rIns="12700" bIns="12700"/>
          <a:lstStyle/>
          <a:p>
            <a:pPr algn="just">
              <a:defRPr/>
            </a:pPr>
            <a:r>
              <a:rPr lang="zh-CN" altLang="en-US" sz="2400" b="1" dirty="0">
                <a:solidFill>
                  <a:srgbClr val="C00000"/>
                </a:solidFill>
                <a:latin typeface="+mj-ea"/>
                <a:ea typeface="+mj-ea"/>
              </a:rPr>
              <a:t>导通状态</a:t>
            </a:r>
          </a:p>
        </p:txBody>
      </p:sp>
    </p:spTree>
    <p:extLst>
      <p:ext uri="{BB962C8B-B14F-4D97-AF65-F5344CB8AC3E}">
        <p14:creationId xmlns:p14="http://schemas.microsoft.com/office/powerpoint/2010/main" val="409702313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磁性材料物理特性</a:t>
            </a:r>
          </a:p>
        </p:txBody>
      </p:sp>
      <p:sp>
        <p:nvSpPr>
          <p:cNvPr id="3" name="内容占位符 2"/>
          <p:cNvSpPr>
            <a:spLocks noGrp="1"/>
          </p:cNvSpPr>
          <p:nvPr>
            <p:ph idx="1"/>
          </p:nvPr>
        </p:nvSpPr>
        <p:spPr>
          <a:xfrm>
            <a:off x="487823" y="942764"/>
            <a:ext cx="5615266" cy="5637024"/>
          </a:xfrm>
        </p:spPr>
        <p:txBody>
          <a:bodyPr>
            <a:normAutofit lnSpcReduction="10000"/>
          </a:bodyPr>
          <a:lstStyle/>
          <a:p>
            <a:r>
              <a:rPr lang="en-US" altLang="zh-CN" sz="2400" dirty="0"/>
              <a:t>I----</a:t>
            </a:r>
            <a:r>
              <a:rPr lang="zh-CN" altLang="en-US" sz="2400" dirty="0"/>
              <a:t>电流</a:t>
            </a:r>
          </a:p>
          <a:p>
            <a:r>
              <a:rPr lang="en-US" altLang="zh-CN" sz="2400" dirty="0"/>
              <a:t>B---</a:t>
            </a:r>
            <a:r>
              <a:rPr lang="zh-CN" altLang="en-US" sz="2400" dirty="0"/>
              <a:t>磁感应强度</a:t>
            </a:r>
          </a:p>
          <a:p>
            <a:r>
              <a:rPr lang="en-US" altLang="zh-CN" sz="2400" dirty="0"/>
              <a:t>H---</a:t>
            </a:r>
            <a:r>
              <a:rPr lang="zh-CN" altLang="en-US" sz="2400" dirty="0"/>
              <a:t>外加磁场强度</a:t>
            </a:r>
          </a:p>
          <a:p>
            <a:r>
              <a:rPr lang="zh-CN" altLang="en-US" sz="2400" dirty="0"/>
              <a:t>磁性材料被磁化后，</a:t>
            </a:r>
          </a:p>
          <a:p>
            <a:r>
              <a:rPr lang="zh-CN" altLang="en-US" sz="2400" dirty="0"/>
              <a:t>工作点总在磁滞回线上。</a:t>
            </a:r>
          </a:p>
          <a:p>
            <a:r>
              <a:rPr lang="zh-CN" altLang="en-US" sz="2400" dirty="0"/>
              <a:t>剩磁状态</a:t>
            </a:r>
            <a:r>
              <a:rPr lang="en-US" altLang="zh-CN" sz="2400" dirty="0"/>
              <a:t>+B</a:t>
            </a:r>
            <a:r>
              <a:rPr lang="en-US" altLang="zh-CN" sz="2400" baseline="-25000" dirty="0"/>
              <a:t>r</a:t>
            </a:r>
            <a:r>
              <a:rPr lang="zh-CN" altLang="en-US" sz="2400" dirty="0"/>
              <a:t> </a:t>
            </a:r>
            <a:r>
              <a:rPr lang="en-US" altLang="zh-CN" sz="2400" dirty="0"/>
              <a:t>, </a:t>
            </a:r>
            <a:r>
              <a:rPr lang="zh-CN" altLang="en-US" sz="2400" dirty="0"/>
              <a:t>－</a:t>
            </a:r>
            <a:r>
              <a:rPr lang="en-US" altLang="zh-CN" sz="2400" dirty="0"/>
              <a:t>B</a:t>
            </a:r>
            <a:r>
              <a:rPr lang="en-US" altLang="zh-CN" sz="2400" baseline="-25000" dirty="0"/>
              <a:t>r</a:t>
            </a:r>
            <a:r>
              <a:rPr lang="zh-CN" altLang="en-US" sz="2400" dirty="0"/>
              <a:t>。</a:t>
            </a:r>
          </a:p>
          <a:p>
            <a:r>
              <a:rPr lang="en-US" altLang="zh-CN" sz="2400" dirty="0"/>
              <a:t>H</a:t>
            </a:r>
            <a:r>
              <a:rPr lang="en-US" altLang="zh-CN" sz="2000" baseline="-25000" dirty="0"/>
              <a:t>C</a:t>
            </a:r>
            <a:r>
              <a:rPr lang="zh-CN" altLang="en-US" sz="2400" dirty="0"/>
              <a:t> 矫顽磁力 </a:t>
            </a:r>
          </a:p>
          <a:p>
            <a:r>
              <a:rPr lang="zh-CN" altLang="en-US" sz="2400" dirty="0"/>
              <a:t>矩形磁滞回线</a:t>
            </a:r>
            <a:r>
              <a:rPr lang="en-US" altLang="zh-CN" sz="2400" dirty="0"/>
              <a:t>B</a:t>
            </a:r>
            <a:r>
              <a:rPr lang="en-US" altLang="zh-CN" sz="2400" baseline="-25000" dirty="0"/>
              <a:t>r </a:t>
            </a:r>
            <a:r>
              <a:rPr lang="zh-CN" altLang="en-US" sz="2400" dirty="0"/>
              <a:t>较大容易读出，矫顽力</a:t>
            </a:r>
            <a:r>
              <a:rPr lang="en-US" altLang="zh-CN" sz="2400" dirty="0" err="1"/>
              <a:t>H</a:t>
            </a:r>
            <a:r>
              <a:rPr lang="en-US" altLang="zh-CN" sz="2400" baseline="-25000" dirty="0" err="1"/>
              <a:t>c</a:t>
            </a:r>
            <a:r>
              <a:rPr lang="zh-CN" altLang="en-US" sz="2400" dirty="0"/>
              <a:t>较小容易磁化，易于写入信息</a:t>
            </a:r>
          </a:p>
          <a:p>
            <a:endParaRPr lang="zh-CN" altLang="en-US" sz="2000" dirty="0"/>
          </a:p>
        </p:txBody>
      </p:sp>
      <p:pic>
        <p:nvPicPr>
          <p:cNvPr id="4"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a:xfrm>
            <a:off x="6634086" y="566434"/>
            <a:ext cx="3679495" cy="5945240"/>
          </a:xfrm>
          <a:prstGeom prst="rect">
            <a:avLst/>
          </a:prstGeom>
        </p:spPr>
      </p:pic>
    </p:spTree>
    <p:extLst>
      <p:ext uri="{BB962C8B-B14F-4D97-AF65-F5344CB8AC3E}">
        <p14:creationId xmlns:p14="http://schemas.microsoft.com/office/powerpoint/2010/main" val="321370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记录方式</a:t>
            </a:r>
          </a:p>
        </p:txBody>
      </p:sp>
      <p:sp>
        <p:nvSpPr>
          <p:cNvPr id="3" name="内容占位符 2"/>
          <p:cNvSpPr>
            <a:spLocks noGrp="1"/>
          </p:cNvSpPr>
          <p:nvPr>
            <p:ph idx="1"/>
          </p:nvPr>
        </p:nvSpPr>
        <p:spPr/>
        <p:txBody>
          <a:bodyPr/>
          <a:lstStyle/>
          <a:p>
            <a:r>
              <a:rPr lang="zh-CN" altLang="en-US" dirty="0"/>
              <a:t>一个剩磁磁化方向到底代表几个数据？</a:t>
            </a:r>
          </a:p>
          <a:p>
            <a:r>
              <a:rPr lang="zh-CN" altLang="en-US" dirty="0"/>
              <a:t>形成不同写入电流的方式称为记录方式</a:t>
            </a:r>
          </a:p>
          <a:p>
            <a:pPr lvl="1"/>
            <a:r>
              <a:rPr lang="zh-CN" altLang="en-US" dirty="0"/>
              <a:t> 不归零制（</a:t>
            </a:r>
            <a:r>
              <a:rPr lang="en-US" altLang="zh-CN" dirty="0"/>
              <a:t>NRZ0</a:t>
            </a:r>
            <a:r>
              <a:rPr lang="zh-CN" altLang="en-US" dirty="0"/>
              <a:t>）</a:t>
            </a:r>
          </a:p>
          <a:p>
            <a:pPr lvl="1"/>
            <a:r>
              <a:rPr lang="zh-CN" altLang="en-US" dirty="0"/>
              <a:t> 见“</a:t>
            </a:r>
            <a:r>
              <a:rPr lang="en-US" altLang="zh-CN" dirty="0"/>
              <a:t>1”</a:t>
            </a:r>
            <a:r>
              <a:rPr lang="zh-CN" altLang="en-US" dirty="0"/>
              <a:t>就翻不归零制（</a:t>
            </a:r>
            <a:r>
              <a:rPr lang="en-US" altLang="zh-CN" dirty="0"/>
              <a:t>NRZ1</a:t>
            </a:r>
            <a:r>
              <a:rPr lang="zh-CN" altLang="en-US" dirty="0"/>
              <a:t>）</a:t>
            </a:r>
          </a:p>
          <a:p>
            <a:pPr lvl="1"/>
            <a:r>
              <a:rPr lang="zh-CN" altLang="en-US" dirty="0"/>
              <a:t>  调相制（</a:t>
            </a:r>
            <a:r>
              <a:rPr lang="en-US" altLang="zh-CN" dirty="0"/>
              <a:t>PM</a:t>
            </a:r>
            <a:r>
              <a:rPr lang="zh-CN" altLang="en-US" dirty="0"/>
              <a:t>）</a:t>
            </a:r>
          </a:p>
          <a:p>
            <a:pPr lvl="1"/>
            <a:r>
              <a:rPr lang="zh-CN" altLang="en-US" dirty="0"/>
              <a:t>  调频制（</a:t>
            </a:r>
            <a:r>
              <a:rPr lang="en-US" altLang="zh-CN" dirty="0"/>
              <a:t>FM</a:t>
            </a:r>
            <a:r>
              <a:rPr lang="zh-CN" altLang="en-US" dirty="0"/>
              <a:t>）</a:t>
            </a:r>
          </a:p>
          <a:p>
            <a:pPr lvl="1"/>
            <a:r>
              <a:rPr lang="zh-CN" altLang="en-US" dirty="0"/>
              <a:t>  改进调频制（</a:t>
            </a:r>
            <a:r>
              <a:rPr lang="en-US" altLang="zh-CN" dirty="0"/>
              <a:t>MFM</a:t>
            </a:r>
            <a:r>
              <a:rPr lang="zh-CN" altLang="en-US" dirty="0"/>
              <a:t>）</a:t>
            </a:r>
          </a:p>
          <a:p>
            <a:endParaRPr lang="zh-CN" altLang="en-US" dirty="0"/>
          </a:p>
          <a:p>
            <a:endParaRPr lang="zh-CN" altLang="en-US" dirty="0"/>
          </a:p>
          <a:p>
            <a:endParaRPr lang="zh-CN" altLang="en-US" dirty="0"/>
          </a:p>
        </p:txBody>
      </p:sp>
      <p:graphicFrame>
        <p:nvGraphicFramePr>
          <p:cNvPr id="4" name="Object 119"/>
          <p:cNvGraphicFramePr>
            <a:graphicFrameLocks noChangeAspect="1"/>
          </p:cNvGraphicFramePr>
          <p:nvPr>
            <p:extLst>
              <p:ext uri="{D42A27DB-BD31-4B8C-83A1-F6EECF244321}">
                <p14:modId xmlns:p14="http://schemas.microsoft.com/office/powerpoint/2010/main" val="2636213283"/>
              </p:ext>
            </p:extLst>
          </p:nvPr>
        </p:nvGraphicFramePr>
        <p:xfrm>
          <a:off x="5943601" y="3645024"/>
          <a:ext cx="4194175" cy="2305050"/>
        </p:xfrm>
        <a:graphic>
          <a:graphicData uri="http://schemas.openxmlformats.org/presentationml/2006/ole">
            <mc:AlternateContent xmlns:mc="http://schemas.openxmlformats.org/markup-compatibility/2006">
              <mc:Choice xmlns:v="urn:schemas-microsoft-com:vml" Requires="v">
                <p:oleObj spid="_x0000_s8302" name="Picture" r:id="rId3" imgW="2221338" imgH="1218693" progId="Word.Picture.8">
                  <p:embed/>
                </p:oleObj>
              </mc:Choice>
              <mc:Fallback>
                <p:oleObj name="Picture" r:id="rId3" imgW="2221338" imgH="1218693" progId="Word.Picture.8">
                  <p:embed/>
                  <p:pic>
                    <p:nvPicPr>
                      <p:cNvPr id="4" name="Object 11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1" y="3645024"/>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Tree>
    <p:extLst>
      <p:ext uri="{BB962C8B-B14F-4D97-AF65-F5344CB8AC3E}">
        <p14:creationId xmlns:p14="http://schemas.microsoft.com/office/powerpoint/2010/main" val="14308694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p:txBody>
          <a:bodyPr/>
          <a:lstStyle/>
          <a:p>
            <a:pPr eaLnBrk="1" hangingPunct="1"/>
            <a:r>
              <a:rPr lang="zh-CN" altLang="en-US"/>
              <a:t>不归零制</a:t>
            </a:r>
            <a:r>
              <a:rPr lang="en-US" altLang="zh-CN"/>
              <a:t>NRZ  </a:t>
            </a:r>
            <a:r>
              <a:rPr lang="en-US" altLang="zh-CN" sz="2600" i="1"/>
              <a:t>(Not Return Zero)</a:t>
            </a:r>
          </a:p>
        </p:txBody>
      </p:sp>
      <p:sp>
        <p:nvSpPr>
          <p:cNvPr id="355330" name="Text Box 4"/>
          <p:cNvSpPr txBox="1">
            <a:spLocks noChangeArrowheads="1"/>
          </p:cNvSpPr>
          <p:nvPr/>
        </p:nvSpPr>
        <p:spPr bwMode="auto">
          <a:xfrm>
            <a:off x="2351089" y="1700213"/>
            <a:ext cx="1584325" cy="457200"/>
          </a:xfrm>
          <a:prstGeom prst="rect">
            <a:avLst/>
          </a:prstGeom>
          <a:noFill/>
          <a:ln w="9525">
            <a:noFill/>
            <a:miter lim="800000"/>
            <a:headEnd/>
            <a:tailEnd/>
          </a:ln>
        </p:spPr>
        <p:txBody>
          <a:bodyPr>
            <a:spAutoFit/>
          </a:bodyPr>
          <a:lstStyle/>
          <a:p>
            <a:pPr algn="r"/>
            <a:r>
              <a:rPr lang="zh-CN" altLang="en-US" sz="2400" b="1">
                <a:latin typeface="华文新魏" pitchFamily="2" charset="-122"/>
                <a:ea typeface="华文新魏" pitchFamily="2" charset="-122"/>
              </a:rPr>
              <a:t>数据序列</a:t>
            </a:r>
            <a:endParaRPr lang="zh-CN" altLang="el-GR" sz="2400" b="1" baseline="-25000">
              <a:latin typeface="华文新魏" pitchFamily="2" charset="-122"/>
              <a:ea typeface="华文新魏" pitchFamily="2" charset="-122"/>
            </a:endParaRPr>
          </a:p>
        </p:txBody>
      </p:sp>
      <p:sp>
        <p:nvSpPr>
          <p:cNvPr id="1326085" name="Line 5"/>
          <p:cNvSpPr>
            <a:spLocks noChangeShapeType="1"/>
          </p:cNvSpPr>
          <p:nvPr/>
        </p:nvSpPr>
        <p:spPr bwMode="auto">
          <a:xfrm>
            <a:off x="4656138" y="2636839"/>
            <a:ext cx="0" cy="720725"/>
          </a:xfrm>
          <a:prstGeom prst="line">
            <a:avLst/>
          </a:prstGeom>
          <a:noFill/>
          <a:ln w="28575">
            <a:solidFill>
              <a:srgbClr val="008000"/>
            </a:solidFill>
            <a:round/>
            <a:headEnd/>
            <a:tailEnd/>
          </a:ln>
        </p:spPr>
        <p:txBody>
          <a:bodyPr wrap="none" anchor="ctr"/>
          <a:lstStyle/>
          <a:p>
            <a:endParaRPr lang="zh-CN" altLang="en-US"/>
          </a:p>
        </p:txBody>
      </p:sp>
      <p:sp>
        <p:nvSpPr>
          <p:cNvPr id="1326086" name="Line 6"/>
          <p:cNvSpPr>
            <a:spLocks noChangeShapeType="1"/>
          </p:cNvSpPr>
          <p:nvPr/>
        </p:nvSpPr>
        <p:spPr bwMode="auto">
          <a:xfrm flipV="1">
            <a:off x="4008438" y="2636839"/>
            <a:ext cx="647700" cy="1587"/>
          </a:xfrm>
          <a:prstGeom prst="line">
            <a:avLst/>
          </a:prstGeom>
          <a:noFill/>
          <a:ln w="28575">
            <a:solidFill>
              <a:srgbClr val="008000"/>
            </a:solidFill>
            <a:round/>
            <a:headEnd/>
            <a:tailEnd/>
          </a:ln>
        </p:spPr>
        <p:txBody>
          <a:bodyPr wrap="none" anchor="ctr"/>
          <a:lstStyle/>
          <a:p>
            <a:endParaRPr lang="zh-CN" altLang="en-US"/>
          </a:p>
        </p:txBody>
      </p:sp>
      <p:sp>
        <p:nvSpPr>
          <p:cNvPr id="355333" name="Line 7"/>
          <p:cNvSpPr>
            <a:spLocks noChangeShapeType="1"/>
          </p:cNvSpPr>
          <p:nvPr/>
        </p:nvSpPr>
        <p:spPr bwMode="auto">
          <a:xfrm>
            <a:off x="3998913" y="1628776"/>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4" name="Line 8"/>
          <p:cNvSpPr>
            <a:spLocks noChangeShapeType="1"/>
          </p:cNvSpPr>
          <p:nvPr/>
        </p:nvSpPr>
        <p:spPr bwMode="auto">
          <a:xfrm>
            <a:off x="4656138" y="1628776"/>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5" name="Line 9"/>
          <p:cNvSpPr>
            <a:spLocks noChangeShapeType="1"/>
          </p:cNvSpPr>
          <p:nvPr/>
        </p:nvSpPr>
        <p:spPr bwMode="auto">
          <a:xfrm>
            <a:off x="5314950" y="1628776"/>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6" name="Line 10"/>
          <p:cNvSpPr>
            <a:spLocks noChangeShapeType="1"/>
          </p:cNvSpPr>
          <p:nvPr/>
        </p:nvSpPr>
        <p:spPr bwMode="auto">
          <a:xfrm>
            <a:off x="5973763" y="1628776"/>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7" name="Line 11"/>
          <p:cNvSpPr>
            <a:spLocks noChangeShapeType="1"/>
          </p:cNvSpPr>
          <p:nvPr/>
        </p:nvSpPr>
        <p:spPr bwMode="auto">
          <a:xfrm>
            <a:off x="6630988" y="1628776"/>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8" name="Line 12"/>
          <p:cNvSpPr>
            <a:spLocks noChangeShapeType="1"/>
          </p:cNvSpPr>
          <p:nvPr/>
        </p:nvSpPr>
        <p:spPr bwMode="auto">
          <a:xfrm>
            <a:off x="7289800" y="1628776"/>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9" name="Line 13"/>
          <p:cNvSpPr>
            <a:spLocks noChangeShapeType="1"/>
          </p:cNvSpPr>
          <p:nvPr/>
        </p:nvSpPr>
        <p:spPr bwMode="auto">
          <a:xfrm>
            <a:off x="7948613" y="1628776"/>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0" name="Line 14"/>
          <p:cNvSpPr>
            <a:spLocks noChangeShapeType="1"/>
          </p:cNvSpPr>
          <p:nvPr/>
        </p:nvSpPr>
        <p:spPr bwMode="auto">
          <a:xfrm>
            <a:off x="8605838" y="1628776"/>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1" name="Line 15"/>
          <p:cNvSpPr>
            <a:spLocks noChangeShapeType="1"/>
          </p:cNvSpPr>
          <p:nvPr/>
        </p:nvSpPr>
        <p:spPr bwMode="auto">
          <a:xfrm>
            <a:off x="9263063" y="1628776"/>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2" name="Text Box 16"/>
          <p:cNvSpPr txBox="1">
            <a:spLocks noChangeArrowheads="1"/>
          </p:cNvSpPr>
          <p:nvPr/>
        </p:nvSpPr>
        <p:spPr bwMode="auto">
          <a:xfrm>
            <a:off x="4179889"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3" name="Text Box 17"/>
          <p:cNvSpPr txBox="1">
            <a:spLocks noChangeArrowheads="1"/>
          </p:cNvSpPr>
          <p:nvPr/>
        </p:nvSpPr>
        <p:spPr bwMode="auto">
          <a:xfrm>
            <a:off x="4837114"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4" name="Text Box 18"/>
          <p:cNvSpPr txBox="1">
            <a:spLocks noChangeArrowheads="1"/>
          </p:cNvSpPr>
          <p:nvPr/>
        </p:nvSpPr>
        <p:spPr bwMode="auto">
          <a:xfrm>
            <a:off x="5478464"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5" name="Text Box 19"/>
          <p:cNvSpPr txBox="1">
            <a:spLocks noChangeArrowheads="1"/>
          </p:cNvSpPr>
          <p:nvPr/>
        </p:nvSpPr>
        <p:spPr bwMode="auto">
          <a:xfrm>
            <a:off x="6153151"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6" name="Text Box 20"/>
          <p:cNvSpPr txBox="1">
            <a:spLocks noChangeArrowheads="1"/>
          </p:cNvSpPr>
          <p:nvPr/>
        </p:nvSpPr>
        <p:spPr bwMode="auto">
          <a:xfrm>
            <a:off x="6811964"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7" name="Text Box 21"/>
          <p:cNvSpPr txBox="1">
            <a:spLocks noChangeArrowheads="1"/>
          </p:cNvSpPr>
          <p:nvPr/>
        </p:nvSpPr>
        <p:spPr bwMode="auto">
          <a:xfrm>
            <a:off x="7453314"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8" name="Text Box 22"/>
          <p:cNvSpPr txBox="1">
            <a:spLocks noChangeArrowheads="1"/>
          </p:cNvSpPr>
          <p:nvPr/>
        </p:nvSpPr>
        <p:spPr bwMode="auto">
          <a:xfrm>
            <a:off x="8112126"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9" name="Text Box 23"/>
          <p:cNvSpPr txBox="1">
            <a:spLocks noChangeArrowheads="1"/>
          </p:cNvSpPr>
          <p:nvPr/>
        </p:nvSpPr>
        <p:spPr bwMode="auto">
          <a:xfrm>
            <a:off x="8753476"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1326104" name="Line 24"/>
          <p:cNvSpPr>
            <a:spLocks noChangeShapeType="1"/>
          </p:cNvSpPr>
          <p:nvPr/>
        </p:nvSpPr>
        <p:spPr bwMode="auto">
          <a:xfrm>
            <a:off x="4008438" y="2997200"/>
            <a:ext cx="5256212" cy="0"/>
          </a:xfrm>
          <a:prstGeom prst="line">
            <a:avLst/>
          </a:prstGeom>
          <a:noFill/>
          <a:ln w="19050">
            <a:solidFill>
              <a:schemeClr val="tx1"/>
            </a:solidFill>
            <a:round/>
            <a:headEnd/>
            <a:tailEnd/>
          </a:ln>
        </p:spPr>
        <p:txBody>
          <a:bodyPr wrap="none" anchor="ctr"/>
          <a:lstStyle/>
          <a:p>
            <a:endParaRPr lang="zh-CN" altLang="en-US"/>
          </a:p>
        </p:txBody>
      </p:sp>
      <p:sp>
        <p:nvSpPr>
          <p:cNvPr id="1326105" name="Line 25"/>
          <p:cNvSpPr>
            <a:spLocks noChangeShapeType="1"/>
          </p:cNvSpPr>
          <p:nvPr/>
        </p:nvSpPr>
        <p:spPr bwMode="auto">
          <a:xfrm flipV="1">
            <a:off x="4656138" y="3357563"/>
            <a:ext cx="1981200" cy="0"/>
          </a:xfrm>
          <a:prstGeom prst="line">
            <a:avLst/>
          </a:prstGeom>
          <a:noFill/>
          <a:ln w="28575">
            <a:solidFill>
              <a:srgbClr val="008000"/>
            </a:solidFill>
            <a:round/>
            <a:headEnd/>
            <a:tailEnd/>
          </a:ln>
        </p:spPr>
        <p:txBody>
          <a:bodyPr wrap="none" anchor="ctr"/>
          <a:lstStyle/>
          <a:p>
            <a:endParaRPr lang="zh-CN" altLang="en-US"/>
          </a:p>
        </p:txBody>
      </p:sp>
      <p:sp>
        <p:nvSpPr>
          <p:cNvPr id="1326106" name="Line 26"/>
          <p:cNvSpPr>
            <a:spLocks noChangeShapeType="1"/>
          </p:cNvSpPr>
          <p:nvPr/>
        </p:nvSpPr>
        <p:spPr bwMode="auto">
          <a:xfrm>
            <a:off x="6624638" y="2636839"/>
            <a:ext cx="0" cy="720725"/>
          </a:xfrm>
          <a:prstGeom prst="line">
            <a:avLst/>
          </a:prstGeom>
          <a:noFill/>
          <a:ln w="28575">
            <a:solidFill>
              <a:srgbClr val="008000"/>
            </a:solidFill>
            <a:round/>
            <a:headEnd/>
            <a:tailEnd/>
          </a:ln>
        </p:spPr>
        <p:txBody>
          <a:bodyPr wrap="none" anchor="ctr"/>
          <a:lstStyle/>
          <a:p>
            <a:endParaRPr lang="zh-CN" altLang="en-US"/>
          </a:p>
        </p:txBody>
      </p:sp>
      <p:sp>
        <p:nvSpPr>
          <p:cNvPr id="1326107" name="Line 27"/>
          <p:cNvSpPr>
            <a:spLocks noChangeShapeType="1"/>
          </p:cNvSpPr>
          <p:nvPr/>
        </p:nvSpPr>
        <p:spPr bwMode="auto">
          <a:xfrm flipV="1">
            <a:off x="6613526" y="2636839"/>
            <a:ext cx="2016125" cy="1587"/>
          </a:xfrm>
          <a:prstGeom prst="line">
            <a:avLst/>
          </a:prstGeom>
          <a:noFill/>
          <a:ln w="28575">
            <a:solidFill>
              <a:srgbClr val="008000"/>
            </a:solidFill>
            <a:round/>
            <a:headEnd/>
            <a:tailEnd/>
          </a:ln>
        </p:spPr>
        <p:txBody>
          <a:bodyPr wrap="none" anchor="ctr"/>
          <a:lstStyle/>
          <a:p>
            <a:endParaRPr lang="zh-CN" altLang="en-US"/>
          </a:p>
        </p:txBody>
      </p:sp>
      <p:sp>
        <p:nvSpPr>
          <p:cNvPr id="1326108" name="Line 28"/>
          <p:cNvSpPr>
            <a:spLocks noChangeShapeType="1"/>
          </p:cNvSpPr>
          <p:nvPr/>
        </p:nvSpPr>
        <p:spPr bwMode="auto">
          <a:xfrm>
            <a:off x="8616950" y="2636839"/>
            <a:ext cx="0" cy="720725"/>
          </a:xfrm>
          <a:prstGeom prst="line">
            <a:avLst/>
          </a:prstGeom>
          <a:noFill/>
          <a:ln w="28575">
            <a:solidFill>
              <a:srgbClr val="008000"/>
            </a:solidFill>
            <a:round/>
            <a:headEnd/>
            <a:tailEnd/>
          </a:ln>
        </p:spPr>
        <p:txBody>
          <a:bodyPr wrap="none" anchor="ctr"/>
          <a:lstStyle/>
          <a:p>
            <a:endParaRPr lang="zh-CN" altLang="en-US"/>
          </a:p>
        </p:txBody>
      </p:sp>
      <p:sp>
        <p:nvSpPr>
          <p:cNvPr id="1326109" name="Line 29"/>
          <p:cNvSpPr>
            <a:spLocks noChangeShapeType="1"/>
          </p:cNvSpPr>
          <p:nvPr/>
        </p:nvSpPr>
        <p:spPr bwMode="auto">
          <a:xfrm flipV="1">
            <a:off x="8616950" y="3355975"/>
            <a:ext cx="647700" cy="1588"/>
          </a:xfrm>
          <a:prstGeom prst="line">
            <a:avLst/>
          </a:prstGeom>
          <a:noFill/>
          <a:ln w="28575">
            <a:solidFill>
              <a:srgbClr val="008000"/>
            </a:solidFill>
            <a:round/>
            <a:headEnd/>
            <a:tailEnd/>
          </a:ln>
        </p:spPr>
        <p:txBody>
          <a:bodyPr wrap="none" anchor="ctr"/>
          <a:lstStyle/>
          <a:p>
            <a:endParaRPr lang="zh-CN" altLang="en-US"/>
          </a:p>
        </p:txBody>
      </p:sp>
      <p:sp>
        <p:nvSpPr>
          <p:cNvPr id="1326110" name="Text Box 30"/>
          <p:cNvSpPr txBox="1">
            <a:spLocks noChangeArrowheads="1"/>
          </p:cNvSpPr>
          <p:nvPr/>
        </p:nvSpPr>
        <p:spPr bwMode="auto">
          <a:xfrm>
            <a:off x="2279651" y="2684463"/>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NRZ</a:t>
            </a:r>
            <a:r>
              <a:rPr lang="en-US" altLang="zh-CN" sz="2400" b="1" baseline="-25000">
                <a:latin typeface="华文新魏" pitchFamily="2" charset="-122"/>
                <a:ea typeface="华文新魏" pitchFamily="2" charset="-122"/>
              </a:rPr>
              <a:t>0</a:t>
            </a:r>
            <a:endParaRPr lang="el-GR" altLang="zh-CN" sz="2400" b="1" baseline="-25000">
              <a:latin typeface="华文新魏" pitchFamily="2" charset="-122"/>
              <a:ea typeface="华文新魏" pitchFamily="2" charset="-122"/>
            </a:endParaRPr>
          </a:p>
        </p:txBody>
      </p:sp>
      <p:sp>
        <p:nvSpPr>
          <p:cNvPr id="1326111" name="Line 31"/>
          <p:cNvSpPr>
            <a:spLocks noChangeShapeType="1"/>
          </p:cNvSpPr>
          <p:nvPr/>
        </p:nvSpPr>
        <p:spPr bwMode="auto">
          <a:xfrm>
            <a:off x="4295775" y="4076701"/>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2" name="Line 32"/>
          <p:cNvSpPr>
            <a:spLocks noChangeShapeType="1"/>
          </p:cNvSpPr>
          <p:nvPr/>
        </p:nvSpPr>
        <p:spPr bwMode="auto">
          <a:xfrm flipV="1">
            <a:off x="4008439" y="4797425"/>
            <a:ext cx="287337" cy="0"/>
          </a:xfrm>
          <a:prstGeom prst="line">
            <a:avLst/>
          </a:prstGeom>
          <a:noFill/>
          <a:ln w="28575">
            <a:solidFill>
              <a:schemeClr val="hlink"/>
            </a:solidFill>
            <a:round/>
            <a:headEnd/>
            <a:tailEnd/>
          </a:ln>
        </p:spPr>
        <p:txBody>
          <a:bodyPr wrap="none" anchor="ctr"/>
          <a:lstStyle/>
          <a:p>
            <a:endParaRPr lang="zh-CN" altLang="en-US"/>
          </a:p>
        </p:txBody>
      </p:sp>
      <p:sp>
        <p:nvSpPr>
          <p:cNvPr id="1326113" name="Line 33"/>
          <p:cNvSpPr>
            <a:spLocks noChangeShapeType="1"/>
          </p:cNvSpPr>
          <p:nvPr/>
        </p:nvSpPr>
        <p:spPr bwMode="auto">
          <a:xfrm>
            <a:off x="4008438" y="4437063"/>
            <a:ext cx="5256212" cy="0"/>
          </a:xfrm>
          <a:prstGeom prst="line">
            <a:avLst/>
          </a:prstGeom>
          <a:noFill/>
          <a:ln w="19050">
            <a:solidFill>
              <a:schemeClr val="tx1"/>
            </a:solidFill>
            <a:round/>
            <a:headEnd/>
            <a:tailEnd/>
          </a:ln>
        </p:spPr>
        <p:txBody>
          <a:bodyPr wrap="none" anchor="ctr"/>
          <a:lstStyle/>
          <a:p>
            <a:endParaRPr lang="zh-CN" altLang="en-US"/>
          </a:p>
        </p:txBody>
      </p:sp>
      <p:sp>
        <p:nvSpPr>
          <p:cNvPr id="1326114" name="Line 34"/>
          <p:cNvSpPr>
            <a:spLocks noChangeShapeType="1"/>
          </p:cNvSpPr>
          <p:nvPr/>
        </p:nvSpPr>
        <p:spPr bwMode="auto">
          <a:xfrm flipV="1">
            <a:off x="4295776" y="4076700"/>
            <a:ext cx="2663825" cy="0"/>
          </a:xfrm>
          <a:prstGeom prst="line">
            <a:avLst/>
          </a:prstGeom>
          <a:noFill/>
          <a:ln w="28575">
            <a:solidFill>
              <a:schemeClr val="hlink"/>
            </a:solidFill>
            <a:round/>
            <a:headEnd/>
            <a:tailEnd/>
          </a:ln>
        </p:spPr>
        <p:txBody>
          <a:bodyPr wrap="none" anchor="ctr"/>
          <a:lstStyle/>
          <a:p>
            <a:endParaRPr lang="zh-CN" altLang="en-US"/>
          </a:p>
        </p:txBody>
      </p:sp>
      <p:sp>
        <p:nvSpPr>
          <p:cNvPr id="1326115" name="Line 35"/>
          <p:cNvSpPr>
            <a:spLocks noChangeShapeType="1"/>
          </p:cNvSpPr>
          <p:nvPr/>
        </p:nvSpPr>
        <p:spPr bwMode="auto">
          <a:xfrm>
            <a:off x="6959600" y="4076701"/>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6" name="Line 36"/>
          <p:cNvSpPr>
            <a:spLocks noChangeShapeType="1"/>
          </p:cNvSpPr>
          <p:nvPr/>
        </p:nvSpPr>
        <p:spPr bwMode="auto">
          <a:xfrm flipV="1">
            <a:off x="6961188" y="4795839"/>
            <a:ext cx="646112" cy="1587"/>
          </a:xfrm>
          <a:prstGeom prst="line">
            <a:avLst/>
          </a:prstGeom>
          <a:noFill/>
          <a:ln w="28575">
            <a:solidFill>
              <a:schemeClr val="hlink"/>
            </a:solidFill>
            <a:round/>
            <a:headEnd/>
            <a:tailEnd/>
          </a:ln>
        </p:spPr>
        <p:txBody>
          <a:bodyPr wrap="none" anchor="ctr"/>
          <a:lstStyle/>
          <a:p>
            <a:endParaRPr lang="zh-CN" altLang="en-US"/>
          </a:p>
        </p:txBody>
      </p:sp>
      <p:sp>
        <p:nvSpPr>
          <p:cNvPr id="1326117" name="Text Box 37"/>
          <p:cNvSpPr txBox="1">
            <a:spLocks noChangeArrowheads="1"/>
          </p:cNvSpPr>
          <p:nvPr/>
        </p:nvSpPr>
        <p:spPr bwMode="auto">
          <a:xfrm>
            <a:off x="2206626" y="4195763"/>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NRZ</a:t>
            </a:r>
            <a:r>
              <a:rPr lang="en-US" altLang="zh-CN" sz="2400" b="1" baseline="-25000">
                <a:latin typeface="华文新魏" pitchFamily="2" charset="-122"/>
                <a:ea typeface="华文新魏" pitchFamily="2" charset="-122"/>
              </a:rPr>
              <a:t>1</a:t>
            </a:r>
            <a:endParaRPr lang="el-GR" altLang="zh-CN" sz="2400" b="1" baseline="-25000">
              <a:latin typeface="华文新魏" pitchFamily="2" charset="-122"/>
              <a:ea typeface="华文新魏" pitchFamily="2" charset="-122"/>
            </a:endParaRPr>
          </a:p>
        </p:txBody>
      </p:sp>
      <p:sp>
        <p:nvSpPr>
          <p:cNvPr id="1326118" name="Line 38"/>
          <p:cNvSpPr>
            <a:spLocks noChangeShapeType="1"/>
          </p:cNvSpPr>
          <p:nvPr/>
        </p:nvSpPr>
        <p:spPr bwMode="auto">
          <a:xfrm>
            <a:off x="7607300" y="4076701"/>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9" name="Line 39"/>
          <p:cNvSpPr>
            <a:spLocks noChangeShapeType="1"/>
          </p:cNvSpPr>
          <p:nvPr/>
        </p:nvSpPr>
        <p:spPr bwMode="auto">
          <a:xfrm>
            <a:off x="8256588" y="4076701"/>
            <a:ext cx="0" cy="720725"/>
          </a:xfrm>
          <a:prstGeom prst="line">
            <a:avLst/>
          </a:prstGeom>
          <a:noFill/>
          <a:ln w="28575">
            <a:solidFill>
              <a:schemeClr val="hlink"/>
            </a:solidFill>
            <a:round/>
            <a:headEnd/>
            <a:tailEnd/>
          </a:ln>
        </p:spPr>
        <p:txBody>
          <a:bodyPr wrap="none" anchor="ctr"/>
          <a:lstStyle/>
          <a:p>
            <a:endParaRPr lang="zh-CN" altLang="en-US"/>
          </a:p>
        </p:txBody>
      </p:sp>
      <p:sp>
        <p:nvSpPr>
          <p:cNvPr id="1326120" name="Line 40"/>
          <p:cNvSpPr>
            <a:spLocks noChangeShapeType="1"/>
          </p:cNvSpPr>
          <p:nvPr/>
        </p:nvSpPr>
        <p:spPr bwMode="auto">
          <a:xfrm flipV="1">
            <a:off x="7610476" y="4076700"/>
            <a:ext cx="646113" cy="1588"/>
          </a:xfrm>
          <a:prstGeom prst="line">
            <a:avLst/>
          </a:prstGeom>
          <a:noFill/>
          <a:ln w="28575">
            <a:solidFill>
              <a:schemeClr val="hlink"/>
            </a:solidFill>
            <a:round/>
            <a:headEnd/>
            <a:tailEnd/>
          </a:ln>
        </p:spPr>
        <p:txBody>
          <a:bodyPr wrap="none" anchor="ctr"/>
          <a:lstStyle/>
          <a:p>
            <a:endParaRPr lang="zh-CN" altLang="en-US"/>
          </a:p>
        </p:txBody>
      </p:sp>
      <p:sp>
        <p:nvSpPr>
          <p:cNvPr id="1326121" name="Line 41"/>
          <p:cNvSpPr>
            <a:spLocks noChangeShapeType="1"/>
          </p:cNvSpPr>
          <p:nvPr/>
        </p:nvSpPr>
        <p:spPr bwMode="auto">
          <a:xfrm>
            <a:off x="8256588" y="4797426"/>
            <a:ext cx="1027112" cy="3175"/>
          </a:xfrm>
          <a:prstGeom prst="line">
            <a:avLst/>
          </a:prstGeom>
          <a:noFill/>
          <a:ln w="28575">
            <a:solidFill>
              <a:schemeClr val="hlink"/>
            </a:solidFill>
            <a:round/>
            <a:headEnd/>
            <a:tailEnd/>
          </a:ln>
        </p:spPr>
        <p:txBody>
          <a:bodyPr wrap="none" anchor="ctr"/>
          <a:lstStyle/>
          <a:p>
            <a:endParaRPr lang="zh-CN" altLang="en-US"/>
          </a:p>
        </p:txBody>
      </p:sp>
    </p:spTree>
    <p:extLst>
      <p:ext uri="{BB962C8B-B14F-4D97-AF65-F5344CB8AC3E}">
        <p14:creationId xmlns:p14="http://schemas.microsoft.com/office/powerpoint/2010/main" val="3465984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6110"/>
                                        </p:tgtEl>
                                        <p:attrNameLst>
                                          <p:attrName>style.visibility</p:attrName>
                                        </p:attrNameLst>
                                      </p:cBhvr>
                                      <p:to>
                                        <p:strVal val="visible"/>
                                      </p:to>
                                    </p:set>
                                    <p:anim calcmode="lin" valueType="num">
                                      <p:cBhvr additive="base">
                                        <p:cTn id="7" dur="500" fill="hold"/>
                                        <p:tgtEl>
                                          <p:spTgt spid="1326110"/>
                                        </p:tgtEl>
                                        <p:attrNameLst>
                                          <p:attrName>ppt_x</p:attrName>
                                        </p:attrNameLst>
                                      </p:cBhvr>
                                      <p:tavLst>
                                        <p:tav tm="0">
                                          <p:val>
                                            <p:strVal val="#ppt_x"/>
                                          </p:val>
                                        </p:tav>
                                        <p:tav tm="100000">
                                          <p:val>
                                            <p:strVal val="#ppt_x"/>
                                          </p:val>
                                        </p:tav>
                                      </p:tavLst>
                                    </p:anim>
                                    <p:anim calcmode="lin" valueType="num">
                                      <p:cBhvr additive="base">
                                        <p:cTn id="8" dur="500" fill="hold"/>
                                        <p:tgtEl>
                                          <p:spTgt spid="1326110"/>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0"/>
                                        </p:tgtEl>
                                        <p:attrNameLst>
                                          <p:attrName>ppt_c</p:attrName>
                                        </p:attrNameLst>
                                      </p:cBhvr>
                                      <p:to>
                                        <a:schemeClr val="accent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326104"/>
                                        </p:tgtEl>
                                        <p:attrNameLst>
                                          <p:attrName>style.visibility</p:attrName>
                                        </p:attrNameLst>
                                      </p:cBhvr>
                                      <p:to>
                                        <p:strVal val="visible"/>
                                      </p:to>
                                    </p:set>
                                    <p:anim calcmode="lin" valueType="num">
                                      <p:cBhvr>
                                        <p:cTn id="13" dur="500" fill="hold"/>
                                        <p:tgtEl>
                                          <p:spTgt spid="1326104"/>
                                        </p:tgtEl>
                                        <p:attrNameLst>
                                          <p:attrName>ppt_x</p:attrName>
                                        </p:attrNameLst>
                                      </p:cBhvr>
                                      <p:tavLst>
                                        <p:tav tm="0">
                                          <p:val>
                                            <p:strVal val="#ppt_x-#ppt_w/2"/>
                                          </p:val>
                                        </p:tav>
                                        <p:tav tm="100000">
                                          <p:val>
                                            <p:strVal val="#ppt_x"/>
                                          </p:val>
                                        </p:tav>
                                      </p:tavLst>
                                    </p:anim>
                                    <p:anim calcmode="lin" valueType="num">
                                      <p:cBhvr>
                                        <p:cTn id="14" dur="500" fill="hold"/>
                                        <p:tgtEl>
                                          <p:spTgt spid="1326104"/>
                                        </p:tgtEl>
                                        <p:attrNameLst>
                                          <p:attrName>ppt_y</p:attrName>
                                        </p:attrNameLst>
                                      </p:cBhvr>
                                      <p:tavLst>
                                        <p:tav tm="0">
                                          <p:val>
                                            <p:strVal val="#ppt_y"/>
                                          </p:val>
                                        </p:tav>
                                        <p:tav tm="100000">
                                          <p:val>
                                            <p:strVal val="#ppt_y"/>
                                          </p:val>
                                        </p:tav>
                                      </p:tavLst>
                                    </p:anim>
                                    <p:anim calcmode="lin" valueType="num">
                                      <p:cBhvr>
                                        <p:cTn id="15" dur="500" fill="hold"/>
                                        <p:tgtEl>
                                          <p:spTgt spid="1326104"/>
                                        </p:tgtEl>
                                        <p:attrNameLst>
                                          <p:attrName>ppt_w</p:attrName>
                                        </p:attrNameLst>
                                      </p:cBhvr>
                                      <p:tavLst>
                                        <p:tav tm="0">
                                          <p:val>
                                            <p:fltVal val="0"/>
                                          </p:val>
                                        </p:tav>
                                        <p:tav tm="100000">
                                          <p:val>
                                            <p:strVal val="#ppt_w"/>
                                          </p:val>
                                        </p:tav>
                                      </p:tavLst>
                                    </p:anim>
                                    <p:anim calcmode="lin" valueType="num">
                                      <p:cBhvr>
                                        <p:cTn id="16" dur="500" fill="hold"/>
                                        <p:tgtEl>
                                          <p:spTgt spid="1326104"/>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326086"/>
                                        </p:tgtEl>
                                        <p:attrNameLst>
                                          <p:attrName>style.visibility</p:attrName>
                                        </p:attrNameLst>
                                      </p:cBhvr>
                                      <p:to>
                                        <p:strVal val="visible"/>
                                      </p:to>
                                    </p:set>
                                    <p:anim calcmode="lin" valueType="num">
                                      <p:cBhvr>
                                        <p:cTn id="21" dur="500" fill="hold"/>
                                        <p:tgtEl>
                                          <p:spTgt spid="1326086"/>
                                        </p:tgtEl>
                                        <p:attrNameLst>
                                          <p:attrName>ppt_x</p:attrName>
                                        </p:attrNameLst>
                                      </p:cBhvr>
                                      <p:tavLst>
                                        <p:tav tm="0">
                                          <p:val>
                                            <p:strVal val="#ppt_x-#ppt_w/2"/>
                                          </p:val>
                                        </p:tav>
                                        <p:tav tm="100000">
                                          <p:val>
                                            <p:strVal val="#ppt_x"/>
                                          </p:val>
                                        </p:tav>
                                      </p:tavLst>
                                    </p:anim>
                                    <p:anim calcmode="lin" valueType="num">
                                      <p:cBhvr>
                                        <p:cTn id="22" dur="500" fill="hold"/>
                                        <p:tgtEl>
                                          <p:spTgt spid="1326086"/>
                                        </p:tgtEl>
                                        <p:attrNameLst>
                                          <p:attrName>ppt_y</p:attrName>
                                        </p:attrNameLst>
                                      </p:cBhvr>
                                      <p:tavLst>
                                        <p:tav tm="0">
                                          <p:val>
                                            <p:strVal val="#ppt_y"/>
                                          </p:val>
                                        </p:tav>
                                        <p:tav tm="100000">
                                          <p:val>
                                            <p:strVal val="#ppt_y"/>
                                          </p:val>
                                        </p:tav>
                                      </p:tavLst>
                                    </p:anim>
                                    <p:anim calcmode="lin" valueType="num">
                                      <p:cBhvr>
                                        <p:cTn id="23" dur="500" fill="hold"/>
                                        <p:tgtEl>
                                          <p:spTgt spid="1326086"/>
                                        </p:tgtEl>
                                        <p:attrNameLst>
                                          <p:attrName>ppt_w</p:attrName>
                                        </p:attrNameLst>
                                      </p:cBhvr>
                                      <p:tavLst>
                                        <p:tav tm="0">
                                          <p:val>
                                            <p:fltVal val="0"/>
                                          </p:val>
                                        </p:tav>
                                        <p:tav tm="100000">
                                          <p:val>
                                            <p:strVal val="#ppt_w"/>
                                          </p:val>
                                        </p:tav>
                                      </p:tavLst>
                                    </p:anim>
                                    <p:anim calcmode="lin" valueType="num">
                                      <p:cBhvr>
                                        <p:cTn id="24" dur="500" fill="hold"/>
                                        <p:tgtEl>
                                          <p:spTgt spid="132608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086"/>
                                        </p:tgtEl>
                                        <p:attrNameLst>
                                          <p:attrName>ppt_c</p:attrName>
                                        </p:attrNameLst>
                                      </p:cBhvr>
                                      <p:to>
                                        <a:schemeClr val="accent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 repeatCount="3000" fill="hold" grpId="0" nodeType="clickEffect">
                                  <p:stCondLst>
                                    <p:cond delay="0"/>
                                  </p:stCondLst>
                                  <p:childTnLst>
                                    <p:set>
                                      <p:cBhvr>
                                        <p:cTn id="28" dur="1" fill="hold">
                                          <p:stCondLst>
                                            <p:cond delay="0"/>
                                          </p:stCondLst>
                                        </p:cTn>
                                        <p:tgtEl>
                                          <p:spTgt spid="1326085"/>
                                        </p:tgtEl>
                                        <p:attrNameLst>
                                          <p:attrName>style.visibility</p:attrName>
                                        </p:attrNameLst>
                                      </p:cBhvr>
                                      <p:to>
                                        <p:strVal val="visible"/>
                                      </p:to>
                                    </p:set>
                                    <p:anim calcmode="lin" valueType="num">
                                      <p:cBhvr>
                                        <p:cTn id="29" dur="500" fill="hold"/>
                                        <p:tgtEl>
                                          <p:spTgt spid="1326085"/>
                                        </p:tgtEl>
                                        <p:attrNameLst>
                                          <p:attrName>ppt_x</p:attrName>
                                        </p:attrNameLst>
                                      </p:cBhvr>
                                      <p:tavLst>
                                        <p:tav tm="0">
                                          <p:val>
                                            <p:strVal val="#ppt_x"/>
                                          </p:val>
                                        </p:tav>
                                        <p:tav tm="100000">
                                          <p:val>
                                            <p:strVal val="#ppt_x"/>
                                          </p:val>
                                        </p:tav>
                                      </p:tavLst>
                                    </p:anim>
                                    <p:anim calcmode="lin" valueType="num">
                                      <p:cBhvr>
                                        <p:cTn id="30" dur="500" fill="hold"/>
                                        <p:tgtEl>
                                          <p:spTgt spid="1326085"/>
                                        </p:tgtEl>
                                        <p:attrNameLst>
                                          <p:attrName>ppt_y</p:attrName>
                                        </p:attrNameLst>
                                      </p:cBhvr>
                                      <p:tavLst>
                                        <p:tav tm="0">
                                          <p:val>
                                            <p:strVal val="#ppt_y-#ppt_h/2"/>
                                          </p:val>
                                        </p:tav>
                                        <p:tav tm="100000">
                                          <p:val>
                                            <p:strVal val="#ppt_y"/>
                                          </p:val>
                                        </p:tav>
                                      </p:tavLst>
                                    </p:anim>
                                    <p:anim calcmode="lin" valueType="num">
                                      <p:cBhvr>
                                        <p:cTn id="31" dur="500" fill="hold"/>
                                        <p:tgtEl>
                                          <p:spTgt spid="1326085"/>
                                        </p:tgtEl>
                                        <p:attrNameLst>
                                          <p:attrName>ppt_w</p:attrName>
                                        </p:attrNameLst>
                                      </p:cBhvr>
                                      <p:tavLst>
                                        <p:tav tm="0">
                                          <p:val>
                                            <p:strVal val="#ppt_w"/>
                                          </p:val>
                                        </p:tav>
                                        <p:tav tm="100000">
                                          <p:val>
                                            <p:strVal val="#ppt_w"/>
                                          </p:val>
                                        </p:tav>
                                      </p:tavLst>
                                    </p:anim>
                                    <p:anim calcmode="lin" valueType="num">
                                      <p:cBhvr>
                                        <p:cTn id="32" dur="500" fill="hold"/>
                                        <p:tgtEl>
                                          <p:spTgt spid="132608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085"/>
                                        </p:tgtEl>
                                        <p:attrNameLst>
                                          <p:attrName>ppt_c</p:attrName>
                                        </p:attrNameLst>
                                      </p:cBhvr>
                                      <p:to>
                                        <a:schemeClr val="accent2"/>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326105"/>
                                        </p:tgtEl>
                                        <p:attrNameLst>
                                          <p:attrName>style.visibility</p:attrName>
                                        </p:attrNameLst>
                                      </p:cBhvr>
                                      <p:to>
                                        <p:strVal val="visible"/>
                                      </p:to>
                                    </p:set>
                                    <p:anim calcmode="lin" valueType="num">
                                      <p:cBhvr>
                                        <p:cTn id="37" dur="500" fill="hold"/>
                                        <p:tgtEl>
                                          <p:spTgt spid="1326105"/>
                                        </p:tgtEl>
                                        <p:attrNameLst>
                                          <p:attrName>ppt_x</p:attrName>
                                        </p:attrNameLst>
                                      </p:cBhvr>
                                      <p:tavLst>
                                        <p:tav tm="0">
                                          <p:val>
                                            <p:strVal val="#ppt_x-#ppt_w/2"/>
                                          </p:val>
                                        </p:tav>
                                        <p:tav tm="100000">
                                          <p:val>
                                            <p:strVal val="#ppt_x"/>
                                          </p:val>
                                        </p:tav>
                                      </p:tavLst>
                                    </p:anim>
                                    <p:anim calcmode="lin" valueType="num">
                                      <p:cBhvr>
                                        <p:cTn id="38" dur="500" fill="hold"/>
                                        <p:tgtEl>
                                          <p:spTgt spid="1326105"/>
                                        </p:tgtEl>
                                        <p:attrNameLst>
                                          <p:attrName>ppt_y</p:attrName>
                                        </p:attrNameLst>
                                      </p:cBhvr>
                                      <p:tavLst>
                                        <p:tav tm="0">
                                          <p:val>
                                            <p:strVal val="#ppt_y"/>
                                          </p:val>
                                        </p:tav>
                                        <p:tav tm="100000">
                                          <p:val>
                                            <p:strVal val="#ppt_y"/>
                                          </p:val>
                                        </p:tav>
                                      </p:tavLst>
                                    </p:anim>
                                    <p:anim calcmode="lin" valueType="num">
                                      <p:cBhvr>
                                        <p:cTn id="39" dur="500" fill="hold"/>
                                        <p:tgtEl>
                                          <p:spTgt spid="1326105"/>
                                        </p:tgtEl>
                                        <p:attrNameLst>
                                          <p:attrName>ppt_w</p:attrName>
                                        </p:attrNameLst>
                                      </p:cBhvr>
                                      <p:tavLst>
                                        <p:tav tm="0">
                                          <p:val>
                                            <p:fltVal val="0"/>
                                          </p:val>
                                        </p:tav>
                                        <p:tav tm="100000">
                                          <p:val>
                                            <p:strVal val="#ppt_w"/>
                                          </p:val>
                                        </p:tav>
                                      </p:tavLst>
                                    </p:anim>
                                    <p:anim calcmode="lin" valueType="num">
                                      <p:cBhvr>
                                        <p:cTn id="40" dur="500" fill="hold"/>
                                        <p:tgtEl>
                                          <p:spTgt spid="132610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5"/>
                                        </p:tgtEl>
                                        <p:attrNameLst>
                                          <p:attrName>ppt_c</p:attrName>
                                        </p:attrNameLst>
                                      </p:cBhvr>
                                      <p:to>
                                        <a:schemeClr val="accent2"/>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4" repeatCount="3000" fill="hold" grpId="0" nodeType="clickEffect">
                                  <p:stCondLst>
                                    <p:cond delay="0"/>
                                  </p:stCondLst>
                                  <p:childTnLst>
                                    <p:set>
                                      <p:cBhvr>
                                        <p:cTn id="44" dur="1" fill="hold">
                                          <p:stCondLst>
                                            <p:cond delay="0"/>
                                          </p:stCondLst>
                                        </p:cTn>
                                        <p:tgtEl>
                                          <p:spTgt spid="1326106"/>
                                        </p:tgtEl>
                                        <p:attrNameLst>
                                          <p:attrName>style.visibility</p:attrName>
                                        </p:attrNameLst>
                                      </p:cBhvr>
                                      <p:to>
                                        <p:strVal val="visible"/>
                                      </p:to>
                                    </p:set>
                                    <p:anim calcmode="lin" valueType="num">
                                      <p:cBhvr>
                                        <p:cTn id="45" dur="500" fill="hold"/>
                                        <p:tgtEl>
                                          <p:spTgt spid="1326106"/>
                                        </p:tgtEl>
                                        <p:attrNameLst>
                                          <p:attrName>ppt_x</p:attrName>
                                        </p:attrNameLst>
                                      </p:cBhvr>
                                      <p:tavLst>
                                        <p:tav tm="0">
                                          <p:val>
                                            <p:strVal val="#ppt_x"/>
                                          </p:val>
                                        </p:tav>
                                        <p:tav tm="100000">
                                          <p:val>
                                            <p:strVal val="#ppt_x"/>
                                          </p:val>
                                        </p:tav>
                                      </p:tavLst>
                                    </p:anim>
                                    <p:anim calcmode="lin" valueType="num">
                                      <p:cBhvr>
                                        <p:cTn id="46" dur="500" fill="hold"/>
                                        <p:tgtEl>
                                          <p:spTgt spid="1326106"/>
                                        </p:tgtEl>
                                        <p:attrNameLst>
                                          <p:attrName>ppt_y</p:attrName>
                                        </p:attrNameLst>
                                      </p:cBhvr>
                                      <p:tavLst>
                                        <p:tav tm="0">
                                          <p:val>
                                            <p:strVal val="#ppt_y+#ppt_h/2"/>
                                          </p:val>
                                        </p:tav>
                                        <p:tav tm="100000">
                                          <p:val>
                                            <p:strVal val="#ppt_y"/>
                                          </p:val>
                                        </p:tav>
                                      </p:tavLst>
                                    </p:anim>
                                    <p:anim calcmode="lin" valueType="num">
                                      <p:cBhvr>
                                        <p:cTn id="47" dur="500" fill="hold"/>
                                        <p:tgtEl>
                                          <p:spTgt spid="1326106"/>
                                        </p:tgtEl>
                                        <p:attrNameLst>
                                          <p:attrName>ppt_w</p:attrName>
                                        </p:attrNameLst>
                                      </p:cBhvr>
                                      <p:tavLst>
                                        <p:tav tm="0">
                                          <p:val>
                                            <p:strVal val="#ppt_w"/>
                                          </p:val>
                                        </p:tav>
                                        <p:tav tm="100000">
                                          <p:val>
                                            <p:strVal val="#ppt_w"/>
                                          </p:val>
                                        </p:tav>
                                      </p:tavLst>
                                    </p:anim>
                                    <p:anim calcmode="lin" valueType="num">
                                      <p:cBhvr>
                                        <p:cTn id="48" dur="500" fill="hold"/>
                                        <p:tgtEl>
                                          <p:spTgt spid="132610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6"/>
                                        </p:tgtEl>
                                        <p:attrNameLst>
                                          <p:attrName>ppt_c</p:attrName>
                                        </p:attrNameLst>
                                      </p:cBhvr>
                                      <p:to>
                                        <a:schemeClr val="accent2"/>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326107"/>
                                        </p:tgtEl>
                                        <p:attrNameLst>
                                          <p:attrName>style.visibility</p:attrName>
                                        </p:attrNameLst>
                                      </p:cBhvr>
                                      <p:to>
                                        <p:strVal val="visible"/>
                                      </p:to>
                                    </p:set>
                                    <p:anim calcmode="lin" valueType="num">
                                      <p:cBhvr>
                                        <p:cTn id="53" dur="500" fill="hold"/>
                                        <p:tgtEl>
                                          <p:spTgt spid="1326107"/>
                                        </p:tgtEl>
                                        <p:attrNameLst>
                                          <p:attrName>ppt_x</p:attrName>
                                        </p:attrNameLst>
                                      </p:cBhvr>
                                      <p:tavLst>
                                        <p:tav tm="0">
                                          <p:val>
                                            <p:strVal val="#ppt_x-#ppt_w/2"/>
                                          </p:val>
                                        </p:tav>
                                        <p:tav tm="100000">
                                          <p:val>
                                            <p:strVal val="#ppt_x"/>
                                          </p:val>
                                        </p:tav>
                                      </p:tavLst>
                                    </p:anim>
                                    <p:anim calcmode="lin" valueType="num">
                                      <p:cBhvr>
                                        <p:cTn id="54" dur="500" fill="hold"/>
                                        <p:tgtEl>
                                          <p:spTgt spid="1326107"/>
                                        </p:tgtEl>
                                        <p:attrNameLst>
                                          <p:attrName>ppt_y</p:attrName>
                                        </p:attrNameLst>
                                      </p:cBhvr>
                                      <p:tavLst>
                                        <p:tav tm="0">
                                          <p:val>
                                            <p:strVal val="#ppt_y"/>
                                          </p:val>
                                        </p:tav>
                                        <p:tav tm="100000">
                                          <p:val>
                                            <p:strVal val="#ppt_y"/>
                                          </p:val>
                                        </p:tav>
                                      </p:tavLst>
                                    </p:anim>
                                    <p:anim calcmode="lin" valueType="num">
                                      <p:cBhvr>
                                        <p:cTn id="55" dur="500" fill="hold"/>
                                        <p:tgtEl>
                                          <p:spTgt spid="1326107"/>
                                        </p:tgtEl>
                                        <p:attrNameLst>
                                          <p:attrName>ppt_w</p:attrName>
                                        </p:attrNameLst>
                                      </p:cBhvr>
                                      <p:tavLst>
                                        <p:tav tm="0">
                                          <p:val>
                                            <p:fltVal val="0"/>
                                          </p:val>
                                        </p:tav>
                                        <p:tav tm="100000">
                                          <p:val>
                                            <p:strVal val="#ppt_w"/>
                                          </p:val>
                                        </p:tav>
                                      </p:tavLst>
                                    </p:anim>
                                    <p:anim calcmode="lin" valueType="num">
                                      <p:cBhvr>
                                        <p:cTn id="56" dur="500" fill="hold"/>
                                        <p:tgtEl>
                                          <p:spTgt spid="13261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7"/>
                                        </p:tgtEl>
                                        <p:attrNameLst>
                                          <p:attrName>ppt_c</p:attrName>
                                        </p:attrNameLst>
                                      </p:cBhvr>
                                      <p:to>
                                        <a:schemeClr val="accent2"/>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 repeatCount="3000" fill="hold" grpId="0" nodeType="clickEffect">
                                  <p:stCondLst>
                                    <p:cond delay="0"/>
                                  </p:stCondLst>
                                  <p:childTnLst>
                                    <p:set>
                                      <p:cBhvr>
                                        <p:cTn id="60" dur="1" fill="hold">
                                          <p:stCondLst>
                                            <p:cond delay="0"/>
                                          </p:stCondLst>
                                        </p:cTn>
                                        <p:tgtEl>
                                          <p:spTgt spid="1326108"/>
                                        </p:tgtEl>
                                        <p:attrNameLst>
                                          <p:attrName>style.visibility</p:attrName>
                                        </p:attrNameLst>
                                      </p:cBhvr>
                                      <p:to>
                                        <p:strVal val="visible"/>
                                      </p:to>
                                    </p:set>
                                    <p:anim calcmode="lin" valueType="num">
                                      <p:cBhvr>
                                        <p:cTn id="61" dur="500" fill="hold"/>
                                        <p:tgtEl>
                                          <p:spTgt spid="1326108"/>
                                        </p:tgtEl>
                                        <p:attrNameLst>
                                          <p:attrName>ppt_x</p:attrName>
                                        </p:attrNameLst>
                                      </p:cBhvr>
                                      <p:tavLst>
                                        <p:tav tm="0">
                                          <p:val>
                                            <p:strVal val="#ppt_x"/>
                                          </p:val>
                                        </p:tav>
                                        <p:tav tm="100000">
                                          <p:val>
                                            <p:strVal val="#ppt_x"/>
                                          </p:val>
                                        </p:tav>
                                      </p:tavLst>
                                    </p:anim>
                                    <p:anim calcmode="lin" valueType="num">
                                      <p:cBhvr>
                                        <p:cTn id="62" dur="500" fill="hold"/>
                                        <p:tgtEl>
                                          <p:spTgt spid="1326108"/>
                                        </p:tgtEl>
                                        <p:attrNameLst>
                                          <p:attrName>ppt_y</p:attrName>
                                        </p:attrNameLst>
                                      </p:cBhvr>
                                      <p:tavLst>
                                        <p:tav tm="0">
                                          <p:val>
                                            <p:strVal val="#ppt_y-#ppt_h/2"/>
                                          </p:val>
                                        </p:tav>
                                        <p:tav tm="100000">
                                          <p:val>
                                            <p:strVal val="#ppt_y"/>
                                          </p:val>
                                        </p:tav>
                                      </p:tavLst>
                                    </p:anim>
                                    <p:anim calcmode="lin" valueType="num">
                                      <p:cBhvr>
                                        <p:cTn id="63" dur="500" fill="hold"/>
                                        <p:tgtEl>
                                          <p:spTgt spid="1326108"/>
                                        </p:tgtEl>
                                        <p:attrNameLst>
                                          <p:attrName>ppt_w</p:attrName>
                                        </p:attrNameLst>
                                      </p:cBhvr>
                                      <p:tavLst>
                                        <p:tav tm="0">
                                          <p:val>
                                            <p:strVal val="#ppt_w"/>
                                          </p:val>
                                        </p:tav>
                                        <p:tav tm="100000">
                                          <p:val>
                                            <p:strVal val="#ppt_w"/>
                                          </p:val>
                                        </p:tav>
                                      </p:tavLst>
                                    </p:anim>
                                    <p:anim calcmode="lin" valueType="num">
                                      <p:cBhvr>
                                        <p:cTn id="64" dur="500" fill="hold"/>
                                        <p:tgtEl>
                                          <p:spTgt spid="132610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8"/>
                                        </p:tgtEl>
                                        <p:attrNameLst>
                                          <p:attrName>ppt_c</p:attrName>
                                        </p:attrNameLst>
                                      </p:cBhvr>
                                      <p:to>
                                        <a:schemeClr val="accent2"/>
                                      </p:to>
                                    </p:animClr>
                                  </p:sub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326109"/>
                                        </p:tgtEl>
                                        <p:attrNameLst>
                                          <p:attrName>style.visibility</p:attrName>
                                        </p:attrNameLst>
                                      </p:cBhvr>
                                      <p:to>
                                        <p:strVal val="visible"/>
                                      </p:to>
                                    </p:set>
                                    <p:anim calcmode="lin" valueType="num">
                                      <p:cBhvr>
                                        <p:cTn id="69" dur="500" fill="hold"/>
                                        <p:tgtEl>
                                          <p:spTgt spid="1326109"/>
                                        </p:tgtEl>
                                        <p:attrNameLst>
                                          <p:attrName>ppt_x</p:attrName>
                                        </p:attrNameLst>
                                      </p:cBhvr>
                                      <p:tavLst>
                                        <p:tav tm="0">
                                          <p:val>
                                            <p:strVal val="#ppt_x-#ppt_w/2"/>
                                          </p:val>
                                        </p:tav>
                                        <p:tav tm="100000">
                                          <p:val>
                                            <p:strVal val="#ppt_x"/>
                                          </p:val>
                                        </p:tav>
                                      </p:tavLst>
                                    </p:anim>
                                    <p:anim calcmode="lin" valueType="num">
                                      <p:cBhvr>
                                        <p:cTn id="70" dur="500" fill="hold"/>
                                        <p:tgtEl>
                                          <p:spTgt spid="1326109"/>
                                        </p:tgtEl>
                                        <p:attrNameLst>
                                          <p:attrName>ppt_y</p:attrName>
                                        </p:attrNameLst>
                                      </p:cBhvr>
                                      <p:tavLst>
                                        <p:tav tm="0">
                                          <p:val>
                                            <p:strVal val="#ppt_y"/>
                                          </p:val>
                                        </p:tav>
                                        <p:tav tm="100000">
                                          <p:val>
                                            <p:strVal val="#ppt_y"/>
                                          </p:val>
                                        </p:tav>
                                      </p:tavLst>
                                    </p:anim>
                                    <p:anim calcmode="lin" valueType="num">
                                      <p:cBhvr>
                                        <p:cTn id="71" dur="500" fill="hold"/>
                                        <p:tgtEl>
                                          <p:spTgt spid="1326109"/>
                                        </p:tgtEl>
                                        <p:attrNameLst>
                                          <p:attrName>ppt_w</p:attrName>
                                        </p:attrNameLst>
                                      </p:cBhvr>
                                      <p:tavLst>
                                        <p:tav tm="0">
                                          <p:val>
                                            <p:fltVal val="0"/>
                                          </p:val>
                                        </p:tav>
                                        <p:tav tm="100000">
                                          <p:val>
                                            <p:strVal val="#ppt_w"/>
                                          </p:val>
                                        </p:tav>
                                      </p:tavLst>
                                    </p:anim>
                                    <p:anim calcmode="lin" valueType="num">
                                      <p:cBhvr>
                                        <p:cTn id="72" dur="500" fill="hold"/>
                                        <p:tgtEl>
                                          <p:spTgt spid="132610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9"/>
                                        </p:tgtEl>
                                        <p:attrNameLst>
                                          <p:attrName>ppt_c</p:attrName>
                                        </p:attrNameLst>
                                      </p:cBhvr>
                                      <p:to>
                                        <a:schemeClr val="accent2"/>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326117"/>
                                        </p:tgtEl>
                                        <p:attrNameLst>
                                          <p:attrName>style.visibility</p:attrName>
                                        </p:attrNameLst>
                                      </p:cBhvr>
                                      <p:to>
                                        <p:strVal val="visible"/>
                                      </p:to>
                                    </p:set>
                                    <p:anim calcmode="lin" valueType="num">
                                      <p:cBhvr additive="base">
                                        <p:cTn id="77" dur="500" fill="hold"/>
                                        <p:tgtEl>
                                          <p:spTgt spid="1326117"/>
                                        </p:tgtEl>
                                        <p:attrNameLst>
                                          <p:attrName>ppt_x</p:attrName>
                                        </p:attrNameLst>
                                      </p:cBhvr>
                                      <p:tavLst>
                                        <p:tav tm="0">
                                          <p:val>
                                            <p:strVal val="#ppt_x"/>
                                          </p:val>
                                        </p:tav>
                                        <p:tav tm="100000">
                                          <p:val>
                                            <p:strVal val="#ppt_x"/>
                                          </p:val>
                                        </p:tav>
                                      </p:tavLst>
                                    </p:anim>
                                    <p:anim calcmode="lin" valueType="num">
                                      <p:cBhvr additive="base">
                                        <p:cTn id="78" dur="500" fill="hold"/>
                                        <p:tgtEl>
                                          <p:spTgt spid="1326117"/>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7"/>
                                        </p:tgtEl>
                                        <p:attrNameLst>
                                          <p:attrName>ppt_c</p:attrName>
                                        </p:attrNameLst>
                                      </p:cBhvr>
                                      <p:to>
                                        <a:srgbClr val="FF9900"/>
                                      </p:to>
                                    </p:animClr>
                                  </p:sub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8" repeatCount="3000" fill="hold" grpId="0" nodeType="clickEffect">
                                  <p:stCondLst>
                                    <p:cond delay="0"/>
                                  </p:stCondLst>
                                  <p:childTnLst>
                                    <p:set>
                                      <p:cBhvr>
                                        <p:cTn id="82" dur="1" fill="hold">
                                          <p:stCondLst>
                                            <p:cond delay="0"/>
                                          </p:stCondLst>
                                        </p:cTn>
                                        <p:tgtEl>
                                          <p:spTgt spid="1326113"/>
                                        </p:tgtEl>
                                        <p:attrNameLst>
                                          <p:attrName>style.visibility</p:attrName>
                                        </p:attrNameLst>
                                      </p:cBhvr>
                                      <p:to>
                                        <p:strVal val="visible"/>
                                      </p:to>
                                    </p:set>
                                    <p:anim calcmode="lin" valueType="num">
                                      <p:cBhvr>
                                        <p:cTn id="83" dur="500" fill="hold"/>
                                        <p:tgtEl>
                                          <p:spTgt spid="1326113"/>
                                        </p:tgtEl>
                                        <p:attrNameLst>
                                          <p:attrName>ppt_x</p:attrName>
                                        </p:attrNameLst>
                                      </p:cBhvr>
                                      <p:tavLst>
                                        <p:tav tm="0">
                                          <p:val>
                                            <p:strVal val="#ppt_x-#ppt_w/2"/>
                                          </p:val>
                                        </p:tav>
                                        <p:tav tm="100000">
                                          <p:val>
                                            <p:strVal val="#ppt_x"/>
                                          </p:val>
                                        </p:tav>
                                      </p:tavLst>
                                    </p:anim>
                                    <p:anim calcmode="lin" valueType="num">
                                      <p:cBhvr>
                                        <p:cTn id="84" dur="500" fill="hold"/>
                                        <p:tgtEl>
                                          <p:spTgt spid="1326113"/>
                                        </p:tgtEl>
                                        <p:attrNameLst>
                                          <p:attrName>ppt_y</p:attrName>
                                        </p:attrNameLst>
                                      </p:cBhvr>
                                      <p:tavLst>
                                        <p:tav tm="0">
                                          <p:val>
                                            <p:strVal val="#ppt_y"/>
                                          </p:val>
                                        </p:tav>
                                        <p:tav tm="100000">
                                          <p:val>
                                            <p:strVal val="#ppt_y"/>
                                          </p:val>
                                        </p:tav>
                                      </p:tavLst>
                                    </p:anim>
                                    <p:anim calcmode="lin" valueType="num">
                                      <p:cBhvr>
                                        <p:cTn id="85" dur="500" fill="hold"/>
                                        <p:tgtEl>
                                          <p:spTgt spid="1326113"/>
                                        </p:tgtEl>
                                        <p:attrNameLst>
                                          <p:attrName>ppt_w</p:attrName>
                                        </p:attrNameLst>
                                      </p:cBhvr>
                                      <p:tavLst>
                                        <p:tav tm="0">
                                          <p:val>
                                            <p:fltVal val="0"/>
                                          </p:val>
                                        </p:tav>
                                        <p:tav tm="100000">
                                          <p:val>
                                            <p:strVal val="#ppt_w"/>
                                          </p:val>
                                        </p:tav>
                                      </p:tavLst>
                                    </p:anim>
                                    <p:anim calcmode="lin" valueType="num">
                                      <p:cBhvr>
                                        <p:cTn id="86" dur="500" fill="hold"/>
                                        <p:tgtEl>
                                          <p:spTgt spid="1326113"/>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8" repeatCount="3000" fill="hold" grpId="0" nodeType="clickEffect">
                                  <p:stCondLst>
                                    <p:cond delay="0"/>
                                  </p:stCondLst>
                                  <p:childTnLst>
                                    <p:set>
                                      <p:cBhvr>
                                        <p:cTn id="90" dur="1" fill="hold">
                                          <p:stCondLst>
                                            <p:cond delay="0"/>
                                          </p:stCondLst>
                                        </p:cTn>
                                        <p:tgtEl>
                                          <p:spTgt spid="1326112"/>
                                        </p:tgtEl>
                                        <p:attrNameLst>
                                          <p:attrName>style.visibility</p:attrName>
                                        </p:attrNameLst>
                                      </p:cBhvr>
                                      <p:to>
                                        <p:strVal val="visible"/>
                                      </p:to>
                                    </p:set>
                                    <p:anim calcmode="lin" valueType="num">
                                      <p:cBhvr>
                                        <p:cTn id="91" dur="500" fill="hold"/>
                                        <p:tgtEl>
                                          <p:spTgt spid="1326112"/>
                                        </p:tgtEl>
                                        <p:attrNameLst>
                                          <p:attrName>ppt_x</p:attrName>
                                        </p:attrNameLst>
                                      </p:cBhvr>
                                      <p:tavLst>
                                        <p:tav tm="0">
                                          <p:val>
                                            <p:strVal val="#ppt_x-#ppt_w/2"/>
                                          </p:val>
                                        </p:tav>
                                        <p:tav tm="100000">
                                          <p:val>
                                            <p:strVal val="#ppt_x"/>
                                          </p:val>
                                        </p:tav>
                                      </p:tavLst>
                                    </p:anim>
                                    <p:anim calcmode="lin" valueType="num">
                                      <p:cBhvr>
                                        <p:cTn id="92" dur="500" fill="hold"/>
                                        <p:tgtEl>
                                          <p:spTgt spid="1326112"/>
                                        </p:tgtEl>
                                        <p:attrNameLst>
                                          <p:attrName>ppt_y</p:attrName>
                                        </p:attrNameLst>
                                      </p:cBhvr>
                                      <p:tavLst>
                                        <p:tav tm="0">
                                          <p:val>
                                            <p:strVal val="#ppt_y"/>
                                          </p:val>
                                        </p:tav>
                                        <p:tav tm="100000">
                                          <p:val>
                                            <p:strVal val="#ppt_y"/>
                                          </p:val>
                                        </p:tav>
                                      </p:tavLst>
                                    </p:anim>
                                    <p:anim calcmode="lin" valueType="num">
                                      <p:cBhvr>
                                        <p:cTn id="93" dur="500" fill="hold"/>
                                        <p:tgtEl>
                                          <p:spTgt spid="1326112"/>
                                        </p:tgtEl>
                                        <p:attrNameLst>
                                          <p:attrName>ppt_w</p:attrName>
                                        </p:attrNameLst>
                                      </p:cBhvr>
                                      <p:tavLst>
                                        <p:tav tm="0">
                                          <p:val>
                                            <p:fltVal val="0"/>
                                          </p:val>
                                        </p:tav>
                                        <p:tav tm="100000">
                                          <p:val>
                                            <p:strVal val="#ppt_w"/>
                                          </p:val>
                                        </p:tav>
                                      </p:tavLst>
                                    </p:anim>
                                    <p:anim calcmode="lin" valueType="num">
                                      <p:cBhvr>
                                        <p:cTn id="94" dur="500" fill="hold"/>
                                        <p:tgtEl>
                                          <p:spTgt spid="13261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2"/>
                                        </p:tgtEl>
                                        <p:attrNameLst>
                                          <p:attrName>ppt_c</p:attrName>
                                        </p:attrNameLst>
                                      </p:cBhvr>
                                      <p:to>
                                        <a:srgbClr val="FF9900"/>
                                      </p:to>
                                    </p:animClr>
                                  </p:sub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4" repeatCount="3000" fill="hold" grpId="0" nodeType="clickEffect">
                                  <p:stCondLst>
                                    <p:cond delay="0"/>
                                  </p:stCondLst>
                                  <p:childTnLst>
                                    <p:set>
                                      <p:cBhvr>
                                        <p:cTn id="98" dur="1" fill="hold">
                                          <p:stCondLst>
                                            <p:cond delay="0"/>
                                          </p:stCondLst>
                                        </p:cTn>
                                        <p:tgtEl>
                                          <p:spTgt spid="1326111"/>
                                        </p:tgtEl>
                                        <p:attrNameLst>
                                          <p:attrName>style.visibility</p:attrName>
                                        </p:attrNameLst>
                                      </p:cBhvr>
                                      <p:to>
                                        <p:strVal val="visible"/>
                                      </p:to>
                                    </p:set>
                                    <p:anim calcmode="lin" valueType="num">
                                      <p:cBhvr>
                                        <p:cTn id="99" dur="500" fill="hold"/>
                                        <p:tgtEl>
                                          <p:spTgt spid="1326111"/>
                                        </p:tgtEl>
                                        <p:attrNameLst>
                                          <p:attrName>ppt_x</p:attrName>
                                        </p:attrNameLst>
                                      </p:cBhvr>
                                      <p:tavLst>
                                        <p:tav tm="0">
                                          <p:val>
                                            <p:strVal val="#ppt_x"/>
                                          </p:val>
                                        </p:tav>
                                        <p:tav tm="100000">
                                          <p:val>
                                            <p:strVal val="#ppt_x"/>
                                          </p:val>
                                        </p:tav>
                                      </p:tavLst>
                                    </p:anim>
                                    <p:anim calcmode="lin" valueType="num">
                                      <p:cBhvr>
                                        <p:cTn id="100" dur="500" fill="hold"/>
                                        <p:tgtEl>
                                          <p:spTgt spid="1326111"/>
                                        </p:tgtEl>
                                        <p:attrNameLst>
                                          <p:attrName>ppt_y</p:attrName>
                                        </p:attrNameLst>
                                      </p:cBhvr>
                                      <p:tavLst>
                                        <p:tav tm="0">
                                          <p:val>
                                            <p:strVal val="#ppt_y+#ppt_h/2"/>
                                          </p:val>
                                        </p:tav>
                                        <p:tav tm="100000">
                                          <p:val>
                                            <p:strVal val="#ppt_y"/>
                                          </p:val>
                                        </p:tav>
                                      </p:tavLst>
                                    </p:anim>
                                    <p:anim calcmode="lin" valueType="num">
                                      <p:cBhvr>
                                        <p:cTn id="101" dur="500" fill="hold"/>
                                        <p:tgtEl>
                                          <p:spTgt spid="1326111"/>
                                        </p:tgtEl>
                                        <p:attrNameLst>
                                          <p:attrName>ppt_w</p:attrName>
                                        </p:attrNameLst>
                                      </p:cBhvr>
                                      <p:tavLst>
                                        <p:tav tm="0">
                                          <p:val>
                                            <p:strVal val="#ppt_w"/>
                                          </p:val>
                                        </p:tav>
                                        <p:tav tm="100000">
                                          <p:val>
                                            <p:strVal val="#ppt_w"/>
                                          </p:val>
                                        </p:tav>
                                      </p:tavLst>
                                    </p:anim>
                                    <p:anim calcmode="lin" valueType="num">
                                      <p:cBhvr>
                                        <p:cTn id="102" dur="500" fill="hold"/>
                                        <p:tgtEl>
                                          <p:spTgt spid="132611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1"/>
                                        </p:tgtEl>
                                        <p:attrNameLst>
                                          <p:attrName>ppt_c</p:attrName>
                                        </p:attrNameLst>
                                      </p:cBhvr>
                                      <p:to>
                                        <a:srgbClr val="FF9900"/>
                                      </p:to>
                                    </p:animClr>
                                  </p:sub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1326114"/>
                                        </p:tgtEl>
                                        <p:attrNameLst>
                                          <p:attrName>style.visibility</p:attrName>
                                        </p:attrNameLst>
                                      </p:cBhvr>
                                      <p:to>
                                        <p:strVal val="visible"/>
                                      </p:to>
                                    </p:set>
                                    <p:anim calcmode="lin" valueType="num">
                                      <p:cBhvr>
                                        <p:cTn id="107" dur="500" fill="hold"/>
                                        <p:tgtEl>
                                          <p:spTgt spid="1326114"/>
                                        </p:tgtEl>
                                        <p:attrNameLst>
                                          <p:attrName>ppt_x</p:attrName>
                                        </p:attrNameLst>
                                      </p:cBhvr>
                                      <p:tavLst>
                                        <p:tav tm="0">
                                          <p:val>
                                            <p:strVal val="#ppt_x-#ppt_w/2"/>
                                          </p:val>
                                        </p:tav>
                                        <p:tav tm="100000">
                                          <p:val>
                                            <p:strVal val="#ppt_x"/>
                                          </p:val>
                                        </p:tav>
                                      </p:tavLst>
                                    </p:anim>
                                    <p:anim calcmode="lin" valueType="num">
                                      <p:cBhvr>
                                        <p:cTn id="108" dur="500" fill="hold"/>
                                        <p:tgtEl>
                                          <p:spTgt spid="1326114"/>
                                        </p:tgtEl>
                                        <p:attrNameLst>
                                          <p:attrName>ppt_y</p:attrName>
                                        </p:attrNameLst>
                                      </p:cBhvr>
                                      <p:tavLst>
                                        <p:tav tm="0">
                                          <p:val>
                                            <p:strVal val="#ppt_y"/>
                                          </p:val>
                                        </p:tav>
                                        <p:tav tm="100000">
                                          <p:val>
                                            <p:strVal val="#ppt_y"/>
                                          </p:val>
                                        </p:tav>
                                      </p:tavLst>
                                    </p:anim>
                                    <p:anim calcmode="lin" valueType="num">
                                      <p:cBhvr>
                                        <p:cTn id="109" dur="500" fill="hold"/>
                                        <p:tgtEl>
                                          <p:spTgt spid="1326114"/>
                                        </p:tgtEl>
                                        <p:attrNameLst>
                                          <p:attrName>ppt_w</p:attrName>
                                        </p:attrNameLst>
                                      </p:cBhvr>
                                      <p:tavLst>
                                        <p:tav tm="0">
                                          <p:val>
                                            <p:fltVal val="0"/>
                                          </p:val>
                                        </p:tav>
                                        <p:tav tm="100000">
                                          <p:val>
                                            <p:strVal val="#ppt_w"/>
                                          </p:val>
                                        </p:tav>
                                      </p:tavLst>
                                    </p:anim>
                                    <p:anim calcmode="lin" valueType="num">
                                      <p:cBhvr>
                                        <p:cTn id="110" dur="500" fill="hold"/>
                                        <p:tgtEl>
                                          <p:spTgt spid="13261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4"/>
                                        </p:tgtEl>
                                        <p:attrNameLst>
                                          <p:attrName>ppt_c</p:attrName>
                                        </p:attrNameLst>
                                      </p:cBhvr>
                                      <p:to>
                                        <a:srgbClr val="FF9900"/>
                                      </p:to>
                                    </p:animClr>
                                  </p:sub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1" repeatCount="3000" fill="hold" grpId="0" nodeType="clickEffect">
                                  <p:stCondLst>
                                    <p:cond delay="0"/>
                                  </p:stCondLst>
                                  <p:childTnLst>
                                    <p:set>
                                      <p:cBhvr>
                                        <p:cTn id="114" dur="1" fill="hold">
                                          <p:stCondLst>
                                            <p:cond delay="0"/>
                                          </p:stCondLst>
                                        </p:cTn>
                                        <p:tgtEl>
                                          <p:spTgt spid="1326115"/>
                                        </p:tgtEl>
                                        <p:attrNameLst>
                                          <p:attrName>style.visibility</p:attrName>
                                        </p:attrNameLst>
                                      </p:cBhvr>
                                      <p:to>
                                        <p:strVal val="visible"/>
                                      </p:to>
                                    </p:set>
                                    <p:anim calcmode="lin" valueType="num">
                                      <p:cBhvr>
                                        <p:cTn id="115" dur="500" fill="hold"/>
                                        <p:tgtEl>
                                          <p:spTgt spid="1326115"/>
                                        </p:tgtEl>
                                        <p:attrNameLst>
                                          <p:attrName>ppt_x</p:attrName>
                                        </p:attrNameLst>
                                      </p:cBhvr>
                                      <p:tavLst>
                                        <p:tav tm="0">
                                          <p:val>
                                            <p:strVal val="#ppt_x"/>
                                          </p:val>
                                        </p:tav>
                                        <p:tav tm="100000">
                                          <p:val>
                                            <p:strVal val="#ppt_x"/>
                                          </p:val>
                                        </p:tav>
                                      </p:tavLst>
                                    </p:anim>
                                    <p:anim calcmode="lin" valueType="num">
                                      <p:cBhvr>
                                        <p:cTn id="116" dur="500" fill="hold"/>
                                        <p:tgtEl>
                                          <p:spTgt spid="1326115"/>
                                        </p:tgtEl>
                                        <p:attrNameLst>
                                          <p:attrName>ppt_y</p:attrName>
                                        </p:attrNameLst>
                                      </p:cBhvr>
                                      <p:tavLst>
                                        <p:tav tm="0">
                                          <p:val>
                                            <p:strVal val="#ppt_y-#ppt_h/2"/>
                                          </p:val>
                                        </p:tav>
                                        <p:tav tm="100000">
                                          <p:val>
                                            <p:strVal val="#ppt_y"/>
                                          </p:val>
                                        </p:tav>
                                      </p:tavLst>
                                    </p:anim>
                                    <p:anim calcmode="lin" valueType="num">
                                      <p:cBhvr>
                                        <p:cTn id="117" dur="500" fill="hold"/>
                                        <p:tgtEl>
                                          <p:spTgt spid="1326115"/>
                                        </p:tgtEl>
                                        <p:attrNameLst>
                                          <p:attrName>ppt_w</p:attrName>
                                        </p:attrNameLst>
                                      </p:cBhvr>
                                      <p:tavLst>
                                        <p:tav tm="0">
                                          <p:val>
                                            <p:strVal val="#ppt_w"/>
                                          </p:val>
                                        </p:tav>
                                        <p:tav tm="100000">
                                          <p:val>
                                            <p:strVal val="#ppt_w"/>
                                          </p:val>
                                        </p:tav>
                                      </p:tavLst>
                                    </p:anim>
                                    <p:anim calcmode="lin" valueType="num">
                                      <p:cBhvr>
                                        <p:cTn id="118" dur="500" fill="hold"/>
                                        <p:tgtEl>
                                          <p:spTgt spid="13261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5"/>
                                        </p:tgtEl>
                                        <p:attrNameLst>
                                          <p:attrName>ppt_c</p:attrName>
                                        </p:attrNameLst>
                                      </p:cBhvr>
                                      <p:to>
                                        <a:srgbClr val="FF9900"/>
                                      </p:to>
                                    </p:animClr>
                                  </p:subTnLst>
                                </p:cTn>
                              </p:par>
                            </p:childTnLst>
                          </p:cTn>
                        </p:par>
                      </p:childTnLst>
                    </p:cTn>
                  </p:par>
                  <p:par>
                    <p:cTn id="119" fill="hold" nodeType="clickPar">
                      <p:stCondLst>
                        <p:cond delay="indefinite"/>
                      </p:stCondLst>
                      <p:childTnLst>
                        <p:par>
                          <p:cTn id="120" fill="hold" nodeType="withGroup">
                            <p:stCondLst>
                              <p:cond delay="0"/>
                            </p:stCondLst>
                            <p:childTnLst>
                              <p:par>
                                <p:cTn id="121" presetID="17" presetClass="entr" presetSubtype="8" repeatCount="3000" fill="hold" grpId="0" nodeType="clickEffect">
                                  <p:stCondLst>
                                    <p:cond delay="0"/>
                                  </p:stCondLst>
                                  <p:childTnLst>
                                    <p:set>
                                      <p:cBhvr>
                                        <p:cTn id="122" dur="1" fill="hold">
                                          <p:stCondLst>
                                            <p:cond delay="0"/>
                                          </p:stCondLst>
                                        </p:cTn>
                                        <p:tgtEl>
                                          <p:spTgt spid="1326116"/>
                                        </p:tgtEl>
                                        <p:attrNameLst>
                                          <p:attrName>style.visibility</p:attrName>
                                        </p:attrNameLst>
                                      </p:cBhvr>
                                      <p:to>
                                        <p:strVal val="visible"/>
                                      </p:to>
                                    </p:set>
                                    <p:anim calcmode="lin" valueType="num">
                                      <p:cBhvr>
                                        <p:cTn id="123" dur="500" fill="hold"/>
                                        <p:tgtEl>
                                          <p:spTgt spid="1326116"/>
                                        </p:tgtEl>
                                        <p:attrNameLst>
                                          <p:attrName>ppt_x</p:attrName>
                                        </p:attrNameLst>
                                      </p:cBhvr>
                                      <p:tavLst>
                                        <p:tav tm="0">
                                          <p:val>
                                            <p:strVal val="#ppt_x-#ppt_w/2"/>
                                          </p:val>
                                        </p:tav>
                                        <p:tav tm="100000">
                                          <p:val>
                                            <p:strVal val="#ppt_x"/>
                                          </p:val>
                                        </p:tav>
                                      </p:tavLst>
                                    </p:anim>
                                    <p:anim calcmode="lin" valueType="num">
                                      <p:cBhvr>
                                        <p:cTn id="124" dur="500" fill="hold"/>
                                        <p:tgtEl>
                                          <p:spTgt spid="1326116"/>
                                        </p:tgtEl>
                                        <p:attrNameLst>
                                          <p:attrName>ppt_y</p:attrName>
                                        </p:attrNameLst>
                                      </p:cBhvr>
                                      <p:tavLst>
                                        <p:tav tm="0">
                                          <p:val>
                                            <p:strVal val="#ppt_y"/>
                                          </p:val>
                                        </p:tav>
                                        <p:tav tm="100000">
                                          <p:val>
                                            <p:strVal val="#ppt_y"/>
                                          </p:val>
                                        </p:tav>
                                      </p:tavLst>
                                    </p:anim>
                                    <p:anim calcmode="lin" valueType="num">
                                      <p:cBhvr>
                                        <p:cTn id="125" dur="500" fill="hold"/>
                                        <p:tgtEl>
                                          <p:spTgt spid="1326116"/>
                                        </p:tgtEl>
                                        <p:attrNameLst>
                                          <p:attrName>ppt_w</p:attrName>
                                        </p:attrNameLst>
                                      </p:cBhvr>
                                      <p:tavLst>
                                        <p:tav tm="0">
                                          <p:val>
                                            <p:fltVal val="0"/>
                                          </p:val>
                                        </p:tav>
                                        <p:tav tm="100000">
                                          <p:val>
                                            <p:strVal val="#ppt_w"/>
                                          </p:val>
                                        </p:tav>
                                      </p:tavLst>
                                    </p:anim>
                                    <p:anim calcmode="lin" valueType="num">
                                      <p:cBhvr>
                                        <p:cTn id="126" dur="500" fill="hold"/>
                                        <p:tgtEl>
                                          <p:spTgt spid="13261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6"/>
                                        </p:tgtEl>
                                        <p:attrNameLst>
                                          <p:attrName>ppt_c</p:attrName>
                                        </p:attrNameLst>
                                      </p:cBhvr>
                                      <p:to>
                                        <a:srgbClr val="FF9900"/>
                                      </p:to>
                                    </p:animClr>
                                  </p:sub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4" repeatCount="3000" fill="hold" grpId="0" nodeType="clickEffect">
                                  <p:stCondLst>
                                    <p:cond delay="0"/>
                                  </p:stCondLst>
                                  <p:childTnLst>
                                    <p:set>
                                      <p:cBhvr>
                                        <p:cTn id="130" dur="1" fill="hold">
                                          <p:stCondLst>
                                            <p:cond delay="0"/>
                                          </p:stCondLst>
                                        </p:cTn>
                                        <p:tgtEl>
                                          <p:spTgt spid="1326118"/>
                                        </p:tgtEl>
                                        <p:attrNameLst>
                                          <p:attrName>style.visibility</p:attrName>
                                        </p:attrNameLst>
                                      </p:cBhvr>
                                      <p:to>
                                        <p:strVal val="visible"/>
                                      </p:to>
                                    </p:set>
                                    <p:anim calcmode="lin" valueType="num">
                                      <p:cBhvr>
                                        <p:cTn id="131" dur="500" fill="hold"/>
                                        <p:tgtEl>
                                          <p:spTgt spid="1326118"/>
                                        </p:tgtEl>
                                        <p:attrNameLst>
                                          <p:attrName>ppt_x</p:attrName>
                                        </p:attrNameLst>
                                      </p:cBhvr>
                                      <p:tavLst>
                                        <p:tav tm="0">
                                          <p:val>
                                            <p:strVal val="#ppt_x"/>
                                          </p:val>
                                        </p:tav>
                                        <p:tav tm="100000">
                                          <p:val>
                                            <p:strVal val="#ppt_x"/>
                                          </p:val>
                                        </p:tav>
                                      </p:tavLst>
                                    </p:anim>
                                    <p:anim calcmode="lin" valueType="num">
                                      <p:cBhvr>
                                        <p:cTn id="132" dur="500" fill="hold"/>
                                        <p:tgtEl>
                                          <p:spTgt spid="1326118"/>
                                        </p:tgtEl>
                                        <p:attrNameLst>
                                          <p:attrName>ppt_y</p:attrName>
                                        </p:attrNameLst>
                                      </p:cBhvr>
                                      <p:tavLst>
                                        <p:tav tm="0">
                                          <p:val>
                                            <p:strVal val="#ppt_y+#ppt_h/2"/>
                                          </p:val>
                                        </p:tav>
                                        <p:tav tm="100000">
                                          <p:val>
                                            <p:strVal val="#ppt_y"/>
                                          </p:val>
                                        </p:tav>
                                      </p:tavLst>
                                    </p:anim>
                                    <p:anim calcmode="lin" valueType="num">
                                      <p:cBhvr>
                                        <p:cTn id="133" dur="500" fill="hold"/>
                                        <p:tgtEl>
                                          <p:spTgt spid="1326118"/>
                                        </p:tgtEl>
                                        <p:attrNameLst>
                                          <p:attrName>ppt_w</p:attrName>
                                        </p:attrNameLst>
                                      </p:cBhvr>
                                      <p:tavLst>
                                        <p:tav tm="0">
                                          <p:val>
                                            <p:strVal val="#ppt_w"/>
                                          </p:val>
                                        </p:tav>
                                        <p:tav tm="100000">
                                          <p:val>
                                            <p:strVal val="#ppt_w"/>
                                          </p:val>
                                        </p:tav>
                                      </p:tavLst>
                                    </p:anim>
                                    <p:anim calcmode="lin" valueType="num">
                                      <p:cBhvr>
                                        <p:cTn id="134" dur="500" fill="hold"/>
                                        <p:tgtEl>
                                          <p:spTgt spid="13261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8"/>
                                        </p:tgtEl>
                                        <p:attrNameLst>
                                          <p:attrName>ppt_c</p:attrName>
                                        </p:attrNameLst>
                                      </p:cBhvr>
                                      <p:to>
                                        <a:srgbClr val="FF9900"/>
                                      </p:to>
                                    </p:animClr>
                                  </p:sub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8" repeatCount="3000" fill="hold" grpId="0" nodeType="clickEffect">
                                  <p:stCondLst>
                                    <p:cond delay="0"/>
                                  </p:stCondLst>
                                  <p:childTnLst>
                                    <p:set>
                                      <p:cBhvr>
                                        <p:cTn id="138" dur="1" fill="hold">
                                          <p:stCondLst>
                                            <p:cond delay="0"/>
                                          </p:stCondLst>
                                        </p:cTn>
                                        <p:tgtEl>
                                          <p:spTgt spid="1326120"/>
                                        </p:tgtEl>
                                        <p:attrNameLst>
                                          <p:attrName>style.visibility</p:attrName>
                                        </p:attrNameLst>
                                      </p:cBhvr>
                                      <p:to>
                                        <p:strVal val="visible"/>
                                      </p:to>
                                    </p:set>
                                    <p:anim calcmode="lin" valueType="num">
                                      <p:cBhvr>
                                        <p:cTn id="139" dur="500" fill="hold"/>
                                        <p:tgtEl>
                                          <p:spTgt spid="1326120"/>
                                        </p:tgtEl>
                                        <p:attrNameLst>
                                          <p:attrName>ppt_x</p:attrName>
                                        </p:attrNameLst>
                                      </p:cBhvr>
                                      <p:tavLst>
                                        <p:tav tm="0">
                                          <p:val>
                                            <p:strVal val="#ppt_x-#ppt_w/2"/>
                                          </p:val>
                                        </p:tav>
                                        <p:tav tm="100000">
                                          <p:val>
                                            <p:strVal val="#ppt_x"/>
                                          </p:val>
                                        </p:tav>
                                      </p:tavLst>
                                    </p:anim>
                                    <p:anim calcmode="lin" valueType="num">
                                      <p:cBhvr>
                                        <p:cTn id="140" dur="500" fill="hold"/>
                                        <p:tgtEl>
                                          <p:spTgt spid="1326120"/>
                                        </p:tgtEl>
                                        <p:attrNameLst>
                                          <p:attrName>ppt_y</p:attrName>
                                        </p:attrNameLst>
                                      </p:cBhvr>
                                      <p:tavLst>
                                        <p:tav tm="0">
                                          <p:val>
                                            <p:strVal val="#ppt_y"/>
                                          </p:val>
                                        </p:tav>
                                        <p:tav tm="100000">
                                          <p:val>
                                            <p:strVal val="#ppt_y"/>
                                          </p:val>
                                        </p:tav>
                                      </p:tavLst>
                                    </p:anim>
                                    <p:anim calcmode="lin" valueType="num">
                                      <p:cBhvr>
                                        <p:cTn id="141" dur="500" fill="hold"/>
                                        <p:tgtEl>
                                          <p:spTgt spid="1326120"/>
                                        </p:tgtEl>
                                        <p:attrNameLst>
                                          <p:attrName>ppt_w</p:attrName>
                                        </p:attrNameLst>
                                      </p:cBhvr>
                                      <p:tavLst>
                                        <p:tav tm="0">
                                          <p:val>
                                            <p:fltVal val="0"/>
                                          </p:val>
                                        </p:tav>
                                        <p:tav tm="100000">
                                          <p:val>
                                            <p:strVal val="#ppt_w"/>
                                          </p:val>
                                        </p:tav>
                                      </p:tavLst>
                                    </p:anim>
                                    <p:anim calcmode="lin" valueType="num">
                                      <p:cBhvr>
                                        <p:cTn id="142" dur="500" fill="hold"/>
                                        <p:tgtEl>
                                          <p:spTgt spid="13261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0"/>
                                        </p:tgtEl>
                                        <p:attrNameLst>
                                          <p:attrName>ppt_c</p:attrName>
                                        </p:attrNameLst>
                                      </p:cBhvr>
                                      <p:to>
                                        <a:srgbClr val="FF9900"/>
                                      </p:to>
                                    </p:animClr>
                                  </p:subTnLst>
                                </p:cTn>
                              </p:par>
                            </p:childTnLst>
                          </p:cTn>
                        </p:par>
                      </p:childTnLst>
                    </p:cTn>
                  </p:par>
                  <p:par>
                    <p:cTn id="143" fill="hold" nodeType="clickPar">
                      <p:stCondLst>
                        <p:cond delay="indefinite"/>
                      </p:stCondLst>
                      <p:childTnLst>
                        <p:par>
                          <p:cTn id="144" fill="hold" nodeType="withGroup">
                            <p:stCondLst>
                              <p:cond delay="0"/>
                            </p:stCondLst>
                            <p:childTnLst>
                              <p:par>
                                <p:cTn id="145" presetID="17" presetClass="entr" presetSubtype="1" repeatCount="3000" fill="hold" grpId="0" nodeType="clickEffect">
                                  <p:stCondLst>
                                    <p:cond delay="0"/>
                                  </p:stCondLst>
                                  <p:childTnLst>
                                    <p:set>
                                      <p:cBhvr>
                                        <p:cTn id="146" dur="1" fill="hold">
                                          <p:stCondLst>
                                            <p:cond delay="0"/>
                                          </p:stCondLst>
                                        </p:cTn>
                                        <p:tgtEl>
                                          <p:spTgt spid="1326119"/>
                                        </p:tgtEl>
                                        <p:attrNameLst>
                                          <p:attrName>style.visibility</p:attrName>
                                        </p:attrNameLst>
                                      </p:cBhvr>
                                      <p:to>
                                        <p:strVal val="visible"/>
                                      </p:to>
                                    </p:set>
                                    <p:anim calcmode="lin" valueType="num">
                                      <p:cBhvr>
                                        <p:cTn id="147" dur="500" fill="hold"/>
                                        <p:tgtEl>
                                          <p:spTgt spid="1326119"/>
                                        </p:tgtEl>
                                        <p:attrNameLst>
                                          <p:attrName>ppt_x</p:attrName>
                                        </p:attrNameLst>
                                      </p:cBhvr>
                                      <p:tavLst>
                                        <p:tav tm="0">
                                          <p:val>
                                            <p:strVal val="#ppt_x"/>
                                          </p:val>
                                        </p:tav>
                                        <p:tav tm="100000">
                                          <p:val>
                                            <p:strVal val="#ppt_x"/>
                                          </p:val>
                                        </p:tav>
                                      </p:tavLst>
                                    </p:anim>
                                    <p:anim calcmode="lin" valueType="num">
                                      <p:cBhvr>
                                        <p:cTn id="148" dur="500" fill="hold"/>
                                        <p:tgtEl>
                                          <p:spTgt spid="1326119"/>
                                        </p:tgtEl>
                                        <p:attrNameLst>
                                          <p:attrName>ppt_y</p:attrName>
                                        </p:attrNameLst>
                                      </p:cBhvr>
                                      <p:tavLst>
                                        <p:tav tm="0">
                                          <p:val>
                                            <p:strVal val="#ppt_y-#ppt_h/2"/>
                                          </p:val>
                                        </p:tav>
                                        <p:tav tm="100000">
                                          <p:val>
                                            <p:strVal val="#ppt_y"/>
                                          </p:val>
                                        </p:tav>
                                      </p:tavLst>
                                    </p:anim>
                                    <p:anim calcmode="lin" valueType="num">
                                      <p:cBhvr>
                                        <p:cTn id="149" dur="500" fill="hold"/>
                                        <p:tgtEl>
                                          <p:spTgt spid="1326119"/>
                                        </p:tgtEl>
                                        <p:attrNameLst>
                                          <p:attrName>ppt_w</p:attrName>
                                        </p:attrNameLst>
                                      </p:cBhvr>
                                      <p:tavLst>
                                        <p:tav tm="0">
                                          <p:val>
                                            <p:strVal val="#ppt_w"/>
                                          </p:val>
                                        </p:tav>
                                        <p:tav tm="100000">
                                          <p:val>
                                            <p:strVal val="#ppt_w"/>
                                          </p:val>
                                        </p:tav>
                                      </p:tavLst>
                                    </p:anim>
                                    <p:anim calcmode="lin" valueType="num">
                                      <p:cBhvr>
                                        <p:cTn id="150" dur="500" fill="hold"/>
                                        <p:tgtEl>
                                          <p:spTgt spid="132611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9"/>
                                        </p:tgtEl>
                                        <p:attrNameLst>
                                          <p:attrName>ppt_c</p:attrName>
                                        </p:attrNameLst>
                                      </p:cBhvr>
                                      <p:to>
                                        <a:srgbClr val="FF9900"/>
                                      </p:to>
                                    </p:animClr>
                                  </p:subTnLst>
                                </p:cTn>
                              </p:par>
                            </p:childTnLst>
                          </p:cTn>
                        </p:par>
                      </p:childTnLst>
                    </p:cTn>
                  </p:par>
                  <p:par>
                    <p:cTn id="151" fill="hold" nodeType="clickPar">
                      <p:stCondLst>
                        <p:cond delay="indefinite"/>
                      </p:stCondLst>
                      <p:childTnLst>
                        <p:par>
                          <p:cTn id="152" fill="hold" nodeType="withGroup">
                            <p:stCondLst>
                              <p:cond delay="0"/>
                            </p:stCondLst>
                            <p:childTnLst>
                              <p:par>
                                <p:cTn id="153" presetID="17" presetClass="entr" presetSubtype="8" repeatCount="3000" fill="hold" grpId="0" nodeType="clickEffect">
                                  <p:stCondLst>
                                    <p:cond delay="0"/>
                                  </p:stCondLst>
                                  <p:childTnLst>
                                    <p:set>
                                      <p:cBhvr>
                                        <p:cTn id="154" dur="1" fill="hold">
                                          <p:stCondLst>
                                            <p:cond delay="0"/>
                                          </p:stCondLst>
                                        </p:cTn>
                                        <p:tgtEl>
                                          <p:spTgt spid="1326121"/>
                                        </p:tgtEl>
                                        <p:attrNameLst>
                                          <p:attrName>style.visibility</p:attrName>
                                        </p:attrNameLst>
                                      </p:cBhvr>
                                      <p:to>
                                        <p:strVal val="visible"/>
                                      </p:to>
                                    </p:set>
                                    <p:anim calcmode="lin" valueType="num">
                                      <p:cBhvr>
                                        <p:cTn id="155" dur="500" fill="hold"/>
                                        <p:tgtEl>
                                          <p:spTgt spid="1326121"/>
                                        </p:tgtEl>
                                        <p:attrNameLst>
                                          <p:attrName>ppt_x</p:attrName>
                                        </p:attrNameLst>
                                      </p:cBhvr>
                                      <p:tavLst>
                                        <p:tav tm="0">
                                          <p:val>
                                            <p:strVal val="#ppt_x-#ppt_w/2"/>
                                          </p:val>
                                        </p:tav>
                                        <p:tav tm="100000">
                                          <p:val>
                                            <p:strVal val="#ppt_x"/>
                                          </p:val>
                                        </p:tav>
                                      </p:tavLst>
                                    </p:anim>
                                    <p:anim calcmode="lin" valueType="num">
                                      <p:cBhvr>
                                        <p:cTn id="156" dur="500" fill="hold"/>
                                        <p:tgtEl>
                                          <p:spTgt spid="1326121"/>
                                        </p:tgtEl>
                                        <p:attrNameLst>
                                          <p:attrName>ppt_y</p:attrName>
                                        </p:attrNameLst>
                                      </p:cBhvr>
                                      <p:tavLst>
                                        <p:tav tm="0">
                                          <p:val>
                                            <p:strVal val="#ppt_y"/>
                                          </p:val>
                                        </p:tav>
                                        <p:tav tm="100000">
                                          <p:val>
                                            <p:strVal val="#ppt_y"/>
                                          </p:val>
                                        </p:tav>
                                      </p:tavLst>
                                    </p:anim>
                                    <p:anim calcmode="lin" valueType="num">
                                      <p:cBhvr>
                                        <p:cTn id="157" dur="500" fill="hold"/>
                                        <p:tgtEl>
                                          <p:spTgt spid="1326121"/>
                                        </p:tgtEl>
                                        <p:attrNameLst>
                                          <p:attrName>ppt_w</p:attrName>
                                        </p:attrNameLst>
                                      </p:cBhvr>
                                      <p:tavLst>
                                        <p:tav tm="0">
                                          <p:val>
                                            <p:fltVal val="0"/>
                                          </p:val>
                                        </p:tav>
                                        <p:tav tm="100000">
                                          <p:val>
                                            <p:strVal val="#ppt_w"/>
                                          </p:val>
                                        </p:tav>
                                      </p:tavLst>
                                    </p:anim>
                                    <p:anim calcmode="lin" valueType="num">
                                      <p:cBhvr>
                                        <p:cTn id="158" dur="500" fill="hold"/>
                                        <p:tgtEl>
                                          <p:spTgt spid="132612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1"/>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6085" grpId="0" animBg="1"/>
      <p:bldP spid="1326086" grpId="0" animBg="1"/>
      <p:bldP spid="1326104" grpId="0" animBg="1"/>
      <p:bldP spid="1326105" grpId="0" animBg="1"/>
      <p:bldP spid="1326106" grpId="0" animBg="1"/>
      <p:bldP spid="1326107" grpId="0" animBg="1"/>
      <p:bldP spid="1326108" grpId="0" animBg="1"/>
      <p:bldP spid="1326109" grpId="0" animBg="1"/>
      <p:bldP spid="1326110" grpId="0"/>
      <p:bldP spid="1326111" grpId="0" animBg="1"/>
      <p:bldP spid="1326112" grpId="0" animBg="1"/>
      <p:bldP spid="1326113" grpId="0" animBg="1"/>
      <p:bldP spid="1326114" grpId="0" animBg="1"/>
      <p:bldP spid="1326115" grpId="0" animBg="1"/>
      <p:bldP spid="1326116" grpId="0" animBg="1"/>
      <p:bldP spid="1326117" grpId="0"/>
      <p:bldP spid="1326118" grpId="0" animBg="1"/>
      <p:bldP spid="1326119" grpId="0" animBg="1"/>
      <p:bldP spid="1326120" grpId="0" animBg="1"/>
      <p:bldP spid="1326121"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90"/>
          <p:cNvSpPr>
            <a:spLocks noGrp="1" noChangeArrowheads="1"/>
          </p:cNvSpPr>
          <p:nvPr>
            <p:ph type="title"/>
          </p:nvPr>
        </p:nvSpPr>
        <p:spPr/>
        <p:txBody>
          <a:bodyPr/>
          <a:lstStyle/>
          <a:p>
            <a:pPr eaLnBrk="1" hangingPunct="1"/>
            <a:r>
              <a:rPr lang="zh-CN" altLang="en-US"/>
              <a:t>调相制、调频制</a:t>
            </a:r>
          </a:p>
        </p:txBody>
      </p:sp>
      <p:sp>
        <p:nvSpPr>
          <p:cNvPr id="356354" name="Text Box 2"/>
          <p:cNvSpPr txBox="1">
            <a:spLocks noChangeArrowheads="1"/>
          </p:cNvSpPr>
          <p:nvPr/>
        </p:nvSpPr>
        <p:spPr bwMode="auto">
          <a:xfrm>
            <a:off x="2422526" y="1628775"/>
            <a:ext cx="1584325" cy="457200"/>
          </a:xfrm>
          <a:prstGeom prst="rect">
            <a:avLst/>
          </a:prstGeom>
          <a:noFill/>
          <a:ln w="9525">
            <a:noFill/>
            <a:miter lim="800000"/>
            <a:headEnd/>
            <a:tailEnd/>
          </a:ln>
        </p:spPr>
        <p:txBody>
          <a:bodyPr>
            <a:spAutoFit/>
          </a:bodyPr>
          <a:lstStyle/>
          <a:p>
            <a:pPr algn="r"/>
            <a:r>
              <a:rPr lang="zh-CN" altLang="en-US" sz="2400" b="1">
                <a:latin typeface="华文新魏" pitchFamily="2" charset="-122"/>
                <a:ea typeface="华文新魏" pitchFamily="2" charset="-122"/>
              </a:rPr>
              <a:t>数据序列</a:t>
            </a:r>
            <a:endParaRPr lang="zh-CN" altLang="el-GR" sz="2400" b="1" baseline="-25000">
              <a:latin typeface="华文新魏" pitchFamily="2" charset="-122"/>
              <a:ea typeface="华文新魏" pitchFamily="2" charset="-122"/>
            </a:endParaRPr>
          </a:p>
        </p:txBody>
      </p:sp>
      <p:sp>
        <p:nvSpPr>
          <p:cNvPr id="356355" name="Line 3"/>
          <p:cNvSpPr>
            <a:spLocks noChangeShapeType="1"/>
          </p:cNvSpPr>
          <p:nvPr/>
        </p:nvSpPr>
        <p:spPr bwMode="auto">
          <a:xfrm>
            <a:off x="407035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6" name="Line 4"/>
          <p:cNvSpPr>
            <a:spLocks noChangeShapeType="1"/>
          </p:cNvSpPr>
          <p:nvPr/>
        </p:nvSpPr>
        <p:spPr bwMode="auto">
          <a:xfrm>
            <a:off x="472757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7" name="Line 5"/>
          <p:cNvSpPr>
            <a:spLocks noChangeShapeType="1"/>
          </p:cNvSpPr>
          <p:nvPr/>
        </p:nvSpPr>
        <p:spPr bwMode="auto">
          <a:xfrm>
            <a:off x="5386388"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8" name="Line 6"/>
          <p:cNvSpPr>
            <a:spLocks noChangeShapeType="1"/>
          </p:cNvSpPr>
          <p:nvPr/>
        </p:nvSpPr>
        <p:spPr bwMode="auto">
          <a:xfrm>
            <a:off x="604520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9" name="Line 7"/>
          <p:cNvSpPr>
            <a:spLocks noChangeShapeType="1"/>
          </p:cNvSpPr>
          <p:nvPr/>
        </p:nvSpPr>
        <p:spPr bwMode="auto">
          <a:xfrm>
            <a:off x="670242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0" name="Line 8"/>
          <p:cNvSpPr>
            <a:spLocks noChangeShapeType="1"/>
          </p:cNvSpPr>
          <p:nvPr/>
        </p:nvSpPr>
        <p:spPr bwMode="auto">
          <a:xfrm>
            <a:off x="7361238"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1" name="Line 9"/>
          <p:cNvSpPr>
            <a:spLocks noChangeShapeType="1"/>
          </p:cNvSpPr>
          <p:nvPr/>
        </p:nvSpPr>
        <p:spPr bwMode="auto">
          <a:xfrm>
            <a:off x="802005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2" name="Line 10"/>
          <p:cNvSpPr>
            <a:spLocks noChangeShapeType="1"/>
          </p:cNvSpPr>
          <p:nvPr/>
        </p:nvSpPr>
        <p:spPr bwMode="auto">
          <a:xfrm>
            <a:off x="867727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3" name="Line 11"/>
          <p:cNvSpPr>
            <a:spLocks noChangeShapeType="1"/>
          </p:cNvSpPr>
          <p:nvPr/>
        </p:nvSpPr>
        <p:spPr bwMode="auto">
          <a:xfrm>
            <a:off x="933450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4" name="Text Box 12"/>
          <p:cNvSpPr txBox="1">
            <a:spLocks noChangeArrowheads="1"/>
          </p:cNvSpPr>
          <p:nvPr/>
        </p:nvSpPr>
        <p:spPr bwMode="auto">
          <a:xfrm>
            <a:off x="4251326" y="1628776"/>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65" name="Text Box 13"/>
          <p:cNvSpPr txBox="1">
            <a:spLocks noChangeArrowheads="1"/>
          </p:cNvSpPr>
          <p:nvPr/>
        </p:nvSpPr>
        <p:spPr bwMode="auto">
          <a:xfrm>
            <a:off x="4908551" y="1628776"/>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6" name="Text Box 14"/>
          <p:cNvSpPr txBox="1">
            <a:spLocks noChangeArrowheads="1"/>
          </p:cNvSpPr>
          <p:nvPr/>
        </p:nvSpPr>
        <p:spPr bwMode="auto">
          <a:xfrm>
            <a:off x="5549901" y="1628776"/>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7" name="Text Box 15"/>
          <p:cNvSpPr txBox="1">
            <a:spLocks noChangeArrowheads="1"/>
          </p:cNvSpPr>
          <p:nvPr/>
        </p:nvSpPr>
        <p:spPr bwMode="auto">
          <a:xfrm>
            <a:off x="6224589" y="1628776"/>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8" name="Text Box 16"/>
          <p:cNvSpPr txBox="1">
            <a:spLocks noChangeArrowheads="1"/>
          </p:cNvSpPr>
          <p:nvPr/>
        </p:nvSpPr>
        <p:spPr bwMode="auto">
          <a:xfrm>
            <a:off x="6883401" y="1628776"/>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69" name="Text Box 17"/>
          <p:cNvSpPr txBox="1">
            <a:spLocks noChangeArrowheads="1"/>
          </p:cNvSpPr>
          <p:nvPr/>
        </p:nvSpPr>
        <p:spPr bwMode="auto">
          <a:xfrm>
            <a:off x="7524751" y="1628776"/>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70" name="Text Box 18"/>
          <p:cNvSpPr txBox="1">
            <a:spLocks noChangeArrowheads="1"/>
          </p:cNvSpPr>
          <p:nvPr/>
        </p:nvSpPr>
        <p:spPr bwMode="auto">
          <a:xfrm>
            <a:off x="8183564" y="1628776"/>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71" name="Text Box 19"/>
          <p:cNvSpPr txBox="1">
            <a:spLocks noChangeArrowheads="1"/>
          </p:cNvSpPr>
          <p:nvPr/>
        </p:nvSpPr>
        <p:spPr bwMode="auto">
          <a:xfrm>
            <a:off x="8824914" y="1628776"/>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1038357" name="Line 21"/>
          <p:cNvSpPr>
            <a:spLocks noChangeShapeType="1"/>
          </p:cNvSpPr>
          <p:nvPr/>
        </p:nvSpPr>
        <p:spPr bwMode="auto">
          <a:xfrm>
            <a:off x="4367213" y="2444751"/>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58" name="Line 22"/>
          <p:cNvSpPr>
            <a:spLocks noChangeShapeType="1"/>
          </p:cNvSpPr>
          <p:nvPr/>
        </p:nvSpPr>
        <p:spPr bwMode="auto">
          <a:xfrm flipV="1">
            <a:off x="4079875" y="3165475"/>
            <a:ext cx="287338" cy="0"/>
          </a:xfrm>
          <a:prstGeom prst="line">
            <a:avLst/>
          </a:prstGeom>
          <a:noFill/>
          <a:ln w="28575">
            <a:solidFill>
              <a:schemeClr val="tx1"/>
            </a:solidFill>
            <a:round/>
            <a:headEnd/>
            <a:tailEnd/>
          </a:ln>
        </p:spPr>
        <p:txBody>
          <a:bodyPr wrap="none" anchor="ctr"/>
          <a:lstStyle/>
          <a:p>
            <a:endParaRPr lang="zh-CN" altLang="en-US"/>
          </a:p>
        </p:txBody>
      </p:sp>
      <p:sp>
        <p:nvSpPr>
          <p:cNvPr id="1038359" name="Line 23"/>
          <p:cNvSpPr>
            <a:spLocks noChangeShapeType="1"/>
          </p:cNvSpPr>
          <p:nvPr/>
        </p:nvSpPr>
        <p:spPr bwMode="auto">
          <a:xfrm>
            <a:off x="4079876" y="2805113"/>
            <a:ext cx="5256213" cy="0"/>
          </a:xfrm>
          <a:prstGeom prst="line">
            <a:avLst/>
          </a:prstGeom>
          <a:noFill/>
          <a:ln w="19050">
            <a:solidFill>
              <a:schemeClr val="tx1"/>
            </a:solidFill>
            <a:round/>
            <a:headEnd/>
            <a:tailEnd/>
          </a:ln>
        </p:spPr>
        <p:txBody>
          <a:bodyPr wrap="none" anchor="ctr"/>
          <a:lstStyle/>
          <a:p>
            <a:endParaRPr lang="zh-CN" altLang="en-US"/>
          </a:p>
        </p:txBody>
      </p:sp>
      <p:sp>
        <p:nvSpPr>
          <p:cNvPr id="1038360" name="Line 24"/>
          <p:cNvSpPr>
            <a:spLocks noChangeShapeType="1"/>
          </p:cNvSpPr>
          <p:nvPr/>
        </p:nvSpPr>
        <p:spPr bwMode="auto">
          <a:xfrm flipV="1">
            <a:off x="4367214" y="2444750"/>
            <a:ext cx="720725" cy="0"/>
          </a:xfrm>
          <a:prstGeom prst="line">
            <a:avLst/>
          </a:prstGeom>
          <a:noFill/>
          <a:ln w="28575">
            <a:solidFill>
              <a:schemeClr val="tx1"/>
            </a:solidFill>
            <a:round/>
            <a:headEnd/>
            <a:tailEnd/>
          </a:ln>
        </p:spPr>
        <p:txBody>
          <a:bodyPr wrap="none" anchor="ctr"/>
          <a:lstStyle/>
          <a:p>
            <a:endParaRPr lang="zh-CN" altLang="en-US"/>
          </a:p>
        </p:txBody>
      </p:sp>
      <p:sp>
        <p:nvSpPr>
          <p:cNvPr id="1038361" name="Line 25"/>
          <p:cNvSpPr>
            <a:spLocks noChangeShapeType="1"/>
          </p:cNvSpPr>
          <p:nvPr/>
        </p:nvSpPr>
        <p:spPr bwMode="auto">
          <a:xfrm>
            <a:off x="5086350" y="2444751"/>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62" name="Line 26"/>
          <p:cNvSpPr>
            <a:spLocks noChangeShapeType="1"/>
          </p:cNvSpPr>
          <p:nvPr/>
        </p:nvSpPr>
        <p:spPr bwMode="auto">
          <a:xfrm flipV="1">
            <a:off x="5087939"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63" name="Line 27"/>
          <p:cNvSpPr>
            <a:spLocks noChangeShapeType="1"/>
          </p:cNvSpPr>
          <p:nvPr/>
        </p:nvSpPr>
        <p:spPr bwMode="auto">
          <a:xfrm>
            <a:off x="6035675" y="2444751"/>
            <a:ext cx="0" cy="720725"/>
          </a:xfrm>
          <a:prstGeom prst="line">
            <a:avLst/>
          </a:prstGeom>
          <a:noFill/>
          <a:ln w="28575">
            <a:solidFill>
              <a:schemeClr val="tx1"/>
            </a:solidFill>
            <a:round/>
            <a:headEnd/>
            <a:tailEnd/>
          </a:ln>
        </p:spPr>
        <p:txBody>
          <a:bodyPr wrap="none" anchor="ctr"/>
          <a:lstStyle/>
          <a:p>
            <a:endParaRPr lang="zh-CN" altLang="en-US"/>
          </a:p>
        </p:txBody>
      </p:sp>
      <p:sp>
        <p:nvSpPr>
          <p:cNvPr id="1038364" name="Line 28"/>
          <p:cNvSpPr>
            <a:spLocks noChangeShapeType="1"/>
          </p:cNvSpPr>
          <p:nvPr/>
        </p:nvSpPr>
        <p:spPr bwMode="auto">
          <a:xfrm flipV="1">
            <a:off x="6022975" y="2444750"/>
            <a:ext cx="287338" cy="0"/>
          </a:xfrm>
          <a:prstGeom prst="line">
            <a:avLst/>
          </a:prstGeom>
          <a:noFill/>
          <a:ln w="28575">
            <a:solidFill>
              <a:schemeClr val="tx1"/>
            </a:solidFill>
            <a:round/>
            <a:headEnd/>
            <a:tailEnd/>
          </a:ln>
        </p:spPr>
        <p:txBody>
          <a:bodyPr wrap="none" anchor="ctr"/>
          <a:lstStyle/>
          <a:p>
            <a:endParaRPr lang="zh-CN" altLang="en-US"/>
          </a:p>
        </p:txBody>
      </p:sp>
      <p:sp>
        <p:nvSpPr>
          <p:cNvPr id="1038365" name="Line 29"/>
          <p:cNvSpPr>
            <a:spLocks noChangeShapeType="1"/>
          </p:cNvSpPr>
          <p:nvPr/>
        </p:nvSpPr>
        <p:spPr bwMode="auto">
          <a:xfrm>
            <a:off x="5375275" y="2444751"/>
            <a:ext cx="0" cy="720725"/>
          </a:xfrm>
          <a:prstGeom prst="line">
            <a:avLst/>
          </a:prstGeom>
          <a:noFill/>
          <a:ln w="28575">
            <a:solidFill>
              <a:schemeClr val="tx1"/>
            </a:solidFill>
            <a:round/>
            <a:headEnd/>
            <a:tailEnd/>
          </a:ln>
        </p:spPr>
        <p:txBody>
          <a:bodyPr wrap="none" anchor="ctr"/>
          <a:lstStyle/>
          <a:p>
            <a:endParaRPr lang="zh-CN" altLang="en-US"/>
          </a:p>
        </p:txBody>
      </p:sp>
      <p:sp>
        <p:nvSpPr>
          <p:cNvPr id="1038366" name="Line 30"/>
          <p:cNvSpPr>
            <a:spLocks noChangeShapeType="1"/>
          </p:cNvSpPr>
          <p:nvPr/>
        </p:nvSpPr>
        <p:spPr bwMode="auto">
          <a:xfrm>
            <a:off x="5735638" y="2444751"/>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67" name="Line 31"/>
          <p:cNvSpPr>
            <a:spLocks noChangeShapeType="1"/>
          </p:cNvSpPr>
          <p:nvPr/>
        </p:nvSpPr>
        <p:spPr bwMode="auto">
          <a:xfrm flipV="1">
            <a:off x="5378450" y="2444750"/>
            <a:ext cx="357188" cy="1588"/>
          </a:xfrm>
          <a:prstGeom prst="line">
            <a:avLst/>
          </a:prstGeom>
          <a:noFill/>
          <a:ln w="28575">
            <a:solidFill>
              <a:schemeClr val="tx1"/>
            </a:solidFill>
            <a:round/>
            <a:headEnd/>
            <a:tailEnd/>
          </a:ln>
        </p:spPr>
        <p:txBody>
          <a:bodyPr wrap="none" anchor="ctr"/>
          <a:lstStyle/>
          <a:p>
            <a:endParaRPr lang="zh-CN" altLang="en-US"/>
          </a:p>
        </p:txBody>
      </p:sp>
      <p:sp>
        <p:nvSpPr>
          <p:cNvPr id="1038368" name="Line 32"/>
          <p:cNvSpPr>
            <a:spLocks noChangeShapeType="1"/>
          </p:cNvSpPr>
          <p:nvPr/>
        </p:nvSpPr>
        <p:spPr bwMode="auto">
          <a:xfrm flipV="1">
            <a:off x="5735639"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69" name="Line 33"/>
          <p:cNvSpPr>
            <a:spLocks noChangeShapeType="1"/>
          </p:cNvSpPr>
          <p:nvPr/>
        </p:nvSpPr>
        <p:spPr bwMode="auto">
          <a:xfrm>
            <a:off x="7031038" y="2444751"/>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0" name="Line 34"/>
          <p:cNvSpPr>
            <a:spLocks noChangeShapeType="1"/>
          </p:cNvSpPr>
          <p:nvPr/>
        </p:nvSpPr>
        <p:spPr bwMode="auto">
          <a:xfrm>
            <a:off x="6311900" y="2444751"/>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71" name="Line 35"/>
          <p:cNvSpPr>
            <a:spLocks noChangeShapeType="1"/>
          </p:cNvSpPr>
          <p:nvPr/>
        </p:nvSpPr>
        <p:spPr bwMode="auto">
          <a:xfrm flipV="1">
            <a:off x="6311900" y="3165475"/>
            <a:ext cx="719138" cy="0"/>
          </a:xfrm>
          <a:prstGeom prst="line">
            <a:avLst/>
          </a:prstGeom>
          <a:noFill/>
          <a:ln w="28575">
            <a:solidFill>
              <a:schemeClr val="tx1"/>
            </a:solidFill>
            <a:round/>
            <a:headEnd/>
            <a:tailEnd/>
          </a:ln>
        </p:spPr>
        <p:txBody>
          <a:bodyPr wrap="none" anchor="ctr"/>
          <a:lstStyle/>
          <a:p>
            <a:endParaRPr lang="zh-CN" altLang="en-US"/>
          </a:p>
        </p:txBody>
      </p:sp>
      <p:sp>
        <p:nvSpPr>
          <p:cNvPr id="1038372" name="Line 36"/>
          <p:cNvSpPr>
            <a:spLocks noChangeShapeType="1"/>
          </p:cNvSpPr>
          <p:nvPr/>
        </p:nvSpPr>
        <p:spPr bwMode="auto">
          <a:xfrm>
            <a:off x="7678738" y="2444751"/>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3" name="Line 37"/>
          <p:cNvSpPr>
            <a:spLocks noChangeShapeType="1"/>
          </p:cNvSpPr>
          <p:nvPr/>
        </p:nvSpPr>
        <p:spPr bwMode="auto">
          <a:xfrm flipV="1">
            <a:off x="7391400" y="3165475"/>
            <a:ext cx="287338" cy="0"/>
          </a:xfrm>
          <a:prstGeom prst="line">
            <a:avLst/>
          </a:prstGeom>
          <a:noFill/>
          <a:ln w="28575">
            <a:solidFill>
              <a:schemeClr val="tx1"/>
            </a:solidFill>
            <a:round/>
            <a:headEnd/>
            <a:tailEnd/>
          </a:ln>
        </p:spPr>
        <p:txBody>
          <a:bodyPr wrap="none" anchor="ctr"/>
          <a:lstStyle/>
          <a:p>
            <a:endParaRPr lang="zh-CN" altLang="en-US"/>
          </a:p>
        </p:txBody>
      </p:sp>
      <p:sp>
        <p:nvSpPr>
          <p:cNvPr id="1038374" name="Line 38"/>
          <p:cNvSpPr>
            <a:spLocks noChangeShapeType="1"/>
          </p:cNvSpPr>
          <p:nvPr/>
        </p:nvSpPr>
        <p:spPr bwMode="auto">
          <a:xfrm>
            <a:off x="7378700" y="2444751"/>
            <a:ext cx="0" cy="720725"/>
          </a:xfrm>
          <a:prstGeom prst="line">
            <a:avLst/>
          </a:prstGeom>
          <a:noFill/>
          <a:ln w="28575">
            <a:solidFill>
              <a:schemeClr val="tx1"/>
            </a:solidFill>
            <a:round/>
            <a:headEnd/>
            <a:tailEnd/>
          </a:ln>
        </p:spPr>
        <p:txBody>
          <a:bodyPr wrap="none" anchor="ctr"/>
          <a:lstStyle/>
          <a:p>
            <a:endParaRPr lang="zh-CN" altLang="en-US"/>
          </a:p>
        </p:txBody>
      </p:sp>
      <p:sp>
        <p:nvSpPr>
          <p:cNvPr id="1038375" name="Line 39"/>
          <p:cNvSpPr>
            <a:spLocks noChangeShapeType="1"/>
          </p:cNvSpPr>
          <p:nvPr/>
        </p:nvSpPr>
        <p:spPr bwMode="auto">
          <a:xfrm flipV="1">
            <a:off x="7031038" y="2444750"/>
            <a:ext cx="360362" cy="0"/>
          </a:xfrm>
          <a:prstGeom prst="line">
            <a:avLst/>
          </a:prstGeom>
          <a:noFill/>
          <a:ln w="28575">
            <a:solidFill>
              <a:schemeClr val="tx1"/>
            </a:solidFill>
            <a:round/>
            <a:headEnd/>
            <a:tailEnd/>
          </a:ln>
        </p:spPr>
        <p:txBody>
          <a:bodyPr wrap="none" anchor="ctr"/>
          <a:lstStyle/>
          <a:p>
            <a:endParaRPr lang="zh-CN" altLang="en-US"/>
          </a:p>
        </p:txBody>
      </p:sp>
      <p:sp>
        <p:nvSpPr>
          <p:cNvPr id="1038376" name="Line 40"/>
          <p:cNvSpPr>
            <a:spLocks noChangeShapeType="1"/>
          </p:cNvSpPr>
          <p:nvPr/>
        </p:nvSpPr>
        <p:spPr bwMode="auto">
          <a:xfrm>
            <a:off x="8328025" y="2444751"/>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7" name="Line 41"/>
          <p:cNvSpPr>
            <a:spLocks noChangeShapeType="1"/>
          </p:cNvSpPr>
          <p:nvPr/>
        </p:nvSpPr>
        <p:spPr bwMode="auto">
          <a:xfrm flipV="1">
            <a:off x="8040689"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78" name="Line 42"/>
          <p:cNvSpPr>
            <a:spLocks noChangeShapeType="1"/>
          </p:cNvSpPr>
          <p:nvPr/>
        </p:nvSpPr>
        <p:spPr bwMode="auto">
          <a:xfrm>
            <a:off x="8027988" y="2444751"/>
            <a:ext cx="0" cy="720725"/>
          </a:xfrm>
          <a:prstGeom prst="line">
            <a:avLst/>
          </a:prstGeom>
          <a:noFill/>
          <a:ln w="28575">
            <a:solidFill>
              <a:schemeClr val="tx1"/>
            </a:solidFill>
            <a:round/>
            <a:headEnd/>
            <a:tailEnd/>
          </a:ln>
        </p:spPr>
        <p:txBody>
          <a:bodyPr wrap="none" anchor="ctr"/>
          <a:lstStyle/>
          <a:p>
            <a:endParaRPr lang="zh-CN" altLang="en-US"/>
          </a:p>
        </p:txBody>
      </p:sp>
      <p:sp>
        <p:nvSpPr>
          <p:cNvPr id="1038379" name="Line 43"/>
          <p:cNvSpPr>
            <a:spLocks noChangeShapeType="1"/>
          </p:cNvSpPr>
          <p:nvPr/>
        </p:nvSpPr>
        <p:spPr bwMode="auto">
          <a:xfrm flipV="1">
            <a:off x="7680326" y="2444750"/>
            <a:ext cx="360363" cy="0"/>
          </a:xfrm>
          <a:prstGeom prst="line">
            <a:avLst/>
          </a:prstGeom>
          <a:noFill/>
          <a:ln w="28575">
            <a:solidFill>
              <a:schemeClr val="tx1"/>
            </a:solidFill>
            <a:round/>
            <a:headEnd/>
            <a:tailEnd/>
          </a:ln>
        </p:spPr>
        <p:txBody>
          <a:bodyPr wrap="none" anchor="ctr"/>
          <a:lstStyle/>
          <a:p>
            <a:endParaRPr lang="zh-CN" altLang="en-US"/>
          </a:p>
        </p:txBody>
      </p:sp>
      <p:sp>
        <p:nvSpPr>
          <p:cNvPr id="1038380" name="Line 44"/>
          <p:cNvSpPr>
            <a:spLocks noChangeShapeType="1"/>
          </p:cNvSpPr>
          <p:nvPr/>
        </p:nvSpPr>
        <p:spPr bwMode="auto">
          <a:xfrm>
            <a:off x="8975725" y="2444751"/>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81" name="Line 45"/>
          <p:cNvSpPr>
            <a:spLocks noChangeShapeType="1"/>
          </p:cNvSpPr>
          <p:nvPr/>
        </p:nvSpPr>
        <p:spPr bwMode="auto">
          <a:xfrm flipV="1">
            <a:off x="8328025" y="2444750"/>
            <a:ext cx="647700" cy="0"/>
          </a:xfrm>
          <a:prstGeom prst="line">
            <a:avLst/>
          </a:prstGeom>
          <a:noFill/>
          <a:ln w="28575">
            <a:solidFill>
              <a:schemeClr val="tx1"/>
            </a:solidFill>
            <a:round/>
            <a:headEnd/>
            <a:tailEnd/>
          </a:ln>
        </p:spPr>
        <p:txBody>
          <a:bodyPr wrap="none" anchor="ctr"/>
          <a:lstStyle/>
          <a:p>
            <a:endParaRPr lang="zh-CN" altLang="en-US"/>
          </a:p>
        </p:txBody>
      </p:sp>
      <p:sp>
        <p:nvSpPr>
          <p:cNvPr id="1038382" name="Line 46"/>
          <p:cNvSpPr>
            <a:spLocks noChangeShapeType="1"/>
          </p:cNvSpPr>
          <p:nvPr/>
        </p:nvSpPr>
        <p:spPr bwMode="auto">
          <a:xfrm flipV="1">
            <a:off x="8975726" y="3165475"/>
            <a:ext cx="360363" cy="0"/>
          </a:xfrm>
          <a:prstGeom prst="line">
            <a:avLst/>
          </a:prstGeom>
          <a:noFill/>
          <a:ln w="28575">
            <a:solidFill>
              <a:schemeClr val="tx1"/>
            </a:solidFill>
            <a:round/>
            <a:headEnd/>
            <a:tailEnd/>
          </a:ln>
        </p:spPr>
        <p:txBody>
          <a:bodyPr wrap="none" anchor="ctr"/>
          <a:lstStyle/>
          <a:p>
            <a:endParaRPr lang="zh-CN" altLang="en-US"/>
          </a:p>
        </p:txBody>
      </p:sp>
      <p:sp>
        <p:nvSpPr>
          <p:cNvPr id="1038383" name="Text Box 47"/>
          <p:cNvSpPr txBox="1">
            <a:spLocks noChangeArrowheads="1"/>
          </p:cNvSpPr>
          <p:nvPr/>
        </p:nvSpPr>
        <p:spPr bwMode="auto">
          <a:xfrm>
            <a:off x="2351089" y="2420938"/>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PM</a:t>
            </a:r>
            <a:endParaRPr lang="el-GR" altLang="zh-CN" sz="2400" b="1" baseline="-25000">
              <a:latin typeface="华文新魏" pitchFamily="2" charset="-122"/>
              <a:ea typeface="华文新魏" pitchFamily="2" charset="-122"/>
            </a:endParaRPr>
          </a:p>
        </p:txBody>
      </p:sp>
      <p:sp>
        <p:nvSpPr>
          <p:cNvPr id="1038384" name="Line 48"/>
          <p:cNvSpPr>
            <a:spLocks noChangeShapeType="1"/>
          </p:cNvSpPr>
          <p:nvPr/>
        </p:nvSpPr>
        <p:spPr bwMode="auto">
          <a:xfrm>
            <a:off x="4367213"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385" name="Line 49"/>
          <p:cNvSpPr>
            <a:spLocks noChangeShapeType="1"/>
          </p:cNvSpPr>
          <p:nvPr/>
        </p:nvSpPr>
        <p:spPr bwMode="auto">
          <a:xfrm flipV="1">
            <a:off x="4079875" y="4438650"/>
            <a:ext cx="287338" cy="0"/>
          </a:xfrm>
          <a:prstGeom prst="line">
            <a:avLst/>
          </a:prstGeom>
          <a:noFill/>
          <a:ln w="28575">
            <a:solidFill>
              <a:schemeClr val="tx1"/>
            </a:solidFill>
            <a:round/>
            <a:headEnd/>
            <a:tailEnd/>
          </a:ln>
        </p:spPr>
        <p:txBody>
          <a:bodyPr wrap="none" anchor="ctr"/>
          <a:lstStyle/>
          <a:p>
            <a:endParaRPr lang="zh-CN" altLang="en-US"/>
          </a:p>
        </p:txBody>
      </p:sp>
      <p:sp>
        <p:nvSpPr>
          <p:cNvPr id="1038386" name="Line 50"/>
          <p:cNvSpPr>
            <a:spLocks noChangeShapeType="1"/>
          </p:cNvSpPr>
          <p:nvPr/>
        </p:nvSpPr>
        <p:spPr bwMode="auto">
          <a:xfrm>
            <a:off x="4079876" y="4078288"/>
            <a:ext cx="5256213" cy="0"/>
          </a:xfrm>
          <a:prstGeom prst="line">
            <a:avLst/>
          </a:prstGeom>
          <a:noFill/>
          <a:ln w="19050">
            <a:solidFill>
              <a:schemeClr val="tx1"/>
            </a:solidFill>
            <a:round/>
            <a:headEnd/>
            <a:tailEnd/>
          </a:ln>
        </p:spPr>
        <p:txBody>
          <a:bodyPr wrap="none" anchor="ctr"/>
          <a:lstStyle/>
          <a:p>
            <a:endParaRPr lang="zh-CN" altLang="en-US"/>
          </a:p>
        </p:txBody>
      </p:sp>
      <p:sp>
        <p:nvSpPr>
          <p:cNvPr id="1038387" name="Line 51"/>
          <p:cNvSpPr>
            <a:spLocks noChangeShapeType="1"/>
          </p:cNvSpPr>
          <p:nvPr/>
        </p:nvSpPr>
        <p:spPr bwMode="auto">
          <a:xfrm flipV="1">
            <a:off x="4367213" y="3717925"/>
            <a:ext cx="360362" cy="0"/>
          </a:xfrm>
          <a:prstGeom prst="line">
            <a:avLst/>
          </a:prstGeom>
          <a:noFill/>
          <a:ln w="28575">
            <a:solidFill>
              <a:schemeClr val="tx1"/>
            </a:solidFill>
            <a:round/>
            <a:headEnd/>
            <a:tailEnd/>
          </a:ln>
        </p:spPr>
        <p:txBody>
          <a:bodyPr wrap="none" anchor="ctr"/>
          <a:lstStyle/>
          <a:p>
            <a:endParaRPr lang="zh-CN" altLang="en-US"/>
          </a:p>
        </p:txBody>
      </p:sp>
      <p:sp>
        <p:nvSpPr>
          <p:cNvPr id="1038388" name="Line 52"/>
          <p:cNvSpPr>
            <a:spLocks noChangeShapeType="1"/>
          </p:cNvSpPr>
          <p:nvPr/>
        </p:nvSpPr>
        <p:spPr bwMode="auto">
          <a:xfrm>
            <a:off x="4727575"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389" name="Line 53"/>
          <p:cNvSpPr>
            <a:spLocks noChangeShapeType="1"/>
          </p:cNvSpPr>
          <p:nvPr/>
        </p:nvSpPr>
        <p:spPr bwMode="auto">
          <a:xfrm flipV="1">
            <a:off x="4729163" y="4438650"/>
            <a:ext cx="646112" cy="0"/>
          </a:xfrm>
          <a:prstGeom prst="line">
            <a:avLst/>
          </a:prstGeom>
          <a:noFill/>
          <a:ln w="28575">
            <a:solidFill>
              <a:schemeClr val="tx1"/>
            </a:solidFill>
            <a:round/>
            <a:headEnd/>
            <a:tailEnd/>
          </a:ln>
        </p:spPr>
        <p:txBody>
          <a:bodyPr wrap="none" anchor="ctr"/>
          <a:lstStyle/>
          <a:p>
            <a:endParaRPr lang="zh-CN" altLang="en-US"/>
          </a:p>
        </p:txBody>
      </p:sp>
      <p:sp>
        <p:nvSpPr>
          <p:cNvPr id="1038390" name="Line 54"/>
          <p:cNvSpPr>
            <a:spLocks noChangeShapeType="1"/>
          </p:cNvSpPr>
          <p:nvPr/>
        </p:nvSpPr>
        <p:spPr bwMode="auto">
          <a:xfrm>
            <a:off x="6708775"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391" name="Line 55"/>
          <p:cNvSpPr>
            <a:spLocks noChangeShapeType="1"/>
          </p:cNvSpPr>
          <p:nvPr/>
        </p:nvSpPr>
        <p:spPr bwMode="auto">
          <a:xfrm flipV="1">
            <a:off x="6696076" y="3717925"/>
            <a:ext cx="334963" cy="0"/>
          </a:xfrm>
          <a:prstGeom prst="line">
            <a:avLst/>
          </a:prstGeom>
          <a:noFill/>
          <a:ln w="28575">
            <a:solidFill>
              <a:schemeClr val="tx1"/>
            </a:solidFill>
            <a:round/>
            <a:headEnd/>
            <a:tailEnd/>
          </a:ln>
        </p:spPr>
        <p:txBody>
          <a:bodyPr wrap="none" anchor="ctr"/>
          <a:lstStyle/>
          <a:p>
            <a:endParaRPr lang="zh-CN" altLang="en-US"/>
          </a:p>
        </p:txBody>
      </p:sp>
      <p:sp>
        <p:nvSpPr>
          <p:cNvPr id="1038392" name="Line 56"/>
          <p:cNvSpPr>
            <a:spLocks noChangeShapeType="1"/>
          </p:cNvSpPr>
          <p:nvPr/>
        </p:nvSpPr>
        <p:spPr bwMode="auto">
          <a:xfrm>
            <a:off x="5375275"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393" name="Line 57"/>
          <p:cNvSpPr>
            <a:spLocks noChangeShapeType="1"/>
          </p:cNvSpPr>
          <p:nvPr/>
        </p:nvSpPr>
        <p:spPr bwMode="auto">
          <a:xfrm>
            <a:off x="6022975"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394" name="Line 58"/>
          <p:cNvSpPr>
            <a:spLocks noChangeShapeType="1"/>
          </p:cNvSpPr>
          <p:nvPr/>
        </p:nvSpPr>
        <p:spPr bwMode="auto">
          <a:xfrm flipV="1">
            <a:off x="5378451" y="3717925"/>
            <a:ext cx="644525" cy="1588"/>
          </a:xfrm>
          <a:prstGeom prst="line">
            <a:avLst/>
          </a:prstGeom>
          <a:noFill/>
          <a:ln w="28575">
            <a:solidFill>
              <a:schemeClr val="tx1"/>
            </a:solidFill>
            <a:round/>
            <a:headEnd/>
            <a:tailEnd/>
          </a:ln>
        </p:spPr>
        <p:txBody>
          <a:bodyPr wrap="none" anchor="ctr"/>
          <a:lstStyle/>
          <a:p>
            <a:endParaRPr lang="zh-CN" altLang="en-US"/>
          </a:p>
        </p:txBody>
      </p:sp>
      <p:sp>
        <p:nvSpPr>
          <p:cNvPr id="1038395" name="Line 59"/>
          <p:cNvSpPr>
            <a:spLocks noChangeShapeType="1"/>
          </p:cNvSpPr>
          <p:nvPr/>
        </p:nvSpPr>
        <p:spPr bwMode="auto">
          <a:xfrm flipV="1">
            <a:off x="6022975" y="4438650"/>
            <a:ext cx="698500" cy="0"/>
          </a:xfrm>
          <a:prstGeom prst="line">
            <a:avLst/>
          </a:prstGeom>
          <a:noFill/>
          <a:ln w="28575">
            <a:solidFill>
              <a:schemeClr val="tx1"/>
            </a:solidFill>
            <a:round/>
            <a:headEnd/>
            <a:tailEnd/>
          </a:ln>
        </p:spPr>
        <p:txBody>
          <a:bodyPr wrap="none" anchor="ctr"/>
          <a:lstStyle/>
          <a:p>
            <a:endParaRPr lang="zh-CN" altLang="en-US"/>
          </a:p>
        </p:txBody>
      </p:sp>
      <p:sp>
        <p:nvSpPr>
          <p:cNvPr id="1038396" name="Line 60"/>
          <p:cNvSpPr>
            <a:spLocks noChangeShapeType="1"/>
          </p:cNvSpPr>
          <p:nvPr/>
        </p:nvSpPr>
        <p:spPr bwMode="auto">
          <a:xfrm>
            <a:off x="7388225"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397" name="Line 61"/>
          <p:cNvSpPr>
            <a:spLocks noChangeShapeType="1"/>
          </p:cNvSpPr>
          <p:nvPr/>
        </p:nvSpPr>
        <p:spPr bwMode="auto">
          <a:xfrm>
            <a:off x="7031038"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398" name="Line 62"/>
          <p:cNvSpPr>
            <a:spLocks noChangeShapeType="1"/>
          </p:cNvSpPr>
          <p:nvPr/>
        </p:nvSpPr>
        <p:spPr bwMode="auto">
          <a:xfrm flipV="1">
            <a:off x="7031038" y="4438650"/>
            <a:ext cx="360362" cy="0"/>
          </a:xfrm>
          <a:prstGeom prst="line">
            <a:avLst/>
          </a:prstGeom>
          <a:noFill/>
          <a:ln w="28575">
            <a:solidFill>
              <a:schemeClr val="tx1"/>
            </a:solidFill>
            <a:round/>
            <a:headEnd/>
            <a:tailEnd/>
          </a:ln>
        </p:spPr>
        <p:txBody>
          <a:bodyPr wrap="none" anchor="ctr"/>
          <a:lstStyle/>
          <a:p>
            <a:endParaRPr lang="zh-CN" altLang="en-US"/>
          </a:p>
        </p:txBody>
      </p:sp>
      <p:sp>
        <p:nvSpPr>
          <p:cNvPr id="1038399" name="Line 63"/>
          <p:cNvSpPr>
            <a:spLocks noChangeShapeType="1"/>
          </p:cNvSpPr>
          <p:nvPr/>
        </p:nvSpPr>
        <p:spPr bwMode="auto">
          <a:xfrm>
            <a:off x="8024813"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400" name="Line 64"/>
          <p:cNvSpPr>
            <a:spLocks noChangeShapeType="1"/>
          </p:cNvSpPr>
          <p:nvPr/>
        </p:nvSpPr>
        <p:spPr bwMode="auto">
          <a:xfrm flipV="1">
            <a:off x="7677150" y="4438650"/>
            <a:ext cx="361950" cy="0"/>
          </a:xfrm>
          <a:prstGeom prst="line">
            <a:avLst/>
          </a:prstGeom>
          <a:noFill/>
          <a:ln w="28575">
            <a:solidFill>
              <a:schemeClr val="tx1"/>
            </a:solidFill>
            <a:round/>
            <a:headEnd/>
            <a:tailEnd/>
          </a:ln>
        </p:spPr>
        <p:txBody>
          <a:bodyPr wrap="none" anchor="ctr"/>
          <a:lstStyle/>
          <a:p>
            <a:endParaRPr lang="zh-CN" altLang="en-US"/>
          </a:p>
        </p:txBody>
      </p:sp>
      <p:sp>
        <p:nvSpPr>
          <p:cNvPr id="1038401" name="Line 65"/>
          <p:cNvSpPr>
            <a:spLocks noChangeShapeType="1"/>
          </p:cNvSpPr>
          <p:nvPr/>
        </p:nvSpPr>
        <p:spPr bwMode="auto">
          <a:xfrm>
            <a:off x="7677150"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402" name="Line 66"/>
          <p:cNvSpPr>
            <a:spLocks noChangeShapeType="1"/>
          </p:cNvSpPr>
          <p:nvPr/>
        </p:nvSpPr>
        <p:spPr bwMode="auto">
          <a:xfrm flipV="1">
            <a:off x="7388226" y="3717925"/>
            <a:ext cx="288925" cy="0"/>
          </a:xfrm>
          <a:prstGeom prst="line">
            <a:avLst/>
          </a:prstGeom>
          <a:noFill/>
          <a:ln w="28575">
            <a:solidFill>
              <a:schemeClr val="tx1"/>
            </a:solidFill>
            <a:round/>
            <a:headEnd/>
            <a:tailEnd/>
          </a:ln>
        </p:spPr>
        <p:txBody>
          <a:bodyPr wrap="none" anchor="ctr"/>
          <a:lstStyle/>
          <a:p>
            <a:endParaRPr lang="zh-CN" altLang="en-US"/>
          </a:p>
        </p:txBody>
      </p:sp>
      <p:sp>
        <p:nvSpPr>
          <p:cNvPr id="1038403" name="Line 67"/>
          <p:cNvSpPr>
            <a:spLocks noChangeShapeType="1"/>
          </p:cNvSpPr>
          <p:nvPr/>
        </p:nvSpPr>
        <p:spPr bwMode="auto">
          <a:xfrm>
            <a:off x="8688388"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404" name="Line 68"/>
          <p:cNvSpPr>
            <a:spLocks noChangeShapeType="1"/>
          </p:cNvSpPr>
          <p:nvPr/>
        </p:nvSpPr>
        <p:spPr bwMode="auto">
          <a:xfrm flipV="1">
            <a:off x="8399464" y="4438650"/>
            <a:ext cx="288925" cy="0"/>
          </a:xfrm>
          <a:prstGeom prst="line">
            <a:avLst/>
          </a:prstGeom>
          <a:noFill/>
          <a:ln w="28575">
            <a:solidFill>
              <a:schemeClr val="tx1"/>
            </a:solidFill>
            <a:round/>
            <a:headEnd/>
            <a:tailEnd/>
          </a:ln>
        </p:spPr>
        <p:txBody>
          <a:bodyPr wrap="none" anchor="ctr"/>
          <a:lstStyle/>
          <a:p>
            <a:endParaRPr lang="zh-CN" altLang="en-US"/>
          </a:p>
        </p:txBody>
      </p:sp>
      <p:sp>
        <p:nvSpPr>
          <p:cNvPr id="1038405" name="Line 69"/>
          <p:cNvSpPr>
            <a:spLocks noChangeShapeType="1"/>
          </p:cNvSpPr>
          <p:nvPr/>
        </p:nvSpPr>
        <p:spPr bwMode="auto">
          <a:xfrm>
            <a:off x="8399463" y="3717926"/>
            <a:ext cx="0" cy="720725"/>
          </a:xfrm>
          <a:prstGeom prst="line">
            <a:avLst/>
          </a:prstGeom>
          <a:noFill/>
          <a:ln w="28575">
            <a:solidFill>
              <a:schemeClr val="tx1"/>
            </a:solidFill>
            <a:round/>
            <a:headEnd/>
            <a:tailEnd/>
          </a:ln>
        </p:spPr>
        <p:txBody>
          <a:bodyPr wrap="none" anchor="ctr"/>
          <a:lstStyle/>
          <a:p>
            <a:endParaRPr lang="zh-CN" altLang="en-US"/>
          </a:p>
        </p:txBody>
      </p:sp>
      <p:sp>
        <p:nvSpPr>
          <p:cNvPr id="1038406" name="Line 70"/>
          <p:cNvSpPr>
            <a:spLocks noChangeShapeType="1"/>
          </p:cNvSpPr>
          <p:nvPr/>
        </p:nvSpPr>
        <p:spPr bwMode="auto">
          <a:xfrm flipV="1">
            <a:off x="8039101" y="3717925"/>
            <a:ext cx="360363" cy="0"/>
          </a:xfrm>
          <a:prstGeom prst="line">
            <a:avLst/>
          </a:prstGeom>
          <a:noFill/>
          <a:ln w="28575">
            <a:solidFill>
              <a:schemeClr val="tx1"/>
            </a:solidFill>
            <a:round/>
            <a:headEnd/>
            <a:tailEnd/>
          </a:ln>
        </p:spPr>
        <p:txBody>
          <a:bodyPr wrap="none" anchor="ctr"/>
          <a:lstStyle/>
          <a:p>
            <a:endParaRPr lang="zh-CN" altLang="en-US"/>
          </a:p>
        </p:txBody>
      </p:sp>
      <p:sp>
        <p:nvSpPr>
          <p:cNvPr id="1038407" name="Line 71"/>
          <p:cNvSpPr>
            <a:spLocks noChangeShapeType="1"/>
          </p:cNvSpPr>
          <p:nvPr/>
        </p:nvSpPr>
        <p:spPr bwMode="auto">
          <a:xfrm flipV="1">
            <a:off x="8686800" y="3717925"/>
            <a:ext cx="649288" cy="0"/>
          </a:xfrm>
          <a:prstGeom prst="line">
            <a:avLst/>
          </a:prstGeom>
          <a:noFill/>
          <a:ln w="28575">
            <a:solidFill>
              <a:schemeClr val="tx1"/>
            </a:solidFill>
            <a:round/>
            <a:headEnd/>
            <a:tailEnd/>
          </a:ln>
        </p:spPr>
        <p:txBody>
          <a:bodyPr wrap="none" anchor="ctr"/>
          <a:lstStyle/>
          <a:p>
            <a:endParaRPr lang="zh-CN" altLang="en-US"/>
          </a:p>
        </p:txBody>
      </p:sp>
      <p:sp>
        <p:nvSpPr>
          <p:cNvPr id="1038408" name="Text Box 72"/>
          <p:cNvSpPr txBox="1">
            <a:spLocks noChangeArrowheads="1"/>
          </p:cNvSpPr>
          <p:nvPr/>
        </p:nvSpPr>
        <p:spPr bwMode="auto">
          <a:xfrm>
            <a:off x="2278064" y="3836988"/>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FM</a:t>
            </a:r>
            <a:endParaRPr lang="el-GR" altLang="zh-CN" sz="2400" b="1" baseline="-25000">
              <a:latin typeface="华文新魏" pitchFamily="2" charset="-122"/>
              <a:ea typeface="华文新魏" pitchFamily="2" charset="-122"/>
            </a:endParaRPr>
          </a:p>
        </p:txBody>
      </p:sp>
      <p:sp>
        <p:nvSpPr>
          <p:cNvPr id="1038409" name="Line 73"/>
          <p:cNvSpPr>
            <a:spLocks noChangeShapeType="1"/>
          </p:cNvSpPr>
          <p:nvPr/>
        </p:nvSpPr>
        <p:spPr bwMode="auto">
          <a:xfrm>
            <a:off x="4367213" y="4941889"/>
            <a:ext cx="0" cy="720725"/>
          </a:xfrm>
          <a:prstGeom prst="line">
            <a:avLst/>
          </a:prstGeom>
          <a:noFill/>
          <a:ln w="28575">
            <a:solidFill>
              <a:schemeClr val="tx1"/>
            </a:solidFill>
            <a:round/>
            <a:headEnd/>
            <a:tailEnd/>
          </a:ln>
        </p:spPr>
        <p:txBody>
          <a:bodyPr wrap="none" anchor="ctr"/>
          <a:lstStyle/>
          <a:p>
            <a:endParaRPr lang="zh-CN" altLang="en-US"/>
          </a:p>
        </p:txBody>
      </p:sp>
      <p:sp>
        <p:nvSpPr>
          <p:cNvPr id="1038410" name="Line 74"/>
          <p:cNvSpPr>
            <a:spLocks noChangeShapeType="1"/>
          </p:cNvSpPr>
          <p:nvPr/>
        </p:nvSpPr>
        <p:spPr bwMode="auto">
          <a:xfrm flipV="1">
            <a:off x="4079875" y="5662613"/>
            <a:ext cx="287338" cy="0"/>
          </a:xfrm>
          <a:prstGeom prst="line">
            <a:avLst/>
          </a:prstGeom>
          <a:noFill/>
          <a:ln w="28575">
            <a:solidFill>
              <a:schemeClr val="tx1"/>
            </a:solidFill>
            <a:round/>
            <a:headEnd/>
            <a:tailEnd/>
          </a:ln>
        </p:spPr>
        <p:txBody>
          <a:bodyPr wrap="none" anchor="ctr"/>
          <a:lstStyle/>
          <a:p>
            <a:endParaRPr lang="zh-CN" altLang="en-US"/>
          </a:p>
        </p:txBody>
      </p:sp>
      <p:sp>
        <p:nvSpPr>
          <p:cNvPr id="1038411" name="Line 75"/>
          <p:cNvSpPr>
            <a:spLocks noChangeShapeType="1"/>
          </p:cNvSpPr>
          <p:nvPr/>
        </p:nvSpPr>
        <p:spPr bwMode="auto">
          <a:xfrm>
            <a:off x="4079876" y="5302250"/>
            <a:ext cx="5256213" cy="0"/>
          </a:xfrm>
          <a:prstGeom prst="line">
            <a:avLst/>
          </a:prstGeom>
          <a:noFill/>
          <a:ln w="19050">
            <a:solidFill>
              <a:schemeClr val="tx1"/>
            </a:solidFill>
            <a:round/>
            <a:headEnd/>
            <a:tailEnd/>
          </a:ln>
        </p:spPr>
        <p:txBody>
          <a:bodyPr wrap="none" anchor="ctr"/>
          <a:lstStyle/>
          <a:p>
            <a:endParaRPr lang="zh-CN" altLang="en-US"/>
          </a:p>
        </p:txBody>
      </p:sp>
      <p:sp>
        <p:nvSpPr>
          <p:cNvPr id="1038412" name="Line 76"/>
          <p:cNvSpPr>
            <a:spLocks noChangeShapeType="1"/>
          </p:cNvSpPr>
          <p:nvPr/>
        </p:nvSpPr>
        <p:spPr bwMode="auto">
          <a:xfrm flipV="1">
            <a:off x="4367213" y="4941888"/>
            <a:ext cx="1008062" cy="0"/>
          </a:xfrm>
          <a:prstGeom prst="line">
            <a:avLst/>
          </a:prstGeom>
          <a:noFill/>
          <a:ln w="28575">
            <a:solidFill>
              <a:schemeClr val="tx1"/>
            </a:solidFill>
            <a:round/>
            <a:headEnd/>
            <a:tailEnd/>
          </a:ln>
        </p:spPr>
        <p:txBody>
          <a:bodyPr wrap="none" anchor="ctr"/>
          <a:lstStyle/>
          <a:p>
            <a:endParaRPr lang="zh-CN" altLang="en-US"/>
          </a:p>
        </p:txBody>
      </p:sp>
      <p:sp>
        <p:nvSpPr>
          <p:cNvPr id="1038413" name="Line 77"/>
          <p:cNvSpPr>
            <a:spLocks noChangeShapeType="1"/>
          </p:cNvSpPr>
          <p:nvPr/>
        </p:nvSpPr>
        <p:spPr bwMode="auto">
          <a:xfrm>
            <a:off x="6048375" y="4941889"/>
            <a:ext cx="0" cy="720725"/>
          </a:xfrm>
          <a:prstGeom prst="line">
            <a:avLst/>
          </a:prstGeom>
          <a:noFill/>
          <a:ln w="28575">
            <a:solidFill>
              <a:schemeClr val="tx1"/>
            </a:solidFill>
            <a:round/>
            <a:headEnd/>
            <a:tailEnd/>
          </a:ln>
        </p:spPr>
        <p:txBody>
          <a:bodyPr wrap="none" anchor="ctr"/>
          <a:lstStyle/>
          <a:p>
            <a:endParaRPr lang="zh-CN" altLang="en-US"/>
          </a:p>
        </p:txBody>
      </p:sp>
      <p:sp>
        <p:nvSpPr>
          <p:cNvPr id="1038414" name="Line 78"/>
          <p:cNvSpPr>
            <a:spLocks noChangeShapeType="1"/>
          </p:cNvSpPr>
          <p:nvPr/>
        </p:nvSpPr>
        <p:spPr bwMode="auto">
          <a:xfrm flipV="1">
            <a:off x="6035676" y="4941888"/>
            <a:ext cx="1008063" cy="0"/>
          </a:xfrm>
          <a:prstGeom prst="line">
            <a:avLst/>
          </a:prstGeom>
          <a:noFill/>
          <a:ln w="28575">
            <a:solidFill>
              <a:schemeClr val="tx1"/>
            </a:solidFill>
            <a:round/>
            <a:headEnd/>
            <a:tailEnd/>
          </a:ln>
        </p:spPr>
        <p:txBody>
          <a:bodyPr wrap="none" anchor="ctr"/>
          <a:lstStyle/>
          <a:p>
            <a:endParaRPr lang="zh-CN" altLang="en-US"/>
          </a:p>
        </p:txBody>
      </p:sp>
      <p:sp>
        <p:nvSpPr>
          <p:cNvPr id="1038415" name="Line 79"/>
          <p:cNvSpPr>
            <a:spLocks noChangeShapeType="1"/>
          </p:cNvSpPr>
          <p:nvPr/>
        </p:nvSpPr>
        <p:spPr bwMode="auto">
          <a:xfrm>
            <a:off x="5375275" y="4941889"/>
            <a:ext cx="0" cy="720725"/>
          </a:xfrm>
          <a:prstGeom prst="line">
            <a:avLst/>
          </a:prstGeom>
          <a:noFill/>
          <a:ln w="28575">
            <a:solidFill>
              <a:schemeClr val="tx1"/>
            </a:solidFill>
            <a:round/>
            <a:headEnd/>
            <a:tailEnd/>
          </a:ln>
        </p:spPr>
        <p:txBody>
          <a:bodyPr wrap="none" anchor="ctr"/>
          <a:lstStyle/>
          <a:p>
            <a:endParaRPr lang="zh-CN" altLang="en-US"/>
          </a:p>
        </p:txBody>
      </p:sp>
      <p:sp>
        <p:nvSpPr>
          <p:cNvPr id="1038416" name="Line 80"/>
          <p:cNvSpPr>
            <a:spLocks noChangeShapeType="1"/>
          </p:cNvSpPr>
          <p:nvPr/>
        </p:nvSpPr>
        <p:spPr bwMode="auto">
          <a:xfrm flipH="1" flipV="1">
            <a:off x="5303838" y="4941889"/>
            <a:ext cx="74612" cy="1587"/>
          </a:xfrm>
          <a:prstGeom prst="line">
            <a:avLst/>
          </a:prstGeom>
          <a:noFill/>
          <a:ln w="28575">
            <a:solidFill>
              <a:schemeClr val="tx1"/>
            </a:solidFill>
            <a:round/>
            <a:headEnd/>
            <a:tailEnd/>
          </a:ln>
        </p:spPr>
        <p:txBody>
          <a:bodyPr wrap="none" anchor="ctr"/>
          <a:lstStyle/>
          <a:p>
            <a:endParaRPr lang="zh-CN" altLang="en-US"/>
          </a:p>
        </p:txBody>
      </p:sp>
      <p:sp>
        <p:nvSpPr>
          <p:cNvPr id="1038417" name="Line 81"/>
          <p:cNvSpPr>
            <a:spLocks noChangeShapeType="1"/>
          </p:cNvSpPr>
          <p:nvPr/>
        </p:nvSpPr>
        <p:spPr bwMode="auto">
          <a:xfrm flipV="1">
            <a:off x="5375275" y="5662613"/>
            <a:ext cx="647700" cy="0"/>
          </a:xfrm>
          <a:prstGeom prst="line">
            <a:avLst/>
          </a:prstGeom>
          <a:noFill/>
          <a:ln w="28575">
            <a:solidFill>
              <a:schemeClr val="tx1"/>
            </a:solidFill>
            <a:round/>
            <a:headEnd/>
            <a:tailEnd/>
          </a:ln>
        </p:spPr>
        <p:txBody>
          <a:bodyPr wrap="none" anchor="ctr"/>
          <a:lstStyle/>
          <a:p>
            <a:endParaRPr lang="zh-CN" altLang="en-US"/>
          </a:p>
        </p:txBody>
      </p:sp>
      <p:sp>
        <p:nvSpPr>
          <p:cNvPr id="1038418" name="Line 82"/>
          <p:cNvSpPr>
            <a:spLocks noChangeShapeType="1"/>
          </p:cNvSpPr>
          <p:nvPr/>
        </p:nvSpPr>
        <p:spPr bwMode="auto">
          <a:xfrm>
            <a:off x="7031038" y="4941889"/>
            <a:ext cx="0" cy="720725"/>
          </a:xfrm>
          <a:prstGeom prst="line">
            <a:avLst/>
          </a:prstGeom>
          <a:noFill/>
          <a:ln w="28575">
            <a:solidFill>
              <a:schemeClr val="tx1"/>
            </a:solidFill>
            <a:round/>
            <a:headEnd/>
            <a:tailEnd/>
          </a:ln>
        </p:spPr>
        <p:txBody>
          <a:bodyPr wrap="none" anchor="ctr"/>
          <a:lstStyle/>
          <a:p>
            <a:endParaRPr lang="zh-CN" altLang="en-US"/>
          </a:p>
        </p:txBody>
      </p:sp>
      <p:sp>
        <p:nvSpPr>
          <p:cNvPr id="1038419" name="Line 83"/>
          <p:cNvSpPr>
            <a:spLocks noChangeShapeType="1"/>
          </p:cNvSpPr>
          <p:nvPr/>
        </p:nvSpPr>
        <p:spPr bwMode="auto">
          <a:xfrm flipV="1">
            <a:off x="7031038" y="5662613"/>
            <a:ext cx="647700" cy="0"/>
          </a:xfrm>
          <a:prstGeom prst="line">
            <a:avLst/>
          </a:prstGeom>
          <a:noFill/>
          <a:ln w="28575">
            <a:solidFill>
              <a:schemeClr val="tx1"/>
            </a:solidFill>
            <a:round/>
            <a:headEnd/>
            <a:tailEnd/>
          </a:ln>
        </p:spPr>
        <p:txBody>
          <a:bodyPr wrap="none" anchor="ctr"/>
          <a:lstStyle/>
          <a:p>
            <a:endParaRPr lang="zh-CN" altLang="en-US"/>
          </a:p>
        </p:txBody>
      </p:sp>
      <p:sp>
        <p:nvSpPr>
          <p:cNvPr id="1038420" name="Line 84"/>
          <p:cNvSpPr>
            <a:spLocks noChangeShapeType="1"/>
          </p:cNvSpPr>
          <p:nvPr/>
        </p:nvSpPr>
        <p:spPr bwMode="auto">
          <a:xfrm flipV="1">
            <a:off x="7677150" y="4941888"/>
            <a:ext cx="361950" cy="0"/>
          </a:xfrm>
          <a:prstGeom prst="line">
            <a:avLst/>
          </a:prstGeom>
          <a:noFill/>
          <a:ln w="28575">
            <a:solidFill>
              <a:schemeClr val="tx1"/>
            </a:solidFill>
            <a:round/>
            <a:headEnd/>
            <a:tailEnd/>
          </a:ln>
        </p:spPr>
        <p:txBody>
          <a:bodyPr wrap="none" anchor="ctr"/>
          <a:lstStyle/>
          <a:p>
            <a:endParaRPr lang="zh-CN" altLang="en-US"/>
          </a:p>
        </p:txBody>
      </p:sp>
      <p:sp>
        <p:nvSpPr>
          <p:cNvPr id="1038421" name="Line 85"/>
          <p:cNvSpPr>
            <a:spLocks noChangeShapeType="1"/>
          </p:cNvSpPr>
          <p:nvPr/>
        </p:nvSpPr>
        <p:spPr bwMode="auto">
          <a:xfrm>
            <a:off x="7677150" y="4941889"/>
            <a:ext cx="0" cy="720725"/>
          </a:xfrm>
          <a:prstGeom prst="line">
            <a:avLst/>
          </a:prstGeom>
          <a:noFill/>
          <a:ln w="28575">
            <a:solidFill>
              <a:schemeClr val="tx1"/>
            </a:solidFill>
            <a:round/>
            <a:headEnd/>
            <a:tailEnd/>
          </a:ln>
        </p:spPr>
        <p:txBody>
          <a:bodyPr wrap="none" anchor="ctr"/>
          <a:lstStyle/>
          <a:p>
            <a:endParaRPr lang="zh-CN" altLang="en-US"/>
          </a:p>
        </p:txBody>
      </p:sp>
      <p:sp>
        <p:nvSpPr>
          <p:cNvPr id="1038422" name="Line 86"/>
          <p:cNvSpPr>
            <a:spLocks noChangeShapeType="1"/>
          </p:cNvSpPr>
          <p:nvPr/>
        </p:nvSpPr>
        <p:spPr bwMode="auto">
          <a:xfrm flipV="1">
            <a:off x="8399464" y="5662613"/>
            <a:ext cx="936625" cy="0"/>
          </a:xfrm>
          <a:prstGeom prst="line">
            <a:avLst/>
          </a:prstGeom>
          <a:noFill/>
          <a:ln w="28575">
            <a:solidFill>
              <a:schemeClr val="tx1"/>
            </a:solidFill>
            <a:round/>
            <a:headEnd/>
            <a:tailEnd/>
          </a:ln>
        </p:spPr>
        <p:txBody>
          <a:bodyPr wrap="none" anchor="ctr"/>
          <a:lstStyle/>
          <a:p>
            <a:endParaRPr lang="zh-CN" altLang="en-US"/>
          </a:p>
        </p:txBody>
      </p:sp>
      <p:sp>
        <p:nvSpPr>
          <p:cNvPr id="1038423" name="Line 87"/>
          <p:cNvSpPr>
            <a:spLocks noChangeShapeType="1"/>
          </p:cNvSpPr>
          <p:nvPr/>
        </p:nvSpPr>
        <p:spPr bwMode="auto">
          <a:xfrm>
            <a:off x="8399463" y="4941889"/>
            <a:ext cx="0" cy="720725"/>
          </a:xfrm>
          <a:prstGeom prst="line">
            <a:avLst/>
          </a:prstGeom>
          <a:noFill/>
          <a:ln w="28575">
            <a:solidFill>
              <a:schemeClr val="tx1"/>
            </a:solidFill>
            <a:round/>
            <a:headEnd/>
            <a:tailEnd/>
          </a:ln>
        </p:spPr>
        <p:txBody>
          <a:bodyPr wrap="none" anchor="ctr"/>
          <a:lstStyle/>
          <a:p>
            <a:endParaRPr lang="zh-CN" altLang="en-US"/>
          </a:p>
        </p:txBody>
      </p:sp>
      <p:sp>
        <p:nvSpPr>
          <p:cNvPr id="1038424" name="Line 88"/>
          <p:cNvSpPr>
            <a:spLocks noChangeShapeType="1"/>
          </p:cNvSpPr>
          <p:nvPr/>
        </p:nvSpPr>
        <p:spPr bwMode="auto">
          <a:xfrm flipV="1">
            <a:off x="8039101" y="4941888"/>
            <a:ext cx="360363" cy="0"/>
          </a:xfrm>
          <a:prstGeom prst="line">
            <a:avLst/>
          </a:prstGeom>
          <a:noFill/>
          <a:ln w="28575">
            <a:solidFill>
              <a:schemeClr val="tx1"/>
            </a:solidFill>
            <a:round/>
            <a:headEnd/>
            <a:tailEnd/>
          </a:ln>
        </p:spPr>
        <p:txBody>
          <a:bodyPr wrap="none" anchor="ctr"/>
          <a:lstStyle/>
          <a:p>
            <a:endParaRPr lang="zh-CN" altLang="en-US"/>
          </a:p>
        </p:txBody>
      </p:sp>
      <p:sp>
        <p:nvSpPr>
          <p:cNvPr id="1038425" name="Text Box 89"/>
          <p:cNvSpPr txBox="1">
            <a:spLocks noChangeArrowheads="1"/>
          </p:cNvSpPr>
          <p:nvPr/>
        </p:nvSpPr>
        <p:spPr bwMode="auto">
          <a:xfrm>
            <a:off x="2278064" y="5060950"/>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MFM</a:t>
            </a:r>
            <a:endParaRPr lang="el-GR" altLang="zh-CN" sz="2400" b="1" baseline="-25000">
              <a:latin typeface="华文新魏" pitchFamily="2" charset="-122"/>
              <a:ea typeface="华文新魏" pitchFamily="2" charset="-122"/>
            </a:endParaRPr>
          </a:p>
        </p:txBody>
      </p:sp>
    </p:spTree>
    <p:extLst>
      <p:ext uri="{BB962C8B-B14F-4D97-AF65-F5344CB8AC3E}">
        <p14:creationId xmlns:p14="http://schemas.microsoft.com/office/powerpoint/2010/main" val="29179643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8383"/>
                                        </p:tgtEl>
                                        <p:attrNameLst>
                                          <p:attrName>style.visibility</p:attrName>
                                        </p:attrNameLst>
                                      </p:cBhvr>
                                      <p:to>
                                        <p:strVal val="visible"/>
                                      </p:to>
                                    </p:set>
                                    <p:anim calcmode="lin" valueType="num">
                                      <p:cBhvr additive="base">
                                        <p:cTn id="7" dur="500" fill="hold"/>
                                        <p:tgtEl>
                                          <p:spTgt spid="1038383"/>
                                        </p:tgtEl>
                                        <p:attrNameLst>
                                          <p:attrName>ppt_x</p:attrName>
                                        </p:attrNameLst>
                                      </p:cBhvr>
                                      <p:tavLst>
                                        <p:tav tm="0">
                                          <p:val>
                                            <p:strVal val="#ppt_x"/>
                                          </p:val>
                                        </p:tav>
                                        <p:tav tm="100000">
                                          <p:val>
                                            <p:strVal val="#ppt_x"/>
                                          </p:val>
                                        </p:tav>
                                      </p:tavLst>
                                    </p:anim>
                                    <p:anim calcmode="lin" valueType="num">
                                      <p:cBhvr additive="base">
                                        <p:cTn id="8" dur="500" fill="hold"/>
                                        <p:tgtEl>
                                          <p:spTgt spid="103838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383"/>
                                        </p:tgtEl>
                                        <p:attrNameLst>
                                          <p:attrName>ppt_c</p:attrName>
                                        </p:attrNameLst>
                                      </p:cBhvr>
                                      <p:to>
                                        <a:srgbClr val="FF9900"/>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038359"/>
                                        </p:tgtEl>
                                        <p:attrNameLst>
                                          <p:attrName>style.visibility</p:attrName>
                                        </p:attrNameLst>
                                      </p:cBhvr>
                                      <p:to>
                                        <p:strVal val="visible"/>
                                      </p:to>
                                    </p:set>
                                    <p:anim calcmode="lin" valueType="num">
                                      <p:cBhvr>
                                        <p:cTn id="13" dur="500" fill="hold"/>
                                        <p:tgtEl>
                                          <p:spTgt spid="1038359"/>
                                        </p:tgtEl>
                                        <p:attrNameLst>
                                          <p:attrName>ppt_x</p:attrName>
                                        </p:attrNameLst>
                                      </p:cBhvr>
                                      <p:tavLst>
                                        <p:tav tm="0">
                                          <p:val>
                                            <p:strVal val="#ppt_x-#ppt_w/2"/>
                                          </p:val>
                                        </p:tav>
                                        <p:tav tm="100000">
                                          <p:val>
                                            <p:strVal val="#ppt_x"/>
                                          </p:val>
                                        </p:tav>
                                      </p:tavLst>
                                    </p:anim>
                                    <p:anim calcmode="lin" valueType="num">
                                      <p:cBhvr>
                                        <p:cTn id="14" dur="500" fill="hold"/>
                                        <p:tgtEl>
                                          <p:spTgt spid="1038359"/>
                                        </p:tgtEl>
                                        <p:attrNameLst>
                                          <p:attrName>ppt_y</p:attrName>
                                        </p:attrNameLst>
                                      </p:cBhvr>
                                      <p:tavLst>
                                        <p:tav tm="0">
                                          <p:val>
                                            <p:strVal val="#ppt_y"/>
                                          </p:val>
                                        </p:tav>
                                        <p:tav tm="100000">
                                          <p:val>
                                            <p:strVal val="#ppt_y"/>
                                          </p:val>
                                        </p:tav>
                                      </p:tavLst>
                                    </p:anim>
                                    <p:anim calcmode="lin" valueType="num">
                                      <p:cBhvr>
                                        <p:cTn id="15" dur="500" fill="hold"/>
                                        <p:tgtEl>
                                          <p:spTgt spid="1038359"/>
                                        </p:tgtEl>
                                        <p:attrNameLst>
                                          <p:attrName>ppt_w</p:attrName>
                                        </p:attrNameLst>
                                      </p:cBhvr>
                                      <p:tavLst>
                                        <p:tav tm="0">
                                          <p:val>
                                            <p:fltVal val="0"/>
                                          </p:val>
                                        </p:tav>
                                        <p:tav tm="100000">
                                          <p:val>
                                            <p:strVal val="#ppt_w"/>
                                          </p:val>
                                        </p:tav>
                                      </p:tavLst>
                                    </p:anim>
                                    <p:anim calcmode="lin" valueType="num">
                                      <p:cBhvr>
                                        <p:cTn id="16" dur="500" fill="hold"/>
                                        <p:tgtEl>
                                          <p:spTgt spid="1038359"/>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038358"/>
                                        </p:tgtEl>
                                        <p:attrNameLst>
                                          <p:attrName>style.visibility</p:attrName>
                                        </p:attrNameLst>
                                      </p:cBhvr>
                                      <p:to>
                                        <p:strVal val="visible"/>
                                      </p:to>
                                    </p:set>
                                    <p:anim calcmode="lin" valueType="num">
                                      <p:cBhvr>
                                        <p:cTn id="21" dur="500" fill="hold"/>
                                        <p:tgtEl>
                                          <p:spTgt spid="1038358"/>
                                        </p:tgtEl>
                                        <p:attrNameLst>
                                          <p:attrName>ppt_x</p:attrName>
                                        </p:attrNameLst>
                                      </p:cBhvr>
                                      <p:tavLst>
                                        <p:tav tm="0">
                                          <p:val>
                                            <p:strVal val="#ppt_x-#ppt_w/2"/>
                                          </p:val>
                                        </p:tav>
                                        <p:tav tm="100000">
                                          <p:val>
                                            <p:strVal val="#ppt_x"/>
                                          </p:val>
                                        </p:tav>
                                      </p:tavLst>
                                    </p:anim>
                                    <p:anim calcmode="lin" valueType="num">
                                      <p:cBhvr>
                                        <p:cTn id="22" dur="500" fill="hold"/>
                                        <p:tgtEl>
                                          <p:spTgt spid="1038358"/>
                                        </p:tgtEl>
                                        <p:attrNameLst>
                                          <p:attrName>ppt_y</p:attrName>
                                        </p:attrNameLst>
                                      </p:cBhvr>
                                      <p:tavLst>
                                        <p:tav tm="0">
                                          <p:val>
                                            <p:strVal val="#ppt_y"/>
                                          </p:val>
                                        </p:tav>
                                        <p:tav tm="100000">
                                          <p:val>
                                            <p:strVal val="#ppt_y"/>
                                          </p:val>
                                        </p:tav>
                                      </p:tavLst>
                                    </p:anim>
                                    <p:anim calcmode="lin" valueType="num">
                                      <p:cBhvr>
                                        <p:cTn id="23" dur="500" fill="hold"/>
                                        <p:tgtEl>
                                          <p:spTgt spid="1038358"/>
                                        </p:tgtEl>
                                        <p:attrNameLst>
                                          <p:attrName>ppt_w</p:attrName>
                                        </p:attrNameLst>
                                      </p:cBhvr>
                                      <p:tavLst>
                                        <p:tav tm="0">
                                          <p:val>
                                            <p:fltVal val="0"/>
                                          </p:val>
                                        </p:tav>
                                        <p:tav tm="100000">
                                          <p:val>
                                            <p:strVal val="#ppt_w"/>
                                          </p:val>
                                        </p:tav>
                                      </p:tavLst>
                                    </p:anim>
                                    <p:anim calcmode="lin" valueType="num">
                                      <p:cBhvr>
                                        <p:cTn id="24" dur="500" fill="hold"/>
                                        <p:tgtEl>
                                          <p:spTgt spid="103835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58"/>
                                        </p:tgtEl>
                                        <p:attrNameLst>
                                          <p:attrName>ppt_c</p:attrName>
                                        </p:attrNameLst>
                                      </p:cBhvr>
                                      <p:to>
                                        <a:srgbClr val="FF9900"/>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4" repeatCount="3000" fill="hold" grpId="0" nodeType="clickEffect">
                                  <p:stCondLst>
                                    <p:cond delay="0"/>
                                  </p:stCondLst>
                                  <p:childTnLst>
                                    <p:set>
                                      <p:cBhvr>
                                        <p:cTn id="28" dur="1" fill="hold">
                                          <p:stCondLst>
                                            <p:cond delay="0"/>
                                          </p:stCondLst>
                                        </p:cTn>
                                        <p:tgtEl>
                                          <p:spTgt spid="1038357"/>
                                        </p:tgtEl>
                                        <p:attrNameLst>
                                          <p:attrName>style.visibility</p:attrName>
                                        </p:attrNameLst>
                                      </p:cBhvr>
                                      <p:to>
                                        <p:strVal val="visible"/>
                                      </p:to>
                                    </p:set>
                                    <p:anim calcmode="lin" valueType="num">
                                      <p:cBhvr>
                                        <p:cTn id="29" dur="500" fill="hold"/>
                                        <p:tgtEl>
                                          <p:spTgt spid="1038357"/>
                                        </p:tgtEl>
                                        <p:attrNameLst>
                                          <p:attrName>ppt_x</p:attrName>
                                        </p:attrNameLst>
                                      </p:cBhvr>
                                      <p:tavLst>
                                        <p:tav tm="0">
                                          <p:val>
                                            <p:strVal val="#ppt_x"/>
                                          </p:val>
                                        </p:tav>
                                        <p:tav tm="100000">
                                          <p:val>
                                            <p:strVal val="#ppt_x"/>
                                          </p:val>
                                        </p:tav>
                                      </p:tavLst>
                                    </p:anim>
                                    <p:anim calcmode="lin" valueType="num">
                                      <p:cBhvr>
                                        <p:cTn id="30" dur="500" fill="hold"/>
                                        <p:tgtEl>
                                          <p:spTgt spid="1038357"/>
                                        </p:tgtEl>
                                        <p:attrNameLst>
                                          <p:attrName>ppt_y</p:attrName>
                                        </p:attrNameLst>
                                      </p:cBhvr>
                                      <p:tavLst>
                                        <p:tav tm="0">
                                          <p:val>
                                            <p:strVal val="#ppt_y+#ppt_h/2"/>
                                          </p:val>
                                        </p:tav>
                                        <p:tav tm="100000">
                                          <p:val>
                                            <p:strVal val="#ppt_y"/>
                                          </p:val>
                                        </p:tav>
                                      </p:tavLst>
                                    </p:anim>
                                    <p:anim calcmode="lin" valueType="num">
                                      <p:cBhvr>
                                        <p:cTn id="31" dur="500" fill="hold"/>
                                        <p:tgtEl>
                                          <p:spTgt spid="1038357"/>
                                        </p:tgtEl>
                                        <p:attrNameLst>
                                          <p:attrName>ppt_w</p:attrName>
                                        </p:attrNameLst>
                                      </p:cBhvr>
                                      <p:tavLst>
                                        <p:tav tm="0">
                                          <p:val>
                                            <p:strVal val="#ppt_w"/>
                                          </p:val>
                                        </p:tav>
                                        <p:tav tm="100000">
                                          <p:val>
                                            <p:strVal val="#ppt_w"/>
                                          </p:val>
                                        </p:tav>
                                      </p:tavLst>
                                    </p:anim>
                                    <p:anim calcmode="lin" valueType="num">
                                      <p:cBhvr>
                                        <p:cTn id="32" dur="500" fill="hold"/>
                                        <p:tgtEl>
                                          <p:spTgt spid="103835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57"/>
                                        </p:tgtEl>
                                        <p:attrNameLst>
                                          <p:attrName>ppt_c</p:attrName>
                                        </p:attrNameLst>
                                      </p:cBhvr>
                                      <p:to>
                                        <a:srgbClr val="FF9900"/>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038360"/>
                                        </p:tgtEl>
                                        <p:attrNameLst>
                                          <p:attrName>style.visibility</p:attrName>
                                        </p:attrNameLst>
                                      </p:cBhvr>
                                      <p:to>
                                        <p:strVal val="visible"/>
                                      </p:to>
                                    </p:set>
                                    <p:anim calcmode="lin" valueType="num">
                                      <p:cBhvr>
                                        <p:cTn id="37" dur="500" fill="hold"/>
                                        <p:tgtEl>
                                          <p:spTgt spid="1038360"/>
                                        </p:tgtEl>
                                        <p:attrNameLst>
                                          <p:attrName>ppt_x</p:attrName>
                                        </p:attrNameLst>
                                      </p:cBhvr>
                                      <p:tavLst>
                                        <p:tav tm="0">
                                          <p:val>
                                            <p:strVal val="#ppt_x-#ppt_w/2"/>
                                          </p:val>
                                        </p:tav>
                                        <p:tav tm="100000">
                                          <p:val>
                                            <p:strVal val="#ppt_x"/>
                                          </p:val>
                                        </p:tav>
                                      </p:tavLst>
                                    </p:anim>
                                    <p:anim calcmode="lin" valueType="num">
                                      <p:cBhvr>
                                        <p:cTn id="38" dur="500" fill="hold"/>
                                        <p:tgtEl>
                                          <p:spTgt spid="1038360"/>
                                        </p:tgtEl>
                                        <p:attrNameLst>
                                          <p:attrName>ppt_y</p:attrName>
                                        </p:attrNameLst>
                                      </p:cBhvr>
                                      <p:tavLst>
                                        <p:tav tm="0">
                                          <p:val>
                                            <p:strVal val="#ppt_y"/>
                                          </p:val>
                                        </p:tav>
                                        <p:tav tm="100000">
                                          <p:val>
                                            <p:strVal val="#ppt_y"/>
                                          </p:val>
                                        </p:tav>
                                      </p:tavLst>
                                    </p:anim>
                                    <p:anim calcmode="lin" valueType="num">
                                      <p:cBhvr>
                                        <p:cTn id="39" dur="500" fill="hold"/>
                                        <p:tgtEl>
                                          <p:spTgt spid="1038360"/>
                                        </p:tgtEl>
                                        <p:attrNameLst>
                                          <p:attrName>ppt_w</p:attrName>
                                        </p:attrNameLst>
                                      </p:cBhvr>
                                      <p:tavLst>
                                        <p:tav tm="0">
                                          <p:val>
                                            <p:fltVal val="0"/>
                                          </p:val>
                                        </p:tav>
                                        <p:tav tm="100000">
                                          <p:val>
                                            <p:strVal val="#ppt_w"/>
                                          </p:val>
                                        </p:tav>
                                      </p:tavLst>
                                    </p:anim>
                                    <p:anim calcmode="lin" valueType="num">
                                      <p:cBhvr>
                                        <p:cTn id="40" dur="500" fill="hold"/>
                                        <p:tgtEl>
                                          <p:spTgt spid="103836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0"/>
                                        </p:tgtEl>
                                        <p:attrNameLst>
                                          <p:attrName>ppt_c</p:attrName>
                                        </p:attrNameLst>
                                      </p:cBhvr>
                                      <p:to>
                                        <a:srgbClr val="FF9900"/>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repeatCount="3000" fill="hold" grpId="0" nodeType="clickEffect">
                                  <p:stCondLst>
                                    <p:cond delay="0"/>
                                  </p:stCondLst>
                                  <p:childTnLst>
                                    <p:set>
                                      <p:cBhvr>
                                        <p:cTn id="44" dur="1" fill="hold">
                                          <p:stCondLst>
                                            <p:cond delay="0"/>
                                          </p:stCondLst>
                                        </p:cTn>
                                        <p:tgtEl>
                                          <p:spTgt spid="1038361"/>
                                        </p:tgtEl>
                                        <p:attrNameLst>
                                          <p:attrName>style.visibility</p:attrName>
                                        </p:attrNameLst>
                                      </p:cBhvr>
                                      <p:to>
                                        <p:strVal val="visible"/>
                                      </p:to>
                                    </p:set>
                                    <p:anim calcmode="lin" valueType="num">
                                      <p:cBhvr>
                                        <p:cTn id="45" dur="500" fill="hold"/>
                                        <p:tgtEl>
                                          <p:spTgt spid="1038361"/>
                                        </p:tgtEl>
                                        <p:attrNameLst>
                                          <p:attrName>ppt_x</p:attrName>
                                        </p:attrNameLst>
                                      </p:cBhvr>
                                      <p:tavLst>
                                        <p:tav tm="0">
                                          <p:val>
                                            <p:strVal val="#ppt_x"/>
                                          </p:val>
                                        </p:tav>
                                        <p:tav tm="100000">
                                          <p:val>
                                            <p:strVal val="#ppt_x"/>
                                          </p:val>
                                        </p:tav>
                                      </p:tavLst>
                                    </p:anim>
                                    <p:anim calcmode="lin" valueType="num">
                                      <p:cBhvr>
                                        <p:cTn id="46" dur="500" fill="hold"/>
                                        <p:tgtEl>
                                          <p:spTgt spid="1038361"/>
                                        </p:tgtEl>
                                        <p:attrNameLst>
                                          <p:attrName>ppt_y</p:attrName>
                                        </p:attrNameLst>
                                      </p:cBhvr>
                                      <p:tavLst>
                                        <p:tav tm="0">
                                          <p:val>
                                            <p:strVal val="#ppt_y-#ppt_h/2"/>
                                          </p:val>
                                        </p:tav>
                                        <p:tav tm="100000">
                                          <p:val>
                                            <p:strVal val="#ppt_y"/>
                                          </p:val>
                                        </p:tav>
                                      </p:tavLst>
                                    </p:anim>
                                    <p:anim calcmode="lin" valueType="num">
                                      <p:cBhvr>
                                        <p:cTn id="47" dur="500" fill="hold"/>
                                        <p:tgtEl>
                                          <p:spTgt spid="1038361"/>
                                        </p:tgtEl>
                                        <p:attrNameLst>
                                          <p:attrName>ppt_w</p:attrName>
                                        </p:attrNameLst>
                                      </p:cBhvr>
                                      <p:tavLst>
                                        <p:tav tm="0">
                                          <p:val>
                                            <p:strVal val="#ppt_w"/>
                                          </p:val>
                                        </p:tav>
                                        <p:tav tm="100000">
                                          <p:val>
                                            <p:strVal val="#ppt_w"/>
                                          </p:val>
                                        </p:tav>
                                      </p:tavLst>
                                    </p:anim>
                                    <p:anim calcmode="lin" valueType="num">
                                      <p:cBhvr>
                                        <p:cTn id="48" dur="500" fill="hold"/>
                                        <p:tgtEl>
                                          <p:spTgt spid="103836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1"/>
                                        </p:tgtEl>
                                        <p:attrNameLst>
                                          <p:attrName>ppt_c</p:attrName>
                                        </p:attrNameLst>
                                      </p:cBhvr>
                                      <p:to>
                                        <a:srgbClr val="FF9900"/>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038362"/>
                                        </p:tgtEl>
                                        <p:attrNameLst>
                                          <p:attrName>style.visibility</p:attrName>
                                        </p:attrNameLst>
                                      </p:cBhvr>
                                      <p:to>
                                        <p:strVal val="visible"/>
                                      </p:to>
                                    </p:set>
                                    <p:anim calcmode="lin" valueType="num">
                                      <p:cBhvr>
                                        <p:cTn id="53" dur="500" fill="hold"/>
                                        <p:tgtEl>
                                          <p:spTgt spid="1038362"/>
                                        </p:tgtEl>
                                        <p:attrNameLst>
                                          <p:attrName>ppt_x</p:attrName>
                                        </p:attrNameLst>
                                      </p:cBhvr>
                                      <p:tavLst>
                                        <p:tav tm="0">
                                          <p:val>
                                            <p:strVal val="#ppt_x-#ppt_w/2"/>
                                          </p:val>
                                        </p:tav>
                                        <p:tav tm="100000">
                                          <p:val>
                                            <p:strVal val="#ppt_x"/>
                                          </p:val>
                                        </p:tav>
                                      </p:tavLst>
                                    </p:anim>
                                    <p:anim calcmode="lin" valueType="num">
                                      <p:cBhvr>
                                        <p:cTn id="54" dur="500" fill="hold"/>
                                        <p:tgtEl>
                                          <p:spTgt spid="1038362"/>
                                        </p:tgtEl>
                                        <p:attrNameLst>
                                          <p:attrName>ppt_y</p:attrName>
                                        </p:attrNameLst>
                                      </p:cBhvr>
                                      <p:tavLst>
                                        <p:tav tm="0">
                                          <p:val>
                                            <p:strVal val="#ppt_y"/>
                                          </p:val>
                                        </p:tav>
                                        <p:tav tm="100000">
                                          <p:val>
                                            <p:strVal val="#ppt_y"/>
                                          </p:val>
                                        </p:tav>
                                      </p:tavLst>
                                    </p:anim>
                                    <p:anim calcmode="lin" valueType="num">
                                      <p:cBhvr>
                                        <p:cTn id="55" dur="500" fill="hold"/>
                                        <p:tgtEl>
                                          <p:spTgt spid="1038362"/>
                                        </p:tgtEl>
                                        <p:attrNameLst>
                                          <p:attrName>ppt_w</p:attrName>
                                        </p:attrNameLst>
                                      </p:cBhvr>
                                      <p:tavLst>
                                        <p:tav tm="0">
                                          <p:val>
                                            <p:fltVal val="0"/>
                                          </p:val>
                                        </p:tav>
                                        <p:tav tm="100000">
                                          <p:val>
                                            <p:strVal val="#ppt_w"/>
                                          </p:val>
                                        </p:tav>
                                      </p:tavLst>
                                    </p:anim>
                                    <p:anim calcmode="lin" valueType="num">
                                      <p:cBhvr>
                                        <p:cTn id="56" dur="500" fill="hold"/>
                                        <p:tgtEl>
                                          <p:spTgt spid="103836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2"/>
                                        </p:tgtEl>
                                        <p:attrNameLst>
                                          <p:attrName>ppt_c</p:attrName>
                                        </p:attrNameLst>
                                      </p:cBhvr>
                                      <p:to>
                                        <a:srgbClr val="FF9900"/>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4" repeatCount="3000" fill="hold" grpId="0" nodeType="clickEffect">
                                  <p:stCondLst>
                                    <p:cond delay="0"/>
                                  </p:stCondLst>
                                  <p:childTnLst>
                                    <p:set>
                                      <p:cBhvr>
                                        <p:cTn id="60" dur="1" fill="hold">
                                          <p:stCondLst>
                                            <p:cond delay="0"/>
                                          </p:stCondLst>
                                        </p:cTn>
                                        <p:tgtEl>
                                          <p:spTgt spid="1038365"/>
                                        </p:tgtEl>
                                        <p:attrNameLst>
                                          <p:attrName>style.visibility</p:attrName>
                                        </p:attrNameLst>
                                      </p:cBhvr>
                                      <p:to>
                                        <p:strVal val="visible"/>
                                      </p:to>
                                    </p:set>
                                    <p:anim calcmode="lin" valueType="num">
                                      <p:cBhvr>
                                        <p:cTn id="61" dur="500" fill="hold"/>
                                        <p:tgtEl>
                                          <p:spTgt spid="1038365"/>
                                        </p:tgtEl>
                                        <p:attrNameLst>
                                          <p:attrName>ppt_x</p:attrName>
                                        </p:attrNameLst>
                                      </p:cBhvr>
                                      <p:tavLst>
                                        <p:tav tm="0">
                                          <p:val>
                                            <p:strVal val="#ppt_x"/>
                                          </p:val>
                                        </p:tav>
                                        <p:tav tm="100000">
                                          <p:val>
                                            <p:strVal val="#ppt_x"/>
                                          </p:val>
                                        </p:tav>
                                      </p:tavLst>
                                    </p:anim>
                                    <p:anim calcmode="lin" valueType="num">
                                      <p:cBhvr>
                                        <p:cTn id="62" dur="500" fill="hold"/>
                                        <p:tgtEl>
                                          <p:spTgt spid="1038365"/>
                                        </p:tgtEl>
                                        <p:attrNameLst>
                                          <p:attrName>ppt_y</p:attrName>
                                        </p:attrNameLst>
                                      </p:cBhvr>
                                      <p:tavLst>
                                        <p:tav tm="0">
                                          <p:val>
                                            <p:strVal val="#ppt_y+#ppt_h/2"/>
                                          </p:val>
                                        </p:tav>
                                        <p:tav tm="100000">
                                          <p:val>
                                            <p:strVal val="#ppt_y"/>
                                          </p:val>
                                        </p:tav>
                                      </p:tavLst>
                                    </p:anim>
                                    <p:anim calcmode="lin" valueType="num">
                                      <p:cBhvr>
                                        <p:cTn id="63" dur="500" fill="hold"/>
                                        <p:tgtEl>
                                          <p:spTgt spid="1038365"/>
                                        </p:tgtEl>
                                        <p:attrNameLst>
                                          <p:attrName>ppt_w</p:attrName>
                                        </p:attrNameLst>
                                      </p:cBhvr>
                                      <p:tavLst>
                                        <p:tav tm="0">
                                          <p:val>
                                            <p:strVal val="#ppt_w"/>
                                          </p:val>
                                        </p:tav>
                                        <p:tav tm="100000">
                                          <p:val>
                                            <p:strVal val="#ppt_w"/>
                                          </p:val>
                                        </p:tav>
                                      </p:tavLst>
                                    </p:anim>
                                    <p:anim calcmode="lin" valueType="num">
                                      <p:cBhvr>
                                        <p:cTn id="64" dur="500" fill="hold"/>
                                        <p:tgtEl>
                                          <p:spTgt spid="103836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5"/>
                                        </p:tgtEl>
                                        <p:attrNameLst>
                                          <p:attrName>ppt_c</p:attrName>
                                        </p:attrNameLst>
                                      </p:cBhvr>
                                      <p:to>
                                        <a:srgbClr val="FF9900"/>
                                      </p:to>
                                    </p:animClr>
                                  </p:sub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038367"/>
                                        </p:tgtEl>
                                        <p:attrNameLst>
                                          <p:attrName>style.visibility</p:attrName>
                                        </p:attrNameLst>
                                      </p:cBhvr>
                                      <p:to>
                                        <p:strVal val="visible"/>
                                      </p:to>
                                    </p:set>
                                    <p:anim calcmode="lin" valueType="num">
                                      <p:cBhvr>
                                        <p:cTn id="69" dur="500" fill="hold"/>
                                        <p:tgtEl>
                                          <p:spTgt spid="1038367"/>
                                        </p:tgtEl>
                                        <p:attrNameLst>
                                          <p:attrName>ppt_x</p:attrName>
                                        </p:attrNameLst>
                                      </p:cBhvr>
                                      <p:tavLst>
                                        <p:tav tm="0">
                                          <p:val>
                                            <p:strVal val="#ppt_x-#ppt_w/2"/>
                                          </p:val>
                                        </p:tav>
                                        <p:tav tm="100000">
                                          <p:val>
                                            <p:strVal val="#ppt_x"/>
                                          </p:val>
                                        </p:tav>
                                      </p:tavLst>
                                    </p:anim>
                                    <p:anim calcmode="lin" valueType="num">
                                      <p:cBhvr>
                                        <p:cTn id="70" dur="500" fill="hold"/>
                                        <p:tgtEl>
                                          <p:spTgt spid="1038367"/>
                                        </p:tgtEl>
                                        <p:attrNameLst>
                                          <p:attrName>ppt_y</p:attrName>
                                        </p:attrNameLst>
                                      </p:cBhvr>
                                      <p:tavLst>
                                        <p:tav tm="0">
                                          <p:val>
                                            <p:strVal val="#ppt_y"/>
                                          </p:val>
                                        </p:tav>
                                        <p:tav tm="100000">
                                          <p:val>
                                            <p:strVal val="#ppt_y"/>
                                          </p:val>
                                        </p:tav>
                                      </p:tavLst>
                                    </p:anim>
                                    <p:anim calcmode="lin" valueType="num">
                                      <p:cBhvr>
                                        <p:cTn id="71" dur="500" fill="hold"/>
                                        <p:tgtEl>
                                          <p:spTgt spid="1038367"/>
                                        </p:tgtEl>
                                        <p:attrNameLst>
                                          <p:attrName>ppt_w</p:attrName>
                                        </p:attrNameLst>
                                      </p:cBhvr>
                                      <p:tavLst>
                                        <p:tav tm="0">
                                          <p:val>
                                            <p:fltVal val="0"/>
                                          </p:val>
                                        </p:tav>
                                        <p:tav tm="100000">
                                          <p:val>
                                            <p:strVal val="#ppt_w"/>
                                          </p:val>
                                        </p:tav>
                                      </p:tavLst>
                                    </p:anim>
                                    <p:anim calcmode="lin" valueType="num">
                                      <p:cBhvr>
                                        <p:cTn id="72" dur="500" fill="hold"/>
                                        <p:tgtEl>
                                          <p:spTgt spid="103836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7"/>
                                        </p:tgtEl>
                                        <p:attrNameLst>
                                          <p:attrName>ppt_c</p:attrName>
                                        </p:attrNameLst>
                                      </p:cBhvr>
                                      <p:to>
                                        <a:srgbClr val="FF9900"/>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repeatCount="3000" fill="hold" grpId="0" nodeType="clickEffect">
                                  <p:stCondLst>
                                    <p:cond delay="0"/>
                                  </p:stCondLst>
                                  <p:childTnLst>
                                    <p:set>
                                      <p:cBhvr>
                                        <p:cTn id="76" dur="1" fill="hold">
                                          <p:stCondLst>
                                            <p:cond delay="0"/>
                                          </p:stCondLst>
                                        </p:cTn>
                                        <p:tgtEl>
                                          <p:spTgt spid="1038366"/>
                                        </p:tgtEl>
                                        <p:attrNameLst>
                                          <p:attrName>style.visibility</p:attrName>
                                        </p:attrNameLst>
                                      </p:cBhvr>
                                      <p:to>
                                        <p:strVal val="visible"/>
                                      </p:to>
                                    </p:set>
                                    <p:anim calcmode="lin" valueType="num">
                                      <p:cBhvr>
                                        <p:cTn id="77" dur="500" fill="hold"/>
                                        <p:tgtEl>
                                          <p:spTgt spid="1038366"/>
                                        </p:tgtEl>
                                        <p:attrNameLst>
                                          <p:attrName>ppt_x</p:attrName>
                                        </p:attrNameLst>
                                      </p:cBhvr>
                                      <p:tavLst>
                                        <p:tav tm="0">
                                          <p:val>
                                            <p:strVal val="#ppt_x"/>
                                          </p:val>
                                        </p:tav>
                                        <p:tav tm="100000">
                                          <p:val>
                                            <p:strVal val="#ppt_x"/>
                                          </p:val>
                                        </p:tav>
                                      </p:tavLst>
                                    </p:anim>
                                    <p:anim calcmode="lin" valueType="num">
                                      <p:cBhvr>
                                        <p:cTn id="78" dur="500" fill="hold"/>
                                        <p:tgtEl>
                                          <p:spTgt spid="1038366"/>
                                        </p:tgtEl>
                                        <p:attrNameLst>
                                          <p:attrName>ppt_y</p:attrName>
                                        </p:attrNameLst>
                                      </p:cBhvr>
                                      <p:tavLst>
                                        <p:tav tm="0">
                                          <p:val>
                                            <p:strVal val="#ppt_y-#ppt_h/2"/>
                                          </p:val>
                                        </p:tav>
                                        <p:tav tm="100000">
                                          <p:val>
                                            <p:strVal val="#ppt_y"/>
                                          </p:val>
                                        </p:tav>
                                      </p:tavLst>
                                    </p:anim>
                                    <p:anim calcmode="lin" valueType="num">
                                      <p:cBhvr>
                                        <p:cTn id="79" dur="500" fill="hold"/>
                                        <p:tgtEl>
                                          <p:spTgt spid="1038366"/>
                                        </p:tgtEl>
                                        <p:attrNameLst>
                                          <p:attrName>ppt_w</p:attrName>
                                        </p:attrNameLst>
                                      </p:cBhvr>
                                      <p:tavLst>
                                        <p:tav tm="0">
                                          <p:val>
                                            <p:strVal val="#ppt_w"/>
                                          </p:val>
                                        </p:tav>
                                        <p:tav tm="100000">
                                          <p:val>
                                            <p:strVal val="#ppt_w"/>
                                          </p:val>
                                        </p:tav>
                                      </p:tavLst>
                                    </p:anim>
                                    <p:anim calcmode="lin" valueType="num">
                                      <p:cBhvr>
                                        <p:cTn id="80" dur="500" fill="hold"/>
                                        <p:tgtEl>
                                          <p:spTgt spid="103836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6"/>
                                        </p:tgtEl>
                                        <p:attrNameLst>
                                          <p:attrName>ppt_c</p:attrName>
                                        </p:attrNameLst>
                                      </p:cBhvr>
                                      <p:to>
                                        <a:srgbClr val="FF9900"/>
                                      </p:to>
                                    </p:animClr>
                                  </p:sub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8" repeatCount="3000" fill="hold" grpId="0" nodeType="clickEffect">
                                  <p:stCondLst>
                                    <p:cond delay="0"/>
                                  </p:stCondLst>
                                  <p:childTnLst>
                                    <p:set>
                                      <p:cBhvr>
                                        <p:cTn id="84" dur="1" fill="hold">
                                          <p:stCondLst>
                                            <p:cond delay="0"/>
                                          </p:stCondLst>
                                        </p:cTn>
                                        <p:tgtEl>
                                          <p:spTgt spid="1038368"/>
                                        </p:tgtEl>
                                        <p:attrNameLst>
                                          <p:attrName>style.visibility</p:attrName>
                                        </p:attrNameLst>
                                      </p:cBhvr>
                                      <p:to>
                                        <p:strVal val="visible"/>
                                      </p:to>
                                    </p:set>
                                    <p:anim calcmode="lin" valueType="num">
                                      <p:cBhvr>
                                        <p:cTn id="85" dur="500" fill="hold"/>
                                        <p:tgtEl>
                                          <p:spTgt spid="1038368"/>
                                        </p:tgtEl>
                                        <p:attrNameLst>
                                          <p:attrName>ppt_x</p:attrName>
                                        </p:attrNameLst>
                                      </p:cBhvr>
                                      <p:tavLst>
                                        <p:tav tm="0">
                                          <p:val>
                                            <p:strVal val="#ppt_x-#ppt_w/2"/>
                                          </p:val>
                                        </p:tav>
                                        <p:tav tm="100000">
                                          <p:val>
                                            <p:strVal val="#ppt_x"/>
                                          </p:val>
                                        </p:tav>
                                      </p:tavLst>
                                    </p:anim>
                                    <p:anim calcmode="lin" valueType="num">
                                      <p:cBhvr>
                                        <p:cTn id="86" dur="500" fill="hold"/>
                                        <p:tgtEl>
                                          <p:spTgt spid="1038368"/>
                                        </p:tgtEl>
                                        <p:attrNameLst>
                                          <p:attrName>ppt_y</p:attrName>
                                        </p:attrNameLst>
                                      </p:cBhvr>
                                      <p:tavLst>
                                        <p:tav tm="0">
                                          <p:val>
                                            <p:strVal val="#ppt_y"/>
                                          </p:val>
                                        </p:tav>
                                        <p:tav tm="100000">
                                          <p:val>
                                            <p:strVal val="#ppt_y"/>
                                          </p:val>
                                        </p:tav>
                                      </p:tavLst>
                                    </p:anim>
                                    <p:anim calcmode="lin" valueType="num">
                                      <p:cBhvr>
                                        <p:cTn id="87" dur="500" fill="hold"/>
                                        <p:tgtEl>
                                          <p:spTgt spid="1038368"/>
                                        </p:tgtEl>
                                        <p:attrNameLst>
                                          <p:attrName>ppt_w</p:attrName>
                                        </p:attrNameLst>
                                      </p:cBhvr>
                                      <p:tavLst>
                                        <p:tav tm="0">
                                          <p:val>
                                            <p:fltVal val="0"/>
                                          </p:val>
                                        </p:tav>
                                        <p:tav tm="100000">
                                          <p:val>
                                            <p:strVal val="#ppt_w"/>
                                          </p:val>
                                        </p:tav>
                                      </p:tavLst>
                                    </p:anim>
                                    <p:anim calcmode="lin" valueType="num">
                                      <p:cBhvr>
                                        <p:cTn id="88" dur="500" fill="hold"/>
                                        <p:tgtEl>
                                          <p:spTgt spid="103836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8"/>
                                        </p:tgtEl>
                                        <p:attrNameLst>
                                          <p:attrName>ppt_c</p:attrName>
                                        </p:attrNameLst>
                                      </p:cBhvr>
                                      <p:to>
                                        <a:srgbClr val="FF9900"/>
                                      </p:to>
                                    </p:animClr>
                                  </p:sub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4" repeatCount="3000" fill="hold" grpId="0" nodeType="clickEffect">
                                  <p:stCondLst>
                                    <p:cond delay="0"/>
                                  </p:stCondLst>
                                  <p:childTnLst>
                                    <p:set>
                                      <p:cBhvr>
                                        <p:cTn id="92" dur="1" fill="hold">
                                          <p:stCondLst>
                                            <p:cond delay="0"/>
                                          </p:stCondLst>
                                        </p:cTn>
                                        <p:tgtEl>
                                          <p:spTgt spid="1038363"/>
                                        </p:tgtEl>
                                        <p:attrNameLst>
                                          <p:attrName>style.visibility</p:attrName>
                                        </p:attrNameLst>
                                      </p:cBhvr>
                                      <p:to>
                                        <p:strVal val="visible"/>
                                      </p:to>
                                    </p:set>
                                    <p:anim calcmode="lin" valueType="num">
                                      <p:cBhvr>
                                        <p:cTn id="93" dur="500" fill="hold"/>
                                        <p:tgtEl>
                                          <p:spTgt spid="1038363"/>
                                        </p:tgtEl>
                                        <p:attrNameLst>
                                          <p:attrName>ppt_x</p:attrName>
                                        </p:attrNameLst>
                                      </p:cBhvr>
                                      <p:tavLst>
                                        <p:tav tm="0">
                                          <p:val>
                                            <p:strVal val="#ppt_x"/>
                                          </p:val>
                                        </p:tav>
                                        <p:tav tm="100000">
                                          <p:val>
                                            <p:strVal val="#ppt_x"/>
                                          </p:val>
                                        </p:tav>
                                      </p:tavLst>
                                    </p:anim>
                                    <p:anim calcmode="lin" valueType="num">
                                      <p:cBhvr>
                                        <p:cTn id="94" dur="500" fill="hold"/>
                                        <p:tgtEl>
                                          <p:spTgt spid="1038363"/>
                                        </p:tgtEl>
                                        <p:attrNameLst>
                                          <p:attrName>ppt_y</p:attrName>
                                        </p:attrNameLst>
                                      </p:cBhvr>
                                      <p:tavLst>
                                        <p:tav tm="0">
                                          <p:val>
                                            <p:strVal val="#ppt_y+#ppt_h/2"/>
                                          </p:val>
                                        </p:tav>
                                        <p:tav tm="100000">
                                          <p:val>
                                            <p:strVal val="#ppt_y"/>
                                          </p:val>
                                        </p:tav>
                                      </p:tavLst>
                                    </p:anim>
                                    <p:anim calcmode="lin" valueType="num">
                                      <p:cBhvr>
                                        <p:cTn id="95" dur="500" fill="hold"/>
                                        <p:tgtEl>
                                          <p:spTgt spid="1038363"/>
                                        </p:tgtEl>
                                        <p:attrNameLst>
                                          <p:attrName>ppt_w</p:attrName>
                                        </p:attrNameLst>
                                      </p:cBhvr>
                                      <p:tavLst>
                                        <p:tav tm="0">
                                          <p:val>
                                            <p:strVal val="#ppt_w"/>
                                          </p:val>
                                        </p:tav>
                                        <p:tav tm="100000">
                                          <p:val>
                                            <p:strVal val="#ppt_w"/>
                                          </p:val>
                                        </p:tav>
                                      </p:tavLst>
                                    </p:anim>
                                    <p:anim calcmode="lin" valueType="num">
                                      <p:cBhvr>
                                        <p:cTn id="96" dur="500" fill="hold"/>
                                        <p:tgtEl>
                                          <p:spTgt spid="103836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3"/>
                                        </p:tgtEl>
                                        <p:attrNameLst>
                                          <p:attrName>ppt_c</p:attrName>
                                        </p:attrNameLst>
                                      </p:cBhvr>
                                      <p:to>
                                        <a:srgbClr val="FF9900"/>
                                      </p:to>
                                    </p:animClr>
                                  </p:sub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8" repeatCount="3000" fill="hold" grpId="0" nodeType="clickEffect">
                                  <p:stCondLst>
                                    <p:cond delay="0"/>
                                  </p:stCondLst>
                                  <p:childTnLst>
                                    <p:set>
                                      <p:cBhvr>
                                        <p:cTn id="100" dur="1" fill="hold">
                                          <p:stCondLst>
                                            <p:cond delay="0"/>
                                          </p:stCondLst>
                                        </p:cTn>
                                        <p:tgtEl>
                                          <p:spTgt spid="1038364"/>
                                        </p:tgtEl>
                                        <p:attrNameLst>
                                          <p:attrName>style.visibility</p:attrName>
                                        </p:attrNameLst>
                                      </p:cBhvr>
                                      <p:to>
                                        <p:strVal val="visible"/>
                                      </p:to>
                                    </p:set>
                                    <p:anim calcmode="lin" valueType="num">
                                      <p:cBhvr>
                                        <p:cTn id="101" dur="500" fill="hold"/>
                                        <p:tgtEl>
                                          <p:spTgt spid="1038364"/>
                                        </p:tgtEl>
                                        <p:attrNameLst>
                                          <p:attrName>ppt_x</p:attrName>
                                        </p:attrNameLst>
                                      </p:cBhvr>
                                      <p:tavLst>
                                        <p:tav tm="0">
                                          <p:val>
                                            <p:strVal val="#ppt_x-#ppt_w/2"/>
                                          </p:val>
                                        </p:tav>
                                        <p:tav tm="100000">
                                          <p:val>
                                            <p:strVal val="#ppt_x"/>
                                          </p:val>
                                        </p:tav>
                                      </p:tavLst>
                                    </p:anim>
                                    <p:anim calcmode="lin" valueType="num">
                                      <p:cBhvr>
                                        <p:cTn id="102" dur="500" fill="hold"/>
                                        <p:tgtEl>
                                          <p:spTgt spid="1038364"/>
                                        </p:tgtEl>
                                        <p:attrNameLst>
                                          <p:attrName>ppt_y</p:attrName>
                                        </p:attrNameLst>
                                      </p:cBhvr>
                                      <p:tavLst>
                                        <p:tav tm="0">
                                          <p:val>
                                            <p:strVal val="#ppt_y"/>
                                          </p:val>
                                        </p:tav>
                                        <p:tav tm="100000">
                                          <p:val>
                                            <p:strVal val="#ppt_y"/>
                                          </p:val>
                                        </p:tav>
                                      </p:tavLst>
                                    </p:anim>
                                    <p:anim calcmode="lin" valueType="num">
                                      <p:cBhvr>
                                        <p:cTn id="103" dur="500" fill="hold"/>
                                        <p:tgtEl>
                                          <p:spTgt spid="1038364"/>
                                        </p:tgtEl>
                                        <p:attrNameLst>
                                          <p:attrName>ppt_w</p:attrName>
                                        </p:attrNameLst>
                                      </p:cBhvr>
                                      <p:tavLst>
                                        <p:tav tm="0">
                                          <p:val>
                                            <p:fltVal val="0"/>
                                          </p:val>
                                        </p:tav>
                                        <p:tav tm="100000">
                                          <p:val>
                                            <p:strVal val="#ppt_w"/>
                                          </p:val>
                                        </p:tav>
                                      </p:tavLst>
                                    </p:anim>
                                    <p:anim calcmode="lin" valueType="num">
                                      <p:cBhvr>
                                        <p:cTn id="104" dur="500" fill="hold"/>
                                        <p:tgtEl>
                                          <p:spTgt spid="103836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4"/>
                                        </p:tgtEl>
                                        <p:attrNameLst>
                                          <p:attrName>ppt_c</p:attrName>
                                        </p:attrNameLst>
                                      </p:cBhvr>
                                      <p:to>
                                        <a:srgbClr val="FF9900"/>
                                      </p:to>
                                    </p:animClr>
                                  </p:subTnLst>
                                </p:cTn>
                              </p:par>
                            </p:childTnLst>
                          </p:cTn>
                        </p:par>
                      </p:childTnLst>
                    </p:cTn>
                  </p:par>
                  <p:par>
                    <p:cTn id="105" fill="hold" nodeType="clickPar">
                      <p:stCondLst>
                        <p:cond delay="indefinite"/>
                      </p:stCondLst>
                      <p:childTnLst>
                        <p:par>
                          <p:cTn id="106" fill="hold" nodeType="withGroup">
                            <p:stCondLst>
                              <p:cond delay="0"/>
                            </p:stCondLst>
                            <p:childTnLst>
                              <p:par>
                                <p:cTn id="107" presetID="17" presetClass="entr" presetSubtype="1" repeatCount="3000" fill="hold" grpId="0" nodeType="clickEffect">
                                  <p:stCondLst>
                                    <p:cond delay="0"/>
                                  </p:stCondLst>
                                  <p:childTnLst>
                                    <p:set>
                                      <p:cBhvr>
                                        <p:cTn id="108" dur="1" fill="hold">
                                          <p:stCondLst>
                                            <p:cond delay="0"/>
                                          </p:stCondLst>
                                        </p:cTn>
                                        <p:tgtEl>
                                          <p:spTgt spid="1038370"/>
                                        </p:tgtEl>
                                        <p:attrNameLst>
                                          <p:attrName>style.visibility</p:attrName>
                                        </p:attrNameLst>
                                      </p:cBhvr>
                                      <p:to>
                                        <p:strVal val="visible"/>
                                      </p:to>
                                    </p:set>
                                    <p:anim calcmode="lin" valueType="num">
                                      <p:cBhvr>
                                        <p:cTn id="109" dur="500" fill="hold"/>
                                        <p:tgtEl>
                                          <p:spTgt spid="1038370"/>
                                        </p:tgtEl>
                                        <p:attrNameLst>
                                          <p:attrName>ppt_x</p:attrName>
                                        </p:attrNameLst>
                                      </p:cBhvr>
                                      <p:tavLst>
                                        <p:tav tm="0">
                                          <p:val>
                                            <p:strVal val="#ppt_x"/>
                                          </p:val>
                                        </p:tav>
                                        <p:tav tm="100000">
                                          <p:val>
                                            <p:strVal val="#ppt_x"/>
                                          </p:val>
                                        </p:tav>
                                      </p:tavLst>
                                    </p:anim>
                                    <p:anim calcmode="lin" valueType="num">
                                      <p:cBhvr>
                                        <p:cTn id="110" dur="500" fill="hold"/>
                                        <p:tgtEl>
                                          <p:spTgt spid="1038370"/>
                                        </p:tgtEl>
                                        <p:attrNameLst>
                                          <p:attrName>ppt_y</p:attrName>
                                        </p:attrNameLst>
                                      </p:cBhvr>
                                      <p:tavLst>
                                        <p:tav tm="0">
                                          <p:val>
                                            <p:strVal val="#ppt_y-#ppt_h/2"/>
                                          </p:val>
                                        </p:tav>
                                        <p:tav tm="100000">
                                          <p:val>
                                            <p:strVal val="#ppt_y"/>
                                          </p:val>
                                        </p:tav>
                                      </p:tavLst>
                                    </p:anim>
                                    <p:anim calcmode="lin" valueType="num">
                                      <p:cBhvr>
                                        <p:cTn id="111" dur="500" fill="hold"/>
                                        <p:tgtEl>
                                          <p:spTgt spid="1038370"/>
                                        </p:tgtEl>
                                        <p:attrNameLst>
                                          <p:attrName>ppt_w</p:attrName>
                                        </p:attrNameLst>
                                      </p:cBhvr>
                                      <p:tavLst>
                                        <p:tav tm="0">
                                          <p:val>
                                            <p:strVal val="#ppt_w"/>
                                          </p:val>
                                        </p:tav>
                                        <p:tav tm="100000">
                                          <p:val>
                                            <p:strVal val="#ppt_w"/>
                                          </p:val>
                                        </p:tav>
                                      </p:tavLst>
                                    </p:anim>
                                    <p:anim calcmode="lin" valueType="num">
                                      <p:cBhvr>
                                        <p:cTn id="112" dur="500" fill="hold"/>
                                        <p:tgtEl>
                                          <p:spTgt spid="103837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0"/>
                                        </p:tgtEl>
                                        <p:attrNameLst>
                                          <p:attrName>ppt_c</p:attrName>
                                        </p:attrNameLst>
                                      </p:cBhvr>
                                      <p:to>
                                        <a:srgbClr val="FF9900"/>
                                      </p:to>
                                    </p:animClr>
                                  </p:sub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8" repeatCount="3000" fill="hold" grpId="0" nodeType="clickEffect">
                                  <p:stCondLst>
                                    <p:cond delay="0"/>
                                  </p:stCondLst>
                                  <p:childTnLst>
                                    <p:set>
                                      <p:cBhvr>
                                        <p:cTn id="116" dur="1" fill="hold">
                                          <p:stCondLst>
                                            <p:cond delay="0"/>
                                          </p:stCondLst>
                                        </p:cTn>
                                        <p:tgtEl>
                                          <p:spTgt spid="1038371"/>
                                        </p:tgtEl>
                                        <p:attrNameLst>
                                          <p:attrName>style.visibility</p:attrName>
                                        </p:attrNameLst>
                                      </p:cBhvr>
                                      <p:to>
                                        <p:strVal val="visible"/>
                                      </p:to>
                                    </p:set>
                                    <p:anim calcmode="lin" valueType="num">
                                      <p:cBhvr>
                                        <p:cTn id="117" dur="500" fill="hold"/>
                                        <p:tgtEl>
                                          <p:spTgt spid="1038371"/>
                                        </p:tgtEl>
                                        <p:attrNameLst>
                                          <p:attrName>ppt_x</p:attrName>
                                        </p:attrNameLst>
                                      </p:cBhvr>
                                      <p:tavLst>
                                        <p:tav tm="0">
                                          <p:val>
                                            <p:strVal val="#ppt_x-#ppt_w/2"/>
                                          </p:val>
                                        </p:tav>
                                        <p:tav tm="100000">
                                          <p:val>
                                            <p:strVal val="#ppt_x"/>
                                          </p:val>
                                        </p:tav>
                                      </p:tavLst>
                                    </p:anim>
                                    <p:anim calcmode="lin" valueType="num">
                                      <p:cBhvr>
                                        <p:cTn id="118" dur="500" fill="hold"/>
                                        <p:tgtEl>
                                          <p:spTgt spid="1038371"/>
                                        </p:tgtEl>
                                        <p:attrNameLst>
                                          <p:attrName>ppt_y</p:attrName>
                                        </p:attrNameLst>
                                      </p:cBhvr>
                                      <p:tavLst>
                                        <p:tav tm="0">
                                          <p:val>
                                            <p:strVal val="#ppt_y"/>
                                          </p:val>
                                        </p:tav>
                                        <p:tav tm="100000">
                                          <p:val>
                                            <p:strVal val="#ppt_y"/>
                                          </p:val>
                                        </p:tav>
                                      </p:tavLst>
                                    </p:anim>
                                    <p:anim calcmode="lin" valueType="num">
                                      <p:cBhvr>
                                        <p:cTn id="119" dur="500" fill="hold"/>
                                        <p:tgtEl>
                                          <p:spTgt spid="1038371"/>
                                        </p:tgtEl>
                                        <p:attrNameLst>
                                          <p:attrName>ppt_w</p:attrName>
                                        </p:attrNameLst>
                                      </p:cBhvr>
                                      <p:tavLst>
                                        <p:tav tm="0">
                                          <p:val>
                                            <p:fltVal val="0"/>
                                          </p:val>
                                        </p:tav>
                                        <p:tav tm="100000">
                                          <p:val>
                                            <p:strVal val="#ppt_w"/>
                                          </p:val>
                                        </p:tav>
                                      </p:tavLst>
                                    </p:anim>
                                    <p:anim calcmode="lin" valueType="num">
                                      <p:cBhvr>
                                        <p:cTn id="120" dur="500" fill="hold"/>
                                        <p:tgtEl>
                                          <p:spTgt spid="103837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1"/>
                                        </p:tgtEl>
                                        <p:attrNameLst>
                                          <p:attrName>ppt_c</p:attrName>
                                        </p:attrNameLst>
                                      </p:cBhvr>
                                      <p:to>
                                        <a:srgbClr val="FF9900"/>
                                      </p:to>
                                    </p:animClr>
                                  </p:sub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4" repeatCount="3000" fill="hold" grpId="0" nodeType="clickEffect">
                                  <p:stCondLst>
                                    <p:cond delay="0"/>
                                  </p:stCondLst>
                                  <p:childTnLst>
                                    <p:set>
                                      <p:cBhvr>
                                        <p:cTn id="124" dur="1" fill="hold">
                                          <p:stCondLst>
                                            <p:cond delay="0"/>
                                          </p:stCondLst>
                                        </p:cTn>
                                        <p:tgtEl>
                                          <p:spTgt spid="1038369"/>
                                        </p:tgtEl>
                                        <p:attrNameLst>
                                          <p:attrName>style.visibility</p:attrName>
                                        </p:attrNameLst>
                                      </p:cBhvr>
                                      <p:to>
                                        <p:strVal val="visible"/>
                                      </p:to>
                                    </p:set>
                                    <p:anim calcmode="lin" valueType="num">
                                      <p:cBhvr>
                                        <p:cTn id="125" dur="500" fill="hold"/>
                                        <p:tgtEl>
                                          <p:spTgt spid="1038369"/>
                                        </p:tgtEl>
                                        <p:attrNameLst>
                                          <p:attrName>ppt_x</p:attrName>
                                        </p:attrNameLst>
                                      </p:cBhvr>
                                      <p:tavLst>
                                        <p:tav tm="0">
                                          <p:val>
                                            <p:strVal val="#ppt_x"/>
                                          </p:val>
                                        </p:tav>
                                        <p:tav tm="100000">
                                          <p:val>
                                            <p:strVal val="#ppt_x"/>
                                          </p:val>
                                        </p:tav>
                                      </p:tavLst>
                                    </p:anim>
                                    <p:anim calcmode="lin" valueType="num">
                                      <p:cBhvr>
                                        <p:cTn id="126" dur="500" fill="hold"/>
                                        <p:tgtEl>
                                          <p:spTgt spid="1038369"/>
                                        </p:tgtEl>
                                        <p:attrNameLst>
                                          <p:attrName>ppt_y</p:attrName>
                                        </p:attrNameLst>
                                      </p:cBhvr>
                                      <p:tavLst>
                                        <p:tav tm="0">
                                          <p:val>
                                            <p:strVal val="#ppt_y+#ppt_h/2"/>
                                          </p:val>
                                        </p:tav>
                                        <p:tav tm="100000">
                                          <p:val>
                                            <p:strVal val="#ppt_y"/>
                                          </p:val>
                                        </p:tav>
                                      </p:tavLst>
                                    </p:anim>
                                    <p:anim calcmode="lin" valueType="num">
                                      <p:cBhvr>
                                        <p:cTn id="127" dur="500" fill="hold"/>
                                        <p:tgtEl>
                                          <p:spTgt spid="1038369"/>
                                        </p:tgtEl>
                                        <p:attrNameLst>
                                          <p:attrName>ppt_w</p:attrName>
                                        </p:attrNameLst>
                                      </p:cBhvr>
                                      <p:tavLst>
                                        <p:tav tm="0">
                                          <p:val>
                                            <p:strVal val="#ppt_w"/>
                                          </p:val>
                                        </p:tav>
                                        <p:tav tm="100000">
                                          <p:val>
                                            <p:strVal val="#ppt_w"/>
                                          </p:val>
                                        </p:tav>
                                      </p:tavLst>
                                    </p:anim>
                                    <p:anim calcmode="lin" valueType="num">
                                      <p:cBhvr>
                                        <p:cTn id="128" dur="500" fill="hold"/>
                                        <p:tgtEl>
                                          <p:spTgt spid="103836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9"/>
                                        </p:tgtEl>
                                        <p:attrNameLst>
                                          <p:attrName>ppt_c</p:attrName>
                                        </p:attrNameLst>
                                      </p:cBhvr>
                                      <p:to>
                                        <a:srgbClr val="FF9900"/>
                                      </p:to>
                                    </p:animClr>
                                  </p:sub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repeatCount="3000" fill="hold" grpId="0" nodeType="clickEffect">
                                  <p:stCondLst>
                                    <p:cond delay="0"/>
                                  </p:stCondLst>
                                  <p:childTnLst>
                                    <p:set>
                                      <p:cBhvr>
                                        <p:cTn id="132" dur="1" fill="hold">
                                          <p:stCondLst>
                                            <p:cond delay="0"/>
                                          </p:stCondLst>
                                        </p:cTn>
                                        <p:tgtEl>
                                          <p:spTgt spid="1038375"/>
                                        </p:tgtEl>
                                        <p:attrNameLst>
                                          <p:attrName>style.visibility</p:attrName>
                                        </p:attrNameLst>
                                      </p:cBhvr>
                                      <p:to>
                                        <p:strVal val="visible"/>
                                      </p:to>
                                    </p:set>
                                    <p:anim calcmode="lin" valueType="num">
                                      <p:cBhvr>
                                        <p:cTn id="133" dur="500" fill="hold"/>
                                        <p:tgtEl>
                                          <p:spTgt spid="1038375"/>
                                        </p:tgtEl>
                                        <p:attrNameLst>
                                          <p:attrName>ppt_x</p:attrName>
                                        </p:attrNameLst>
                                      </p:cBhvr>
                                      <p:tavLst>
                                        <p:tav tm="0">
                                          <p:val>
                                            <p:strVal val="#ppt_x-#ppt_w/2"/>
                                          </p:val>
                                        </p:tav>
                                        <p:tav tm="100000">
                                          <p:val>
                                            <p:strVal val="#ppt_x"/>
                                          </p:val>
                                        </p:tav>
                                      </p:tavLst>
                                    </p:anim>
                                    <p:anim calcmode="lin" valueType="num">
                                      <p:cBhvr>
                                        <p:cTn id="134" dur="500" fill="hold"/>
                                        <p:tgtEl>
                                          <p:spTgt spid="1038375"/>
                                        </p:tgtEl>
                                        <p:attrNameLst>
                                          <p:attrName>ppt_y</p:attrName>
                                        </p:attrNameLst>
                                      </p:cBhvr>
                                      <p:tavLst>
                                        <p:tav tm="0">
                                          <p:val>
                                            <p:strVal val="#ppt_y"/>
                                          </p:val>
                                        </p:tav>
                                        <p:tav tm="100000">
                                          <p:val>
                                            <p:strVal val="#ppt_y"/>
                                          </p:val>
                                        </p:tav>
                                      </p:tavLst>
                                    </p:anim>
                                    <p:anim calcmode="lin" valueType="num">
                                      <p:cBhvr>
                                        <p:cTn id="135" dur="500" fill="hold"/>
                                        <p:tgtEl>
                                          <p:spTgt spid="1038375"/>
                                        </p:tgtEl>
                                        <p:attrNameLst>
                                          <p:attrName>ppt_w</p:attrName>
                                        </p:attrNameLst>
                                      </p:cBhvr>
                                      <p:tavLst>
                                        <p:tav tm="0">
                                          <p:val>
                                            <p:fltVal val="0"/>
                                          </p:val>
                                        </p:tav>
                                        <p:tav tm="100000">
                                          <p:val>
                                            <p:strVal val="#ppt_w"/>
                                          </p:val>
                                        </p:tav>
                                      </p:tavLst>
                                    </p:anim>
                                    <p:anim calcmode="lin" valueType="num">
                                      <p:cBhvr>
                                        <p:cTn id="136" dur="500" fill="hold"/>
                                        <p:tgtEl>
                                          <p:spTgt spid="103837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5"/>
                                        </p:tgtEl>
                                        <p:attrNameLst>
                                          <p:attrName>ppt_c</p:attrName>
                                        </p:attrNameLst>
                                      </p:cBhvr>
                                      <p:to>
                                        <a:srgbClr val="FF9900"/>
                                      </p:to>
                                    </p:animClr>
                                  </p:sub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repeatCount="3000" fill="hold" grpId="0" nodeType="clickEffect">
                                  <p:stCondLst>
                                    <p:cond delay="0"/>
                                  </p:stCondLst>
                                  <p:childTnLst>
                                    <p:set>
                                      <p:cBhvr>
                                        <p:cTn id="140" dur="1" fill="hold">
                                          <p:stCondLst>
                                            <p:cond delay="0"/>
                                          </p:stCondLst>
                                        </p:cTn>
                                        <p:tgtEl>
                                          <p:spTgt spid="1038374"/>
                                        </p:tgtEl>
                                        <p:attrNameLst>
                                          <p:attrName>style.visibility</p:attrName>
                                        </p:attrNameLst>
                                      </p:cBhvr>
                                      <p:to>
                                        <p:strVal val="visible"/>
                                      </p:to>
                                    </p:set>
                                    <p:anim calcmode="lin" valueType="num">
                                      <p:cBhvr>
                                        <p:cTn id="141" dur="500" fill="hold"/>
                                        <p:tgtEl>
                                          <p:spTgt spid="1038374"/>
                                        </p:tgtEl>
                                        <p:attrNameLst>
                                          <p:attrName>ppt_x</p:attrName>
                                        </p:attrNameLst>
                                      </p:cBhvr>
                                      <p:tavLst>
                                        <p:tav tm="0">
                                          <p:val>
                                            <p:strVal val="#ppt_x"/>
                                          </p:val>
                                        </p:tav>
                                        <p:tav tm="100000">
                                          <p:val>
                                            <p:strVal val="#ppt_x"/>
                                          </p:val>
                                        </p:tav>
                                      </p:tavLst>
                                    </p:anim>
                                    <p:anim calcmode="lin" valueType="num">
                                      <p:cBhvr>
                                        <p:cTn id="142" dur="500" fill="hold"/>
                                        <p:tgtEl>
                                          <p:spTgt spid="1038374"/>
                                        </p:tgtEl>
                                        <p:attrNameLst>
                                          <p:attrName>ppt_y</p:attrName>
                                        </p:attrNameLst>
                                      </p:cBhvr>
                                      <p:tavLst>
                                        <p:tav tm="0">
                                          <p:val>
                                            <p:strVal val="#ppt_y-#ppt_h/2"/>
                                          </p:val>
                                        </p:tav>
                                        <p:tav tm="100000">
                                          <p:val>
                                            <p:strVal val="#ppt_y"/>
                                          </p:val>
                                        </p:tav>
                                      </p:tavLst>
                                    </p:anim>
                                    <p:anim calcmode="lin" valueType="num">
                                      <p:cBhvr>
                                        <p:cTn id="143" dur="500" fill="hold"/>
                                        <p:tgtEl>
                                          <p:spTgt spid="1038374"/>
                                        </p:tgtEl>
                                        <p:attrNameLst>
                                          <p:attrName>ppt_w</p:attrName>
                                        </p:attrNameLst>
                                      </p:cBhvr>
                                      <p:tavLst>
                                        <p:tav tm="0">
                                          <p:val>
                                            <p:strVal val="#ppt_w"/>
                                          </p:val>
                                        </p:tav>
                                        <p:tav tm="100000">
                                          <p:val>
                                            <p:strVal val="#ppt_w"/>
                                          </p:val>
                                        </p:tav>
                                      </p:tavLst>
                                    </p:anim>
                                    <p:anim calcmode="lin" valueType="num">
                                      <p:cBhvr>
                                        <p:cTn id="144" dur="500" fill="hold"/>
                                        <p:tgtEl>
                                          <p:spTgt spid="103837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4"/>
                                        </p:tgtEl>
                                        <p:attrNameLst>
                                          <p:attrName>ppt_c</p:attrName>
                                        </p:attrNameLst>
                                      </p:cBhvr>
                                      <p:to>
                                        <a:srgbClr val="FF9900"/>
                                      </p:to>
                                    </p:animClr>
                                  </p:sub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8" repeatCount="3000" fill="hold" grpId="0" nodeType="clickEffect">
                                  <p:stCondLst>
                                    <p:cond delay="0"/>
                                  </p:stCondLst>
                                  <p:childTnLst>
                                    <p:set>
                                      <p:cBhvr>
                                        <p:cTn id="148" dur="1" fill="hold">
                                          <p:stCondLst>
                                            <p:cond delay="0"/>
                                          </p:stCondLst>
                                        </p:cTn>
                                        <p:tgtEl>
                                          <p:spTgt spid="1038373"/>
                                        </p:tgtEl>
                                        <p:attrNameLst>
                                          <p:attrName>style.visibility</p:attrName>
                                        </p:attrNameLst>
                                      </p:cBhvr>
                                      <p:to>
                                        <p:strVal val="visible"/>
                                      </p:to>
                                    </p:set>
                                    <p:anim calcmode="lin" valueType="num">
                                      <p:cBhvr>
                                        <p:cTn id="149" dur="500" fill="hold"/>
                                        <p:tgtEl>
                                          <p:spTgt spid="1038373"/>
                                        </p:tgtEl>
                                        <p:attrNameLst>
                                          <p:attrName>ppt_x</p:attrName>
                                        </p:attrNameLst>
                                      </p:cBhvr>
                                      <p:tavLst>
                                        <p:tav tm="0">
                                          <p:val>
                                            <p:strVal val="#ppt_x-#ppt_w/2"/>
                                          </p:val>
                                        </p:tav>
                                        <p:tav tm="100000">
                                          <p:val>
                                            <p:strVal val="#ppt_x"/>
                                          </p:val>
                                        </p:tav>
                                      </p:tavLst>
                                    </p:anim>
                                    <p:anim calcmode="lin" valueType="num">
                                      <p:cBhvr>
                                        <p:cTn id="150" dur="500" fill="hold"/>
                                        <p:tgtEl>
                                          <p:spTgt spid="1038373"/>
                                        </p:tgtEl>
                                        <p:attrNameLst>
                                          <p:attrName>ppt_y</p:attrName>
                                        </p:attrNameLst>
                                      </p:cBhvr>
                                      <p:tavLst>
                                        <p:tav tm="0">
                                          <p:val>
                                            <p:strVal val="#ppt_y"/>
                                          </p:val>
                                        </p:tav>
                                        <p:tav tm="100000">
                                          <p:val>
                                            <p:strVal val="#ppt_y"/>
                                          </p:val>
                                        </p:tav>
                                      </p:tavLst>
                                    </p:anim>
                                    <p:anim calcmode="lin" valueType="num">
                                      <p:cBhvr>
                                        <p:cTn id="151" dur="500" fill="hold"/>
                                        <p:tgtEl>
                                          <p:spTgt spid="1038373"/>
                                        </p:tgtEl>
                                        <p:attrNameLst>
                                          <p:attrName>ppt_w</p:attrName>
                                        </p:attrNameLst>
                                      </p:cBhvr>
                                      <p:tavLst>
                                        <p:tav tm="0">
                                          <p:val>
                                            <p:fltVal val="0"/>
                                          </p:val>
                                        </p:tav>
                                        <p:tav tm="100000">
                                          <p:val>
                                            <p:strVal val="#ppt_w"/>
                                          </p:val>
                                        </p:tav>
                                      </p:tavLst>
                                    </p:anim>
                                    <p:anim calcmode="lin" valueType="num">
                                      <p:cBhvr>
                                        <p:cTn id="152" dur="500" fill="hold"/>
                                        <p:tgtEl>
                                          <p:spTgt spid="1038373"/>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3"/>
                                        </p:tgtEl>
                                        <p:attrNameLst>
                                          <p:attrName>ppt_c</p:attrName>
                                        </p:attrNameLst>
                                      </p:cBhvr>
                                      <p:to>
                                        <a:srgbClr val="FF9900"/>
                                      </p:to>
                                    </p:animClr>
                                  </p:sub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4" repeatCount="3000" fill="hold" grpId="0" nodeType="clickEffect">
                                  <p:stCondLst>
                                    <p:cond delay="0"/>
                                  </p:stCondLst>
                                  <p:childTnLst>
                                    <p:set>
                                      <p:cBhvr>
                                        <p:cTn id="156" dur="1" fill="hold">
                                          <p:stCondLst>
                                            <p:cond delay="0"/>
                                          </p:stCondLst>
                                        </p:cTn>
                                        <p:tgtEl>
                                          <p:spTgt spid="1038372"/>
                                        </p:tgtEl>
                                        <p:attrNameLst>
                                          <p:attrName>style.visibility</p:attrName>
                                        </p:attrNameLst>
                                      </p:cBhvr>
                                      <p:to>
                                        <p:strVal val="visible"/>
                                      </p:to>
                                    </p:set>
                                    <p:anim calcmode="lin" valueType="num">
                                      <p:cBhvr>
                                        <p:cTn id="157" dur="500" fill="hold"/>
                                        <p:tgtEl>
                                          <p:spTgt spid="1038372"/>
                                        </p:tgtEl>
                                        <p:attrNameLst>
                                          <p:attrName>ppt_x</p:attrName>
                                        </p:attrNameLst>
                                      </p:cBhvr>
                                      <p:tavLst>
                                        <p:tav tm="0">
                                          <p:val>
                                            <p:strVal val="#ppt_x"/>
                                          </p:val>
                                        </p:tav>
                                        <p:tav tm="100000">
                                          <p:val>
                                            <p:strVal val="#ppt_x"/>
                                          </p:val>
                                        </p:tav>
                                      </p:tavLst>
                                    </p:anim>
                                    <p:anim calcmode="lin" valueType="num">
                                      <p:cBhvr>
                                        <p:cTn id="158" dur="500" fill="hold"/>
                                        <p:tgtEl>
                                          <p:spTgt spid="1038372"/>
                                        </p:tgtEl>
                                        <p:attrNameLst>
                                          <p:attrName>ppt_y</p:attrName>
                                        </p:attrNameLst>
                                      </p:cBhvr>
                                      <p:tavLst>
                                        <p:tav tm="0">
                                          <p:val>
                                            <p:strVal val="#ppt_y+#ppt_h/2"/>
                                          </p:val>
                                        </p:tav>
                                        <p:tav tm="100000">
                                          <p:val>
                                            <p:strVal val="#ppt_y"/>
                                          </p:val>
                                        </p:tav>
                                      </p:tavLst>
                                    </p:anim>
                                    <p:anim calcmode="lin" valueType="num">
                                      <p:cBhvr>
                                        <p:cTn id="159" dur="500" fill="hold"/>
                                        <p:tgtEl>
                                          <p:spTgt spid="1038372"/>
                                        </p:tgtEl>
                                        <p:attrNameLst>
                                          <p:attrName>ppt_w</p:attrName>
                                        </p:attrNameLst>
                                      </p:cBhvr>
                                      <p:tavLst>
                                        <p:tav tm="0">
                                          <p:val>
                                            <p:strVal val="#ppt_w"/>
                                          </p:val>
                                        </p:tav>
                                        <p:tav tm="100000">
                                          <p:val>
                                            <p:strVal val="#ppt_w"/>
                                          </p:val>
                                        </p:tav>
                                      </p:tavLst>
                                    </p:anim>
                                    <p:anim calcmode="lin" valueType="num">
                                      <p:cBhvr>
                                        <p:cTn id="160" dur="500" fill="hold"/>
                                        <p:tgtEl>
                                          <p:spTgt spid="103837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2"/>
                                        </p:tgtEl>
                                        <p:attrNameLst>
                                          <p:attrName>ppt_c</p:attrName>
                                        </p:attrNameLst>
                                      </p:cBhvr>
                                      <p:to>
                                        <a:srgbClr val="FF9900"/>
                                      </p:to>
                                    </p:animClr>
                                  </p:sub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038379"/>
                                        </p:tgtEl>
                                        <p:attrNameLst>
                                          <p:attrName>style.visibility</p:attrName>
                                        </p:attrNameLst>
                                      </p:cBhvr>
                                      <p:to>
                                        <p:strVal val="visible"/>
                                      </p:to>
                                    </p:set>
                                    <p:anim calcmode="lin" valueType="num">
                                      <p:cBhvr>
                                        <p:cTn id="165" dur="500" fill="hold"/>
                                        <p:tgtEl>
                                          <p:spTgt spid="1038379"/>
                                        </p:tgtEl>
                                        <p:attrNameLst>
                                          <p:attrName>ppt_x</p:attrName>
                                        </p:attrNameLst>
                                      </p:cBhvr>
                                      <p:tavLst>
                                        <p:tav tm="0">
                                          <p:val>
                                            <p:strVal val="#ppt_x-#ppt_w/2"/>
                                          </p:val>
                                        </p:tav>
                                        <p:tav tm="100000">
                                          <p:val>
                                            <p:strVal val="#ppt_x"/>
                                          </p:val>
                                        </p:tav>
                                      </p:tavLst>
                                    </p:anim>
                                    <p:anim calcmode="lin" valueType="num">
                                      <p:cBhvr>
                                        <p:cTn id="166" dur="500" fill="hold"/>
                                        <p:tgtEl>
                                          <p:spTgt spid="1038379"/>
                                        </p:tgtEl>
                                        <p:attrNameLst>
                                          <p:attrName>ppt_y</p:attrName>
                                        </p:attrNameLst>
                                      </p:cBhvr>
                                      <p:tavLst>
                                        <p:tav tm="0">
                                          <p:val>
                                            <p:strVal val="#ppt_y"/>
                                          </p:val>
                                        </p:tav>
                                        <p:tav tm="100000">
                                          <p:val>
                                            <p:strVal val="#ppt_y"/>
                                          </p:val>
                                        </p:tav>
                                      </p:tavLst>
                                    </p:anim>
                                    <p:anim calcmode="lin" valueType="num">
                                      <p:cBhvr>
                                        <p:cTn id="167" dur="500" fill="hold"/>
                                        <p:tgtEl>
                                          <p:spTgt spid="1038379"/>
                                        </p:tgtEl>
                                        <p:attrNameLst>
                                          <p:attrName>ppt_w</p:attrName>
                                        </p:attrNameLst>
                                      </p:cBhvr>
                                      <p:tavLst>
                                        <p:tav tm="0">
                                          <p:val>
                                            <p:fltVal val="0"/>
                                          </p:val>
                                        </p:tav>
                                        <p:tav tm="100000">
                                          <p:val>
                                            <p:strVal val="#ppt_w"/>
                                          </p:val>
                                        </p:tav>
                                      </p:tavLst>
                                    </p:anim>
                                    <p:anim calcmode="lin" valueType="num">
                                      <p:cBhvr>
                                        <p:cTn id="168" dur="500" fill="hold"/>
                                        <p:tgtEl>
                                          <p:spTgt spid="103837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9"/>
                                        </p:tgtEl>
                                        <p:attrNameLst>
                                          <p:attrName>ppt_c</p:attrName>
                                        </p:attrNameLst>
                                      </p:cBhvr>
                                      <p:to>
                                        <a:srgbClr val="FF9900"/>
                                      </p:to>
                                    </p:animClr>
                                  </p:subTnLst>
                                </p:cTn>
                              </p:par>
                            </p:childTnLst>
                          </p:cTn>
                        </p:par>
                      </p:childTnLst>
                    </p:cTn>
                  </p:par>
                  <p:par>
                    <p:cTn id="169" fill="hold" nodeType="clickPar">
                      <p:stCondLst>
                        <p:cond delay="indefinite"/>
                      </p:stCondLst>
                      <p:childTnLst>
                        <p:par>
                          <p:cTn id="170" fill="hold" nodeType="withGroup">
                            <p:stCondLst>
                              <p:cond delay="0"/>
                            </p:stCondLst>
                            <p:childTnLst>
                              <p:par>
                                <p:cTn id="171" presetID="17" presetClass="entr" presetSubtype="1" repeatCount="3000" fill="hold" grpId="0" nodeType="clickEffect">
                                  <p:stCondLst>
                                    <p:cond delay="0"/>
                                  </p:stCondLst>
                                  <p:childTnLst>
                                    <p:set>
                                      <p:cBhvr>
                                        <p:cTn id="172" dur="1" fill="hold">
                                          <p:stCondLst>
                                            <p:cond delay="0"/>
                                          </p:stCondLst>
                                        </p:cTn>
                                        <p:tgtEl>
                                          <p:spTgt spid="1038378"/>
                                        </p:tgtEl>
                                        <p:attrNameLst>
                                          <p:attrName>style.visibility</p:attrName>
                                        </p:attrNameLst>
                                      </p:cBhvr>
                                      <p:to>
                                        <p:strVal val="visible"/>
                                      </p:to>
                                    </p:set>
                                    <p:anim calcmode="lin" valueType="num">
                                      <p:cBhvr>
                                        <p:cTn id="173" dur="500" fill="hold"/>
                                        <p:tgtEl>
                                          <p:spTgt spid="1038378"/>
                                        </p:tgtEl>
                                        <p:attrNameLst>
                                          <p:attrName>ppt_x</p:attrName>
                                        </p:attrNameLst>
                                      </p:cBhvr>
                                      <p:tavLst>
                                        <p:tav tm="0">
                                          <p:val>
                                            <p:strVal val="#ppt_x"/>
                                          </p:val>
                                        </p:tav>
                                        <p:tav tm="100000">
                                          <p:val>
                                            <p:strVal val="#ppt_x"/>
                                          </p:val>
                                        </p:tav>
                                      </p:tavLst>
                                    </p:anim>
                                    <p:anim calcmode="lin" valueType="num">
                                      <p:cBhvr>
                                        <p:cTn id="174" dur="500" fill="hold"/>
                                        <p:tgtEl>
                                          <p:spTgt spid="1038378"/>
                                        </p:tgtEl>
                                        <p:attrNameLst>
                                          <p:attrName>ppt_y</p:attrName>
                                        </p:attrNameLst>
                                      </p:cBhvr>
                                      <p:tavLst>
                                        <p:tav tm="0">
                                          <p:val>
                                            <p:strVal val="#ppt_y-#ppt_h/2"/>
                                          </p:val>
                                        </p:tav>
                                        <p:tav tm="100000">
                                          <p:val>
                                            <p:strVal val="#ppt_y"/>
                                          </p:val>
                                        </p:tav>
                                      </p:tavLst>
                                    </p:anim>
                                    <p:anim calcmode="lin" valueType="num">
                                      <p:cBhvr>
                                        <p:cTn id="175" dur="500" fill="hold"/>
                                        <p:tgtEl>
                                          <p:spTgt spid="1038378"/>
                                        </p:tgtEl>
                                        <p:attrNameLst>
                                          <p:attrName>ppt_w</p:attrName>
                                        </p:attrNameLst>
                                      </p:cBhvr>
                                      <p:tavLst>
                                        <p:tav tm="0">
                                          <p:val>
                                            <p:strVal val="#ppt_w"/>
                                          </p:val>
                                        </p:tav>
                                        <p:tav tm="100000">
                                          <p:val>
                                            <p:strVal val="#ppt_w"/>
                                          </p:val>
                                        </p:tav>
                                      </p:tavLst>
                                    </p:anim>
                                    <p:anim calcmode="lin" valueType="num">
                                      <p:cBhvr>
                                        <p:cTn id="176" dur="500" fill="hold"/>
                                        <p:tgtEl>
                                          <p:spTgt spid="103837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8"/>
                                        </p:tgtEl>
                                        <p:attrNameLst>
                                          <p:attrName>ppt_c</p:attrName>
                                        </p:attrNameLst>
                                      </p:cBhvr>
                                      <p:to>
                                        <a:srgbClr val="FF9900"/>
                                      </p:to>
                                    </p:animClr>
                                  </p:subTnLst>
                                </p:cTn>
                              </p:par>
                            </p:childTnLst>
                          </p:cTn>
                        </p:par>
                      </p:childTnLst>
                    </p:cTn>
                  </p:par>
                  <p:par>
                    <p:cTn id="177" fill="hold" nodeType="clickPar">
                      <p:stCondLst>
                        <p:cond delay="indefinite"/>
                      </p:stCondLst>
                      <p:childTnLst>
                        <p:par>
                          <p:cTn id="178" fill="hold" nodeType="withGroup">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038377"/>
                                        </p:tgtEl>
                                        <p:attrNameLst>
                                          <p:attrName>style.visibility</p:attrName>
                                        </p:attrNameLst>
                                      </p:cBhvr>
                                      <p:to>
                                        <p:strVal val="visible"/>
                                      </p:to>
                                    </p:set>
                                    <p:anim calcmode="lin" valueType="num">
                                      <p:cBhvr>
                                        <p:cTn id="181" dur="500" fill="hold"/>
                                        <p:tgtEl>
                                          <p:spTgt spid="1038377"/>
                                        </p:tgtEl>
                                        <p:attrNameLst>
                                          <p:attrName>ppt_x</p:attrName>
                                        </p:attrNameLst>
                                      </p:cBhvr>
                                      <p:tavLst>
                                        <p:tav tm="0">
                                          <p:val>
                                            <p:strVal val="#ppt_x-#ppt_w/2"/>
                                          </p:val>
                                        </p:tav>
                                        <p:tav tm="100000">
                                          <p:val>
                                            <p:strVal val="#ppt_x"/>
                                          </p:val>
                                        </p:tav>
                                      </p:tavLst>
                                    </p:anim>
                                    <p:anim calcmode="lin" valueType="num">
                                      <p:cBhvr>
                                        <p:cTn id="182" dur="500" fill="hold"/>
                                        <p:tgtEl>
                                          <p:spTgt spid="1038377"/>
                                        </p:tgtEl>
                                        <p:attrNameLst>
                                          <p:attrName>ppt_y</p:attrName>
                                        </p:attrNameLst>
                                      </p:cBhvr>
                                      <p:tavLst>
                                        <p:tav tm="0">
                                          <p:val>
                                            <p:strVal val="#ppt_y"/>
                                          </p:val>
                                        </p:tav>
                                        <p:tav tm="100000">
                                          <p:val>
                                            <p:strVal val="#ppt_y"/>
                                          </p:val>
                                        </p:tav>
                                      </p:tavLst>
                                    </p:anim>
                                    <p:anim calcmode="lin" valueType="num">
                                      <p:cBhvr>
                                        <p:cTn id="183" dur="500" fill="hold"/>
                                        <p:tgtEl>
                                          <p:spTgt spid="1038377"/>
                                        </p:tgtEl>
                                        <p:attrNameLst>
                                          <p:attrName>ppt_w</p:attrName>
                                        </p:attrNameLst>
                                      </p:cBhvr>
                                      <p:tavLst>
                                        <p:tav tm="0">
                                          <p:val>
                                            <p:fltVal val="0"/>
                                          </p:val>
                                        </p:tav>
                                        <p:tav tm="100000">
                                          <p:val>
                                            <p:strVal val="#ppt_w"/>
                                          </p:val>
                                        </p:tav>
                                      </p:tavLst>
                                    </p:anim>
                                    <p:anim calcmode="lin" valueType="num">
                                      <p:cBhvr>
                                        <p:cTn id="184" dur="500" fill="hold"/>
                                        <p:tgtEl>
                                          <p:spTgt spid="103837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7"/>
                                        </p:tgtEl>
                                        <p:attrNameLst>
                                          <p:attrName>ppt_c</p:attrName>
                                        </p:attrNameLst>
                                      </p:cBhvr>
                                      <p:to>
                                        <a:srgbClr val="FF9900"/>
                                      </p:to>
                                    </p:animClr>
                                  </p:sub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1038376"/>
                                        </p:tgtEl>
                                        <p:attrNameLst>
                                          <p:attrName>style.visibility</p:attrName>
                                        </p:attrNameLst>
                                      </p:cBhvr>
                                      <p:to>
                                        <p:strVal val="visible"/>
                                      </p:to>
                                    </p:set>
                                    <p:anim calcmode="lin" valueType="num">
                                      <p:cBhvr>
                                        <p:cTn id="189" dur="500" fill="hold"/>
                                        <p:tgtEl>
                                          <p:spTgt spid="1038376"/>
                                        </p:tgtEl>
                                        <p:attrNameLst>
                                          <p:attrName>ppt_x</p:attrName>
                                        </p:attrNameLst>
                                      </p:cBhvr>
                                      <p:tavLst>
                                        <p:tav tm="0">
                                          <p:val>
                                            <p:strVal val="#ppt_x"/>
                                          </p:val>
                                        </p:tav>
                                        <p:tav tm="100000">
                                          <p:val>
                                            <p:strVal val="#ppt_x"/>
                                          </p:val>
                                        </p:tav>
                                      </p:tavLst>
                                    </p:anim>
                                    <p:anim calcmode="lin" valueType="num">
                                      <p:cBhvr>
                                        <p:cTn id="190" dur="500" fill="hold"/>
                                        <p:tgtEl>
                                          <p:spTgt spid="1038376"/>
                                        </p:tgtEl>
                                        <p:attrNameLst>
                                          <p:attrName>ppt_y</p:attrName>
                                        </p:attrNameLst>
                                      </p:cBhvr>
                                      <p:tavLst>
                                        <p:tav tm="0">
                                          <p:val>
                                            <p:strVal val="#ppt_y+#ppt_h/2"/>
                                          </p:val>
                                        </p:tav>
                                        <p:tav tm="100000">
                                          <p:val>
                                            <p:strVal val="#ppt_y"/>
                                          </p:val>
                                        </p:tav>
                                      </p:tavLst>
                                    </p:anim>
                                    <p:anim calcmode="lin" valueType="num">
                                      <p:cBhvr>
                                        <p:cTn id="191" dur="500" fill="hold"/>
                                        <p:tgtEl>
                                          <p:spTgt spid="1038376"/>
                                        </p:tgtEl>
                                        <p:attrNameLst>
                                          <p:attrName>ppt_w</p:attrName>
                                        </p:attrNameLst>
                                      </p:cBhvr>
                                      <p:tavLst>
                                        <p:tav tm="0">
                                          <p:val>
                                            <p:strVal val="#ppt_w"/>
                                          </p:val>
                                        </p:tav>
                                        <p:tav tm="100000">
                                          <p:val>
                                            <p:strVal val="#ppt_w"/>
                                          </p:val>
                                        </p:tav>
                                      </p:tavLst>
                                    </p:anim>
                                    <p:anim calcmode="lin" valueType="num">
                                      <p:cBhvr>
                                        <p:cTn id="192" dur="500" fill="hold"/>
                                        <p:tgtEl>
                                          <p:spTgt spid="103837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6"/>
                                        </p:tgtEl>
                                        <p:attrNameLst>
                                          <p:attrName>ppt_c</p:attrName>
                                        </p:attrNameLst>
                                      </p:cBhvr>
                                      <p:to>
                                        <a:srgbClr val="FF9900"/>
                                      </p:to>
                                    </p:animClr>
                                  </p:sub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repeatCount="3000" fill="hold" grpId="0" nodeType="clickEffect">
                                  <p:stCondLst>
                                    <p:cond delay="0"/>
                                  </p:stCondLst>
                                  <p:childTnLst>
                                    <p:set>
                                      <p:cBhvr>
                                        <p:cTn id="196" dur="1" fill="hold">
                                          <p:stCondLst>
                                            <p:cond delay="0"/>
                                          </p:stCondLst>
                                        </p:cTn>
                                        <p:tgtEl>
                                          <p:spTgt spid="1038381"/>
                                        </p:tgtEl>
                                        <p:attrNameLst>
                                          <p:attrName>style.visibility</p:attrName>
                                        </p:attrNameLst>
                                      </p:cBhvr>
                                      <p:to>
                                        <p:strVal val="visible"/>
                                      </p:to>
                                    </p:set>
                                    <p:anim calcmode="lin" valueType="num">
                                      <p:cBhvr>
                                        <p:cTn id="197" dur="500" fill="hold"/>
                                        <p:tgtEl>
                                          <p:spTgt spid="1038381"/>
                                        </p:tgtEl>
                                        <p:attrNameLst>
                                          <p:attrName>ppt_x</p:attrName>
                                        </p:attrNameLst>
                                      </p:cBhvr>
                                      <p:tavLst>
                                        <p:tav tm="0">
                                          <p:val>
                                            <p:strVal val="#ppt_x-#ppt_w/2"/>
                                          </p:val>
                                        </p:tav>
                                        <p:tav tm="100000">
                                          <p:val>
                                            <p:strVal val="#ppt_x"/>
                                          </p:val>
                                        </p:tav>
                                      </p:tavLst>
                                    </p:anim>
                                    <p:anim calcmode="lin" valueType="num">
                                      <p:cBhvr>
                                        <p:cTn id="198" dur="500" fill="hold"/>
                                        <p:tgtEl>
                                          <p:spTgt spid="1038381"/>
                                        </p:tgtEl>
                                        <p:attrNameLst>
                                          <p:attrName>ppt_y</p:attrName>
                                        </p:attrNameLst>
                                      </p:cBhvr>
                                      <p:tavLst>
                                        <p:tav tm="0">
                                          <p:val>
                                            <p:strVal val="#ppt_y"/>
                                          </p:val>
                                        </p:tav>
                                        <p:tav tm="100000">
                                          <p:val>
                                            <p:strVal val="#ppt_y"/>
                                          </p:val>
                                        </p:tav>
                                      </p:tavLst>
                                    </p:anim>
                                    <p:anim calcmode="lin" valueType="num">
                                      <p:cBhvr>
                                        <p:cTn id="199" dur="500" fill="hold"/>
                                        <p:tgtEl>
                                          <p:spTgt spid="1038381"/>
                                        </p:tgtEl>
                                        <p:attrNameLst>
                                          <p:attrName>ppt_w</p:attrName>
                                        </p:attrNameLst>
                                      </p:cBhvr>
                                      <p:tavLst>
                                        <p:tav tm="0">
                                          <p:val>
                                            <p:fltVal val="0"/>
                                          </p:val>
                                        </p:tav>
                                        <p:tav tm="100000">
                                          <p:val>
                                            <p:strVal val="#ppt_w"/>
                                          </p:val>
                                        </p:tav>
                                      </p:tavLst>
                                    </p:anim>
                                    <p:anim calcmode="lin" valueType="num">
                                      <p:cBhvr>
                                        <p:cTn id="200" dur="500" fill="hold"/>
                                        <p:tgtEl>
                                          <p:spTgt spid="103838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1"/>
                                        </p:tgtEl>
                                        <p:attrNameLst>
                                          <p:attrName>ppt_c</p:attrName>
                                        </p:attrNameLst>
                                      </p:cBhvr>
                                      <p:to>
                                        <a:srgbClr val="FF9900"/>
                                      </p:to>
                                    </p:animClr>
                                  </p:subTnLst>
                                </p:cTn>
                              </p:par>
                            </p:childTnLst>
                          </p:cTn>
                        </p:par>
                      </p:childTnLst>
                    </p:cTn>
                  </p:par>
                  <p:par>
                    <p:cTn id="201" fill="hold" nodeType="clickPar">
                      <p:stCondLst>
                        <p:cond delay="indefinite"/>
                      </p:stCondLst>
                      <p:childTnLst>
                        <p:par>
                          <p:cTn id="202" fill="hold" nodeType="withGroup">
                            <p:stCondLst>
                              <p:cond delay="0"/>
                            </p:stCondLst>
                            <p:childTnLst>
                              <p:par>
                                <p:cTn id="203" presetID="17" presetClass="entr" presetSubtype="1" repeatCount="3000" fill="hold" grpId="0" nodeType="clickEffect">
                                  <p:stCondLst>
                                    <p:cond delay="0"/>
                                  </p:stCondLst>
                                  <p:childTnLst>
                                    <p:set>
                                      <p:cBhvr>
                                        <p:cTn id="204" dur="1" fill="hold">
                                          <p:stCondLst>
                                            <p:cond delay="0"/>
                                          </p:stCondLst>
                                        </p:cTn>
                                        <p:tgtEl>
                                          <p:spTgt spid="1038380"/>
                                        </p:tgtEl>
                                        <p:attrNameLst>
                                          <p:attrName>style.visibility</p:attrName>
                                        </p:attrNameLst>
                                      </p:cBhvr>
                                      <p:to>
                                        <p:strVal val="visible"/>
                                      </p:to>
                                    </p:set>
                                    <p:anim calcmode="lin" valueType="num">
                                      <p:cBhvr>
                                        <p:cTn id="205" dur="500" fill="hold"/>
                                        <p:tgtEl>
                                          <p:spTgt spid="1038380"/>
                                        </p:tgtEl>
                                        <p:attrNameLst>
                                          <p:attrName>ppt_x</p:attrName>
                                        </p:attrNameLst>
                                      </p:cBhvr>
                                      <p:tavLst>
                                        <p:tav tm="0">
                                          <p:val>
                                            <p:strVal val="#ppt_x"/>
                                          </p:val>
                                        </p:tav>
                                        <p:tav tm="100000">
                                          <p:val>
                                            <p:strVal val="#ppt_x"/>
                                          </p:val>
                                        </p:tav>
                                      </p:tavLst>
                                    </p:anim>
                                    <p:anim calcmode="lin" valueType="num">
                                      <p:cBhvr>
                                        <p:cTn id="206" dur="500" fill="hold"/>
                                        <p:tgtEl>
                                          <p:spTgt spid="1038380"/>
                                        </p:tgtEl>
                                        <p:attrNameLst>
                                          <p:attrName>ppt_y</p:attrName>
                                        </p:attrNameLst>
                                      </p:cBhvr>
                                      <p:tavLst>
                                        <p:tav tm="0">
                                          <p:val>
                                            <p:strVal val="#ppt_y-#ppt_h/2"/>
                                          </p:val>
                                        </p:tav>
                                        <p:tav tm="100000">
                                          <p:val>
                                            <p:strVal val="#ppt_y"/>
                                          </p:val>
                                        </p:tav>
                                      </p:tavLst>
                                    </p:anim>
                                    <p:anim calcmode="lin" valueType="num">
                                      <p:cBhvr>
                                        <p:cTn id="207" dur="500" fill="hold"/>
                                        <p:tgtEl>
                                          <p:spTgt spid="1038380"/>
                                        </p:tgtEl>
                                        <p:attrNameLst>
                                          <p:attrName>ppt_w</p:attrName>
                                        </p:attrNameLst>
                                      </p:cBhvr>
                                      <p:tavLst>
                                        <p:tav tm="0">
                                          <p:val>
                                            <p:strVal val="#ppt_w"/>
                                          </p:val>
                                        </p:tav>
                                        <p:tav tm="100000">
                                          <p:val>
                                            <p:strVal val="#ppt_w"/>
                                          </p:val>
                                        </p:tav>
                                      </p:tavLst>
                                    </p:anim>
                                    <p:anim calcmode="lin" valueType="num">
                                      <p:cBhvr>
                                        <p:cTn id="208" dur="500" fill="hold"/>
                                        <p:tgtEl>
                                          <p:spTgt spid="103838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0"/>
                                        </p:tgtEl>
                                        <p:attrNameLst>
                                          <p:attrName>ppt_c</p:attrName>
                                        </p:attrNameLst>
                                      </p:cBhvr>
                                      <p:to>
                                        <a:srgbClr val="FF9900"/>
                                      </p:to>
                                    </p:animClr>
                                  </p:sub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repeatCount="3000" fill="hold" grpId="0" nodeType="clickEffect">
                                  <p:stCondLst>
                                    <p:cond delay="0"/>
                                  </p:stCondLst>
                                  <p:childTnLst>
                                    <p:set>
                                      <p:cBhvr>
                                        <p:cTn id="212" dur="1" fill="hold">
                                          <p:stCondLst>
                                            <p:cond delay="0"/>
                                          </p:stCondLst>
                                        </p:cTn>
                                        <p:tgtEl>
                                          <p:spTgt spid="1038382"/>
                                        </p:tgtEl>
                                        <p:attrNameLst>
                                          <p:attrName>style.visibility</p:attrName>
                                        </p:attrNameLst>
                                      </p:cBhvr>
                                      <p:to>
                                        <p:strVal val="visible"/>
                                      </p:to>
                                    </p:set>
                                    <p:anim calcmode="lin" valueType="num">
                                      <p:cBhvr>
                                        <p:cTn id="213" dur="500" fill="hold"/>
                                        <p:tgtEl>
                                          <p:spTgt spid="1038382"/>
                                        </p:tgtEl>
                                        <p:attrNameLst>
                                          <p:attrName>ppt_x</p:attrName>
                                        </p:attrNameLst>
                                      </p:cBhvr>
                                      <p:tavLst>
                                        <p:tav tm="0">
                                          <p:val>
                                            <p:strVal val="#ppt_x-#ppt_w/2"/>
                                          </p:val>
                                        </p:tav>
                                        <p:tav tm="100000">
                                          <p:val>
                                            <p:strVal val="#ppt_x"/>
                                          </p:val>
                                        </p:tav>
                                      </p:tavLst>
                                    </p:anim>
                                    <p:anim calcmode="lin" valueType="num">
                                      <p:cBhvr>
                                        <p:cTn id="214" dur="500" fill="hold"/>
                                        <p:tgtEl>
                                          <p:spTgt spid="1038382"/>
                                        </p:tgtEl>
                                        <p:attrNameLst>
                                          <p:attrName>ppt_y</p:attrName>
                                        </p:attrNameLst>
                                      </p:cBhvr>
                                      <p:tavLst>
                                        <p:tav tm="0">
                                          <p:val>
                                            <p:strVal val="#ppt_y"/>
                                          </p:val>
                                        </p:tav>
                                        <p:tav tm="100000">
                                          <p:val>
                                            <p:strVal val="#ppt_y"/>
                                          </p:val>
                                        </p:tav>
                                      </p:tavLst>
                                    </p:anim>
                                    <p:anim calcmode="lin" valueType="num">
                                      <p:cBhvr>
                                        <p:cTn id="215" dur="500" fill="hold"/>
                                        <p:tgtEl>
                                          <p:spTgt spid="1038382"/>
                                        </p:tgtEl>
                                        <p:attrNameLst>
                                          <p:attrName>ppt_w</p:attrName>
                                        </p:attrNameLst>
                                      </p:cBhvr>
                                      <p:tavLst>
                                        <p:tav tm="0">
                                          <p:val>
                                            <p:fltVal val="0"/>
                                          </p:val>
                                        </p:tav>
                                        <p:tav tm="100000">
                                          <p:val>
                                            <p:strVal val="#ppt_w"/>
                                          </p:val>
                                        </p:tav>
                                      </p:tavLst>
                                    </p:anim>
                                    <p:anim calcmode="lin" valueType="num">
                                      <p:cBhvr>
                                        <p:cTn id="216" dur="500" fill="hold"/>
                                        <p:tgtEl>
                                          <p:spTgt spid="103838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2"/>
                                        </p:tgtEl>
                                        <p:attrNameLst>
                                          <p:attrName>ppt_c</p:attrName>
                                        </p:attrNameLst>
                                      </p:cBhvr>
                                      <p:to>
                                        <a:srgbClr val="FF9900"/>
                                      </p:to>
                                    </p:animClr>
                                  </p:subTnLst>
                                </p:cTn>
                              </p:par>
                            </p:childTnLst>
                          </p:cTn>
                        </p:par>
                      </p:childTnLst>
                    </p:cTn>
                  </p:par>
                  <p:par>
                    <p:cTn id="217" fill="hold" nodeType="clickPar">
                      <p:stCondLst>
                        <p:cond delay="indefinite"/>
                      </p:stCondLst>
                      <p:childTnLst>
                        <p:par>
                          <p:cTn id="218" fill="hold" nodeType="withGroup">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1038408"/>
                                        </p:tgtEl>
                                        <p:attrNameLst>
                                          <p:attrName>style.visibility</p:attrName>
                                        </p:attrNameLst>
                                      </p:cBhvr>
                                      <p:to>
                                        <p:strVal val="visible"/>
                                      </p:to>
                                    </p:set>
                                    <p:anim calcmode="lin" valueType="num">
                                      <p:cBhvr additive="base">
                                        <p:cTn id="221" dur="500" fill="hold"/>
                                        <p:tgtEl>
                                          <p:spTgt spid="1038408"/>
                                        </p:tgtEl>
                                        <p:attrNameLst>
                                          <p:attrName>ppt_x</p:attrName>
                                        </p:attrNameLst>
                                      </p:cBhvr>
                                      <p:tavLst>
                                        <p:tav tm="0">
                                          <p:val>
                                            <p:strVal val="#ppt_x"/>
                                          </p:val>
                                        </p:tav>
                                        <p:tav tm="100000">
                                          <p:val>
                                            <p:strVal val="#ppt_x"/>
                                          </p:val>
                                        </p:tav>
                                      </p:tavLst>
                                    </p:anim>
                                    <p:anim calcmode="lin" valueType="num">
                                      <p:cBhvr additive="base">
                                        <p:cTn id="222" dur="500" fill="hold"/>
                                        <p:tgtEl>
                                          <p:spTgt spid="1038408"/>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08"/>
                                        </p:tgtEl>
                                        <p:attrNameLst>
                                          <p:attrName>ppt_c</p:attrName>
                                        </p:attrNameLst>
                                      </p:cBhvr>
                                      <p:to>
                                        <a:schemeClr val="accent2"/>
                                      </p:to>
                                    </p:animClr>
                                  </p:subTnLst>
                                </p:cTn>
                              </p:par>
                            </p:childTnLst>
                          </p:cTn>
                        </p:par>
                      </p:childTnLst>
                    </p:cTn>
                  </p:par>
                  <p:par>
                    <p:cTn id="223" fill="hold" nodeType="clickPar">
                      <p:stCondLst>
                        <p:cond delay="indefinite"/>
                      </p:stCondLst>
                      <p:childTnLst>
                        <p:par>
                          <p:cTn id="224" fill="hold" nodeType="withGroup">
                            <p:stCondLst>
                              <p:cond delay="0"/>
                            </p:stCondLst>
                            <p:childTnLst>
                              <p:par>
                                <p:cTn id="225" presetID="17" presetClass="entr" presetSubtype="8" repeatCount="3000" fill="hold" grpId="0" nodeType="clickEffect">
                                  <p:stCondLst>
                                    <p:cond delay="0"/>
                                  </p:stCondLst>
                                  <p:childTnLst>
                                    <p:set>
                                      <p:cBhvr>
                                        <p:cTn id="226" dur="1" fill="hold">
                                          <p:stCondLst>
                                            <p:cond delay="0"/>
                                          </p:stCondLst>
                                        </p:cTn>
                                        <p:tgtEl>
                                          <p:spTgt spid="1038386"/>
                                        </p:tgtEl>
                                        <p:attrNameLst>
                                          <p:attrName>style.visibility</p:attrName>
                                        </p:attrNameLst>
                                      </p:cBhvr>
                                      <p:to>
                                        <p:strVal val="visible"/>
                                      </p:to>
                                    </p:set>
                                    <p:anim calcmode="lin" valueType="num">
                                      <p:cBhvr>
                                        <p:cTn id="227" dur="500" fill="hold"/>
                                        <p:tgtEl>
                                          <p:spTgt spid="1038386"/>
                                        </p:tgtEl>
                                        <p:attrNameLst>
                                          <p:attrName>ppt_x</p:attrName>
                                        </p:attrNameLst>
                                      </p:cBhvr>
                                      <p:tavLst>
                                        <p:tav tm="0">
                                          <p:val>
                                            <p:strVal val="#ppt_x-#ppt_w/2"/>
                                          </p:val>
                                        </p:tav>
                                        <p:tav tm="100000">
                                          <p:val>
                                            <p:strVal val="#ppt_x"/>
                                          </p:val>
                                        </p:tav>
                                      </p:tavLst>
                                    </p:anim>
                                    <p:anim calcmode="lin" valueType="num">
                                      <p:cBhvr>
                                        <p:cTn id="228" dur="500" fill="hold"/>
                                        <p:tgtEl>
                                          <p:spTgt spid="1038386"/>
                                        </p:tgtEl>
                                        <p:attrNameLst>
                                          <p:attrName>ppt_y</p:attrName>
                                        </p:attrNameLst>
                                      </p:cBhvr>
                                      <p:tavLst>
                                        <p:tav tm="0">
                                          <p:val>
                                            <p:strVal val="#ppt_y"/>
                                          </p:val>
                                        </p:tav>
                                        <p:tav tm="100000">
                                          <p:val>
                                            <p:strVal val="#ppt_y"/>
                                          </p:val>
                                        </p:tav>
                                      </p:tavLst>
                                    </p:anim>
                                    <p:anim calcmode="lin" valueType="num">
                                      <p:cBhvr>
                                        <p:cTn id="229" dur="500" fill="hold"/>
                                        <p:tgtEl>
                                          <p:spTgt spid="1038386"/>
                                        </p:tgtEl>
                                        <p:attrNameLst>
                                          <p:attrName>ppt_w</p:attrName>
                                        </p:attrNameLst>
                                      </p:cBhvr>
                                      <p:tavLst>
                                        <p:tav tm="0">
                                          <p:val>
                                            <p:fltVal val="0"/>
                                          </p:val>
                                        </p:tav>
                                        <p:tav tm="100000">
                                          <p:val>
                                            <p:strVal val="#ppt_w"/>
                                          </p:val>
                                        </p:tav>
                                      </p:tavLst>
                                    </p:anim>
                                    <p:anim calcmode="lin" valueType="num">
                                      <p:cBhvr>
                                        <p:cTn id="230" dur="500" fill="hold"/>
                                        <p:tgtEl>
                                          <p:spTgt spid="1038386"/>
                                        </p:tgtEl>
                                        <p:attrNameLst>
                                          <p:attrName>ppt_h</p:attrName>
                                        </p:attrNameLst>
                                      </p:cBhvr>
                                      <p:tavLst>
                                        <p:tav tm="0">
                                          <p:val>
                                            <p:strVal val="#ppt_h"/>
                                          </p:val>
                                        </p:tav>
                                        <p:tav tm="100000">
                                          <p:val>
                                            <p:strVal val="#ppt_h"/>
                                          </p:val>
                                        </p:tav>
                                      </p:tavLst>
                                    </p:anim>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7" presetClass="entr" presetSubtype="8" repeatCount="3000" fill="hold" grpId="0" nodeType="clickEffect">
                                  <p:stCondLst>
                                    <p:cond delay="0"/>
                                  </p:stCondLst>
                                  <p:childTnLst>
                                    <p:set>
                                      <p:cBhvr>
                                        <p:cTn id="234" dur="1" fill="hold">
                                          <p:stCondLst>
                                            <p:cond delay="0"/>
                                          </p:stCondLst>
                                        </p:cTn>
                                        <p:tgtEl>
                                          <p:spTgt spid="1038385"/>
                                        </p:tgtEl>
                                        <p:attrNameLst>
                                          <p:attrName>style.visibility</p:attrName>
                                        </p:attrNameLst>
                                      </p:cBhvr>
                                      <p:to>
                                        <p:strVal val="visible"/>
                                      </p:to>
                                    </p:set>
                                    <p:anim calcmode="lin" valueType="num">
                                      <p:cBhvr>
                                        <p:cTn id="235" dur="500" fill="hold"/>
                                        <p:tgtEl>
                                          <p:spTgt spid="1038385"/>
                                        </p:tgtEl>
                                        <p:attrNameLst>
                                          <p:attrName>ppt_x</p:attrName>
                                        </p:attrNameLst>
                                      </p:cBhvr>
                                      <p:tavLst>
                                        <p:tav tm="0">
                                          <p:val>
                                            <p:strVal val="#ppt_x-#ppt_w/2"/>
                                          </p:val>
                                        </p:tav>
                                        <p:tav tm="100000">
                                          <p:val>
                                            <p:strVal val="#ppt_x"/>
                                          </p:val>
                                        </p:tav>
                                      </p:tavLst>
                                    </p:anim>
                                    <p:anim calcmode="lin" valueType="num">
                                      <p:cBhvr>
                                        <p:cTn id="236" dur="500" fill="hold"/>
                                        <p:tgtEl>
                                          <p:spTgt spid="1038385"/>
                                        </p:tgtEl>
                                        <p:attrNameLst>
                                          <p:attrName>ppt_y</p:attrName>
                                        </p:attrNameLst>
                                      </p:cBhvr>
                                      <p:tavLst>
                                        <p:tav tm="0">
                                          <p:val>
                                            <p:strVal val="#ppt_y"/>
                                          </p:val>
                                        </p:tav>
                                        <p:tav tm="100000">
                                          <p:val>
                                            <p:strVal val="#ppt_y"/>
                                          </p:val>
                                        </p:tav>
                                      </p:tavLst>
                                    </p:anim>
                                    <p:anim calcmode="lin" valueType="num">
                                      <p:cBhvr>
                                        <p:cTn id="237" dur="500" fill="hold"/>
                                        <p:tgtEl>
                                          <p:spTgt spid="1038385"/>
                                        </p:tgtEl>
                                        <p:attrNameLst>
                                          <p:attrName>ppt_w</p:attrName>
                                        </p:attrNameLst>
                                      </p:cBhvr>
                                      <p:tavLst>
                                        <p:tav tm="0">
                                          <p:val>
                                            <p:fltVal val="0"/>
                                          </p:val>
                                        </p:tav>
                                        <p:tav tm="100000">
                                          <p:val>
                                            <p:strVal val="#ppt_w"/>
                                          </p:val>
                                        </p:tav>
                                      </p:tavLst>
                                    </p:anim>
                                    <p:anim calcmode="lin" valueType="num">
                                      <p:cBhvr>
                                        <p:cTn id="238" dur="500" fill="hold"/>
                                        <p:tgtEl>
                                          <p:spTgt spid="103838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5"/>
                                        </p:tgtEl>
                                        <p:attrNameLst>
                                          <p:attrName>ppt_c</p:attrName>
                                        </p:attrNameLst>
                                      </p:cBhvr>
                                      <p:to>
                                        <a:schemeClr val="accent2"/>
                                      </p:to>
                                    </p:animClr>
                                  </p:subTnLst>
                                </p:cTn>
                              </p:par>
                            </p:childTnLst>
                          </p:cTn>
                        </p:par>
                      </p:childTnLst>
                    </p:cTn>
                  </p:par>
                  <p:par>
                    <p:cTn id="239" fill="hold" nodeType="clickPar">
                      <p:stCondLst>
                        <p:cond delay="indefinite"/>
                      </p:stCondLst>
                      <p:childTnLst>
                        <p:par>
                          <p:cTn id="240" fill="hold" nodeType="withGroup">
                            <p:stCondLst>
                              <p:cond delay="0"/>
                            </p:stCondLst>
                            <p:childTnLst>
                              <p:par>
                                <p:cTn id="241" presetID="17" presetClass="entr" presetSubtype="4" repeatCount="3000" fill="hold" grpId="0" nodeType="clickEffect">
                                  <p:stCondLst>
                                    <p:cond delay="0"/>
                                  </p:stCondLst>
                                  <p:childTnLst>
                                    <p:set>
                                      <p:cBhvr>
                                        <p:cTn id="242" dur="1" fill="hold">
                                          <p:stCondLst>
                                            <p:cond delay="0"/>
                                          </p:stCondLst>
                                        </p:cTn>
                                        <p:tgtEl>
                                          <p:spTgt spid="1038384"/>
                                        </p:tgtEl>
                                        <p:attrNameLst>
                                          <p:attrName>style.visibility</p:attrName>
                                        </p:attrNameLst>
                                      </p:cBhvr>
                                      <p:to>
                                        <p:strVal val="visible"/>
                                      </p:to>
                                    </p:set>
                                    <p:anim calcmode="lin" valueType="num">
                                      <p:cBhvr>
                                        <p:cTn id="243" dur="500" fill="hold"/>
                                        <p:tgtEl>
                                          <p:spTgt spid="1038384"/>
                                        </p:tgtEl>
                                        <p:attrNameLst>
                                          <p:attrName>ppt_x</p:attrName>
                                        </p:attrNameLst>
                                      </p:cBhvr>
                                      <p:tavLst>
                                        <p:tav tm="0">
                                          <p:val>
                                            <p:strVal val="#ppt_x"/>
                                          </p:val>
                                        </p:tav>
                                        <p:tav tm="100000">
                                          <p:val>
                                            <p:strVal val="#ppt_x"/>
                                          </p:val>
                                        </p:tav>
                                      </p:tavLst>
                                    </p:anim>
                                    <p:anim calcmode="lin" valueType="num">
                                      <p:cBhvr>
                                        <p:cTn id="244" dur="500" fill="hold"/>
                                        <p:tgtEl>
                                          <p:spTgt spid="1038384"/>
                                        </p:tgtEl>
                                        <p:attrNameLst>
                                          <p:attrName>ppt_y</p:attrName>
                                        </p:attrNameLst>
                                      </p:cBhvr>
                                      <p:tavLst>
                                        <p:tav tm="0">
                                          <p:val>
                                            <p:strVal val="#ppt_y+#ppt_h/2"/>
                                          </p:val>
                                        </p:tav>
                                        <p:tav tm="100000">
                                          <p:val>
                                            <p:strVal val="#ppt_y"/>
                                          </p:val>
                                        </p:tav>
                                      </p:tavLst>
                                    </p:anim>
                                    <p:anim calcmode="lin" valueType="num">
                                      <p:cBhvr>
                                        <p:cTn id="245" dur="500" fill="hold"/>
                                        <p:tgtEl>
                                          <p:spTgt spid="1038384"/>
                                        </p:tgtEl>
                                        <p:attrNameLst>
                                          <p:attrName>ppt_w</p:attrName>
                                        </p:attrNameLst>
                                      </p:cBhvr>
                                      <p:tavLst>
                                        <p:tav tm="0">
                                          <p:val>
                                            <p:strVal val="#ppt_w"/>
                                          </p:val>
                                        </p:tav>
                                        <p:tav tm="100000">
                                          <p:val>
                                            <p:strVal val="#ppt_w"/>
                                          </p:val>
                                        </p:tav>
                                      </p:tavLst>
                                    </p:anim>
                                    <p:anim calcmode="lin" valueType="num">
                                      <p:cBhvr>
                                        <p:cTn id="246" dur="500" fill="hold"/>
                                        <p:tgtEl>
                                          <p:spTgt spid="103838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4"/>
                                        </p:tgtEl>
                                        <p:attrNameLst>
                                          <p:attrName>ppt_c</p:attrName>
                                        </p:attrNameLst>
                                      </p:cBhvr>
                                      <p:to>
                                        <a:schemeClr val="accent2"/>
                                      </p:to>
                                    </p:animClr>
                                  </p:subTnLst>
                                </p:cTn>
                              </p:par>
                            </p:childTnLst>
                          </p:cTn>
                        </p:par>
                      </p:childTnLst>
                    </p:cTn>
                  </p:par>
                  <p:par>
                    <p:cTn id="247" fill="hold" nodeType="clickPar">
                      <p:stCondLst>
                        <p:cond delay="indefinite"/>
                      </p:stCondLst>
                      <p:childTnLst>
                        <p:par>
                          <p:cTn id="248" fill="hold" nodeType="withGroup">
                            <p:stCondLst>
                              <p:cond delay="0"/>
                            </p:stCondLst>
                            <p:childTnLst>
                              <p:par>
                                <p:cTn id="249" presetID="17" presetClass="entr" presetSubtype="8" repeatCount="3000" fill="hold" grpId="0" nodeType="clickEffect">
                                  <p:stCondLst>
                                    <p:cond delay="0"/>
                                  </p:stCondLst>
                                  <p:childTnLst>
                                    <p:set>
                                      <p:cBhvr>
                                        <p:cTn id="250" dur="1" fill="hold">
                                          <p:stCondLst>
                                            <p:cond delay="0"/>
                                          </p:stCondLst>
                                        </p:cTn>
                                        <p:tgtEl>
                                          <p:spTgt spid="1038387"/>
                                        </p:tgtEl>
                                        <p:attrNameLst>
                                          <p:attrName>style.visibility</p:attrName>
                                        </p:attrNameLst>
                                      </p:cBhvr>
                                      <p:to>
                                        <p:strVal val="visible"/>
                                      </p:to>
                                    </p:set>
                                    <p:anim calcmode="lin" valueType="num">
                                      <p:cBhvr>
                                        <p:cTn id="251" dur="500" fill="hold"/>
                                        <p:tgtEl>
                                          <p:spTgt spid="1038387"/>
                                        </p:tgtEl>
                                        <p:attrNameLst>
                                          <p:attrName>ppt_x</p:attrName>
                                        </p:attrNameLst>
                                      </p:cBhvr>
                                      <p:tavLst>
                                        <p:tav tm="0">
                                          <p:val>
                                            <p:strVal val="#ppt_x-#ppt_w/2"/>
                                          </p:val>
                                        </p:tav>
                                        <p:tav tm="100000">
                                          <p:val>
                                            <p:strVal val="#ppt_x"/>
                                          </p:val>
                                        </p:tav>
                                      </p:tavLst>
                                    </p:anim>
                                    <p:anim calcmode="lin" valueType="num">
                                      <p:cBhvr>
                                        <p:cTn id="252" dur="500" fill="hold"/>
                                        <p:tgtEl>
                                          <p:spTgt spid="1038387"/>
                                        </p:tgtEl>
                                        <p:attrNameLst>
                                          <p:attrName>ppt_y</p:attrName>
                                        </p:attrNameLst>
                                      </p:cBhvr>
                                      <p:tavLst>
                                        <p:tav tm="0">
                                          <p:val>
                                            <p:strVal val="#ppt_y"/>
                                          </p:val>
                                        </p:tav>
                                        <p:tav tm="100000">
                                          <p:val>
                                            <p:strVal val="#ppt_y"/>
                                          </p:val>
                                        </p:tav>
                                      </p:tavLst>
                                    </p:anim>
                                    <p:anim calcmode="lin" valueType="num">
                                      <p:cBhvr>
                                        <p:cTn id="253" dur="500" fill="hold"/>
                                        <p:tgtEl>
                                          <p:spTgt spid="1038387"/>
                                        </p:tgtEl>
                                        <p:attrNameLst>
                                          <p:attrName>ppt_w</p:attrName>
                                        </p:attrNameLst>
                                      </p:cBhvr>
                                      <p:tavLst>
                                        <p:tav tm="0">
                                          <p:val>
                                            <p:fltVal val="0"/>
                                          </p:val>
                                        </p:tav>
                                        <p:tav tm="100000">
                                          <p:val>
                                            <p:strVal val="#ppt_w"/>
                                          </p:val>
                                        </p:tav>
                                      </p:tavLst>
                                    </p:anim>
                                    <p:anim calcmode="lin" valueType="num">
                                      <p:cBhvr>
                                        <p:cTn id="254" dur="500" fill="hold"/>
                                        <p:tgtEl>
                                          <p:spTgt spid="103838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7"/>
                                        </p:tgtEl>
                                        <p:attrNameLst>
                                          <p:attrName>ppt_c</p:attrName>
                                        </p:attrNameLst>
                                      </p:cBhvr>
                                      <p:to>
                                        <a:schemeClr val="accent2"/>
                                      </p:to>
                                    </p:animClr>
                                  </p:subTnLst>
                                </p:cTn>
                              </p:par>
                            </p:childTnLst>
                          </p:cTn>
                        </p:par>
                      </p:childTnLst>
                    </p:cTn>
                  </p:par>
                  <p:par>
                    <p:cTn id="255" fill="hold" nodeType="clickPar">
                      <p:stCondLst>
                        <p:cond delay="indefinite"/>
                      </p:stCondLst>
                      <p:childTnLst>
                        <p:par>
                          <p:cTn id="256" fill="hold" nodeType="withGroup">
                            <p:stCondLst>
                              <p:cond delay="0"/>
                            </p:stCondLst>
                            <p:childTnLst>
                              <p:par>
                                <p:cTn id="257" presetID="17" presetClass="entr" presetSubtype="1" repeatCount="3000" fill="hold" grpId="0" nodeType="clickEffect">
                                  <p:stCondLst>
                                    <p:cond delay="0"/>
                                  </p:stCondLst>
                                  <p:childTnLst>
                                    <p:set>
                                      <p:cBhvr>
                                        <p:cTn id="258" dur="1" fill="hold">
                                          <p:stCondLst>
                                            <p:cond delay="0"/>
                                          </p:stCondLst>
                                        </p:cTn>
                                        <p:tgtEl>
                                          <p:spTgt spid="1038388"/>
                                        </p:tgtEl>
                                        <p:attrNameLst>
                                          <p:attrName>style.visibility</p:attrName>
                                        </p:attrNameLst>
                                      </p:cBhvr>
                                      <p:to>
                                        <p:strVal val="visible"/>
                                      </p:to>
                                    </p:set>
                                    <p:anim calcmode="lin" valueType="num">
                                      <p:cBhvr>
                                        <p:cTn id="259" dur="500" fill="hold"/>
                                        <p:tgtEl>
                                          <p:spTgt spid="1038388"/>
                                        </p:tgtEl>
                                        <p:attrNameLst>
                                          <p:attrName>ppt_x</p:attrName>
                                        </p:attrNameLst>
                                      </p:cBhvr>
                                      <p:tavLst>
                                        <p:tav tm="0">
                                          <p:val>
                                            <p:strVal val="#ppt_x"/>
                                          </p:val>
                                        </p:tav>
                                        <p:tav tm="100000">
                                          <p:val>
                                            <p:strVal val="#ppt_x"/>
                                          </p:val>
                                        </p:tav>
                                      </p:tavLst>
                                    </p:anim>
                                    <p:anim calcmode="lin" valueType="num">
                                      <p:cBhvr>
                                        <p:cTn id="260" dur="500" fill="hold"/>
                                        <p:tgtEl>
                                          <p:spTgt spid="1038388"/>
                                        </p:tgtEl>
                                        <p:attrNameLst>
                                          <p:attrName>ppt_y</p:attrName>
                                        </p:attrNameLst>
                                      </p:cBhvr>
                                      <p:tavLst>
                                        <p:tav tm="0">
                                          <p:val>
                                            <p:strVal val="#ppt_y-#ppt_h/2"/>
                                          </p:val>
                                        </p:tav>
                                        <p:tav tm="100000">
                                          <p:val>
                                            <p:strVal val="#ppt_y"/>
                                          </p:val>
                                        </p:tav>
                                      </p:tavLst>
                                    </p:anim>
                                    <p:anim calcmode="lin" valueType="num">
                                      <p:cBhvr>
                                        <p:cTn id="261" dur="500" fill="hold"/>
                                        <p:tgtEl>
                                          <p:spTgt spid="1038388"/>
                                        </p:tgtEl>
                                        <p:attrNameLst>
                                          <p:attrName>ppt_w</p:attrName>
                                        </p:attrNameLst>
                                      </p:cBhvr>
                                      <p:tavLst>
                                        <p:tav tm="0">
                                          <p:val>
                                            <p:strVal val="#ppt_w"/>
                                          </p:val>
                                        </p:tav>
                                        <p:tav tm="100000">
                                          <p:val>
                                            <p:strVal val="#ppt_w"/>
                                          </p:val>
                                        </p:tav>
                                      </p:tavLst>
                                    </p:anim>
                                    <p:anim calcmode="lin" valueType="num">
                                      <p:cBhvr>
                                        <p:cTn id="262" dur="500" fill="hold"/>
                                        <p:tgtEl>
                                          <p:spTgt spid="103838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8"/>
                                        </p:tgtEl>
                                        <p:attrNameLst>
                                          <p:attrName>ppt_c</p:attrName>
                                        </p:attrNameLst>
                                      </p:cBhvr>
                                      <p:to>
                                        <a:schemeClr val="accent2"/>
                                      </p:to>
                                    </p:animClr>
                                  </p:subTnLst>
                                </p:cTn>
                              </p:par>
                            </p:childTnLst>
                          </p:cTn>
                        </p:par>
                      </p:childTnLst>
                    </p:cTn>
                  </p:par>
                  <p:par>
                    <p:cTn id="263" fill="hold" nodeType="clickPar">
                      <p:stCondLst>
                        <p:cond delay="indefinite"/>
                      </p:stCondLst>
                      <p:childTnLst>
                        <p:par>
                          <p:cTn id="264" fill="hold" nodeType="withGroup">
                            <p:stCondLst>
                              <p:cond delay="0"/>
                            </p:stCondLst>
                            <p:childTnLst>
                              <p:par>
                                <p:cTn id="265" presetID="17" presetClass="entr" presetSubtype="8" repeatCount="3000" fill="hold" grpId="0" nodeType="clickEffect">
                                  <p:stCondLst>
                                    <p:cond delay="0"/>
                                  </p:stCondLst>
                                  <p:childTnLst>
                                    <p:set>
                                      <p:cBhvr>
                                        <p:cTn id="266" dur="1" fill="hold">
                                          <p:stCondLst>
                                            <p:cond delay="0"/>
                                          </p:stCondLst>
                                        </p:cTn>
                                        <p:tgtEl>
                                          <p:spTgt spid="1038389"/>
                                        </p:tgtEl>
                                        <p:attrNameLst>
                                          <p:attrName>style.visibility</p:attrName>
                                        </p:attrNameLst>
                                      </p:cBhvr>
                                      <p:to>
                                        <p:strVal val="visible"/>
                                      </p:to>
                                    </p:set>
                                    <p:anim calcmode="lin" valueType="num">
                                      <p:cBhvr>
                                        <p:cTn id="267" dur="500" fill="hold"/>
                                        <p:tgtEl>
                                          <p:spTgt spid="1038389"/>
                                        </p:tgtEl>
                                        <p:attrNameLst>
                                          <p:attrName>ppt_x</p:attrName>
                                        </p:attrNameLst>
                                      </p:cBhvr>
                                      <p:tavLst>
                                        <p:tav tm="0">
                                          <p:val>
                                            <p:strVal val="#ppt_x-#ppt_w/2"/>
                                          </p:val>
                                        </p:tav>
                                        <p:tav tm="100000">
                                          <p:val>
                                            <p:strVal val="#ppt_x"/>
                                          </p:val>
                                        </p:tav>
                                      </p:tavLst>
                                    </p:anim>
                                    <p:anim calcmode="lin" valueType="num">
                                      <p:cBhvr>
                                        <p:cTn id="268" dur="500" fill="hold"/>
                                        <p:tgtEl>
                                          <p:spTgt spid="1038389"/>
                                        </p:tgtEl>
                                        <p:attrNameLst>
                                          <p:attrName>ppt_y</p:attrName>
                                        </p:attrNameLst>
                                      </p:cBhvr>
                                      <p:tavLst>
                                        <p:tav tm="0">
                                          <p:val>
                                            <p:strVal val="#ppt_y"/>
                                          </p:val>
                                        </p:tav>
                                        <p:tav tm="100000">
                                          <p:val>
                                            <p:strVal val="#ppt_y"/>
                                          </p:val>
                                        </p:tav>
                                      </p:tavLst>
                                    </p:anim>
                                    <p:anim calcmode="lin" valueType="num">
                                      <p:cBhvr>
                                        <p:cTn id="269" dur="500" fill="hold"/>
                                        <p:tgtEl>
                                          <p:spTgt spid="1038389"/>
                                        </p:tgtEl>
                                        <p:attrNameLst>
                                          <p:attrName>ppt_w</p:attrName>
                                        </p:attrNameLst>
                                      </p:cBhvr>
                                      <p:tavLst>
                                        <p:tav tm="0">
                                          <p:val>
                                            <p:fltVal val="0"/>
                                          </p:val>
                                        </p:tav>
                                        <p:tav tm="100000">
                                          <p:val>
                                            <p:strVal val="#ppt_w"/>
                                          </p:val>
                                        </p:tav>
                                      </p:tavLst>
                                    </p:anim>
                                    <p:anim calcmode="lin" valueType="num">
                                      <p:cBhvr>
                                        <p:cTn id="270" dur="500" fill="hold"/>
                                        <p:tgtEl>
                                          <p:spTgt spid="103838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9"/>
                                        </p:tgtEl>
                                        <p:attrNameLst>
                                          <p:attrName>ppt_c</p:attrName>
                                        </p:attrNameLst>
                                      </p:cBhvr>
                                      <p:to>
                                        <a:schemeClr val="accent2"/>
                                      </p:to>
                                    </p:animClr>
                                  </p:subTnLst>
                                </p:cTn>
                              </p:par>
                            </p:childTnLst>
                          </p:cTn>
                        </p:par>
                      </p:childTnLst>
                    </p:cTn>
                  </p:par>
                  <p:par>
                    <p:cTn id="271" fill="hold" nodeType="clickPar">
                      <p:stCondLst>
                        <p:cond delay="indefinite"/>
                      </p:stCondLst>
                      <p:childTnLst>
                        <p:par>
                          <p:cTn id="272" fill="hold" nodeType="withGroup">
                            <p:stCondLst>
                              <p:cond delay="0"/>
                            </p:stCondLst>
                            <p:childTnLst>
                              <p:par>
                                <p:cTn id="273" presetID="17" presetClass="entr" presetSubtype="4" repeatCount="3000" fill="hold" grpId="0" nodeType="clickEffect">
                                  <p:stCondLst>
                                    <p:cond delay="0"/>
                                  </p:stCondLst>
                                  <p:childTnLst>
                                    <p:set>
                                      <p:cBhvr>
                                        <p:cTn id="274" dur="1" fill="hold">
                                          <p:stCondLst>
                                            <p:cond delay="0"/>
                                          </p:stCondLst>
                                        </p:cTn>
                                        <p:tgtEl>
                                          <p:spTgt spid="1038392"/>
                                        </p:tgtEl>
                                        <p:attrNameLst>
                                          <p:attrName>style.visibility</p:attrName>
                                        </p:attrNameLst>
                                      </p:cBhvr>
                                      <p:to>
                                        <p:strVal val="visible"/>
                                      </p:to>
                                    </p:set>
                                    <p:anim calcmode="lin" valueType="num">
                                      <p:cBhvr>
                                        <p:cTn id="275" dur="500" fill="hold"/>
                                        <p:tgtEl>
                                          <p:spTgt spid="1038392"/>
                                        </p:tgtEl>
                                        <p:attrNameLst>
                                          <p:attrName>ppt_x</p:attrName>
                                        </p:attrNameLst>
                                      </p:cBhvr>
                                      <p:tavLst>
                                        <p:tav tm="0">
                                          <p:val>
                                            <p:strVal val="#ppt_x"/>
                                          </p:val>
                                        </p:tav>
                                        <p:tav tm="100000">
                                          <p:val>
                                            <p:strVal val="#ppt_x"/>
                                          </p:val>
                                        </p:tav>
                                      </p:tavLst>
                                    </p:anim>
                                    <p:anim calcmode="lin" valueType="num">
                                      <p:cBhvr>
                                        <p:cTn id="276" dur="500" fill="hold"/>
                                        <p:tgtEl>
                                          <p:spTgt spid="1038392"/>
                                        </p:tgtEl>
                                        <p:attrNameLst>
                                          <p:attrName>ppt_y</p:attrName>
                                        </p:attrNameLst>
                                      </p:cBhvr>
                                      <p:tavLst>
                                        <p:tav tm="0">
                                          <p:val>
                                            <p:strVal val="#ppt_y+#ppt_h/2"/>
                                          </p:val>
                                        </p:tav>
                                        <p:tav tm="100000">
                                          <p:val>
                                            <p:strVal val="#ppt_y"/>
                                          </p:val>
                                        </p:tav>
                                      </p:tavLst>
                                    </p:anim>
                                    <p:anim calcmode="lin" valueType="num">
                                      <p:cBhvr>
                                        <p:cTn id="277" dur="500" fill="hold"/>
                                        <p:tgtEl>
                                          <p:spTgt spid="1038392"/>
                                        </p:tgtEl>
                                        <p:attrNameLst>
                                          <p:attrName>ppt_w</p:attrName>
                                        </p:attrNameLst>
                                      </p:cBhvr>
                                      <p:tavLst>
                                        <p:tav tm="0">
                                          <p:val>
                                            <p:strVal val="#ppt_w"/>
                                          </p:val>
                                        </p:tav>
                                        <p:tav tm="100000">
                                          <p:val>
                                            <p:strVal val="#ppt_w"/>
                                          </p:val>
                                        </p:tav>
                                      </p:tavLst>
                                    </p:anim>
                                    <p:anim calcmode="lin" valueType="num">
                                      <p:cBhvr>
                                        <p:cTn id="278" dur="500" fill="hold"/>
                                        <p:tgtEl>
                                          <p:spTgt spid="103839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2"/>
                                        </p:tgtEl>
                                        <p:attrNameLst>
                                          <p:attrName>ppt_c</p:attrName>
                                        </p:attrNameLst>
                                      </p:cBhvr>
                                      <p:to>
                                        <a:schemeClr val="accent2"/>
                                      </p:to>
                                    </p:animClr>
                                  </p:subTnLst>
                                </p:cTn>
                              </p:par>
                            </p:childTnLst>
                          </p:cTn>
                        </p:par>
                      </p:childTnLst>
                    </p:cTn>
                  </p:par>
                  <p:par>
                    <p:cTn id="279" fill="hold" nodeType="clickPar">
                      <p:stCondLst>
                        <p:cond delay="indefinite"/>
                      </p:stCondLst>
                      <p:childTnLst>
                        <p:par>
                          <p:cTn id="280" fill="hold" nodeType="withGroup">
                            <p:stCondLst>
                              <p:cond delay="0"/>
                            </p:stCondLst>
                            <p:childTnLst>
                              <p:par>
                                <p:cTn id="281" presetID="17" presetClass="entr" presetSubtype="8" repeatCount="3000" fill="hold" grpId="0" nodeType="clickEffect">
                                  <p:stCondLst>
                                    <p:cond delay="0"/>
                                  </p:stCondLst>
                                  <p:childTnLst>
                                    <p:set>
                                      <p:cBhvr>
                                        <p:cTn id="282" dur="1" fill="hold">
                                          <p:stCondLst>
                                            <p:cond delay="0"/>
                                          </p:stCondLst>
                                        </p:cTn>
                                        <p:tgtEl>
                                          <p:spTgt spid="1038394"/>
                                        </p:tgtEl>
                                        <p:attrNameLst>
                                          <p:attrName>style.visibility</p:attrName>
                                        </p:attrNameLst>
                                      </p:cBhvr>
                                      <p:to>
                                        <p:strVal val="visible"/>
                                      </p:to>
                                    </p:set>
                                    <p:anim calcmode="lin" valueType="num">
                                      <p:cBhvr>
                                        <p:cTn id="283" dur="500" fill="hold"/>
                                        <p:tgtEl>
                                          <p:spTgt spid="1038394"/>
                                        </p:tgtEl>
                                        <p:attrNameLst>
                                          <p:attrName>ppt_x</p:attrName>
                                        </p:attrNameLst>
                                      </p:cBhvr>
                                      <p:tavLst>
                                        <p:tav tm="0">
                                          <p:val>
                                            <p:strVal val="#ppt_x-#ppt_w/2"/>
                                          </p:val>
                                        </p:tav>
                                        <p:tav tm="100000">
                                          <p:val>
                                            <p:strVal val="#ppt_x"/>
                                          </p:val>
                                        </p:tav>
                                      </p:tavLst>
                                    </p:anim>
                                    <p:anim calcmode="lin" valueType="num">
                                      <p:cBhvr>
                                        <p:cTn id="284" dur="500" fill="hold"/>
                                        <p:tgtEl>
                                          <p:spTgt spid="1038394"/>
                                        </p:tgtEl>
                                        <p:attrNameLst>
                                          <p:attrName>ppt_y</p:attrName>
                                        </p:attrNameLst>
                                      </p:cBhvr>
                                      <p:tavLst>
                                        <p:tav tm="0">
                                          <p:val>
                                            <p:strVal val="#ppt_y"/>
                                          </p:val>
                                        </p:tav>
                                        <p:tav tm="100000">
                                          <p:val>
                                            <p:strVal val="#ppt_y"/>
                                          </p:val>
                                        </p:tav>
                                      </p:tavLst>
                                    </p:anim>
                                    <p:anim calcmode="lin" valueType="num">
                                      <p:cBhvr>
                                        <p:cTn id="285" dur="500" fill="hold"/>
                                        <p:tgtEl>
                                          <p:spTgt spid="1038394"/>
                                        </p:tgtEl>
                                        <p:attrNameLst>
                                          <p:attrName>ppt_w</p:attrName>
                                        </p:attrNameLst>
                                      </p:cBhvr>
                                      <p:tavLst>
                                        <p:tav tm="0">
                                          <p:val>
                                            <p:fltVal val="0"/>
                                          </p:val>
                                        </p:tav>
                                        <p:tav tm="100000">
                                          <p:val>
                                            <p:strVal val="#ppt_w"/>
                                          </p:val>
                                        </p:tav>
                                      </p:tavLst>
                                    </p:anim>
                                    <p:anim calcmode="lin" valueType="num">
                                      <p:cBhvr>
                                        <p:cTn id="286" dur="500" fill="hold"/>
                                        <p:tgtEl>
                                          <p:spTgt spid="103839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4"/>
                                        </p:tgtEl>
                                        <p:attrNameLst>
                                          <p:attrName>ppt_c</p:attrName>
                                        </p:attrNameLst>
                                      </p:cBhvr>
                                      <p:to>
                                        <a:schemeClr val="accent2"/>
                                      </p:to>
                                    </p:animClr>
                                  </p:subTnLst>
                                </p:cTn>
                              </p:par>
                            </p:childTnLst>
                          </p:cTn>
                        </p:par>
                      </p:childTnLst>
                    </p:cTn>
                  </p:par>
                  <p:par>
                    <p:cTn id="287" fill="hold" nodeType="clickPar">
                      <p:stCondLst>
                        <p:cond delay="indefinite"/>
                      </p:stCondLst>
                      <p:childTnLst>
                        <p:par>
                          <p:cTn id="288" fill="hold" nodeType="withGroup">
                            <p:stCondLst>
                              <p:cond delay="0"/>
                            </p:stCondLst>
                            <p:childTnLst>
                              <p:par>
                                <p:cTn id="289" presetID="17" presetClass="entr" presetSubtype="1" repeatCount="3000" fill="hold" grpId="0" nodeType="clickEffect">
                                  <p:stCondLst>
                                    <p:cond delay="0"/>
                                  </p:stCondLst>
                                  <p:childTnLst>
                                    <p:set>
                                      <p:cBhvr>
                                        <p:cTn id="290" dur="1" fill="hold">
                                          <p:stCondLst>
                                            <p:cond delay="0"/>
                                          </p:stCondLst>
                                        </p:cTn>
                                        <p:tgtEl>
                                          <p:spTgt spid="1038393"/>
                                        </p:tgtEl>
                                        <p:attrNameLst>
                                          <p:attrName>style.visibility</p:attrName>
                                        </p:attrNameLst>
                                      </p:cBhvr>
                                      <p:to>
                                        <p:strVal val="visible"/>
                                      </p:to>
                                    </p:set>
                                    <p:anim calcmode="lin" valueType="num">
                                      <p:cBhvr>
                                        <p:cTn id="291" dur="500" fill="hold"/>
                                        <p:tgtEl>
                                          <p:spTgt spid="1038393"/>
                                        </p:tgtEl>
                                        <p:attrNameLst>
                                          <p:attrName>ppt_x</p:attrName>
                                        </p:attrNameLst>
                                      </p:cBhvr>
                                      <p:tavLst>
                                        <p:tav tm="0">
                                          <p:val>
                                            <p:strVal val="#ppt_x"/>
                                          </p:val>
                                        </p:tav>
                                        <p:tav tm="100000">
                                          <p:val>
                                            <p:strVal val="#ppt_x"/>
                                          </p:val>
                                        </p:tav>
                                      </p:tavLst>
                                    </p:anim>
                                    <p:anim calcmode="lin" valueType="num">
                                      <p:cBhvr>
                                        <p:cTn id="292" dur="500" fill="hold"/>
                                        <p:tgtEl>
                                          <p:spTgt spid="1038393"/>
                                        </p:tgtEl>
                                        <p:attrNameLst>
                                          <p:attrName>ppt_y</p:attrName>
                                        </p:attrNameLst>
                                      </p:cBhvr>
                                      <p:tavLst>
                                        <p:tav tm="0">
                                          <p:val>
                                            <p:strVal val="#ppt_y-#ppt_h/2"/>
                                          </p:val>
                                        </p:tav>
                                        <p:tav tm="100000">
                                          <p:val>
                                            <p:strVal val="#ppt_y"/>
                                          </p:val>
                                        </p:tav>
                                      </p:tavLst>
                                    </p:anim>
                                    <p:anim calcmode="lin" valueType="num">
                                      <p:cBhvr>
                                        <p:cTn id="293" dur="500" fill="hold"/>
                                        <p:tgtEl>
                                          <p:spTgt spid="1038393"/>
                                        </p:tgtEl>
                                        <p:attrNameLst>
                                          <p:attrName>ppt_w</p:attrName>
                                        </p:attrNameLst>
                                      </p:cBhvr>
                                      <p:tavLst>
                                        <p:tav tm="0">
                                          <p:val>
                                            <p:strVal val="#ppt_w"/>
                                          </p:val>
                                        </p:tav>
                                        <p:tav tm="100000">
                                          <p:val>
                                            <p:strVal val="#ppt_w"/>
                                          </p:val>
                                        </p:tav>
                                      </p:tavLst>
                                    </p:anim>
                                    <p:anim calcmode="lin" valueType="num">
                                      <p:cBhvr>
                                        <p:cTn id="294" dur="500" fill="hold"/>
                                        <p:tgtEl>
                                          <p:spTgt spid="103839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3"/>
                                        </p:tgtEl>
                                        <p:attrNameLst>
                                          <p:attrName>ppt_c</p:attrName>
                                        </p:attrNameLst>
                                      </p:cBhvr>
                                      <p:to>
                                        <a:schemeClr val="accent2"/>
                                      </p:to>
                                    </p:animClr>
                                  </p:subTnLst>
                                </p:cTn>
                              </p:par>
                            </p:childTnLst>
                          </p:cTn>
                        </p:par>
                      </p:childTnLst>
                    </p:cTn>
                  </p:par>
                  <p:par>
                    <p:cTn id="295" fill="hold" nodeType="clickPar">
                      <p:stCondLst>
                        <p:cond delay="indefinite"/>
                      </p:stCondLst>
                      <p:childTnLst>
                        <p:par>
                          <p:cTn id="296" fill="hold" nodeType="withGroup">
                            <p:stCondLst>
                              <p:cond delay="0"/>
                            </p:stCondLst>
                            <p:childTnLst>
                              <p:par>
                                <p:cTn id="297" presetID="17" presetClass="entr" presetSubtype="8" repeatCount="3000" fill="hold" grpId="0" nodeType="clickEffect">
                                  <p:stCondLst>
                                    <p:cond delay="0"/>
                                  </p:stCondLst>
                                  <p:childTnLst>
                                    <p:set>
                                      <p:cBhvr>
                                        <p:cTn id="298" dur="1" fill="hold">
                                          <p:stCondLst>
                                            <p:cond delay="0"/>
                                          </p:stCondLst>
                                        </p:cTn>
                                        <p:tgtEl>
                                          <p:spTgt spid="1038395"/>
                                        </p:tgtEl>
                                        <p:attrNameLst>
                                          <p:attrName>style.visibility</p:attrName>
                                        </p:attrNameLst>
                                      </p:cBhvr>
                                      <p:to>
                                        <p:strVal val="visible"/>
                                      </p:to>
                                    </p:set>
                                    <p:anim calcmode="lin" valueType="num">
                                      <p:cBhvr>
                                        <p:cTn id="299" dur="500" fill="hold"/>
                                        <p:tgtEl>
                                          <p:spTgt spid="1038395"/>
                                        </p:tgtEl>
                                        <p:attrNameLst>
                                          <p:attrName>ppt_x</p:attrName>
                                        </p:attrNameLst>
                                      </p:cBhvr>
                                      <p:tavLst>
                                        <p:tav tm="0">
                                          <p:val>
                                            <p:strVal val="#ppt_x-#ppt_w/2"/>
                                          </p:val>
                                        </p:tav>
                                        <p:tav tm="100000">
                                          <p:val>
                                            <p:strVal val="#ppt_x"/>
                                          </p:val>
                                        </p:tav>
                                      </p:tavLst>
                                    </p:anim>
                                    <p:anim calcmode="lin" valueType="num">
                                      <p:cBhvr>
                                        <p:cTn id="300" dur="500" fill="hold"/>
                                        <p:tgtEl>
                                          <p:spTgt spid="1038395"/>
                                        </p:tgtEl>
                                        <p:attrNameLst>
                                          <p:attrName>ppt_y</p:attrName>
                                        </p:attrNameLst>
                                      </p:cBhvr>
                                      <p:tavLst>
                                        <p:tav tm="0">
                                          <p:val>
                                            <p:strVal val="#ppt_y"/>
                                          </p:val>
                                        </p:tav>
                                        <p:tav tm="100000">
                                          <p:val>
                                            <p:strVal val="#ppt_y"/>
                                          </p:val>
                                        </p:tav>
                                      </p:tavLst>
                                    </p:anim>
                                    <p:anim calcmode="lin" valueType="num">
                                      <p:cBhvr>
                                        <p:cTn id="301" dur="500" fill="hold"/>
                                        <p:tgtEl>
                                          <p:spTgt spid="1038395"/>
                                        </p:tgtEl>
                                        <p:attrNameLst>
                                          <p:attrName>ppt_w</p:attrName>
                                        </p:attrNameLst>
                                      </p:cBhvr>
                                      <p:tavLst>
                                        <p:tav tm="0">
                                          <p:val>
                                            <p:fltVal val="0"/>
                                          </p:val>
                                        </p:tav>
                                        <p:tav tm="100000">
                                          <p:val>
                                            <p:strVal val="#ppt_w"/>
                                          </p:val>
                                        </p:tav>
                                      </p:tavLst>
                                    </p:anim>
                                    <p:anim calcmode="lin" valueType="num">
                                      <p:cBhvr>
                                        <p:cTn id="302" dur="500" fill="hold"/>
                                        <p:tgtEl>
                                          <p:spTgt spid="103839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5"/>
                                        </p:tgtEl>
                                        <p:attrNameLst>
                                          <p:attrName>ppt_c</p:attrName>
                                        </p:attrNameLst>
                                      </p:cBhvr>
                                      <p:to>
                                        <a:schemeClr val="accent2"/>
                                      </p:to>
                                    </p:animClr>
                                  </p:subTnLst>
                                </p:cTn>
                              </p:par>
                            </p:childTnLst>
                          </p:cTn>
                        </p:par>
                      </p:childTnLst>
                    </p:cTn>
                  </p:par>
                  <p:par>
                    <p:cTn id="303" fill="hold" nodeType="clickPar">
                      <p:stCondLst>
                        <p:cond delay="indefinite"/>
                      </p:stCondLst>
                      <p:childTnLst>
                        <p:par>
                          <p:cTn id="304" fill="hold" nodeType="withGroup">
                            <p:stCondLst>
                              <p:cond delay="0"/>
                            </p:stCondLst>
                            <p:childTnLst>
                              <p:par>
                                <p:cTn id="305" presetID="17" presetClass="entr" presetSubtype="4" repeatCount="3000" fill="hold" grpId="0" nodeType="clickEffect">
                                  <p:stCondLst>
                                    <p:cond delay="0"/>
                                  </p:stCondLst>
                                  <p:childTnLst>
                                    <p:set>
                                      <p:cBhvr>
                                        <p:cTn id="306" dur="1" fill="hold">
                                          <p:stCondLst>
                                            <p:cond delay="0"/>
                                          </p:stCondLst>
                                        </p:cTn>
                                        <p:tgtEl>
                                          <p:spTgt spid="1038390"/>
                                        </p:tgtEl>
                                        <p:attrNameLst>
                                          <p:attrName>style.visibility</p:attrName>
                                        </p:attrNameLst>
                                      </p:cBhvr>
                                      <p:to>
                                        <p:strVal val="visible"/>
                                      </p:to>
                                    </p:set>
                                    <p:anim calcmode="lin" valueType="num">
                                      <p:cBhvr>
                                        <p:cTn id="307" dur="500" fill="hold"/>
                                        <p:tgtEl>
                                          <p:spTgt spid="1038390"/>
                                        </p:tgtEl>
                                        <p:attrNameLst>
                                          <p:attrName>ppt_x</p:attrName>
                                        </p:attrNameLst>
                                      </p:cBhvr>
                                      <p:tavLst>
                                        <p:tav tm="0">
                                          <p:val>
                                            <p:strVal val="#ppt_x"/>
                                          </p:val>
                                        </p:tav>
                                        <p:tav tm="100000">
                                          <p:val>
                                            <p:strVal val="#ppt_x"/>
                                          </p:val>
                                        </p:tav>
                                      </p:tavLst>
                                    </p:anim>
                                    <p:anim calcmode="lin" valueType="num">
                                      <p:cBhvr>
                                        <p:cTn id="308" dur="500" fill="hold"/>
                                        <p:tgtEl>
                                          <p:spTgt spid="1038390"/>
                                        </p:tgtEl>
                                        <p:attrNameLst>
                                          <p:attrName>ppt_y</p:attrName>
                                        </p:attrNameLst>
                                      </p:cBhvr>
                                      <p:tavLst>
                                        <p:tav tm="0">
                                          <p:val>
                                            <p:strVal val="#ppt_y+#ppt_h/2"/>
                                          </p:val>
                                        </p:tav>
                                        <p:tav tm="100000">
                                          <p:val>
                                            <p:strVal val="#ppt_y"/>
                                          </p:val>
                                        </p:tav>
                                      </p:tavLst>
                                    </p:anim>
                                    <p:anim calcmode="lin" valueType="num">
                                      <p:cBhvr>
                                        <p:cTn id="309" dur="500" fill="hold"/>
                                        <p:tgtEl>
                                          <p:spTgt spid="1038390"/>
                                        </p:tgtEl>
                                        <p:attrNameLst>
                                          <p:attrName>ppt_w</p:attrName>
                                        </p:attrNameLst>
                                      </p:cBhvr>
                                      <p:tavLst>
                                        <p:tav tm="0">
                                          <p:val>
                                            <p:strVal val="#ppt_w"/>
                                          </p:val>
                                        </p:tav>
                                        <p:tav tm="100000">
                                          <p:val>
                                            <p:strVal val="#ppt_w"/>
                                          </p:val>
                                        </p:tav>
                                      </p:tavLst>
                                    </p:anim>
                                    <p:anim calcmode="lin" valueType="num">
                                      <p:cBhvr>
                                        <p:cTn id="310" dur="500" fill="hold"/>
                                        <p:tgtEl>
                                          <p:spTgt spid="103839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0"/>
                                        </p:tgtEl>
                                        <p:attrNameLst>
                                          <p:attrName>ppt_c</p:attrName>
                                        </p:attrNameLst>
                                      </p:cBhvr>
                                      <p:to>
                                        <a:schemeClr val="accent2"/>
                                      </p:to>
                                    </p:animClr>
                                  </p:subTnLst>
                                </p:cTn>
                              </p:par>
                            </p:childTnLst>
                          </p:cTn>
                        </p:par>
                      </p:childTnLst>
                    </p:cTn>
                  </p:par>
                  <p:par>
                    <p:cTn id="311" fill="hold" nodeType="clickPar">
                      <p:stCondLst>
                        <p:cond delay="indefinite"/>
                      </p:stCondLst>
                      <p:childTnLst>
                        <p:par>
                          <p:cTn id="312" fill="hold" nodeType="withGroup">
                            <p:stCondLst>
                              <p:cond delay="0"/>
                            </p:stCondLst>
                            <p:childTnLst>
                              <p:par>
                                <p:cTn id="313" presetID="17" presetClass="entr" presetSubtype="8" repeatCount="3000" fill="hold" grpId="0" nodeType="clickEffect">
                                  <p:stCondLst>
                                    <p:cond delay="0"/>
                                  </p:stCondLst>
                                  <p:childTnLst>
                                    <p:set>
                                      <p:cBhvr>
                                        <p:cTn id="314" dur="1" fill="hold">
                                          <p:stCondLst>
                                            <p:cond delay="0"/>
                                          </p:stCondLst>
                                        </p:cTn>
                                        <p:tgtEl>
                                          <p:spTgt spid="1038391"/>
                                        </p:tgtEl>
                                        <p:attrNameLst>
                                          <p:attrName>style.visibility</p:attrName>
                                        </p:attrNameLst>
                                      </p:cBhvr>
                                      <p:to>
                                        <p:strVal val="visible"/>
                                      </p:to>
                                    </p:set>
                                    <p:anim calcmode="lin" valueType="num">
                                      <p:cBhvr>
                                        <p:cTn id="315" dur="500" fill="hold"/>
                                        <p:tgtEl>
                                          <p:spTgt spid="1038391"/>
                                        </p:tgtEl>
                                        <p:attrNameLst>
                                          <p:attrName>ppt_x</p:attrName>
                                        </p:attrNameLst>
                                      </p:cBhvr>
                                      <p:tavLst>
                                        <p:tav tm="0">
                                          <p:val>
                                            <p:strVal val="#ppt_x-#ppt_w/2"/>
                                          </p:val>
                                        </p:tav>
                                        <p:tav tm="100000">
                                          <p:val>
                                            <p:strVal val="#ppt_x"/>
                                          </p:val>
                                        </p:tav>
                                      </p:tavLst>
                                    </p:anim>
                                    <p:anim calcmode="lin" valueType="num">
                                      <p:cBhvr>
                                        <p:cTn id="316" dur="500" fill="hold"/>
                                        <p:tgtEl>
                                          <p:spTgt spid="1038391"/>
                                        </p:tgtEl>
                                        <p:attrNameLst>
                                          <p:attrName>ppt_y</p:attrName>
                                        </p:attrNameLst>
                                      </p:cBhvr>
                                      <p:tavLst>
                                        <p:tav tm="0">
                                          <p:val>
                                            <p:strVal val="#ppt_y"/>
                                          </p:val>
                                        </p:tav>
                                        <p:tav tm="100000">
                                          <p:val>
                                            <p:strVal val="#ppt_y"/>
                                          </p:val>
                                        </p:tav>
                                      </p:tavLst>
                                    </p:anim>
                                    <p:anim calcmode="lin" valueType="num">
                                      <p:cBhvr>
                                        <p:cTn id="317" dur="500" fill="hold"/>
                                        <p:tgtEl>
                                          <p:spTgt spid="1038391"/>
                                        </p:tgtEl>
                                        <p:attrNameLst>
                                          <p:attrName>ppt_w</p:attrName>
                                        </p:attrNameLst>
                                      </p:cBhvr>
                                      <p:tavLst>
                                        <p:tav tm="0">
                                          <p:val>
                                            <p:fltVal val="0"/>
                                          </p:val>
                                        </p:tav>
                                        <p:tav tm="100000">
                                          <p:val>
                                            <p:strVal val="#ppt_w"/>
                                          </p:val>
                                        </p:tav>
                                      </p:tavLst>
                                    </p:anim>
                                    <p:anim calcmode="lin" valueType="num">
                                      <p:cBhvr>
                                        <p:cTn id="318" dur="500" fill="hold"/>
                                        <p:tgtEl>
                                          <p:spTgt spid="103839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1"/>
                                        </p:tgtEl>
                                        <p:attrNameLst>
                                          <p:attrName>ppt_c</p:attrName>
                                        </p:attrNameLst>
                                      </p:cBhvr>
                                      <p:to>
                                        <a:schemeClr val="accent2"/>
                                      </p:to>
                                    </p:animClr>
                                  </p:subTnLst>
                                </p:cTn>
                              </p:par>
                            </p:childTnLst>
                          </p:cTn>
                        </p:par>
                      </p:childTnLst>
                    </p:cTn>
                  </p:par>
                  <p:par>
                    <p:cTn id="319" fill="hold" nodeType="clickPar">
                      <p:stCondLst>
                        <p:cond delay="indefinite"/>
                      </p:stCondLst>
                      <p:childTnLst>
                        <p:par>
                          <p:cTn id="320" fill="hold" nodeType="withGroup">
                            <p:stCondLst>
                              <p:cond delay="0"/>
                            </p:stCondLst>
                            <p:childTnLst>
                              <p:par>
                                <p:cTn id="321" presetID="17" presetClass="entr" presetSubtype="1" repeatCount="3000" fill="hold" grpId="0" nodeType="clickEffect">
                                  <p:stCondLst>
                                    <p:cond delay="0"/>
                                  </p:stCondLst>
                                  <p:childTnLst>
                                    <p:set>
                                      <p:cBhvr>
                                        <p:cTn id="322" dur="1" fill="hold">
                                          <p:stCondLst>
                                            <p:cond delay="0"/>
                                          </p:stCondLst>
                                        </p:cTn>
                                        <p:tgtEl>
                                          <p:spTgt spid="1038397"/>
                                        </p:tgtEl>
                                        <p:attrNameLst>
                                          <p:attrName>style.visibility</p:attrName>
                                        </p:attrNameLst>
                                      </p:cBhvr>
                                      <p:to>
                                        <p:strVal val="visible"/>
                                      </p:to>
                                    </p:set>
                                    <p:anim calcmode="lin" valueType="num">
                                      <p:cBhvr>
                                        <p:cTn id="323" dur="500" fill="hold"/>
                                        <p:tgtEl>
                                          <p:spTgt spid="1038397"/>
                                        </p:tgtEl>
                                        <p:attrNameLst>
                                          <p:attrName>ppt_x</p:attrName>
                                        </p:attrNameLst>
                                      </p:cBhvr>
                                      <p:tavLst>
                                        <p:tav tm="0">
                                          <p:val>
                                            <p:strVal val="#ppt_x"/>
                                          </p:val>
                                        </p:tav>
                                        <p:tav tm="100000">
                                          <p:val>
                                            <p:strVal val="#ppt_x"/>
                                          </p:val>
                                        </p:tav>
                                      </p:tavLst>
                                    </p:anim>
                                    <p:anim calcmode="lin" valueType="num">
                                      <p:cBhvr>
                                        <p:cTn id="324" dur="500" fill="hold"/>
                                        <p:tgtEl>
                                          <p:spTgt spid="1038397"/>
                                        </p:tgtEl>
                                        <p:attrNameLst>
                                          <p:attrName>ppt_y</p:attrName>
                                        </p:attrNameLst>
                                      </p:cBhvr>
                                      <p:tavLst>
                                        <p:tav tm="0">
                                          <p:val>
                                            <p:strVal val="#ppt_y-#ppt_h/2"/>
                                          </p:val>
                                        </p:tav>
                                        <p:tav tm="100000">
                                          <p:val>
                                            <p:strVal val="#ppt_y"/>
                                          </p:val>
                                        </p:tav>
                                      </p:tavLst>
                                    </p:anim>
                                    <p:anim calcmode="lin" valueType="num">
                                      <p:cBhvr>
                                        <p:cTn id="325" dur="500" fill="hold"/>
                                        <p:tgtEl>
                                          <p:spTgt spid="1038397"/>
                                        </p:tgtEl>
                                        <p:attrNameLst>
                                          <p:attrName>ppt_w</p:attrName>
                                        </p:attrNameLst>
                                      </p:cBhvr>
                                      <p:tavLst>
                                        <p:tav tm="0">
                                          <p:val>
                                            <p:strVal val="#ppt_w"/>
                                          </p:val>
                                        </p:tav>
                                        <p:tav tm="100000">
                                          <p:val>
                                            <p:strVal val="#ppt_w"/>
                                          </p:val>
                                        </p:tav>
                                      </p:tavLst>
                                    </p:anim>
                                    <p:anim calcmode="lin" valueType="num">
                                      <p:cBhvr>
                                        <p:cTn id="326" dur="500" fill="hold"/>
                                        <p:tgtEl>
                                          <p:spTgt spid="103839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7"/>
                                        </p:tgtEl>
                                        <p:attrNameLst>
                                          <p:attrName>ppt_c</p:attrName>
                                        </p:attrNameLst>
                                      </p:cBhvr>
                                      <p:to>
                                        <a:schemeClr val="accent2"/>
                                      </p:to>
                                    </p:animClr>
                                  </p:subTnLst>
                                </p:cTn>
                              </p:par>
                            </p:childTnLst>
                          </p:cTn>
                        </p:par>
                      </p:childTnLst>
                    </p:cTn>
                  </p:par>
                  <p:par>
                    <p:cTn id="327" fill="hold" nodeType="clickPar">
                      <p:stCondLst>
                        <p:cond delay="indefinite"/>
                      </p:stCondLst>
                      <p:childTnLst>
                        <p:par>
                          <p:cTn id="328" fill="hold" nodeType="withGroup">
                            <p:stCondLst>
                              <p:cond delay="0"/>
                            </p:stCondLst>
                            <p:childTnLst>
                              <p:par>
                                <p:cTn id="329" presetID="17" presetClass="entr" presetSubtype="8" repeatCount="3000" fill="hold" grpId="0" nodeType="clickEffect">
                                  <p:stCondLst>
                                    <p:cond delay="0"/>
                                  </p:stCondLst>
                                  <p:childTnLst>
                                    <p:set>
                                      <p:cBhvr>
                                        <p:cTn id="330" dur="1" fill="hold">
                                          <p:stCondLst>
                                            <p:cond delay="0"/>
                                          </p:stCondLst>
                                        </p:cTn>
                                        <p:tgtEl>
                                          <p:spTgt spid="1038398"/>
                                        </p:tgtEl>
                                        <p:attrNameLst>
                                          <p:attrName>style.visibility</p:attrName>
                                        </p:attrNameLst>
                                      </p:cBhvr>
                                      <p:to>
                                        <p:strVal val="visible"/>
                                      </p:to>
                                    </p:set>
                                    <p:anim calcmode="lin" valueType="num">
                                      <p:cBhvr>
                                        <p:cTn id="331" dur="500" fill="hold"/>
                                        <p:tgtEl>
                                          <p:spTgt spid="1038398"/>
                                        </p:tgtEl>
                                        <p:attrNameLst>
                                          <p:attrName>ppt_x</p:attrName>
                                        </p:attrNameLst>
                                      </p:cBhvr>
                                      <p:tavLst>
                                        <p:tav tm="0">
                                          <p:val>
                                            <p:strVal val="#ppt_x-#ppt_w/2"/>
                                          </p:val>
                                        </p:tav>
                                        <p:tav tm="100000">
                                          <p:val>
                                            <p:strVal val="#ppt_x"/>
                                          </p:val>
                                        </p:tav>
                                      </p:tavLst>
                                    </p:anim>
                                    <p:anim calcmode="lin" valueType="num">
                                      <p:cBhvr>
                                        <p:cTn id="332" dur="500" fill="hold"/>
                                        <p:tgtEl>
                                          <p:spTgt spid="1038398"/>
                                        </p:tgtEl>
                                        <p:attrNameLst>
                                          <p:attrName>ppt_y</p:attrName>
                                        </p:attrNameLst>
                                      </p:cBhvr>
                                      <p:tavLst>
                                        <p:tav tm="0">
                                          <p:val>
                                            <p:strVal val="#ppt_y"/>
                                          </p:val>
                                        </p:tav>
                                        <p:tav tm="100000">
                                          <p:val>
                                            <p:strVal val="#ppt_y"/>
                                          </p:val>
                                        </p:tav>
                                      </p:tavLst>
                                    </p:anim>
                                    <p:anim calcmode="lin" valueType="num">
                                      <p:cBhvr>
                                        <p:cTn id="333" dur="500" fill="hold"/>
                                        <p:tgtEl>
                                          <p:spTgt spid="1038398"/>
                                        </p:tgtEl>
                                        <p:attrNameLst>
                                          <p:attrName>ppt_w</p:attrName>
                                        </p:attrNameLst>
                                      </p:cBhvr>
                                      <p:tavLst>
                                        <p:tav tm="0">
                                          <p:val>
                                            <p:fltVal val="0"/>
                                          </p:val>
                                        </p:tav>
                                        <p:tav tm="100000">
                                          <p:val>
                                            <p:strVal val="#ppt_w"/>
                                          </p:val>
                                        </p:tav>
                                      </p:tavLst>
                                    </p:anim>
                                    <p:anim calcmode="lin" valueType="num">
                                      <p:cBhvr>
                                        <p:cTn id="334" dur="500" fill="hold"/>
                                        <p:tgtEl>
                                          <p:spTgt spid="103839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8"/>
                                        </p:tgtEl>
                                        <p:attrNameLst>
                                          <p:attrName>ppt_c</p:attrName>
                                        </p:attrNameLst>
                                      </p:cBhvr>
                                      <p:to>
                                        <a:schemeClr val="accent2"/>
                                      </p:to>
                                    </p:animClr>
                                  </p:subTnLst>
                                </p:cTn>
                              </p:par>
                            </p:childTnLst>
                          </p:cTn>
                        </p:par>
                      </p:childTnLst>
                    </p:cTn>
                  </p:par>
                  <p:par>
                    <p:cTn id="335" fill="hold" nodeType="clickPar">
                      <p:stCondLst>
                        <p:cond delay="indefinite"/>
                      </p:stCondLst>
                      <p:childTnLst>
                        <p:par>
                          <p:cTn id="336" fill="hold" nodeType="withGroup">
                            <p:stCondLst>
                              <p:cond delay="0"/>
                            </p:stCondLst>
                            <p:childTnLst>
                              <p:par>
                                <p:cTn id="337" presetID="17" presetClass="entr" presetSubtype="4" repeatCount="3000" fill="hold" grpId="0" nodeType="clickEffect">
                                  <p:stCondLst>
                                    <p:cond delay="0"/>
                                  </p:stCondLst>
                                  <p:childTnLst>
                                    <p:set>
                                      <p:cBhvr>
                                        <p:cTn id="338" dur="1" fill="hold">
                                          <p:stCondLst>
                                            <p:cond delay="0"/>
                                          </p:stCondLst>
                                        </p:cTn>
                                        <p:tgtEl>
                                          <p:spTgt spid="1038396"/>
                                        </p:tgtEl>
                                        <p:attrNameLst>
                                          <p:attrName>style.visibility</p:attrName>
                                        </p:attrNameLst>
                                      </p:cBhvr>
                                      <p:to>
                                        <p:strVal val="visible"/>
                                      </p:to>
                                    </p:set>
                                    <p:anim calcmode="lin" valueType="num">
                                      <p:cBhvr>
                                        <p:cTn id="339" dur="500" fill="hold"/>
                                        <p:tgtEl>
                                          <p:spTgt spid="1038396"/>
                                        </p:tgtEl>
                                        <p:attrNameLst>
                                          <p:attrName>ppt_x</p:attrName>
                                        </p:attrNameLst>
                                      </p:cBhvr>
                                      <p:tavLst>
                                        <p:tav tm="0">
                                          <p:val>
                                            <p:strVal val="#ppt_x"/>
                                          </p:val>
                                        </p:tav>
                                        <p:tav tm="100000">
                                          <p:val>
                                            <p:strVal val="#ppt_x"/>
                                          </p:val>
                                        </p:tav>
                                      </p:tavLst>
                                    </p:anim>
                                    <p:anim calcmode="lin" valueType="num">
                                      <p:cBhvr>
                                        <p:cTn id="340" dur="500" fill="hold"/>
                                        <p:tgtEl>
                                          <p:spTgt spid="1038396"/>
                                        </p:tgtEl>
                                        <p:attrNameLst>
                                          <p:attrName>ppt_y</p:attrName>
                                        </p:attrNameLst>
                                      </p:cBhvr>
                                      <p:tavLst>
                                        <p:tav tm="0">
                                          <p:val>
                                            <p:strVal val="#ppt_y+#ppt_h/2"/>
                                          </p:val>
                                        </p:tav>
                                        <p:tav tm="100000">
                                          <p:val>
                                            <p:strVal val="#ppt_y"/>
                                          </p:val>
                                        </p:tav>
                                      </p:tavLst>
                                    </p:anim>
                                    <p:anim calcmode="lin" valueType="num">
                                      <p:cBhvr>
                                        <p:cTn id="341" dur="500" fill="hold"/>
                                        <p:tgtEl>
                                          <p:spTgt spid="1038396"/>
                                        </p:tgtEl>
                                        <p:attrNameLst>
                                          <p:attrName>ppt_w</p:attrName>
                                        </p:attrNameLst>
                                      </p:cBhvr>
                                      <p:tavLst>
                                        <p:tav tm="0">
                                          <p:val>
                                            <p:strVal val="#ppt_w"/>
                                          </p:val>
                                        </p:tav>
                                        <p:tav tm="100000">
                                          <p:val>
                                            <p:strVal val="#ppt_w"/>
                                          </p:val>
                                        </p:tav>
                                      </p:tavLst>
                                    </p:anim>
                                    <p:anim calcmode="lin" valueType="num">
                                      <p:cBhvr>
                                        <p:cTn id="342" dur="500" fill="hold"/>
                                        <p:tgtEl>
                                          <p:spTgt spid="103839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6"/>
                                        </p:tgtEl>
                                        <p:attrNameLst>
                                          <p:attrName>ppt_c</p:attrName>
                                        </p:attrNameLst>
                                      </p:cBhvr>
                                      <p:to>
                                        <a:schemeClr val="accent2"/>
                                      </p:to>
                                    </p:animClr>
                                  </p:subTnLst>
                                </p:cTn>
                              </p:par>
                            </p:childTnLst>
                          </p:cTn>
                        </p:par>
                      </p:childTnLst>
                    </p:cTn>
                  </p:par>
                  <p:par>
                    <p:cTn id="343" fill="hold" nodeType="clickPar">
                      <p:stCondLst>
                        <p:cond delay="indefinite"/>
                      </p:stCondLst>
                      <p:childTnLst>
                        <p:par>
                          <p:cTn id="344" fill="hold" nodeType="withGroup">
                            <p:stCondLst>
                              <p:cond delay="0"/>
                            </p:stCondLst>
                            <p:childTnLst>
                              <p:par>
                                <p:cTn id="345" presetID="17" presetClass="entr" presetSubtype="8" repeatCount="3000" fill="hold" grpId="0" nodeType="clickEffect">
                                  <p:stCondLst>
                                    <p:cond delay="0"/>
                                  </p:stCondLst>
                                  <p:childTnLst>
                                    <p:set>
                                      <p:cBhvr>
                                        <p:cTn id="346" dur="1" fill="hold">
                                          <p:stCondLst>
                                            <p:cond delay="0"/>
                                          </p:stCondLst>
                                        </p:cTn>
                                        <p:tgtEl>
                                          <p:spTgt spid="1038402"/>
                                        </p:tgtEl>
                                        <p:attrNameLst>
                                          <p:attrName>style.visibility</p:attrName>
                                        </p:attrNameLst>
                                      </p:cBhvr>
                                      <p:to>
                                        <p:strVal val="visible"/>
                                      </p:to>
                                    </p:set>
                                    <p:anim calcmode="lin" valueType="num">
                                      <p:cBhvr>
                                        <p:cTn id="347" dur="500" fill="hold"/>
                                        <p:tgtEl>
                                          <p:spTgt spid="1038402"/>
                                        </p:tgtEl>
                                        <p:attrNameLst>
                                          <p:attrName>ppt_x</p:attrName>
                                        </p:attrNameLst>
                                      </p:cBhvr>
                                      <p:tavLst>
                                        <p:tav tm="0">
                                          <p:val>
                                            <p:strVal val="#ppt_x-#ppt_w/2"/>
                                          </p:val>
                                        </p:tav>
                                        <p:tav tm="100000">
                                          <p:val>
                                            <p:strVal val="#ppt_x"/>
                                          </p:val>
                                        </p:tav>
                                      </p:tavLst>
                                    </p:anim>
                                    <p:anim calcmode="lin" valueType="num">
                                      <p:cBhvr>
                                        <p:cTn id="348" dur="500" fill="hold"/>
                                        <p:tgtEl>
                                          <p:spTgt spid="1038402"/>
                                        </p:tgtEl>
                                        <p:attrNameLst>
                                          <p:attrName>ppt_y</p:attrName>
                                        </p:attrNameLst>
                                      </p:cBhvr>
                                      <p:tavLst>
                                        <p:tav tm="0">
                                          <p:val>
                                            <p:strVal val="#ppt_y"/>
                                          </p:val>
                                        </p:tav>
                                        <p:tav tm="100000">
                                          <p:val>
                                            <p:strVal val="#ppt_y"/>
                                          </p:val>
                                        </p:tav>
                                      </p:tavLst>
                                    </p:anim>
                                    <p:anim calcmode="lin" valueType="num">
                                      <p:cBhvr>
                                        <p:cTn id="349" dur="500" fill="hold"/>
                                        <p:tgtEl>
                                          <p:spTgt spid="1038402"/>
                                        </p:tgtEl>
                                        <p:attrNameLst>
                                          <p:attrName>ppt_w</p:attrName>
                                        </p:attrNameLst>
                                      </p:cBhvr>
                                      <p:tavLst>
                                        <p:tav tm="0">
                                          <p:val>
                                            <p:fltVal val="0"/>
                                          </p:val>
                                        </p:tav>
                                        <p:tav tm="100000">
                                          <p:val>
                                            <p:strVal val="#ppt_w"/>
                                          </p:val>
                                        </p:tav>
                                      </p:tavLst>
                                    </p:anim>
                                    <p:anim calcmode="lin" valueType="num">
                                      <p:cBhvr>
                                        <p:cTn id="350" dur="500" fill="hold"/>
                                        <p:tgtEl>
                                          <p:spTgt spid="103840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2"/>
                                        </p:tgtEl>
                                        <p:attrNameLst>
                                          <p:attrName>ppt_c</p:attrName>
                                        </p:attrNameLst>
                                      </p:cBhvr>
                                      <p:to>
                                        <a:schemeClr val="accent2"/>
                                      </p:to>
                                    </p:animClr>
                                  </p:subTnLst>
                                </p:cTn>
                              </p:par>
                            </p:childTnLst>
                          </p:cTn>
                        </p:par>
                      </p:childTnLst>
                    </p:cTn>
                  </p:par>
                  <p:par>
                    <p:cTn id="351" fill="hold" nodeType="clickPar">
                      <p:stCondLst>
                        <p:cond delay="indefinite"/>
                      </p:stCondLst>
                      <p:childTnLst>
                        <p:par>
                          <p:cTn id="352" fill="hold" nodeType="withGroup">
                            <p:stCondLst>
                              <p:cond delay="0"/>
                            </p:stCondLst>
                            <p:childTnLst>
                              <p:par>
                                <p:cTn id="353" presetID="17" presetClass="entr" presetSubtype="1" repeatCount="3000" fill="hold" grpId="0" nodeType="clickEffect">
                                  <p:stCondLst>
                                    <p:cond delay="0"/>
                                  </p:stCondLst>
                                  <p:childTnLst>
                                    <p:set>
                                      <p:cBhvr>
                                        <p:cTn id="354" dur="1" fill="hold">
                                          <p:stCondLst>
                                            <p:cond delay="0"/>
                                          </p:stCondLst>
                                        </p:cTn>
                                        <p:tgtEl>
                                          <p:spTgt spid="1038401"/>
                                        </p:tgtEl>
                                        <p:attrNameLst>
                                          <p:attrName>style.visibility</p:attrName>
                                        </p:attrNameLst>
                                      </p:cBhvr>
                                      <p:to>
                                        <p:strVal val="visible"/>
                                      </p:to>
                                    </p:set>
                                    <p:anim calcmode="lin" valueType="num">
                                      <p:cBhvr>
                                        <p:cTn id="355" dur="500" fill="hold"/>
                                        <p:tgtEl>
                                          <p:spTgt spid="1038401"/>
                                        </p:tgtEl>
                                        <p:attrNameLst>
                                          <p:attrName>ppt_x</p:attrName>
                                        </p:attrNameLst>
                                      </p:cBhvr>
                                      <p:tavLst>
                                        <p:tav tm="0">
                                          <p:val>
                                            <p:strVal val="#ppt_x"/>
                                          </p:val>
                                        </p:tav>
                                        <p:tav tm="100000">
                                          <p:val>
                                            <p:strVal val="#ppt_x"/>
                                          </p:val>
                                        </p:tav>
                                      </p:tavLst>
                                    </p:anim>
                                    <p:anim calcmode="lin" valueType="num">
                                      <p:cBhvr>
                                        <p:cTn id="356" dur="500" fill="hold"/>
                                        <p:tgtEl>
                                          <p:spTgt spid="1038401"/>
                                        </p:tgtEl>
                                        <p:attrNameLst>
                                          <p:attrName>ppt_y</p:attrName>
                                        </p:attrNameLst>
                                      </p:cBhvr>
                                      <p:tavLst>
                                        <p:tav tm="0">
                                          <p:val>
                                            <p:strVal val="#ppt_y-#ppt_h/2"/>
                                          </p:val>
                                        </p:tav>
                                        <p:tav tm="100000">
                                          <p:val>
                                            <p:strVal val="#ppt_y"/>
                                          </p:val>
                                        </p:tav>
                                      </p:tavLst>
                                    </p:anim>
                                    <p:anim calcmode="lin" valueType="num">
                                      <p:cBhvr>
                                        <p:cTn id="357" dur="500" fill="hold"/>
                                        <p:tgtEl>
                                          <p:spTgt spid="1038401"/>
                                        </p:tgtEl>
                                        <p:attrNameLst>
                                          <p:attrName>ppt_w</p:attrName>
                                        </p:attrNameLst>
                                      </p:cBhvr>
                                      <p:tavLst>
                                        <p:tav tm="0">
                                          <p:val>
                                            <p:strVal val="#ppt_w"/>
                                          </p:val>
                                        </p:tav>
                                        <p:tav tm="100000">
                                          <p:val>
                                            <p:strVal val="#ppt_w"/>
                                          </p:val>
                                        </p:tav>
                                      </p:tavLst>
                                    </p:anim>
                                    <p:anim calcmode="lin" valueType="num">
                                      <p:cBhvr>
                                        <p:cTn id="358" dur="500" fill="hold"/>
                                        <p:tgtEl>
                                          <p:spTgt spid="103840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1"/>
                                        </p:tgtEl>
                                        <p:attrNameLst>
                                          <p:attrName>ppt_c</p:attrName>
                                        </p:attrNameLst>
                                      </p:cBhvr>
                                      <p:to>
                                        <a:schemeClr val="accent2"/>
                                      </p:to>
                                    </p:animClr>
                                  </p:subTnLst>
                                </p:cTn>
                              </p:par>
                            </p:childTnLst>
                          </p:cTn>
                        </p:par>
                      </p:childTnLst>
                    </p:cTn>
                  </p:par>
                  <p:par>
                    <p:cTn id="359" fill="hold" nodeType="clickPar">
                      <p:stCondLst>
                        <p:cond delay="indefinite"/>
                      </p:stCondLst>
                      <p:childTnLst>
                        <p:par>
                          <p:cTn id="360" fill="hold" nodeType="withGroup">
                            <p:stCondLst>
                              <p:cond delay="0"/>
                            </p:stCondLst>
                            <p:childTnLst>
                              <p:par>
                                <p:cTn id="361" presetID="17" presetClass="entr" presetSubtype="8" repeatCount="3000" fill="hold" grpId="0" nodeType="clickEffect">
                                  <p:stCondLst>
                                    <p:cond delay="0"/>
                                  </p:stCondLst>
                                  <p:childTnLst>
                                    <p:set>
                                      <p:cBhvr>
                                        <p:cTn id="362" dur="1" fill="hold">
                                          <p:stCondLst>
                                            <p:cond delay="0"/>
                                          </p:stCondLst>
                                        </p:cTn>
                                        <p:tgtEl>
                                          <p:spTgt spid="1038400"/>
                                        </p:tgtEl>
                                        <p:attrNameLst>
                                          <p:attrName>style.visibility</p:attrName>
                                        </p:attrNameLst>
                                      </p:cBhvr>
                                      <p:to>
                                        <p:strVal val="visible"/>
                                      </p:to>
                                    </p:set>
                                    <p:anim calcmode="lin" valueType="num">
                                      <p:cBhvr>
                                        <p:cTn id="363" dur="500" fill="hold"/>
                                        <p:tgtEl>
                                          <p:spTgt spid="1038400"/>
                                        </p:tgtEl>
                                        <p:attrNameLst>
                                          <p:attrName>ppt_x</p:attrName>
                                        </p:attrNameLst>
                                      </p:cBhvr>
                                      <p:tavLst>
                                        <p:tav tm="0">
                                          <p:val>
                                            <p:strVal val="#ppt_x-#ppt_w/2"/>
                                          </p:val>
                                        </p:tav>
                                        <p:tav tm="100000">
                                          <p:val>
                                            <p:strVal val="#ppt_x"/>
                                          </p:val>
                                        </p:tav>
                                      </p:tavLst>
                                    </p:anim>
                                    <p:anim calcmode="lin" valueType="num">
                                      <p:cBhvr>
                                        <p:cTn id="364" dur="500" fill="hold"/>
                                        <p:tgtEl>
                                          <p:spTgt spid="1038400"/>
                                        </p:tgtEl>
                                        <p:attrNameLst>
                                          <p:attrName>ppt_y</p:attrName>
                                        </p:attrNameLst>
                                      </p:cBhvr>
                                      <p:tavLst>
                                        <p:tav tm="0">
                                          <p:val>
                                            <p:strVal val="#ppt_y"/>
                                          </p:val>
                                        </p:tav>
                                        <p:tav tm="100000">
                                          <p:val>
                                            <p:strVal val="#ppt_y"/>
                                          </p:val>
                                        </p:tav>
                                      </p:tavLst>
                                    </p:anim>
                                    <p:anim calcmode="lin" valueType="num">
                                      <p:cBhvr>
                                        <p:cTn id="365" dur="500" fill="hold"/>
                                        <p:tgtEl>
                                          <p:spTgt spid="1038400"/>
                                        </p:tgtEl>
                                        <p:attrNameLst>
                                          <p:attrName>ppt_w</p:attrName>
                                        </p:attrNameLst>
                                      </p:cBhvr>
                                      <p:tavLst>
                                        <p:tav tm="0">
                                          <p:val>
                                            <p:fltVal val="0"/>
                                          </p:val>
                                        </p:tav>
                                        <p:tav tm="100000">
                                          <p:val>
                                            <p:strVal val="#ppt_w"/>
                                          </p:val>
                                        </p:tav>
                                      </p:tavLst>
                                    </p:anim>
                                    <p:anim calcmode="lin" valueType="num">
                                      <p:cBhvr>
                                        <p:cTn id="366" dur="500" fill="hold"/>
                                        <p:tgtEl>
                                          <p:spTgt spid="103840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0"/>
                                        </p:tgtEl>
                                        <p:attrNameLst>
                                          <p:attrName>ppt_c</p:attrName>
                                        </p:attrNameLst>
                                      </p:cBhvr>
                                      <p:to>
                                        <a:schemeClr val="accent2"/>
                                      </p:to>
                                    </p:animClr>
                                  </p:subTnLst>
                                </p:cTn>
                              </p:par>
                            </p:childTnLst>
                          </p:cTn>
                        </p:par>
                      </p:childTnLst>
                    </p:cTn>
                  </p:par>
                  <p:par>
                    <p:cTn id="367" fill="hold" nodeType="clickPar">
                      <p:stCondLst>
                        <p:cond delay="indefinite"/>
                      </p:stCondLst>
                      <p:childTnLst>
                        <p:par>
                          <p:cTn id="368" fill="hold" nodeType="withGroup">
                            <p:stCondLst>
                              <p:cond delay="0"/>
                            </p:stCondLst>
                            <p:childTnLst>
                              <p:par>
                                <p:cTn id="369" presetID="17" presetClass="entr" presetSubtype="4" repeatCount="3000" fill="hold" grpId="0" nodeType="clickEffect">
                                  <p:stCondLst>
                                    <p:cond delay="0"/>
                                  </p:stCondLst>
                                  <p:childTnLst>
                                    <p:set>
                                      <p:cBhvr>
                                        <p:cTn id="370" dur="1" fill="hold">
                                          <p:stCondLst>
                                            <p:cond delay="0"/>
                                          </p:stCondLst>
                                        </p:cTn>
                                        <p:tgtEl>
                                          <p:spTgt spid="1038399"/>
                                        </p:tgtEl>
                                        <p:attrNameLst>
                                          <p:attrName>style.visibility</p:attrName>
                                        </p:attrNameLst>
                                      </p:cBhvr>
                                      <p:to>
                                        <p:strVal val="visible"/>
                                      </p:to>
                                    </p:set>
                                    <p:anim calcmode="lin" valueType="num">
                                      <p:cBhvr>
                                        <p:cTn id="371" dur="500" fill="hold"/>
                                        <p:tgtEl>
                                          <p:spTgt spid="1038399"/>
                                        </p:tgtEl>
                                        <p:attrNameLst>
                                          <p:attrName>ppt_x</p:attrName>
                                        </p:attrNameLst>
                                      </p:cBhvr>
                                      <p:tavLst>
                                        <p:tav tm="0">
                                          <p:val>
                                            <p:strVal val="#ppt_x"/>
                                          </p:val>
                                        </p:tav>
                                        <p:tav tm="100000">
                                          <p:val>
                                            <p:strVal val="#ppt_x"/>
                                          </p:val>
                                        </p:tav>
                                      </p:tavLst>
                                    </p:anim>
                                    <p:anim calcmode="lin" valueType="num">
                                      <p:cBhvr>
                                        <p:cTn id="372" dur="500" fill="hold"/>
                                        <p:tgtEl>
                                          <p:spTgt spid="1038399"/>
                                        </p:tgtEl>
                                        <p:attrNameLst>
                                          <p:attrName>ppt_y</p:attrName>
                                        </p:attrNameLst>
                                      </p:cBhvr>
                                      <p:tavLst>
                                        <p:tav tm="0">
                                          <p:val>
                                            <p:strVal val="#ppt_y+#ppt_h/2"/>
                                          </p:val>
                                        </p:tav>
                                        <p:tav tm="100000">
                                          <p:val>
                                            <p:strVal val="#ppt_y"/>
                                          </p:val>
                                        </p:tav>
                                      </p:tavLst>
                                    </p:anim>
                                    <p:anim calcmode="lin" valueType="num">
                                      <p:cBhvr>
                                        <p:cTn id="373" dur="500" fill="hold"/>
                                        <p:tgtEl>
                                          <p:spTgt spid="1038399"/>
                                        </p:tgtEl>
                                        <p:attrNameLst>
                                          <p:attrName>ppt_w</p:attrName>
                                        </p:attrNameLst>
                                      </p:cBhvr>
                                      <p:tavLst>
                                        <p:tav tm="0">
                                          <p:val>
                                            <p:strVal val="#ppt_w"/>
                                          </p:val>
                                        </p:tav>
                                        <p:tav tm="100000">
                                          <p:val>
                                            <p:strVal val="#ppt_w"/>
                                          </p:val>
                                        </p:tav>
                                      </p:tavLst>
                                    </p:anim>
                                    <p:anim calcmode="lin" valueType="num">
                                      <p:cBhvr>
                                        <p:cTn id="374" dur="500" fill="hold"/>
                                        <p:tgtEl>
                                          <p:spTgt spid="103839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9"/>
                                        </p:tgtEl>
                                        <p:attrNameLst>
                                          <p:attrName>ppt_c</p:attrName>
                                        </p:attrNameLst>
                                      </p:cBhvr>
                                      <p:to>
                                        <a:schemeClr val="accent2"/>
                                      </p:to>
                                    </p:animClr>
                                  </p:subTnLst>
                                </p:cTn>
                              </p:par>
                            </p:childTnLst>
                          </p:cTn>
                        </p:par>
                      </p:childTnLst>
                    </p:cTn>
                  </p:par>
                  <p:par>
                    <p:cTn id="375" fill="hold" nodeType="clickPar">
                      <p:stCondLst>
                        <p:cond delay="indefinite"/>
                      </p:stCondLst>
                      <p:childTnLst>
                        <p:par>
                          <p:cTn id="376" fill="hold" nodeType="withGroup">
                            <p:stCondLst>
                              <p:cond delay="0"/>
                            </p:stCondLst>
                            <p:childTnLst>
                              <p:par>
                                <p:cTn id="377" presetID="17" presetClass="entr" presetSubtype="8" repeatCount="3000" fill="hold" grpId="0" nodeType="clickEffect">
                                  <p:stCondLst>
                                    <p:cond delay="0"/>
                                  </p:stCondLst>
                                  <p:childTnLst>
                                    <p:set>
                                      <p:cBhvr>
                                        <p:cTn id="378" dur="1" fill="hold">
                                          <p:stCondLst>
                                            <p:cond delay="0"/>
                                          </p:stCondLst>
                                        </p:cTn>
                                        <p:tgtEl>
                                          <p:spTgt spid="1038406"/>
                                        </p:tgtEl>
                                        <p:attrNameLst>
                                          <p:attrName>style.visibility</p:attrName>
                                        </p:attrNameLst>
                                      </p:cBhvr>
                                      <p:to>
                                        <p:strVal val="visible"/>
                                      </p:to>
                                    </p:set>
                                    <p:anim calcmode="lin" valueType="num">
                                      <p:cBhvr>
                                        <p:cTn id="379" dur="500" fill="hold"/>
                                        <p:tgtEl>
                                          <p:spTgt spid="1038406"/>
                                        </p:tgtEl>
                                        <p:attrNameLst>
                                          <p:attrName>ppt_x</p:attrName>
                                        </p:attrNameLst>
                                      </p:cBhvr>
                                      <p:tavLst>
                                        <p:tav tm="0">
                                          <p:val>
                                            <p:strVal val="#ppt_x-#ppt_w/2"/>
                                          </p:val>
                                        </p:tav>
                                        <p:tav tm="100000">
                                          <p:val>
                                            <p:strVal val="#ppt_x"/>
                                          </p:val>
                                        </p:tav>
                                      </p:tavLst>
                                    </p:anim>
                                    <p:anim calcmode="lin" valueType="num">
                                      <p:cBhvr>
                                        <p:cTn id="380" dur="500" fill="hold"/>
                                        <p:tgtEl>
                                          <p:spTgt spid="1038406"/>
                                        </p:tgtEl>
                                        <p:attrNameLst>
                                          <p:attrName>ppt_y</p:attrName>
                                        </p:attrNameLst>
                                      </p:cBhvr>
                                      <p:tavLst>
                                        <p:tav tm="0">
                                          <p:val>
                                            <p:strVal val="#ppt_y"/>
                                          </p:val>
                                        </p:tav>
                                        <p:tav tm="100000">
                                          <p:val>
                                            <p:strVal val="#ppt_y"/>
                                          </p:val>
                                        </p:tav>
                                      </p:tavLst>
                                    </p:anim>
                                    <p:anim calcmode="lin" valueType="num">
                                      <p:cBhvr>
                                        <p:cTn id="381" dur="500" fill="hold"/>
                                        <p:tgtEl>
                                          <p:spTgt spid="1038406"/>
                                        </p:tgtEl>
                                        <p:attrNameLst>
                                          <p:attrName>ppt_w</p:attrName>
                                        </p:attrNameLst>
                                      </p:cBhvr>
                                      <p:tavLst>
                                        <p:tav tm="0">
                                          <p:val>
                                            <p:fltVal val="0"/>
                                          </p:val>
                                        </p:tav>
                                        <p:tav tm="100000">
                                          <p:val>
                                            <p:strVal val="#ppt_w"/>
                                          </p:val>
                                        </p:tav>
                                      </p:tavLst>
                                    </p:anim>
                                    <p:anim calcmode="lin" valueType="num">
                                      <p:cBhvr>
                                        <p:cTn id="382" dur="500" fill="hold"/>
                                        <p:tgtEl>
                                          <p:spTgt spid="103840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6"/>
                                        </p:tgtEl>
                                        <p:attrNameLst>
                                          <p:attrName>ppt_c</p:attrName>
                                        </p:attrNameLst>
                                      </p:cBhvr>
                                      <p:to>
                                        <a:schemeClr val="accent2"/>
                                      </p:to>
                                    </p:animClr>
                                  </p:subTnLst>
                                </p:cTn>
                              </p:par>
                            </p:childTnLst>
                          </p:cTn>
                        </p:par>
                      </p:childTnLst>
                    </p:cTn>
                  </p:par>
                  <p:par>
                    <p:cTn id="383" fill="hold" nodeType="clickPar">
                      <p:stCondLst>
                        <p:cond delay="indefinite"/>
                      </p:stCondLst>
                      <p:childTnLst>
                        <p:par>
                          <p:cTn id="384" fill="hold" nodeType="withGroup">
                            <p:stCondLst>
                              <p:cond delay="0"/>
                            </p:stCondLst>
                            <p:childTnLst>
                              <p:par>
                                <p:cTn id="385" presetID="17" presetClass="entr" presetSubtype="1" repeatCount="3000" fill="hold" grpId="0" nodeType="clickEffect">
                                  <p:stCondLst>
                                    <p:cond delay="0"/>
                                  </p:stCondLst>
                                  <p:childTnLst>
                                    <p:set>
                                      <p:cBhvr>
                                        <p:cTn id="386" dur="1" fill="hold">
                                          <p:stCondLst>
                                            <p:cond delay="0"/>
                                          </p:stCondLst>
                                        </p:cTn>
                                        <p:tgtEl>
                                          <p:spTgt spid="1038405"/>
                                        </p:tgtEl>
                                        <p:attrNameLst>
                                          <p:attrName>style.visibility</p:attrName>
                                        </p:attrNameLst>
                                      </p:cBhvr>
                                      <p:to>
                                        <p:strVal val="visible"/>
                                      </p:to>
                                    </p:set>
                                    <p:anim calcmode="lin" valueType="num">
                                      <p:cBhvr>
                                        <p:cTn id="387" dur="500" fill="hold"/>
                                        <p:tgtEl>
                                          <p:spTgt spid="1038405"/>
                                        </p:tgtEl>
                                        <p:attrNameLst>
                                          <p:attrName>ppt_x</p:attrName>
                                        </p:attrNameLst>
                                      </p:cBhvr>
                                      <p:tavLst>
                                        <p:tav tm="0">
                                          <p:val>
                                            <p:strVal val="#ppt_x"/>
                                          </p:val>
                                        </p:tav>
                                        <p:tav tm="100000">
                                          <p:val>
                                            <p:strVal val="#ppt_x"/>
                                          </p:val>
                                        </p:tav>
                                      </p:tavLst>
                                    </p:anim>
                                    <p:anim calcmode="lin" valueType="num">
                                      <p:cBhvr>
                                        <p:cTn id="388" dur="500" fill="hold"/>
                                        <p:tgtEl>
                                          <p:spTgt spid="1038405"/>
                                        </p:tgtEl>
                                        <p:attrNameLst>
                                          <p:attrName>ppt_y</p:attrName>
                                        </p:attrNameLst>
                                      </p:cBhvr>
                                      <p:tavLst>
                                        <p:tav tm="0">
                                          <p:val>
                                            <p:strVal val="#ppt_y-#ppt_h/2"/>
                                          </p:val>
                                        </p:tav>
                                        <p:tav tm="100000">
                                          <p:val>
                                            <p:strVal val="#ppt_y"/>
                                          </p:val>
                                        </p:tav>
                                      </p:tavLst>
                                    </p:anim>
                                    <p:anim calcmode="lin" valueType="num">
                                      <p:cBhvr>
                                        <p:cTn id="389" dur="500" fill="hold"/>
                                        <p:tgtEl>
                                          <p:spTgt spid="1038405"/>
                                        </p:tgtEl>
                                        <p:attrNameLst>
                                          <p:attrName>ppt_w</p:attrName>
                                        </p:attrNameLst>
                                      </p:cBhvr>
                                      <p:tavLst>
                                        <p:tav tm="0">
                                          <p:val>
                                            <p:strVal val="#ppt_w"/>
                                          </p:val>
                                        </p:tav>
                                        <p:tav tm="100000">
                                          <p:val>
                                            <p:strVal val="#ppt_w"/>
                                          </p:val>
                                        </p:tav>
                                      </p:tavLst>
                                    </p:anim>
                                    <p:anim calcmode="lin" valueType="num">
                                      <p:cBhvr>
                                        <p:cTn id="390" dur="500" fill="hold"/>
                                        <p:tgtEl>
                                          <p:spTgt spid="103840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5"/>
                                        </p:tgtEl>
                                        <p:attrNameLst>
                                          <p:attrName>ppt_c</p:attrName>
                                        </p:attrNameLst>
                                      </p:cBhvr>
                                      <p:to>
                                        <a:schemeClr val="accent2"/>
                                      </p:to>
                                    </p:animClr>
                                  </p:subTnLst>
                                </p:cTn>
                              </p:par>
                            </p:childTnLst>
                          </p:cTn>
                        </p:par>
                      </p:childTnLst>
                    </p:cTn>
                  </p:par>
                  <p:par>
                    <p:cTn id="391" fill="hold" nodeType="clickPar">
                      <p:stCondLst>
                        <p:cond delay="indefinite"/>
                      </p:stCondLst>
                      <p:childTnLst>
                        <p:par>
                          <p:cTn id="392" fill="hold" nodeType="withGroup">
                            <p:stCondLst>
                              <p:cond delay="0"/>
                            </p:stCondLst>
                            <p:childTnLst>
                              <p:par>
                                <p:cTn id="393" presetID="17" presetClass="entr" presetSubtype="8" repeatCount="3000" fill="hold" grpId="0" nodeType="clickEffect">
                                  <p:stCondLst>
                                    <p:cond delay="0"/>
                                  </p:stCondLst>
                                  <p:childTnLst>
                                    <p:set>
                                      <p:cBhvr>
                                        <p:cTn id="394" dur="1" fill="hold">
                                          <p:stCondLst>
                                            <p:cond delay="0"/>
                                          </p:stCondLst>
                                        </p:cTn>
                                        <p:tgtEl>
                                          <p:spTgt spid="1038404"/>
                                        </p:tgtEl>
                                        <p:attrNameLst>
                                          <p:attrName>style.visibility</p:attrName>
                                        </p:attrNameLst>
                                      </p:cBhvr>
                                      <p:to>
                                        <p:strVal val="visible"/>
                                      </p:to>
                                    </p:set>
                                    <p:anim calcmode="lin" valueType="num">
                                      <p:cBhvr>
                                        <p:cTn id="395" dur="500" fill="hold"/>
                                        <p:tgtEl>
                                          <p:spTgt spid="1038404"/>
                                        </p:tgtEl>
                                        <p:attrNameLst>
                                          <p:attrName>ppt_x</p:attrName>
                                        </p:attrNameLst>
                                      </p:cBhvr>
                                      <p:tavLst>
                                        <p:tav tm="0">
                                          <p:val>
                                            <p:strVal val="#ppt_x-#ppt_w/2"/>
                                          </p:val>
                                        </p:tav>
                                        <p:tav tm="100000">
                                          <p:val>
                                            <p:strVal val="#ppt_x"/>
                                          </p:val>
                                        </p:tav>
                                      </p:tavLst>
                                    </p:anim>
                                    <p:anim calcmode="lin" valueType="num">
                                      <p:cBhvr>
                                        <p:cTn id="396" dur="500" fill="hold"/>
                                        <p:tgtEl>
                                          <p:spTgt spid="1038404"/>
                                        </p:tgtEl>
                                        <p:attrNameLst>
                                          <p:attrName>ppt_y</p:attrName>
                                        </p:attrNameLst>
                                      </p:cBhvr>
                                      <p:tavLst>
                                        <p:tav tm="0">
                                          <p:val>
                                            <p:strVal val="#ppt_y"/>
                                          </p:val>
                                        </p:tav>
                                        <p:tav tm="100000">
                                          <p:val>
                                            <p:strVal val="#ppt_y"/>
                                          </p:val>
                                        </p:tav>
                                      </p:tavLst>
                                    </p:anim>
                                    <p:anim calcmode="lin" valueType="num">
                                      <p:cBhvr>
                                        <p:cTn id="397" dur="500" fill="hold"/>
                                        <p:tgtEl>
                                          <p:spTgt spid="1038404"/>
                                        </p:tgtEl>
                                        <p:attrNameLst>
                                          <p:attrName>ppt_w</p:attrName>
                                        </p:attrNameLst>
                                      </p:cBhvr>
                                      <p:tavLst>
                                        <p:tav tm="0">
                                          <p:val>
                                            <p:fltVal val="0"/>
                                          </p:val>
                                        </p:tav>
                                        <p:tav tm="100000">
                                          <p:val>
                                            <p:strVal val="#ppt_w"/>
                                          </p:val>
                                        </p:tav>
                                      </p:tavLst>
                                    </p:anim>
                                    <p:anim calcmode="lin" valueType="num">
                                      <p:cBhvr>
                                        <p:cTn id="398" dur="500" fill="hold"/>
                                        <p:tgtEl>
                                          <p:spTgt spid="103840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4"/>
                                        </p:tgtEl>
                                        <p:attrNameLst>
                                          <p:attrName>ppt_c</p:attrName>
                                        </p:attrNameLst>
                                      </p:cBhvr>
                                      <p:to>
                                        <a:schemeClr val="accent2"/>
                                      </p:to>
                                    </p:animClr>
                                  </p:subTnLst>
                                </p:cTn>
                              </p:par>
                            </p:childTnLst>
                          </p:cTn>
                        </p:par>
                      </p:childTnLst>
                    </p:cTn>
                  </p:par>
                  <p:par>
                    <p:cTn id="399" fill="hold" nodeType="clickPar">
                      <p:stCondLst>
                        <p:cond delay="indefinite"/>
                      </p:stCondLst>
                      <p:childTnLst>
                        <p:par>
                          <p:cTn id="400" fill="hold" nodeType="withGroup">
                            <p:stCondLst>
                              <p:cond delay="0"/>
                            </p:stCondLst>
                            <p:childTnLst>
                              <p:par>
                                <p:cTn id="401" presetID="17" presetClass="entr" presetSubtype="4" repeatCount="3000" fill="hold" grpId="0" nodeType="clickEffect">
                                  <p:stCondLst>
                                    <p:cond delay="0"/>
                                  </p:stCondLst>
                                  <p:childTnLst>
                                    <p:set>
                                      <p:cBhvr>
                                        <p:cTn id="402" dur="1" fill="hold">
                                          <p:stCondLst>
                                            <p:cond delay="0"/>
                                          </p:stCondLst>
                                        </p:cTn>
                                        <p:tgtEl>
                                          <p:spTgt spid="1038403"/>
                                        </p:tgtEl>
                                        <p:attrNameLst>
                                          <p:attrName>style.visibility</p:attrName>
                                        </p:attrNameLst>
                                      </p:cBhvr>
                                      <p:to>
                                        <p:strVal val="visible"/>
                                      </p:to>
                                    </p:set>
                                    <p:anim calcmode="lin" valueType="num">
                                      <p:cBhvr>
                                        <p:cTn id="403" dur="500" fill="hold"/>
                                        <p:tgtEl>
                                          <p:spTgt spid="1038403"/>
                                        </p:tgtEl>
                                        <p:attrNameLst>
                                          <p:attrName>ppt_x</p:attrName>
                                        </p:attrNameLst>
                                      </p:cBhvr>
                                      <p:tavLst>
                                        <p:tav tm="0">
                                          <p:val>
                                            <p:strVal val="#ppt_x"/>
                                          </p:val>
                                        </p:tav>
                                        <p:tav tm="100000">
                                          <p:val>
                                            <p:strVal val="#ppt_x"/>
                                          </p:val>
                                        </p:tav>
                                      </p:tavLst>
                                    </p:anim>
                                    <p:anim calcmode="lin" valueType="num">
                                      <p:cBhvr>
                                        <p:cTn id="404" dur="500" fill="hold"/>
                                        <p:tgtEl>
                                          <p:spTgt spid="1038403"/>
                                        </p:tgtEl>
                                        <p:attrNameLst>
                                          <p:attrName>ppt_y</p:attrName>
                                        </p:attrNameLst>
                                      </p:cBhvr>
                                      <p:tavLst>
                                        <p:tav tm="0">
                                          <p:val>
                                            <p:strVal val="#ppt_y+#ppt_h/2"/>
                                          </p:val>
                                        </p:tav>
                                        <p:tav tm="100000">
                                          <p:val>
                                            <p:strVal val="#ppt_y"/>
                                          </p:val>
                                        </p:tav>
                                      </p:tavLst>
                                    </p:anim>
                                    <p:anim calcmode="lin" valueType="num">
                                      <p:cBhvr>
                                        <p:cTn id="405" dur="500" fill="hold"/>
                                        <p:tgtEl>
                                          <p:spTgt spid="1038403"/>
                                        </p:tgtEl>
                                        <p:attrNameLst>
                                          <p:attrName>ppt_w</p:attrName>
                                        </p:attrNameLst>
                                      </p:cBhvr>
                                      <p:tavLst>
                                        <p:tav tm="0">
                                          <p:val>
                                            <p:strVal val="#ppt_w"/>
                                          </p:val>
                                        </p:tav>
                                        <p:tav tm="100000">
                                          <p:val>
                                            <p:strVal val="#ppt_w"/>
                                          </p:val>
                                        </p:tav>
                                      </p:tavLst>
                                    </p:anim>
                                    <p:anim calcmode="lin" valueType="num">
                                      <p:cBhvr>
                                        <p:cTn id="406" dur="500" fill="hold"/>
                                        <p:tgtEl>
                                          <p:spTgt spid="103840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3"/>
                                        </p:tgtEl>
                                        <p:attrNameLst>
                                          <p:attrName>ppt_c</p:attrName>
                                        </p:attrNameLst>
                                      </p:cBhvr>
                                      <p:to>
                                        <a:schemeClr val="accent2"/>
                                      </p:to>
                                    </p:animClr>
                                  </p:subTnLst>
                                </p:cTn>
                              </p:par>
                            </p:childTnLst>
                          </p:cTn>
                        </p:par>
                      </p:childTnLst>
                    </p:cTn>
                  </p:par>
                  <p:par>
                    <p:cTn id="407" fill="hold" nodeType="clickPar">
                      <p:stCondLst>
                        <p:cond delay="indefinite"/>
                      </p:stCondLst>
                      <p:childTnLst>
                        <p:par>
                          <p:cTn id="408" fill="hold" nodeType="withGroup">
                            <p:stCondLst>
                              <p:cond delay="0"/>
                            </p:stCondLst>
                            <p:childTnLst>
                              <p:par>
                                <p:cTn id="409" presetID="17" presetClass="entr" presetSubtype="8" repeatCount="3000" fill="hold" grpId="0" nodeType="clickEffect">
                                  <p:stCondLst>
                                    <p:cond delay="0"/>
                                  </p:stCondLst>
                                  <p:childTnLst>
                                    <p:set>
                                      <p:cBhvr>
                                        <p:cTn id="410" dur="1" fill="hold">
                                          <p:stCondLst>
                                            <p:cond delay="0"/>
                                          </p:stCondLst>
                                        </p:cTn>
                                        <p:tgtEl>
                                          <p:spTgt spid="1038407"/>
                                        </p:tgtEl>
                                        <p:attrNameLst>
                                          <p:attrName>style.visibility</p:attrName>
                                        </p:attrNameLst>
                                      </p:cBhvr>
                                      <p:to>
                                        <p:strVal val="visible"/>
                                      </p:to>
                                    </p:set>
                                    <p:anim calcmode="lin" valueType="num">
                                      <p:cBhvr>
                                        <p:cTn id="411" dur="500" fill="hold"/>
                                        <p:tgtEl>
                                          <p:spTgt spid="1038407"/>
                                        </p:tgtEl>
                                        <p:attrNameLst>
                                          <p:attrName>ppt_x</p:attrName>
                                        </p:attrNameLst>
                                      </p:cBhvr>
                                      <p:tavLst>
                                        <p:tav tm="0">
                                          <p:val>
                                            <p:strVal val="#ppt_x-#ppt_w/2"/>
                                          </p:val>
                                        </p:tav>
                                        <p:tav tm="100000">
                                          <p:val>
                                            <p:strVal val="#ppt_x"/>
                                          </p:val>
                                        </p:tav>
                                      </p:tavLst>
                                    </p:anim>
                                    <p:anim calcmode="lin" valueType="num">
                                      <p:cBhvr>
                                        <p:cTn id="412" dur="500" fill="hold"/>
                                        <p:tgtEl>
                                          <p:spTgt spid="1038407"/>
                                        </p:tgtEl>
                                        <p:attrNameLst>
                                          <p:attrName>ppt_y</p:attrName>
                                        </p:attrNameLst>
                                      </p:cBhvr>
                                      <p:tavLst>
                                        <p:tav tm="0">
                                          <p:val>
                                            <p:strVal val="#ppt_y"/>
                                          </p:val>
                                        </p:tav>
                                        <p:tav tm="100000">
                                          <p:val>
                                            <p:strVal val="#ppt_y"/>
                                          </p:val>
                                        </p:tav>
                                      </p:tavLst>
                                    </p:anim>
                                    <p:anim calcmode="lin" valueType="num">
                                      <p:cBhvr>
                                        <p:cTn id="413" dur="500" fill="hold"/>
                                        <p:tgtEl>
                                          <p:spTgt spid="1038407"/>
                                        </p:tgtEl>
                                        <p:attrNameLst>
                                          <p:attrName>ppt_w</p:attrName>
                                        </p:attrNameLst>
                                      </p:cBhvr>
                                      <p:tavLst>
                                        <p:tav tm="0">
                                          <p:val>
                                            <p:fltVal val="0"/>
                                          </p:val>
                                        </p:tav>
                                        <p:tav tm="100000">
                                          <p:val>
                                            <p:strVal val="#ppt_w"/>
                                          </p:val>
                                        </p:tav>
                                      </p:tavLst>
                                    </p:anim>
                                    <p:anim calcmode="lin" valueType="num">
                                      <p:cBhvr>
                                        <p:cTn id="414" dur="500" fill="hold"/>
                                        <p:tgtEl>
                                          <p:spTgt spid="10384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7"/>
                                        </p:tgtEl>
                                        <p:attrNameLst>
                                          <p:attrName>ppt_c</p:attrName>
                                        </p:attrNameLst>
                                      </p:cBhvr>
                                      <p:to>
                                        <a:schemeClr val="accent2"/>
                                      </p:to>
                                    </p:animClr>
                                  </p:subTnLst>
                                </p:cTn>
                              </p:par>
                            </p:childTnLst>
                          </p:cTn>
                        </p:par>
                      </p:childTnLst>
                    </p:cTn>
                  </p:par>
                  <p:par>
                    <p:cTn id="415" fill="hold" nodeType="clickPar">
                      <p:stCondLst>
                        <p:cond delay="indefinite"/>
                      </p:stCondLst>
                      <p:childTnLst>
                        <p:par>
                          <p:cTn id="416" fill="hold" nodeType="withGroup">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1038425"/>
                                        </p:tgtEl>
                                        <p:attrNameLst>
                                          <p:attrName>style.visibility</p:attrName>
                                        </p:attrNameLst>
                                      </p:cBhvr>
                                      <p:to>
                                        <p:strVal val="visible"/>
                                      </p:to>
                                    </p:set>
                                    <p:anim calcmode="lin" valueType="num">
                                      <p:cBhvr additive="base">
                                        <p:cTn id="419" dur="500" fill="hold"/>
                                        <p:tgtEl>
                                          <p:spTgt spid="1038425"/>
                                        </p:tgtEl>
                                        <p:attrNameLst>
                                          <p:attrName>ppt_x</p:attrName>
                                        </p:attrNameLst>
                                      </p:cBhvr>
                                      <p:tavLst>
                                        <p:tav tm="0">
                                          <p:val>
                                            <p:strVal val="#ppt_x"/>
                                          </p:val>
                                        </p:tav>
                                        <p:tav tm="100000">
                                          <p:val>
                                            <p:strVal val="#ppt_x"/>
                                          </p:val>
                                        </p:tav>
                                      </p:tavLst>
                                    </p:anim>
                                    <p:anim calcmode="lin" valueType="num">
                                      <p:cBhvr additive="base">
                                        <p:cTn id="420" dur="500" fill="hold"/>
                                        <p:tgtEl>
                                          <p:spTgt spid="1038425"/>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25"/>
                                        </p:tgtEl>
                                        <p:attrNameLst>
                                          <p:attrName>ppt_c</p:attrName>
                                        </p:attrNameLst>
                                      </p:cBhvr>
                                      <p:to>
                                        <a:srgbClr val="FF9900"/>
                                      </p:to>
                                    </p:animClr>
                                  </p:subTnLst>
                                </p:cTn>
                              </p:par>
                            </p:childTnLst>
                          </p:cTn>
                        </p:par>
                      </p:childTnLst>
                    </p:cTn>
                  </p:par>
                  <p:par>
                    <p:cTn id="421" fill="hold" nodeType="clickPar">
                      <p:stCondLst>
                        <p:cond delay="indefinite"/>
                      </p:stCondLst>
                      <p:childTnLst>
                        <p:par>
                          <p:cTn id="422" fill="hold" nodeType="withGroup">
                            <p:stCondLst>
                              <p:cond delay="0"/>
                            </p:stCondLst>
                            <p:childTnLst>
                              <p:par>
                                <p:cTn id="423" presetID="17" presetClass="entr" presetSubtype="8" repeatCount="3000" fill="hold" grpId="0" nodeType="clickEffect">
                                  <p:stCondLst>
                                    <p:cond delay="0"/>
                                  </p:stCondLst>
                                  <p:childTnLst>
                                    <p:set>
                                      <p:cBhvr>
                                        <p:cTn id="424" dur="1" fill="hold">
                                          <p:stCondLst>
                                            <p:cond delay="0"/>
                                          </p:stCondLst>
                                        </p:cTn>
                                        <p:tgtEl>
                                          <p:spTgt spid="1038411"/>
                                        </p:tgtEl>
                                        <p:attrNameLst>
                                          <p:attrName>style.visibility</p:attrName>
                                        </p:attrNameLst>
                                      </p:cBhvr>
                                      <p:to>
                                        <p:strVal val="visible"/>
                                      </p:to>
                                    </p:set>
                                    <p:anim calcmode="lin" valueType="num">
                                      <p:cBhvr>
                                        <p:cTn id="425" dur="500" fill="hold"/>
                                        <p:tgtEl>
                                          <p:spTgt spid="1038411"/>
                                        </p:tgtEl>
                                        <p:attrNameLst>
                                          <p:attrName>ppt_x</p:attrName>
                                        </p:attrNameLst>
                                      </p:cBhvr>
                                      <p:tavLst>
                                        <p:tav tm="0">
                                          <p:val>
                                            <p:strVal val="#ppt_x-#ppt_w/2"/>
                                          </p:val>
                                        </p:tav>
                                        <p:tav tm="100000">
                                          <p:val>
                                            <p:strVal val="#ppt_x"/>
                                          </p:val>
                                        </p:tav>
                                      </p:tavLst>
                                    </p:anim>
                                    <p:anim calcmode="lin" valueType="num">
                                      <p:cBhvr>
                                        <p:cTn id="426" dur="500" fill="hold"/>
                                        <p:tgtEl>
                                          <p:spTgt spid="1038411"/>
                                        </p:tgtEl>
                                        <p:attrNameLst>
                                          <p:attrName>ppt_y</p:attrName>
                                        </p:attrNameLst>
                                      </p:cBhvr>
                                      <p:tavLst>
                                        <p:tav tm="0">
                                          <p:val>
                                            <p:strVal val="#ppt_y"/>
                                          </p:val>
                                        </p:tav>
                                        <p:tav tm="100000">
                                          <p:val>
                                            <p:strVal val="#ppt_y"/>
                                          </p:val>
                                        </p:tav>
                                      </p:tavLst>
                                    </p:anim>
                                    <p:anim calcmode="lin" valueType="num">
                                      <p:cBhvr>
                                        <p:cTn id="427" dur="500" fill="hold"/>
                                        <p:tgtEl>
                                          <p:spTgt spid="1038411"/>
                                        </p:tgtEl>
                                        <p:attrNameLst>
                                          <p:attrName>ppt_w</p:attrName>
                                        </p:attrNameLst>
                                      </p:cBhvr>
                                      <p:tavLst>
                                        <p:tav tm="0">
                                          <p:val>
                                            <p:fltVal val="0"/>
                                          </p:val>
                                        </p:tav>
                                        <p:tav tm="100000">
                                          <p:val>
                                            <p:strVal val="#ppt_w"/>
                                          </p:val>
                                        </p:tav>
                                      </p:tavLst>
                                    </p:anim>
                                    <p:anim calcmode="lin" valueType="num">
                                      <p:cBhvr>
                                        <p:cTn id="428" dur="500" fill="hold"/>
                                        <p:tgtEl>
                                          <p:spTgt spid="1038411"/>
                                        </p:tgtEl>
                                        <p:attrNameLst>
                                          <p:attrName>ppt_h</p:attrName>
                                        </p:attrNameLst>
                                      </p:cBhvr>
                                      <p:tavLst>
                                        <p:tav tm="0">
                                          <p:val>
                                            <p:strVal val="#ppt_h"/>
                                          </p:val>
                                        </p:tav>
                                        <p:tav tm="100000">
                                          <p:val>
                                            <p:strVal val="#ppt_h"/>
                                          </p:val>
                                        </p:tav>
                                      </p:tavLst>
                                    </p:anim>
                                  </p:childTnLst>
                                </p:cTn>
                              </p:par>
                            </p:childTnLst>
                          </p:cTn>
                        </p:par>
                      </p:childTnLst>
                    </p:cTn>
                  </p:par>
                  <p:par>
                    <p:cTn id="429" fill="hold" nodeType="clickPar">
                      <p:stCondLst>
                        <p:cond delay="indefinite"/>
                      </p:stCondLst>
                      <p:childTnLst>
                        <p:par>
                          <p:cTn id="430" fill="hold" nodeType="withGroup">
                            <p:stCondLst>
                              <p:cond delay="0"/>
                            </p:stCondLst>
                            <p:childTnLst>
                              <p:par>
                                <p:cTn id="431" presetID="17" presetClass="entr" presetSubtype="8" repeatCount="3000" fill="hold" grpId="0" nodeType="clickEffect">
                                  <p:stCondLst>
                                    <p:cond delay="0"/>
                                  </p:stCondLst>
                                  <p:childTnLst>
                                    <p:set>
                                      <p:cBhvr>
                                        <p:cTn id="432" dur="1" fill="hold">
                                          <p:stCondLst>
                                            <p:cond delay="0"/>
                                          </p:stCondLst>
                                        </p:cTn>
                                        <p:tgtEl>
                                          <p:spTgt spid="1038410"/>
                                        </p:tgtEl>
                                        <p:attrNameLst>
                                          <p:attrName>style.visibility</p:attrName>
                                        </p:attrNameLst>
                                      </p:cBhvr>
                                      <p:to>
                                        <p:strVal val="visible"/>
                                      </p:to>
                                    </p:set>
                                    <p:anim calcmode="lin" valueType="num">
                                      <p:cBhvr>
                                        <p:cTn id="433" dur="500" fill="hold"/>
                                        <p:tgtEl>
                                          <p:spTgt spid="1038410"/>
                                        </p:tgtEl>
                                        <p:attrNameLst>
                                          <p:attrName>ppt_x</p:attrName>
                                        </p:attrNameLst>
                                      </p:cBhvr>
                                      <p:tavLst>
                                        <p:tav tm="0">
                                          <p:val>
                                            <p:strVal val="#ppt_x-#ppt_w/2"/>
                                          </p:val>
                                        </p:tav>
                                        <p:tav tm="100000">
                                          <p:val>
                                            <p:strVal val="#ppt_x"/>
                                          </p:val>
                                        </p:tav>
                                      </p:tavLst>
                                    </p:anim>
                                    <p:anim calcmode="lin" valueType="num">
                                      <p:cBhvr>
                                        <p:cTn id="434" dur="500" fill="hold"/>
                                        <p:tgtEl>
                                          <p:spTgt spid="1038410"/>
                                        </p:tgtEl>
                                        <p:attrNameLst>
                                          <p:attrName>ppt_y</p:attrName>
                                        </p:attrNameLst>
                                      </p:cBhvr>
                                      <p:tavLst>
                                        <p:tav tm="0">
                                          <p:val>
                                            <p:strVal val="#ppt_y"/>
                                          </p:val>
                                        </p:tav>
                                        <p:tav tm="100000">
                                          <p:val>
                                            <p:strVal val="#ppt_y"/>
                                          </p:val>
                                        </p:tav>
                                      </p:tavLst>
                                    </p:anim>
                                    <p:anim calcmode="lin" valueType="num">
                                      <p:cBhvr>
                                        <p:cTn id="435" dur="500" fill="hold"/>
                                        <p:tgtEl>
                                          <p:spTgt spid="1038410"/>
                                        </p:tgtEl>
                                        <p:attrNameLst>
                                          <p:attrName>ppt_w</p:attrName>
                                        </p:attrNameLst>
                                      </p:cBhvr>
                                      <p:tavLst>
                                        <p:tav tm="0">
                                          <p:val>
                                            <p:fltVal val="0"/>
                                          </p:val>
                                        </p:tav>
                                        <p:tav tm="100000">
                                          <p:val>
                                            <p:strVal val="#ppt_w"/>
                                          </p:val>
                                        </p:tav>
                                      </p:tavLst>
                                    </p:anim>
                                    <p:anim calcmode="lin" valueType="num">
                                      <p:cBhvr>
                                        <p:cTn id="436" dur="500" fill="hold"/>
                                        <p:tgtEl>
                                          <p:spTgt spid="103841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0"/>
                                        </p:tgtEl>
                                        <p:attrNameLst>
                                          <p:attrName>ppt_c</p:attrName>
                                        </p:attrNameLst>
                                      </p:cBhvr>
                                      <p:to>
                                        <a:srgbClr val="FF9900"/>
                                      </p:to>
                                    </p:animClr>
                                  </p:subTnLst>
                                </p:cTn>
                              </p:par>
                            </p:childTnLst>
                          </p:cTn>
                        </p:par>
                      </p:childTnLst>
                    </p:cTn>
                  </p:par>
                  <p:par>
                    <p:cTn id="437" fill="hold" nodeType="clickPar">
                      <p:stCondLst>
                        <p:cond delay="indefinite"/>
                      </p:stCondLst>
                      <p:childTnLst>
                        <p:par>
                          <p:cTn id="438" fill="hold" nodeType="withGroup">
                            <p:stCondLst>
                              <p:cond delay="0"/>
                            </p:stCondLst>
                            <p:childTnLst>
                              <p:par>
                                <p:cTn id="439" presetID="17" presetClass="entr" presetSubtype="4" repeatCount="3000" fill="hold" grpId="0" nodeType="clickEffect">
                                  <p:stCondLst>
                                    <p:cond delay="0"/>
                                  </p:stCondLst>
                                  <p:childTnLst>
                                    <p:set>
                                      <p:cBhvr>
                                        <p:cTn id="440" dur="1" fill="hold">
                                          <p:stCondLst>
                                            <p:cond delay="0"/>
                                          </p:stCondLst>
                                        </p:cTn>
                                        <p:tgtEl>
                                          <p:spTgt spid="1038409"/>
                                        </p:tgtEl>
                                        <p:attrNameLst>
                                          <p:attrName>style.visibility</p:attrName>
                                        </p:attrNameLst>
                                      </p:cBhvr>
                                      <p:to>
                                        <p:strVal val="visible"/>
                                      </p:to>
                                    </p:set>
                                    <p:anim calcmode="lin" valueType="num">
                                      <p:cBhvr>
                                        <p:cTn id="441" dur="500" fill="hold"/>
                                        <p:tgtEl>
                                          <p:spTgt spid="1038409"/>
                                        </p:tgtEl>
                                        <p:attrNameLst>
                                          <p:attrName>ppt_x</p:attrName>
                                        </p:attrNameLst>
                                      </p:cBhvr>
                                      <p:tavLst>
                                        <p:tav tm="0">
                                          <p:val>
                                            <p:strVal val="#ppt_x"/>
                                          </p:val>
                                        </p:tav>
                                        <p:tav tm="100000">
                                          <p:val>
                                            <p:strVal val="#ppt_x"/>
                                          </p:val>
                                        </p:tav>
                                      </p:tavLst>
                                    </p:anim>
                                    <p:anim calcmode="lin" valueType="num">
                                      <p:cBhvr>
                                        <p:cTn id="442" dur="500" fill="hold"/>
                                        <p:tgtEl>
                                          <p:spTgt spid="1038409"/>
                                        </p:tgtEl>
                                        <p:attrNameLst>
                                          <p:attrName>ppt_y</p:attrName>
                                        </p:attrNameLst>
                                      </p:cBhvr>
                                      <p:tavLst>
                                        <p:tav tm="0">
                                          <p:val>
                                            <p:strVal val="#ppt_y+#ppt_h/2"/>
                                          </p:val>
                                        </p:tav>
                                        <p:tav tm="100000">
                                          <p:val>
                                            <p:strVal val="#ppt_y"/>
                                          </p:val>
                                        </p:tav>
                                      </p:tavLst>
                                    </p:anim>
                                    <p:anim calcmode="lin" valueType="num">
                                      <p:cBhvr>
                                        <p:cTn id="443" dur="500" fill="hold"/>
                                        <p:tgtEl>
                                          <p:spTgt spid="1038409"/>
                                        </p:tgtEl>
                                        <p:attrNameLst>
                                          <p:attrName>ppt_w</p:attrName>
                                        </p:attrNameLst>
                                      </p:cBhvr>
                                      <p:tavLst>
                                        <p:tav tm="0">
                                          <p:val>
                                            <p:strVal val="#ppt_w"/>
                                          </p:val>
                                        </p:tav>
                                        <p:tav tm="100000">
                                          <p:val>
                                            <p:strVal val="#ppt_w"/>
                                          </p:val>
                                        </p:tav>
                                      </p:tavLst>
                                    </p:anim>
                                    <p:anim calcmode="lin" valueType="num">
                                      <p:cBhvr>
                                        <p:cTn id="444" dur="500" fill="hold"/>
                                        <p:tgtEl>
                                          <p:spTgt spid="103840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9"/>
                                        </p:tgtEl>
                                        <p:attrNameLst>
                                          <p:attrName>ppt_c</p:attrName>
                                        </p:attrNameLst>
                                      </p:cBhvr>
                                      <p:to>
                                        <a:srgbClr val="FF9900"/>
                                      </p:to>
                                    </p:animClr>
                                  </p:subTnLst>
                                </p:cTn>
                              </p:par>
                            </p:childTnLst>
                          </p:cTn>
                        </p:par>
                      </p:childTnLst>
                    </p:cTn>
                  </p:par>
                  <p:par>
                    <p:cTn id="445" fill="hold" nodeType="clickPar">
                      <p:stCondLst>
                        <p:cond delay="indefinite"/>
                      </p:stCondLst>
                      <p:childTnLst>
                        <p:par>
                          <p:cTn id="446" fill="hold" nodeType="withGroup">
                            <p:stCondLst>
                              <p:cond delay="0"/>
                            </p:stCondLst>
                            <p:childTnLst>
                              <p:par>
                                <p:cTn id="447" presetID="17" presetClass="entr" presetSubtype="8" repeatCount="3000" fill="hold" grpId="0" nodeType="clickEffect">
                                  <p:stCondLst>
                                    <p:cond delay="0"/>
                                  </p:stCondLst>
                                  <p:childTnLst>
                                    <p:set>
                                      <p:cBhvr>
                                        <p:cTn id="448" dur="1" fill="hold">
                                          <p:stCondLst>
                                            <p:cond delay="0"/>
                                          </p:stCondLst>
                                        </p:cTn>
                                        <p:tgtEl>
                                          <p:spTgt spid="1038412"/>
                                        </p:tgtEl>
                                        <p:attrNameLst>
                                          <p:attrName>style.visibility</p:attrName>
                                        </p:attrNameLst>
                                      </p:cBhvr>
                                      <p:to>
                                        <p:strVal val="visible"/>
                                      </p:to>
                                    </p:set>
                                    <p:anim calcmode="lin" valueType="num">
                                      <p:cBhvr>
                                        <p:cTn id="449" dur="500" fill="hold"/>
                                        <p:tgtEl>
                                          <p:spTgt spid="1038412"/>
                                        </p:tgtEl>
                                        <p:attrNameLst>
                                          <p:attrName>ppt_x</p:attrName>
                                        </p:attrNameLst>
                                      </p:cBhvr>
                                      <p:tavLst>
                                        <p:tav tm="0">
                                          <p:val>
                                            <p:strVal val="#ppt_x-#ppt_w/2"/>
                                          </p:val>
                                        </p:tav>
                                        <p:tav tm="100000">
                                          <p:val>
                                            <p:strVal val="#ppt_x"/>
                                          </p:val>
                                        </p:tav>
                                      </p:tavLst>
                                    </p:anim>
                                    <p:anim calcmode="lin" valueType="num">
                                      <p:cBhvr>
                                        <p:cTn id="450" dur="500" fill="hold"/>
                                        <p:tgtEl>
                                          <p:spTgt spid="1038412"/>
                                        </p:tgtEl>
                                        <p:attrNameLst>
                                          <p:attrName>ppt_y</p:attrName>
                                        </p:attrNameLst>
                                      </p:cBhvr>
                                      <p:tavLst>
                                        <p:tav tm="0">
                                          <p:val>
                                            <p:strVal val="#ppt_y"/>
                                          </p:val>
                                        </p:tav>
                                        <p:tav tm="100000">
                                          <p:val>
                                            <p:strVal val="#ppt_y"/>
                                          </p:val>
                                        </p:tav>
                                      </p:tavLst>
                                    </p:anim>
                                    <p:anim calcmode="lin" valueType="num">
                                      <p:cBhvr>
                                        <p:cTn id="451" dur="500" fill="hold"/>
                                        <p:tgtEl>
                                          <p:spTgt spid="1038412"/>
                                        </p:tgtEl>
                                        <p:attrNameLst>
                                          <p:attrName>ppt_w</p:attrName>
                                        </p:attrNameLst>
                                      </p:cBhvr>
                                      <p:tavLst>
                                        <p:tav tm="0">
                                          <p:val>
                                            <p:fltVal val="0"/>
                                          </p:val>
                                        </p:tav>
                                        <p:tav tm="100000">
                                          <p:val>
                                            <p:strVal val="#ppt_w"/>
                                          </p:val>
                                        </p:tav>
                                      </p:tavLst>
                                    </p:anim>
                                    <p:anim calcmode="lin" valueType="num">
                                      <p:cBhvr>
                                        <p:cTn id="452" dur="500" fill="hold"/>
                                        <p:tgtEl>
                                          <p:spTgt spid="10384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2"/>
                                        </p:tgtEl>
                                        <p:attrNameLst>
                                          <p:attrName>ppt_c</p:attrName>
                                        </p:attrNameLst>
                                      </p:cBhvr>
                                      <p:to>
                                        <a:srgbClr val="FF9900"/>
                                      </p:to>
                                    </p:animClr>
                                  </p:subTnLst>
                                </p:cTn>
                              </p:par>
                            </p:childTnLst>
                          </p:cTn>
                        </p:par>
                      </p:childTnLst>
                    </p:cTn>
                  </p:par>
                  <p:par>
                    <p:cTn id="453" fill="hold" nodeType="clickPar">
                      <p:stCondLst>
                        <p:cond delay="indefinite"/>
                      </p:stCondLst>
                      <p:childTnLst>
                        <p:par>
                          <p:cTn id="454" fill="hold" nodeType="withGroup">
                            <p:stCondLst>
                              <p:cond delay="0"/>
                            </p:stCondLst>
                            <p:childTnLst>
                              <p:par>
                                <p:cTn id="455" presetID="17" presetClass="entr" presetSubtype="1" repeatCount="3000" fill="hold" grpId="0" nodeType="clickEffect">
                                  <p:stCondLst>
                                    <p:cond delay="0"/>
                                  </p:stCondLst>
                                  <p:childTnLst>
                                    <p:set>
                                      <p:cBhvr>
                                        <p:cTn id="456" dur="1" fill="hold">
                                          <p:stCondLst>
                                            <p:cond delay="0"/>
                                          </p:stCondLst>
                                        </p:cTn>
                                        <p:tgtEl>
                                          <p:spTgt spid="1038415"/>
                                        </p:tgtEl>
                                        <p:attrNameLst>
                                          <p:attrName>style.visibility</p:attrName>
                                        </p:attrNameLst>
                                      </p:cBhvr>
                                      <p:to>
                                        <p:strVal val="visible"/>
                                      </p:to>
                                    </p:set>
                                    <p:anim calcmode="lin" valueType="num">
                                      <p:cBhvr>
                                        <p:cTn id="457" dur="500" fill="hold"/>
                                        <p:tgtEl>
                                          <p:spTgt spid="1038415"/>
                                        </p:tgtEl>
                                        <p:attrNameLst>
                                          <p:attrName>ppt_x</p:attrName>
                                        </p:attrNameLst>
                                      </p:cBhvr>
                                      <p:tavLst>
                                        <p:tav tm="0">
                                          <p:val>
                                            <p:strVal val="#ppt_x"/>
                                          </p:val>
                                        </p:tav>
                                        <p:tav tm="100000">
                                          <p:val>
                                            <p:strVal val="#ppt_x"/>
                                          </p:val>
                                        </p:tav>
                                      </p:tavLst>
                                    </p:anim>
                                    <p:anim calcmode="lin" valueType="num">
                                      <p:cBhvr>
                                        <p:cTn id="458" dur="500" fill="hold"/>
                                        <p:tgtEl>
                                          <p:spTgt spid="1038415"/>
                                        </p:tgtEl>
                                        <p:attrNameLst>
                                          <p:attrName>ppt_y</p:attrName>
                                        </p:attrNameLst>
                                      </p:cBhvr>
                                      <p:tavLst>
                                        <p:tav tm="0">
                                          <p:val>
                                            <p:strVal val="#ppt_y-#ppt_h/2"/>
                                          </p:val>
                                        </p:tav>
                                        <p:tav tm="100000">
                                          <p:val>
                                            <p:strVal val="#ppt_y"/>
                                          </p:val>
                                        </p:tav>
                                      </p:tavLst>
                                    </p:anim>
                                    <p:anim calcmode="lin" valueType="num">
                                      <p:cBhvr>
                                        <p:cTn id="459" dur="500" fill="hold"/>
                                        <p:tgtEl>
                                          <p:spTgt spid="1038415"/>
                                        </p:tgtEl>
                                        <p:attrNameLst>
                                          <p:attrName>ppt_w</p:attrName>
                                        </p:attrNameLst>
                                      </p:cBhvr>
                                      <p:tavLst>
                                        <p:tav tm="0">
                                          <p:val>
                                            <p:strVal val="#ppt_w"/>
                                          </p:val>
                                        </p:tav>
                                        <p:tav tm="100000">
                                          <p:val>
                                            <p:strVal val="#ppt_w"/>
                                          </p:val>
                                        </p:tav>
                                      </p:tavLst>
                                    </p:anim>
                                    <p:anim calcmode="lin" valueType="num">
                                      <p:cBhvr>
                                        <p:cTn id="460" dur="500" fill="hold"/>
                                        <p:tgtEl>
                                          <p:spTgt spid="10384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5"/>
                                        </p:tgtEl>
                                        <p:attrNameLst>
                                          <p:attrName>ppt_c</p:attrName>
                                        </p:attrNameLst>
                                      </p:cBhvr>
                                      <p:to>
                                        <a:srgbClr val="FF9900"/>
                                      </p:to>
                                    </p:animClr>
                                  </p:subTnLst>
                                </p:cTn>
                              </p:par>
                            </p:childTnLst>
                          </p:cTn>
                        </p:par>
                      </p:childTnLst>
                    </p:cTn>
                  </p:par>
                  <p:par>
                    <p:cTn id="461" fill="hold" nodeType="clickPar">
                      <p:stCondLst>
                        <p:cond delay="indefinite"/>
                      </p:stCondLst>
                      <p:childTnLst>
                        <p:par>
                          <p:cTn id="462" fill="hold" nodeType="withGroup">
                            <p:stCondLst>
                              <p:cond delay="0"/>
                            </p:stCondLst>
                            <p:childTnLst>
                              <p:par>
                                <p:cTn id="463" presetID="17" presetClass="entr" presetSubtype="8" repeatCount="3000" fill="hold" grpId="0" nodeType="clickEffect">
                                  <p:stCondLst>
                                    <p:cond delay="0"/>
                                  </p:stCondLst>
                                  <p:childTnLst>
                                    <p:set>
                                      <p:cBhvr>
                                        <p:cTn id="464" dur="1" fill="hold">
                                          <p:stCondLst>
                                            <p:cond delay="0"/>
                                          </p:stCondLst>
                                        </p:cTn>
                                        <p:tgtEl>
                                          <p:spTgt spid="1038416"/>
                                        </p:tgtEl>
                                        <p:attrNameLst>
                                          <p:attrName>style.visibility</p:attrName>
                                        </p:attrNameLst>
                                      </p:cBhvr>
                                      <p:to>
                                        <p:strVal val="visible"/>
                                      </p:to>
                                    </p:set>
                                    <p:anim calcmode="lin" valueType="num">
                                      <p:cBhvr>
                                        <p:cTn id="465" dur="500" fill="hold"/>
                                        <p:tgtEl>
                                          <p:spTgt spid="1038416"/>
                                        </p:tgtEl>
                                        <p:attrNameLst>
                                          <p:attrName>ppt_x</p:attrName>
                                        </p:attrNameLst>
                                      </p:cBhvr>
                                      <p:tavLst>
                                        <p:tav tm="0">
                                          <p:val>
                                            <p:strVal val="#ppt_x-#ppt_w/2"/>
                                          </p:val>
                                        </p:tav>
                                        <p:tav tm="100000">
                                          <p:val>
                                            <p:strVal val="#ppt_x"/>
                                          </p:val>
                                        </p:tav>
                                      </p:tavLst>
                                    </p:anim>
                                    <p:anim calcmode="lin" valueType="num">
                                      <p:cBhvr>
                                        <p:cTn id="466" dur="500" fill="hold"/>
                                        <p:tgtEl>
                                          <p:spTgt spid="1038416"/>
                                        </p:tgtEl>
                                        <p:attrNameLst>
                                          <p:attrName>ppt_y</p:attrName>
                                        </p:attrNameLst>
                                      </p:cBhvr>
                                      <p:tavLst>
                                        <p:tav tm="0">
                                          <p:val>
                                            <p:strVal val="#ppt_y"/>
                                          </p:val>
                                        </p:tav>
                                        <p:tav tm="100000">
                                          <p:val>
                                            <p:strVal val="#ppt_y"/>
                                          </p:val>
                                        </p:tav>
                                      </p:tavLst>
                                    </p:anim>
                                    <p:anim calcmode="lin" valueType="num">
                                      <p:cBhvr>
                                        <p:cTn id="467" dur="500" fill="hold"/>
                                        <p:tgtEl>
                                          <p:spTgt spid="1038416"/>
                                        </p:tgtEl>
                                        <p:attrNameLst>
                                          <p:attrName>ppt_w</p:attrName>
                                        </p:attrNameLst>
                                      </p:cBhvr>
                                      <p:tavLst>
                                        <p:tav tm="0">
                                          <p:val>
                                            <p:fltVal val="0"/>
                                          </p:val>
                                        </p:tav>
                                        <p:tav tm="100000">
                                          <p:val>
                                            <p:strVal val="#ppt_w"/>
                                          </p:val>
                                        </p:tav>
                                      </p:tavLst>
                                    </p:anim>
                                    <p:anim calcmode="lin" valueType="num">
                                      <p:cBhvr>
                                        <p:cTn id="468" dur="500" fill="hold"/>
                                        <p:tgtEl>
                                          <p:spTgt spid="10384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6"/>
                                        </p:tgtEl>
                                        <p:attrNameLst>
                                          <p:attrName>ppt_c</p:attrName>
                                        </p:attrNameLst>
                                      </p:cBhvr>
                                      <p:to>
                                        <a:srgbClr val="FF9900"/>
                                      </p:to>
                                    </p:animClr>
                                  </p:subTnLst>
                                </p:cTn>
                              </p:par>
                            </p:childTnLst>
                          </p:cTn>
                        </p:par>
                      </p:childTnLst>
                    </p:cTn>
                  </p:par>
                  <p:par>
                    <p:cTn id="469" fill="hold" nodeType="clickPar">
                      <p:stCondLst>
                        <p:cond delay="indefinite"/>
                      </p:stCondLst>
                      <p:childTnLst>
                        <p:par>
                          <p:cTn id="470" fill="hold" nodeType="withGroup">
                            <p:stCondLst>
                              <p:cond delay="0"/>
                            </p:stCondLst>
                            <p:childTnLst>
                              <p:par>
                                <p:cTn id="471" presetID="17" presetClass="entr" presetSubtype="8" repeatCount="3000" fill="hold" grpId="0" nodeType="clickEffect">
                                  <p:stCondLst>
                                    <p:cond delay="0"/>
                                  </p:stCondLst>
                                  <p:childTnLst>
                                    <p:set>
                                      <p:cBhvr>
                                        <p:cTn id="472" dur="1" fill="hold">
                                          <p:stCondLst>
                                            <p:cond delay="0"/>
                                          </p:stCondLst>
                                        </p:cTn>
                                        <p:tgtEl>
                                          <p:spTgt spid="1038417"/>
                                        </p:tgtEl>
                                        <p:attrNameLst>
                                          <p:attrName>style.visibility</p:attrName>
                                        </p:attrNameLst>
                                      </p:cBhvr>
                                      <p:to>
                                        <p:strVal val="visible"/>
                                      </p:to>
                                    </p:set>
                                    <p:anim calcmode="lin" valueType="num">
                                      <p:cBhvr>
                                        <p:cTn id="473" dur="500" fill="hold"/>
                                        <p:tgtEl>
                                          <p:spTgt spid="1038417"/>
                                        </p:tgtEl>
                                        <p:attrNameLst>
                                          <p:attrName>ppt_x</p:attrName>
                                        </p:attrNameLst>
                                      </p:cBhvr>
                                      <p:tavLst>
                                        <p:tav tm="0">
                                          <p:val>
                                            <p:strVal val="#ppt_x-#ppt_w/2"/>
                                          </p:val>
                                        </p:tav>
                                        <p:tav tm="100000">
                                          <p:val>
                                            <p:strVal val="#ppt_x"/>
                                          </p:val>
                                        </p:tav>
                                      </p:tavLst>
                                    </p:anim>
                                    <p:anim calcmode="lin" valueType="num">
                                      <p:cBhvr>
                                        <p:cTn id="474" dur="500" fill="hold"/>
                                        <p:tgtEl>
                                          <p:spTgt spid="1038417"/>
                                        </p:tgtEl>
                                        <p:attrNameLst>
                                          <p:attrName>ppt_y</p:attrName>
                                        </p:attrNameLst>
                                      </p:cBhvr>
                                      <p:tavLst>
                                        <p:tav tm="0">
                                          <p:val>
                                            <p:strVal val="#ppt_y"/>
                                          </p:val>
                                        </p:tav>
                                        <p:tav tm="100000">
                                          <p:val>
                                            <p:strVal val="#ppt_y"/>
                                          </p:val>
                                        </p:tav>
                                      </p:tavLst>
                                    </p:anim>
                                    <p:anim calcmode="lin" valueType="num">
                                      <p:cBhvr>
                                        <p:cTn id="475" dur="500" fill="hold"/>
                                        <p:tgtEl>
                                          <p:spTgt spid="1038417"/>
                                        </p:tgtEl>
                                        <p:attrNameLst>
                                          <p:attrName>ppt_w</p:attrName>
                                        </p:attrNameLst>
                                      </p:cBhvr>
                                      <p:tavLst>
                                        <p:tav tm="0">
                                          <p:val>
                                            <p:fltVal val="0"/>
                                          </p:val>
                                        </p:tav>
                                        <p:tav tm="100000">
                                          <p:val>
                                            <p:strVal val="#ppt_w"/>
                                          </p:val>
                                        </p:tav>
                                      </p:tavLst>
                                    </p:anim>
                                    <p:anim calcmode="lin" valueType="num">
                                      <p:cBhvr>
                                        <p:cTn id="476" dur="500" fill="hold"/>
                                        <p:tgtEl>
                                          <p:spTgt spid="103841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7"/>
                                        </p:tgtEl>
                                        <p:attrNameLst>
                                          <p:attrName>ppt_c</p:attrName>
                                        </p:attrNameLst>
                                      </p:cBhvr>
                                      <p:to>
                                        <a:srgbClr val="FF9900"/>
                                      </p:to>
                                    </p:animClr>
                                  </p:subTnLst>
                                </p:cTn>
                              </p:par>
                            </p:childTnLst>
                          </p:cTn>
                        </p:par>
                      </p:childTnLst>
                    </p:cTn>
                  </p:par>
                  <p:par>
                    <p:cTn id="477" fill="hold" nodeType="clickPar">
                      <p:stCondLst>
                        <p:cond delay="indefinite"/>
                      </p:stCondLst>
                      <p:childTnLst>
                        <p:par>
                          <p:cTn id="478" fill="hold" nodeType="withGroup">
                            <p:stCondLst>
                              <p:cond delay="0"/>
                            </p:stCondLst>
                            <p:childTnLst>
                              <p:par>
                                <p:cTn id="479" presetID="17" presetClass="entr" presetSubtype="4" repeatCount="3000" fill="hold" grpId="0" nodeType="clickEffect">
                                  <p:stCondLst>
                                    <p:cond delay="0"/>
                                  </p:stCondLst>
                                  <p:childTnLst>
                                    <p:set>
                                      <p:cBhvr>
                                        <p:cTn id="480" dur="1" fill="hold">
                                          <p:stCondLst>
                                            <p:cond delay="0"/>
                                          </p:stCondLst>
                                        </p:cTn>
                                        <p:tgtEl>
                                          <p:spTgt spid="1038413"/>
                                        </p:tgtEl>
                                        <p:attrNameLst>
                                          <p:attrName>style.visibility</p:attrName>
                                        </p:attrNameLst>
                                      </p:cBhvr>
                                      <p:to>
                                        <p:strVal val="visible"/>
                                      </p:to>
                                    </p:set>
                                    <p:anim calcmode="lin" valueType="num">
                                      <p:cBhvr>
                                        <p:cTn id="481" dur="500" fill="hold"/>
                                        <p:tgtEl>
                                          <p:spTgt spid="1038413"/>
                                        </p:tgtEl>
                                        <p:attrNameLst>
                                          <p:attrName>ppt_x</p:attrName>
                                        </p:attrNameLst>
                                      </p:cBhvr>
                                      <p:tavLst>
                                        <p:tav tm="0">
                                          <p:val>
                                            <p:strVal val="#ppt_x"/>
                                          </p:val>
                                        </p:tav>
                                        <p:tav tm="100000">
                                          <p:val>
                                            <p:strVal val="#ppt_x"/>
                                          </p:val>
                                        </p:tav>
                                      </p:tavLst>
                                    </p:anim>
                                    <p:anim calcmode="lin" valueType="num">
                                      <p:cBhvr>
                                        <p:cTn id="482" dur="500" fill="hold"/>
                                        <p:tgtEl>
                                          <p:spTgt spid="1038413"/>
                                        </p:tgtEl>
                                        <p:attrNameLst>
                                          <p:attrName>ppt_y</p:attrName>
                                        </p:attrNameLst>
                                      </p:cBhvr>
                                      <p:tavLst>
                                        <p:tav tm="0">
                                          <p:val>
                                            <p:strVal val="#ppt_y+#ppt_h/2"/>
                                          </p:val>
                                        </p:tav>
                                        <p:tav tm="100000">
                                          <p:val>
                                            <p:strVal val="#ppt_y"/>
                                          </p:val>
                                        </p:tav>
                                      </p:tavLst>
                                    </p:anim>
                                    <p:anim calcmode="lin" valueType="num">
                                      <p:cBhvr>
                                        <p:cTn id="483" dur="500" fill="hold"/>
                                        <p:tgtEl>
                                          <p:spTgt spid="1038413"/>
                                        </p:tgtEl>
                                        <p:attrNameLst>
                                          <p:attrName>ppt_w</p:attrName>
                                        </p:attrNameLst>
                                      </p:cBhvr>
                                      <p:tavLst>
                                        <p:tav tm="0">
                                          <p:val>
                                            <p:strVal val="#ppt_w"/>
                                          </p:val>
                                        </p:tav>
                                        <p:tav tm="100000">
                                          <p:val>
                                            <p:strVal val="#ppt_w"/>
                                          </p:val>
                                        </p:tav>
                                      </p:tavLst>
                                    </p:anim>
                                    <p:anim calcmode="lin" valueType="num">
                                      <p:cBhvr>
                                        <p:cTn id="484" dur="500" fill="hold"/>
                                        <p:tgtEl>
                                          <p:spTgt spid="103841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3"/>
                                        </p:tgtEl>
                                        <p:attrNameLst>
                                          <p:attrName>ppt_c</p:attrName>
                                        </p:attrNameLst>
                                      </p:cBhvr>
                                      <p:to>
                                        <a:srgbClr val="FF9900"/>
                                      </p:to>
                                    </p:animClr>
                                  </p:subTnLst>
                                </p:cTn>
                              </p:par>
                            </p:childTnLst>
                          </p:cTn>
                        </p:par>
                      </p:childTnLst>
                    </p:cTn>
                  </p:par>
                  <p:par>
                    <p:cTn id="485" fill="hold" nodeType="clickPar">
                      <p:stCondLst>
                        <p:cond delay="indefinite"/>
                      </p:stCondLst>
                      <p:childTnLst>
                        <p:par>
                          <p:cTn id="486" fill="hold" nodeType="withGroup">
                            <p:stCondLst>
                              <p:cond delay="0"/>
                            </p:stCondLst>
                            <p:childTnLst>
                              <p:par>
                                <p:cTn id="487" presetID="17" presetClass="entr" presetSubtype="8" repeatCount="3000" fill="hold" grpId="0" nodeType="clickEffect">
                                  <p:stCondLst>
                                    <p:cond delay="0"/>
                                  </p:stCondLst>
                                  <p:childTnLst>
                                    <p:set>
                                      <p:cBhvr>
                                        <p:cTn id="488" dur="1" fill="hold">
                                          <p:stCondLst>
                                            <p:cond delay="0"/>
                                          </p:stCondLst>
                                        </p:cTn>
                                        <p:tgtEl>
                                          <p:spTgt spid="1038414"/>
                                        </p:tgtEl>
                                        <p:attrNameLst>
                                          <p:attrName>style.visibility</p:attrName>
                                        </p:attrNameLst>
                                      </p:cBhvr>
                                      <p:to>
                                        <p:strVal val="visible"/>
                                      </p:to>
                                    </p:set>
                                    <p:anim calcmode="lin" valueType="num">
                                      <p:cBhvr>
                                        <p:cTn id="489" dur="500" fill="hold"/>
                                        <p:tgtEl>
                                          <p:spTgt spid="1038414"/>
                                        </p:tgtEl>
                                        <p:attrNameLst>
                                          <p:attrName>ppt_x</p:attrName>
                                        </p:attrNameLst>
                                      </p:cBhvr>
                                      <p:tavLst>
                                        <p:tav tm="0">
                                          <p:val>
                                            <p:strVal val="#ppt_x-#ppt_w/2"/>
                                          </p:val>
                                        </p:tav>
                                        <p:tav tm="100000">
                                          <p:val>
                                            <p:strVal val="#ppt_x"/>
                                          </p:val>
                                        </p:tav>
                                      </p:tavLst>
                                    </p:anim>
                                    <p:anim calcmode="lin" valueType="num">
                                      <p:cBhvr>
                                        <p:cTn id="490" dur="500" fill="hold"/>
                                        <p:tgtEl>
                                          <p:spTgt spid="1038414"/>
                                        </p:tgtEl>
                                        <p:attrNameLst>
                                          <p:attrName>ppt_y</p:attrName>
                                        </p:attrNameLst>
                                      </p:cBhvr>
                                      <p:tavLst>
                                        <p:tav tm="0">
                                          <p:val>
                                            <p:strVal val="#ppt_y"/>
                                          </p:val>
                                        </p:tav>
                                        <p:tav tm="100000">
                                          <p:val>
                                            <p:strVal val="#ppt_y"/>
                                          </p:val>
                                        </p:tav>
                                      </p:tavLst>
                                    </p:anim>
                                    <p:anim calcmode="lin" valueType="num">
                                      <p:cBhvr>
                                        <p:cTn id="491" dur="500" fill="hold"/>
                                        <p:tgtEl>
                                          <p:spTgt spid="1038414"/>
                                        </p:tgtEl>
                                        <p:attrNameLst>
                                          <p:attrName>ppt_w</p:attrName>
                                        </p:attrNameLst>
                                      </p:cBhvr>
                                      <p:tavLst>
                                        <p:tav tm="0">
                                          <p:val>
                                            <p:fltVal val="0"/>
                                          </p:val>
                                        </p:tav>
                                        <p:tav tm="100000">
                                          <p:val>
                                            <p:strVal val="#ppt_w"/>
                                          </p:val>
                                        </p:tav>
                                      </p:tavLst>
                                    </p:anim>
                                    <p:anim calcmode="lin" valueType="num">
                                      <p:cBhvr>
                                        <p:cTn id="492" dur="500" fill="hold"/>
                                        <p:tgtEl>
                                          <p:spTgt spid="10384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4"/>
                                        </p:tgtEl>
                                        <p:attrNameLst>
                                          <p:attrName>ppt_c</p:attrName>
                                        </p:attrNameLst>
                                      </p:cBhvr>
                                      <p:to>
                                        <a:srgbClr val="FF9900"/>
                                      </p:to>
                                    </p:animClr>
                                  </p:subTnLst>
                                </p:cTn>
                              </p:par>
                            </p:childTnLst>
                          </p:cTn>
                        </p:par>
                      </p:childTnLst>
                    </p:cTn>
                  </p:par>
                  <p:par>
                    <p:cTn id="493" fill="hold" nodeType="clickPar">
                      <p:stCondLst>
                        <p:cond delay="indefinite"/>
                      </p:stCondLst>
                      <p:childTnLst>
                        <p:par>
                          <p:cTn id="494" fill="hold" nodeType="withGroup">
                            <p:stCondLst>
                              <p:cond delay="0"/>
                            </p:stCondLst>
                            <p:childTnLst>
                              <p:par>
                                <p:cTn id="495" presetID="17" presetClass="entr" presetSubtype="1" repeatCount="3000" fill="hold" grpId="0" nodeType="clickEffect">
                                  <p:stCondLst>
                                    <p:cond delay="0"/>
                                  </p:stCondLst>
                                  <p:childTnLst>
                                    <p:set>
                                      <p:cBhvr>
                                        <p:cTn id="496" dur="1" fill="hold">
                                          <p:stCondLst>
                                            <p:cond delay="0"/>
                                          </p:stCondLst>
                                        </p:cTn>
                                        <p:tgtEl>
                                          <p:spTgt spid="1038418"/>
                                        </p:tgtEl>
                                        <p:attrNameLst>
                                          <p:attrName>style.visibility</p:attrName>
                                        </p:attrNameLst>
                                      </p:cBhvr>
                                      <p:to>
                                        <p:strVal val="visible"/>
                                      </p:to>
                                    </p:set>
                                    <p:anim calcmode="lin" valueType="num">
                                      <p:cBhvr>
                                        <p:cTn id="497" dur="500" fill="hold"/>
                                        <p:tgtEl>
                                          <p:spTgt spid="1038418"/>
                                        </p:tgtEl>
                                        <p:attrNameLst>
                                          <p:attrName>ppt_x</p:attrName>
                                        </p:attrNameLst>
                                      </p:cBhvr>
                                      <p:tavLst>
                                        <p:tav tm="0">
                                          <p:val>
                                            <p:strVal val="#ppt_x"/>
                                          </p:val>
                                        </p:tav>
                                        <p:tav tm="100000">
                                          <p:val>
                                            <p:strVal val="#ppt_x"/>
                                          </p:val>
                                        </p:tav>
                                      </p:tavLst>
                                    </p:anim>
                                    <p:anim calcmode="lin" valueType="num">
                                      <p:cBhvr>
                                        <p:cTn id="498" dur="500" fill="hold"/>
                                        <p:tgtEl>
                                          <p:spTgt spid="1038418"/>
                                        </p:tgtEl>
                                        <p:attrNameLst>
                                          <p:attrName>ppt_y</p:attrName>
                                        </p:attrNameLst>
                                      </p:cBhvr>
                                      <p:tavLst>
                                        <p:tav tm="0">
                                          <p:val>
                                            <p:strVal val="#ppt_y-#ppt_h/2"/>
                                          </p:val>
                                        </p:tav>
                                        <p:tav tm="100000">
                                          <p:val>
                                            <p:strVal val="#ppt_y"/>
                                          </p:val>
                                        </p:tav>
                                      </p:tavLst>
                                    </p:anim>
                                    <p:anim calcmode="lin" valueType="num">
                                      <p:cBhvr>
                                        <p:cTn id="499" dur="500" fill="hold"/>
                                        <p:tgtEl>
                                          <p:spTgt spid="1038418"/>
                                        </p:tgtEl>
                                        <p:attrNameLst>
                                          <p:attrName>ppt_w</p:attrName>
                                        </p:attrNameLst>
                                      </p:cBhvr>
                                      <p:tavLst>
                                        <p:tav tm="0">
                                          <p:val>
                                            <p:strVal val="#ppt_w"/>
                                          </p:val>
                                        </p:tav>
                                        <p:tav tm="100000">
                                          <p:val>
                                            <p:strVal val="#ppt_w"/>
                                          </p:val>
                                        </p:tav>
                                      </p:tavLst>
                                    </p:anim>
                                    <p:anim calcmode="lin" valueType="num">
                                      <p:cBhvr>
                                        <p:cTn id="500" dur="500" fill="hold"/>
                                        <p:tgtEl>
                                          <p:spTgt spid="10384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8"/>
                                        </p:tgtEl>
                                        <p:attrNameLst>
                                          <p:attrName>ppt_c</p:attrName>
                                        </p:attrNameLst>
                                      </p:cBhvr>
                                      <p:to>
                                        <a:srgbClr val="FF9900"/>
                                      </p:to>
                                    </p:animClr>
                                  </p:subTnLst>
                                </p:cTn>
                              </p:par>
                            </p:childTnLst>
                          </p:cTn>
                        </p:par>
                      </p:childTnLst>
                    </p:cTn>
                  </p:par>
                  <p:par>
                    <p:cTn id="501" fill="hold" nodeType="clickPar">
                      <p:stCondLst>
                        <p:cond delay="indefinite"/>
                      </p:stCondLst>
                      <p:childTnLst>
                        <p:par>
                          <p:cTn id="502" fill="hold" nodeType="withGroup">
                            <p:stCondLst>
                              <p:cond delay="0"/>
                            </p:stCondLst>
                            <p:childTnLst>
                              <p:par>
                                <p:cTn id="503" presetID="17" presetClass="entr" presetSubtype="8" repeatCount="3000" fill="hold" grpId="0" nodeType="clickEffect">
                                  <p:stCondLst>
                                    <p:cond delay="0"/>
                                  </p:stCondLst>
                                  <p:childTnLst>
                                    <p:set>
                                      <p:cBhvr>
                                        <p:cTn id="504" dur="1" fill="hold">
                                          <p:stCondLst>
                                            <p:cond delay="0"/>
                                          </p:stCondLst>
                                        </p:cTn>
                                        <p:tgtEl>
                                          <p:spTgt spid="1038419"/>
                                        </p:tgtEl>
                                        <p:attrNameLst>
                                          <p:attrName>style.visibility</p:attrName>
                                        </p:attrNameLst>
                                      </p:cBhvr>
                                      <p:to>
                                        <p:strVal val="visible"/>
                                      </p:to>
                                    </p:set>
                                    <p:anim calcmode="lin" valueType="num">
                                      <p:cBhvr>
                                        <p:cTn id="505" dur="500" fill="hold"/>
                                        <p:tgtEl>
                                          <p:spTgt spid="1038419"/>
                                        </p:tgtEl>
                                        <p:attrNameLst>
                                          <p:attrName>ppt_x</p:attrName>
                                        </p:attrNameLst>
                                      </p:cBhvr>
                                      <p:tavLst>
                                        <p:tav tm="0">
                                          <p:val>
                                            <p:strVal val="#ppt_x-#ppt_w/2"/>
                                          </p:val>
                                        </p:tav>
                                        <p:tav tm="100000">
                                          <p:val>
                                            <p:strVal val="#ppt_x"/>
                                          </p:val>
                                        </p:tav>
                                      </p:tavLst>
                                    </p:anim>
                                    <p:anim calcmode="lin" valueType="num">
                                      <p:cBhvr>
                                        <p:cTn id="506" dur="500" fill="hold"/>
                                        <p:tgtEl>
                                          <p:spTgt spid="1038419"/>
                                        </p:tgtEl>
                                        <p:attrNameLst>
                                          <p:attrName>ppt_y</p:attrName>
                                        </p:attrNameLst>
                                      </p:cBhvr>
                                      <p:tavLst>
                                        <p:tav tm="0">
                                          <p:val>
                                            <p:strVal val="#ppt_y"/>
                                          </p:val>
                                        </p:tav>
                                        <p:tav tm="100000">
                                          <p:val>
                                            <p:strVal val="#ppt_y"/>
                                          </p:val>
                                        </p:tav>
                                      </p:tavLst>
                                    </p:anim>
                                    <p:anim calcmode="lin" valueType="num">
                                      <p:cBhvr>
                                        <p:cTn id="507" dur="500" fill="hold"/>
                                        <p:tgtEl>
                                          <p:spTgt spid="1038419"/>
                                        </p:tgtEl>
                                        <p:attrNameLst>
                                          <p:attrName>ppt_w</p:attrName>
                                        </p:attrNameLst>
                                      </p:cBhvr>
                                      <p:tavLst>
                                        <p:tav tm="0">
                                          <p:val>
                                            <p:fltVal val="0"/>
                                          </p:val>
                                        </p:tav>
                                        <p:tav tm="100000">
                                          <p:val>
                                            <p:strVal val="#ppt_w"/>
                                          </p:val>
                                        </p:tav>
                                      </p:tavLst>
                                    </p:anim>
                                    <p:anim calcmode="lin" valueType="num">
                                      <p:cBhvr>
                                        <p:cTn id="508" dur="500" fill="hold"/>
                                        <p:tgtEl>
                                          <p:spTgt spid="103841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9"/>
                                        </p:tgtEl>
                                        <p:attrNameLst>
                                          <p:attrName>ppt_c</p:attrName>
                                        </p:attrNameLst>
                                      </p:cBhvr>
                                      <p:to>
                                        <a:srgbClr val="FF9900"/>
                                      </p:to>
                                    </p:animClr>
                                  </p:subTnLst>
                                </p:cTn>
                              </p:par>
                            </p:childTnLst>
                          </p:cTn>
                        </p:par>
                      </p:childTnLst>
                    </p:cTn>
                  </p:par>
                  <p:par>
                    <p:cTn id="509" fill="hold" nodeType="clickPar">
                      <p:stCondLst>
                        <p:cond delay="indefinite"/>
                      </p:stCondLst>
                      <p:childTnLst>
                        <p:par>
                          <p:cTn id="510" fill="hold" nodeType="withGroup">
                            <p:stCondLst>
                              <p:cond delay="0"/>
                            </p:stCondLst>
                            <p:childTnLst>
                              <p:par>
                                <p:cTn id="511" presetID="17" presetClass="entr" presetSubtype="4" repeatCount="3000" fill="hold" grpId="0" nodeType="clickEffect">
                                  <p:stCondLst>
                                    <p:cond delay="0"/>
                                  </p:stCondLst>
                                  <p:childTnLst>
                                    <p:set>
                                      <p:cBhvr>
                                        <p:cTn id="512" dur="1" fill="hold">
                                          <p:stCondLst>
                                            <p:cond delay="0"/>
                                          </p:stCondLst>
                                        </p:cTn>
                                        <p:tgtEl>
                                          <p:spTgt spid="1038421"/>
                                        </p:tgtEl>
                                        <p:attrNameLst>
                                          <p:attrName>style.visibility</p:attrName>
                                        </p:attrNameLst>
                                      </p:cBhvr>
                                      <p:to>
                                        <p:strVal val="visible"/>
                                      </p:to>
                                    </p:set>
                                    <p:anim calcmode="lin" valueType="num">
                                      <p:cBhvr>
                                        <p:cTn id="513" dur="500" fill="hold"/>
                                        <p:tgtEl>
                                          <p:spTgt spid="1038421"/>
                                        </p:tgtEl>
                                        <p:attrNameLst>
                                          <p:attrName>ppt_x</p:attrName>
                                        </p:attrNameLst>
                                      </p:cBhvr>
                                      <p:tavLst>
                                        <p:tav tm="0">
                                          <p:val>
                                            <p:strVal val="#ppt_x"/>
                                          </p:val>
                                        </p:tav>
                                        <p:tav tm="100000">
                                          <p:val>
                                            <p:strVal val="#ppt_x"/>
                                          </p:val>
                                        </p:tav>
                                      </p:tavLst>
                                    </p:anim>
                                    <p:anim calcmode="lin" valueType="num">
                                      <p:cBhvr>
                                        <p:cTn id="514" dur="500" fill="hold"/>
                                        <p:tgtEl>
                                          <p:spTgt spid="1038421"/>
                                        </p:tgtEl>
                                        <p:attrNameLst>
                                          <p:attrName>ppt_y</p:attrName>
                                        </p:attrNameLst>
                                      </p:cBhvr>
                                      <p:tavLst>
                                        <p:tav tm="0">
                                          <p:val>
                                            <p:strVal val="#ppt_y+#ppt_h/2"/>
                                          </p:val>
                                        </p:tav>
                                        <p:tav tm="100000">
                                          <p:val>
                                            <p:strVal val="#ppt_y"/>
                                          </p:val>
                                        </p:tav>
                                      </p:tavLst>
                                    </p:anim>
                                    <p:anim calcmode="lin" valueType="num">
                                      <p:cBhvr>
                                        <p:cTn id="515" dur="500" fill="hold"/>
                                        <p:tgtEl>
                                          <p:spTgt spid="1038421"/>
                                        </p:tgtEl>
                                        <p:attrNameLst>
                                          <p:attrName>ppt_w</p:attrName>
                                        </p:attrNameLst>
                                      </p:cBhvr>
                                      <p:tavLst>
                                        <p:tav tm="0">
                                          <p:val>
                                            <p:strVal val="#ppt_w"/>
                                          </p:val>
                                        </p:tav>
                                        <p:tav tm="100000">
                                          <p:val>
                                            <p:strVal val="#ppt_w"/>
                                          </p:val>
                                        </p:tav>
                                      </p:tavLst>
                                    </p:anim>
                                    <p:anim calcmode="lin" valueType="num">
                                      <p:cBhvr>
                                        <p:cTn id="516" dur="500" fill="hold"/>
                                        <p:tgtEl>
                                          <p:spTgt spid="103842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1"/>
                                        </p:tgtEl>
                                        <p:attrNameLst>
                                          <p:attrName>ppt_c</p:attrName>
                                        </p:attrNameLst>
                                      </p:cBhvr>
                                      <p:to>
                                        <a:srgbClr val="FF9900"/>
                                      </p:to>
                                    </p:animClr>
                                  </p:subTnLst>
                                </p:cTn>
                              </p:par>
                            </p:childTnLst>
                          </p:cTn>
                        </p:par>
                      </p:childTnLst>
                    </p:cTn>
                  </p:par>
                  <p:par>
                    <p:cTn id="517" fill="hold" nodeType="clickPar">
                      <p:stCondLst>
                        <p:cond delay="indefinite"/>
                      </p:stCondLst>
                      <p:childTnLst>
                        <p:par>
                          <p:cTn id="518" fill="hold" nodeType="withGroup">
                            <p:stCondLst>
                              <p:cond delay="0"/>
                            </p:stCondLst>
                            <p:childTnLst>
                              <p:par>
                                <p:cTn id="519" presetID="17" presetClass="entr" presetSubtype="8" repeatCount="3000" fill="hold" grpId="0" nodeType="clickEffect">
                                  <p:stCondLst>
                                    <p:cond delay="0"/>
                                  </p:stCondLst>
                                  <p:childTnLst>
                                    <p:set>
                                      <p:cBhvr>
                                        <p:cTn id="520" dur="1" fill="hold">
                                          <p:stCondLst>
                                            <p:cond delay="0"/>
                                          </p:stCondLst>
                                        </p:cTn>
                                        <p:tgtEl>
                                          <p:spTgt spid="1038420"/>
                                        </p:tgtEl>
                                        <p:attrNameLst>
                                          <p:attrName>style.visibility</p:attrName>
                                        </p:attrNameLst>
                                      </p:cBhvr>
                                      <p:to>
                                        <p:strVal val="visible"/>
                                      </p:to>
                                    </p:set>
                                    <p:anim calcmode="lin" valueType="num">
                                      <p:cBhvr>
                                        <p:cTn id="521" dur="500" fill="hold"/>
                                        <p:tgtEl>
                                          <p:spTgt spid="1038420"/>
                                        </p:tgtEl>
                                        <p:attrNameLst>
                                          <p:attrName>ppt_x</p:attrName>
                                        </p:attrNameLst>
                                      </p:cBhvr>
                                      <p:tavLst>
                                        <p:tav tm="0">
                                          <p:val>
                                            <p:strVal val="#ppt_x-#ppt_w/2"/>
                                          </p:val>
                                        </p:tav>
                                        <p:tav tm="100000">
                                          <p:val>
                                            <p:strVal val="#ppt_x"/>
                                          </p:val>
                                        </p:tav>
                                      </p:tavLst>
                                    </p:anim>
                                    <p:anim calcmode="lin" valueType="num">
                                      <p:cBhvr>
                                        <p:cTn id="522" dur="500" fill="hold"/>
                                        <p:tgtEl>
                                          <p:spTgt spid="1038420"/>
                                        </p:tgtEl>
                                        <p:attrNameLst>
                                          <p:attrName>ppt_y</p:attrName>
                                        </p:attrNameLst>
                                      </p:cBhvr>
                                      <p:tavLst>
                                        <p:tav tm="0">
                                          <p:val>
                                            <p:strVal val="#ppt_y"/>
                                          </p:val>
                                        </p:tav>
                                        <p:tav tm="100000">
                                          <p:val>
                                            <p:strVal val="#ppt_y"/>
                                          </p:val>
                                        </p:tav>
                                      </p:tavLst>
                                    </p:anim>
                                    <p:anim calcmode="lin" valueType="num">
                                      <p:cBhvr>
                                        <p:cTn id="523" dur="500" fill="hold"/>
                                        <p:tgtEl>
                                          <p:spTgt spid="1038420"/>
                                        </p:tgtEl>
                                        <p:attrNameLst>
                                          <p:attrName>ppt_w</p:attrName>
                                        </p:attrNameLst>
                                      </p:cBhvr>
                                      <p:tavLst>
                                        <p:tav tm="0">
                                          <p:val>
                                            <p:fltVal val="0"/>
                                          </p:val>
                                        </p:tav>
                                        <p:tav tm="100000">
                                          <p:val>
                                            <p:strVal val="#ppt_w"/>
                                          </p:val>
                                        </p:tav>
                                      </p:tavLst>
                                    </p:anim>
                                    <p:anim calcmode="lin" valueType="num">
                                      <p:cBhvr>
                                        <p:cTn id="524" dur="500" fill="hold"/>
                                        <p:tgtEl>
                                          <p:spTgt spid="10384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0"/>
                                        </p:tgtEl>
                                        <p:attrNameLst>
                                          <p:attrName>ppt_c</p:attrName>
                                        </p:attrNameLst>
                                      </p:cBhvr>
                                      <p:to>
                                        <a:srgbClr val="FF9900"/>
                                      </p:to>
                                    </p:animClr>
                                  </p:subTnLst>
                                </p:cTn>
                              </p:par>
                            </p:childTnLst>
                          </p:cTn>
                        </p:par>
                      </p:childTnLst>
                    </p:cTn>
                  </p:par>
                  <p:par>
                    <p:cTn id="525" fill="hold" nodeType="clickPar">
                      <p:stCondLst>
                        <p:cond delay="indefinite"/>
                      </p:stCondLst>
                      <p:childTnLst>
                        <p:par>
                          <p:cTn id="526" fill="hold" nodeType="withGroup">
                            <p:stCondLst>
                              <p:cond delay="0"/>
                            </p:stCondLst>
                            <p:childTnLst>
                              <p:par>
                                <p:cTn id="527" presetID="17" presetClass="entr" presetSubtype="8" repeatCount="3000" fill="hold" grpId="0" nodeType="clickEffect">
                                  <p:stCondLst>
                                    <p:cond delay="0"/>
                                  </p:stCondLst>
                                  <p:childTnLst>
                                    <p:set>
                                      <p:cBhvr>
                                        <p:cTn id="528" dur="1" fill="hold">
                                          <p:stCondLst>
                                            <p:cond delay="0"/>
                                          </p:stCondLst>
                                        </p:cTn>
                                        <p:tgtEl>
                                          <p:spTgt spid="1038424"/>
                                        </p:tgtEl>
                                        <p:attrNameLst>
                                          <p:attrName>style.visibility</p:attrName>
                                        </p:attrNameLst>
                                      </p:cBhvr>
                                      <p:to>
                                        <p:strVal val="visible"/>
                                      </p:to>
                                    </p:set>
                                    <p:anim calcmode="lin" valueType="num">
                                      <p:cBhvr>
                                        <p:cTn id="529" dur="500" fill="hold"/>
                                        <p:tgtEl>
                                          <p:spTgt spid="1038424"/>
                                        </p:tgtEl>
                                        <p:attrNameLst>
                                          <p:attrName>ppt_x</p:attrName>
                                        </p:attrNameLst>
                                      </p:cBhvr>
                                      <p:tavLst>
                                        <p:tav tm="0">
                                          <p:val>
                                            <p:strVal val="#ppt_x-#ppt_w/2"/>
                                          </p:val>
                                        </p:tav>
                                        <p:tav tm="100000">
                                          <p:val>
                                            <p:strVal val="#ppt_x"/>
                                          </p:val>
                                        </p:tav>
                                      </p:tavLst>
                                    </p:anim>
                                    <p:anim calcmode="lin" valueType="num">
                                      <p:cBhvr>
                                        <p:cTn id="530" dur="500" fill="hold"/>
                                        <p:tgtEl>
                                          <p:spTgt spid="1038424"/>
                                        </p:tgtEl>
                                        <p:attrNameLst>
                                          <p:attrName>ppt_y</p:attrName>
                                        </p:attrNameLst>
                                      </p:cBhvr>
                                      <p:tavLst>
                                        <p:tav tm="0">
                                          <p:val>
                                            <p:strVal val="#ppt_y"/>
                                          </p:val>
                                        </p:tav>
                                        <p:tav tm="100000">
                                          <p:val>
                                            <p:strVal val="#ppt_y"/>
                                          </p:val>
                                        </p:tav>
                                      </p:tavLst>
                                    </p:anim>
                                    <p:anim calcmode="lin" valueType="num">
                                      <p:cBhvr>
                                        <p:cTn id="531" dur="500" fill="hold"/>
                                        <p:tgtEl>
                                          <p:spTgt spid="1038424"/>
                                        </p:tgtEl>
                                        <p:attrNameLst>
                                          <p:attrName>ppt_w</p:attrName>
                                        </p:attrNameLst>
                                      </p:cBhvr>
                                      <p:tavLst>
                                        <p:tav tm="0">
                                          <p:val>
                                            <p:fltVal val="0"/>
                                          </p:val>
                                        </p:tav>
                                        <p:tav tm="100000">
                                          <p:val>
                                            <p:strVal val="#ppt_w"/>
                                          </p:val>
                                        </p:tav>
                                      </p:tavLst>
                                    </p:anim>
                                    <p:anim calcmode="lin" valueType="num">
                                      <p:cBhvr>
                                        <p:cTn id="532" dur="500" fill="hold"/>
                                        <p:tgtEl>
                                          <p:spTgt spid="103842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4"/>
                                        </p:tgtEl>
                                        <p:attrNameLst>
                                          <p:attrName>ppt_c</p:attrName>
                                        </p:attrNameLst>
                                      </p:cBhvr>
                                      <p:to>
                                        <a:srgbClr val="FF9900"/>
                                      </p:to>
                                    </p:animClr>
                                  </p:subTnLst>
                                </p:cTn>
                              </p:par>
                            </p:childTnLst>
                          </p:cTn>
                        </p:par>
                      </p:childTnLst>
                    </p:cTn>
                  </p:par>
                  <p:par>
                    <p:cTn id="533" fill="hold" nodeType="clickPar">
                      <p:stCondLst>
                        <p:cond delay="indefinite"/>
                      </p:stCondLst>
                      <p:childTnLst>
                        <p:par>
                          <p:cTn id="534" fill="hold" nodeType="withGroup">
                            <p:stCondLst>
                              <p:cond delay="0"/>
                            </p:stCondLst>
                            <p:childTnLst>
                              <p:par>
                                <p:cTn id="535" presetID="17" presetClass="entr" presetSubtype="1" repeatCount="3000" fill="hold" grpId="0" nodeType="clickEffect">
                                  <p:stCondLst>
                                    <p:cond delay="0"/>
                                  </p:stCondLst>
                                  <p:childTnLst>
                                    <p:set>
                                      <p:cBhvr>
                                        <p:cTn id="536" dur="1" fill="hold">
                                          <p:stCondLst>
                                            <p:cond delay="0"/>
                                          </p:stCondLst>
                                        </p:cTn>
                                        <p:tgtEl>
                                          <p:spTgt spid="1038423"/>
                                        </p:tgtEl>
                                        <p:attrNameLst>
                                          <p:attrName>style.visibility</p:attrName>
                                        </p:attrNameLst>
                                      </p:cBhvr>
                                      <p:to>
                                        <p:strVal val="visible"/>
                                      </p:to>
                                    </p:set>
                                    <p:anim calcmode="lin" valueType="num">
                                      <p:cBhvr>
                                        <p:cTn id="537" dur="500" fill="hold"/>
                                        <p:tgtEl>
                                          <p:spTgt spid="1038423"/>
                                        </p:tgtEl>
                                        <p:attrNameLst>
                                          <p:attrName>ppt_x</p:attrName>
                                        </p:attrNameLst>
                                      </p:cBhvr>
                                      <p:tavLst>
                                        <p:tav tm="0">
                                          <p:val>
                                            <p:strVal val="#ppt_x"/>
                                          </p:val>
                                        </p:tav>
                                        <p:tav tm="100000">
                                          <p:val>
                                            <p:strVal val="#ppt_x"/>
                                          </p:val>
                                        </p:tav>
                                      </p:tavLst>
                                    </p:anim>
                                    <p:anim calcmode="lin" valueType="num">
                                      <p:cBhvr>
                                        <p:cTn id="538" dur="500" fill="hold"/>
                                        <p:tgtEl>
                                          <p:spTgt spid="1038423"/>
                                        </p:tgtEl>
                                        <p:attrNameLst>
                                          <p:attrName>ppt_y</p:attrName>
                                        </p:attrNameLst>
                                      </p:cBhvr>
                                      <p:tavLst>
                                        <p:tav tm="0">
                                          <p:val>
                                            <p:strVal val="#ppt_y-#ppt_h/2"/>
                                          </p:val>
                                        </p:tav>
                                        <p:tav tm="100000">
                                          <p:val>
                                            <p:strVal val="#ppt_y"/>
                                          </p:val>
                                        </p:tav>
                                      </p:tavLst>
                                    </p:anim>
                                    <p:anim calcmode="lin" valueType="num">
                                      <p:cBhvr>
                                        <p:cTn id="539" dur="500" fill="hold"/>
                                        <p:tgtEl>
                                          <p:spTgt spid="1038423"/>
                                        </p:tgtEl>
                                        <p:attrNameLst>
                                          <p:attrName>ppt_w</p:attrName>
                                        </p:attrNameLst>
                                      </p:cBhvr>
                                      <p:tavLst>
                                        <p:tav tm="0">
                                          <p:val>
                                            <p:strVal val="#ppt_w"/>
                                          </p:val>
                                        </p:tav>
                                        <p:tav tm="100000">
                                          <p:val>
                                            <p:strVal val="#ppt_w"/>
                                          </p:val>
                                        </p:tav>
                                      </p:tavLst>
                                    </p:anim>
                                    <p:anim calcmode="lin" valueType="num">
                                      <p:cBhvr>
                                        <p:cTn id="540" dur="500" fill="hold"/>
                                        <p:tgtEl>
                                          <p:spTgt spid="103842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3"/>
                                        </p:tgtEl>
                                        <p:attrNameLst>
                                          <p:attrName>ppt_c</p:attrName>
                                        </p:attrNameLst>
                                      </p:cBhvr>
                                      <p:to>
                                        <a:srgbClr val="FF9900"/>
                                      </p:to>
                                    </p:animClr>
                                  </p:subTnLst>
                                </p:cTn>
                              </p:par>
                            </p:childTnLst>
                          </p:cTn>
                        </p:par>
                      </p:childTnLst>
                    </p:cTn>
                  </p:par>
                  <p:par>
                    <p:cTn id="541" fill="hold" nodeType="clickPar">
                      <p:stCondLst>
                        <p:cond delay="indefinite"/>
                      </p:stCondLst>
                      <p:childTnLst>
                        <p:par>
                          <p:cTn id="542" fill="hold" nodeType="withGroup">
                            <p:stCondLst>
                              <p:cond delay="0"/>
                            </p:stCondLst>
                            <p:childTnLst>
                              <p:par>
                                <p:cTn id="543" presetID="17" presetClass="entr" presetSubtype="8" repeatCount="3000" fill="hold" grpId="0" nodeType="clickEffect">
                                  <p:stCondLst>
                                    <p:cond delay="0"/>
                                  </p:stCondLst>
                                  <p:childTnLst>
                                    <p:set>
                                      <p:cBhvr>
                                        <p:cTn id="544" dur="1" fill="hold">
                                          <p:stCondLst>
                                            <p:cond delay="0"/>
                                          </p:stCondLst>
                                        </p:cTn>
                                        <p:tgtEl>
                                          <p:spTgt spid="1038422"/>
                                        </p:tgtEl>
                                        <p:attrNameLst>
                                          <p:attrName>style.visibility</p:attrName>
                                        </p:attrNameLst>
                                      </p:cBhvr>
                                      <p:to>
                                        <p:strVal val="visible"/>
                                      </p:to>
                                    </p:set>
                                    <p:anim calcmode="lin" valueType="num">
                                      <p:cBhvr>
                                        <p:cTn id="545" dur="500" fill="hold"/>
                                        <p:tgtEl>
                                          <p:spTgt spid="1038422"/>
                                        </p:tgtEl>
                                        <p:attrNameLst>
                                          <p:attrName>ppt_x</p:attrName>
                                        </p:attrNameLst>
                                      </p:cBhvr>
                                      <p:tavLst>
                                        <p:tav tm="0">
                                          <p:val>
                                            <p:strVal val="#ppt_x-#ppt_w/2"/>
                                          </p:val>
                                        </p:tav>
                                        <p:tav tm="100000">
                                          <p:val>
                                            <p:strVal val="#ppt_x"/>
                                          </p:val>
                                        </p:tav>
                                      </p:tavLst>
                                    </p:anim>
                                    <p:anim calcmode="lin" valueType="num">
                                      <p:cBhvr>
                                        <p:cTn id="546" dur="500" fill="hold"/>
                                        <p:tgtEl>
                                          <p:spTgt spid="1038422"/>
                                        </p:tgtEl>
                                        <p:attrNameLst>
                                          <p:attrName>ppt_y</p:attrName>
                                        </p:attrNameLst>
                                      </p:cBhvr>
                                      <p:tavLst>
                                        <p:tav tm="0">
                                          <p:val>
                                            <p:strVal val="#ppt_y"/>
                                          </p:val>
                                        </p:tav>
                                        <p:tav tm="100000">
                                          <p:val>
                                            <p:strVal val="#ppt_y"/>
                                          </p:val>
                                        </p:tav>
                                      </p:tavLst>
                                    </p:anim>
                                    <p:anim calcmode="lin" valueType="num">
                                      <p:cBhvr>
                                        <p:cTn id="547" dur="500" fill="hold"/>
                                        <p:tgtEl>
                                          <p:spTgt spid="1038422"/>
                                        </p:tgtEl>
                                        <p:attrNameLst>
                                          <p:attrName>ppt_w</p:attrName>
                                        </p:attrNameLst>
                                      </p:cBhvr>
                                      <p:tavLst>
                                        <p:tav tm="0">
                                          <p:val>
                                            <p:fltVal val="0"/>
                                          </p:val>
                                        </p:tav>
                                        <p:tav tm="100000">
                                          <p:val>
                                            <p:strVal val="#ppt_w"/>
                                          </p:val>
                                        </p:tav>
                                      </p:tavLst>
                                    </p:anim>
                                    <p:anim calcmode="lin" valueType="num">
                                      <p:cBhvr>
                                        <p:cTn id="548" dur="500" fill="hold"/>
                                        <p:tgtEl>
                                          <p:spTgt spid="103842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2"/>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57" grpId="0" animBg="1"/>
      <p:bldP spid="1038358" grpId="0" animBg="1"/>
      <p:bldP spid="1038359" grpId="0" animBg="1"/>
      <p:bldP spid="1038360" grpId="0" animBg="1"/>
      <p:bldP spid="1038361" grpId="0" animBg="1"/>
      <p:bldP spid="1038362" grpId="0" animBg="1"/>
      <p:bldP spid="1038363" grpId="0" animBg="1"/>
      <p:bldP spid="1038364" grpId="0" animBg="1"/>
      <p:bldP spid="1038365" grpId="0" animBg="1"/>
      <p:bldP spid="1038366" grpId="0" animBg="1"/>
      <p:bldP spid="1038367" grpId="0" animBg="1"/>
      <p:bldP spid="1038368" grpId="0" animBg="1"/>
      <p:bldP spid="1038369" grpId="0" animBg="1"/>
      <p:bldP spid="1038370" grpId="0" animBg="1"/>
      <p:bldP spid="1038371" grpId="0" animBg="1"/>
      <p:bldP spid="1038372" grpId="0" animBg="1"/>
      <p:bldP spid="1038373" grpId="0" animBg="1"/>
      <p:bldP spid="1038374" grpId="0" animBg="1"/>
      <p:bldP spid="1038375" grpId="0" animBg="1"/>
      <p:bldP spid="1038376" grpId="0" animBg="1"/>
      <p:bldP spid="1038377" grpId="0" animBg="1"/>
      <p:bldP spid="1038378" grpId="0" animBg="1"/>
      <p:bldP spid="1038379" grpId="0" animBg="1"/>
      <p:bldP spid="1038380" grpId="0" animBg="1"/>
      <p:bldP spid="1038381" grpId="0" animBg="1"/>
      <p:bldP spid="1038382" grpId="0" animBg="1"/>
      <p:bldP spid="1038383" grpId="0"/>
      <p:bldP spid="1038384" grpId="0" animBg="1"/>
      <p:bldP spid="1038385" grpId="0" animBg="1"/>
      <p:bldP spid="1038386" grpId="0" animBg="1"/>
      <p:bldP spid="1038387" grpId="0" animBg="1"/>
      <p:bldP spid="1038388" grpId="0" animBg="1"/>
      <p:bldP spid="1038389" grpId="0" animBg="1"/>
      <p:bldP spid="1038390" grpId="0" animBg="1"/>
      <p:bldP spid="1038391" grpId="0" animBg="1"/>
      <p:bldP spid="1038392" grpId="0" animBg="1"/>
      <p:bldP spid="1038393" grpId="0" animBg="1"/>
      <p:bldP spid="1038394" grpId="0" animBg="1"/>
      <p:bldP spid="1038395" grpId="0" animBg="1"/>
      <p:bldP spid="1038396" grpId="0" animBg="1"/>
      <p:bldP spid="1038397" grpId="0" animBg="1"/>
      <p:bldP spid="1038398" grpId="0" animBg="1"/>
      <p:bldP spid="1038399" grpId="0" animBg="1"/>
      <p:bldP spid="1038400" grpId="0" animBg="1"/>
      <p:bldP spid="1038401" grpId="0" animBg="1"/>
      <p:bldP spid="1038402" grpId="0" animBg="1"/>
      <p:bldP spid="1038403" grpId="0" animBg="1"/>
      <p:bldP spid="1038404" grpId="0" animBg="1"/>
      <p:bldP spid="1038405" grpId="0" animBg="1"/>
      <p:bldP spid="1038406" grpId="0" animBg="1"/>
      <p:bldP spid="1038407" grpId="0" animBg="1"/>
      <p:bldP spid="1038408" grpId="0"/>
      <p:bldP spid="1038409" grpId="0" animBg="1"/>
      <p:bldP spid="1038410" grpId="0" animBg="1"/>
      <p:bldP spid="1038411" grpId="0" animBg="1"/>
      <p:bldP spid="1038412" grpId="0" animBg="1"/>
      <p:bldP spid="1038413" grpId="0" animBg="1"/>
      <p:bldP spid="1038414" grpId="0" animBg="1"/>
      <p:bldP spid="1038415" grpId="0" animBg="1"/>
      <p:bldP spid="1038416" grpId="0" animBg="1"/>
      <p:bldP spid="1038417" grpId="0" animBg="1"/>
      <p:bldP spid="1038418" grpId="0" animBg="1"/>
      <p:bldP spid="1038419" grpId="0" animBg="1"/>
      <p:bldP spid="1038420" grpId="0" animBg="1"/>
      <p:bldP spid="1038421" grpId="0" animBg="1"/>
      <p:bldP spid="1038422" grpId="0" animBg="1"/>
      <p:bldP spid="1038423" grpId="0" animBg="1"/>
      <p:bldP spid="1038424" grpId="0" animBg="1"/>
      <p:bldP spid="1038425"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Line 2"/>
          <p:cNvSpPr>
            <a:spLocks noChangeShapeType="1"/>
          </p:cNvSpPr>
          <p:nvPr/>
        </p:nvSpPr>
        <p:spPr bwMode="auto">
          <a:xfrm>
            <a:off x="2535239" y="1268413"/>
            <a:ext cx="707707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78" name="Line 3"/>
          <p:cNvSpPr>
            <a:spLocks noChangeShapeType="1"/>
          </p:cNvSpPr>
          <p:nvPr/>
        </p:nvSpPr>
        <p:spPr bwMode="auto">
          <a:xfrm>
            <a:off x="2535239" y="1627188"/>
            <a:ext cx="707707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79" name="Line 4"/>
          <p:cNvSpPr>
            <a:spLocks noChangeShapeType="1"/>
          </p:cNvSpPr>
          <p:nvPr/>
        </p:nvSpPr>
        <p:spPr bwMode="auto">
          <a:xfrm>
            <a:off x="2535239" y="2365375"/>
            <a:ext cx="707707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80" name="Line 5"/>
          <p:cNvSpPr>
            <a:spLocks noChangeShapeType="1"/>
          </p:cNvSpPr>
          <p:nvPr/>
        </p:nvSpPr>
        <p:spPr bwMode="auto">
          <a:xfrm>
            <a:off x="2535239" y="3100388"/>
            <a:ext cx="707707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81" name="Line 6"/>
          <p:cNvSpPr>
            <a:spLocks noChangeShapeType="1"/>
          </p:cNvSpPr>
          <p:nvPr/>
        </p:nvSpPr>
        <p:spPr bwMode="auto">
          <a:xfrm>
            <a:off x="2535239" y="3835400"/>
            <a:ext cx="707707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82" name="Line 7"/>
          <p:cNvSpPr>
            <a:spLocks noChangeShapeType="1"/>
          </p:cNvSpPr>
          <p:nvPr/>
        </p:nvSpPr>
        <p:spPr bwMode="auto">
          <a:xfrm>
            <a:off x="2535239" y="4567238"/>
            <a:ext cx="707707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83" name="Line 8"/>
          <p:cNvSpPr>
            <a:spLocks noChangeShapeType="1"/>
          </p:cNvSpPr>
          <p:nvPr/>
        </p:nvSpPr>
        <p:spPr bwMode="auto">
          <a:xfrm>
            <a:off x="2535239" y="5303838"/>
            <a:ext cx="707707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84" name="Line 9"/>
          <p:cNvSpPr>
            <a:spLocks noChangeShapeType="1"/>
          </p:cNvSpPr>
          <p:nvPr/>
        </p:nvSpPr>
        <p:spPr bwMode="auto">
          <a:xfrm>
            <a:off x="2535238" y="1271589"/>
            <a:ext cx="0" cy="4035425"/>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85" name="Line 10"/>
          <p:cNvSpPr>
            <a:spLocks noChangeShapeType="1"/>
          </p:cNvSpPr>
          <p:nvPr/>
        </p:nvSpPr>
        <p:spPr bwMode="auto">
          <a:xfrm>
            <a:off x="3709988" y="1268413"/>
            <a:ext cx="0" cy="403860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86" name="Line 11"/>
          <p:cNvSpPr>
            <a:spLocks noChangeShapeType="1"/>
          </p:cNvSpPr>
          <p:nvPr/>
        </p:nvSpPr>
        <p:spPr bwMode="auto">
          <a:xfrm>
            <a:off x="4424363" y="1268413"/>
            <a:ext cx="0" cy="4038600"/>
          </a:xfrm>
          <a:prstGeom prst="line">
            <a:avLst/>
          </a:prstGeom>
          <a:noFill/>
          <a:ln w="9525">
            <a:solidFill>
              <a:schemeClr val="tx1"/>
            </a:solidFill>
            <a:prstDash val="lgDash"/>
            <a:round/>
            <a:headEnd/>
            <a:tailEnd/>
          </a:ln>
        </p:spPr>
        <p:txBody>
          <a:bodyPr/>
          <a:lstStyle/>
          <a:p>
            <a:endParaRPr lang="zh-CN" altLang="en-US">
              <a:latin typeface="+mn-ea"/>
              <a:cs typeface="Times New Roman" panose="02020603050405020304" pitchFamily="18" charset="0"/>
            </a:endParaRPr>
          </a:p>
        </p:txBody>
      </p:sp>
      <p:sp>
        <p:nvSpPr>
          <p:cNvPr id="357387" name="Line 12"/>
          <p:cNvSpPr>
            <a:spLocks noChangeShapeType="1"/>
          </p:cNvSpPr>
          <p:nvPr/>
        </p:nvSpPr>
        <p:spPr bwMode="auto">
          <a:xfrm>
            <a:off x="5137150" y="1268413"/>
            <a:ext cx="0" cy="4038600"/>
          </a:xfrm>
          <a:prstGeom prst="line">
            <a:avLst/>
          </a:prstGeom>
          <a:noFill/>
          <a:ln w="9525">
            <a:solidFill>
              <a:schemeClr val="tx1"/>
            </a:solidFill>
            <a:prstDash val="lgDash"/>
            <a:round/>
            <a:headEnd/>
            <a:tailEnd/>
          </a:ln>
        </p:spPr>
        <p:txBody>
          <a:bodyPr/>
          <a:lstStyle/>
          <a:p>
            <a:endParaRPr lang="zh-CN" altLang="en-US">
              <a:latin typeface="+mn-ea"/>
              <a:cs typeface="Times New Roman" panose="02020603050405020304" pitchFamily="18" charset="0"/>
            </a:endParaRPr>
          </a:p>
        </p:txBody>
      </p:sp>
      <p:sp>
        <p:nvSpPr>
          <p:cNvPr id="357388" name="Line 13"/>
          <p:cNvSpPr>
            <a:spLocks noChangeShapeType="1"/>
          </p:cNvSpPr>
          <p:nvPr/>
        </p:nvSpPr>
        <p:spPr bwMode="auto">
          <a:xfrm>
            <a:off x="5845175" y="1268413"/>
            <a:ext cx="0" cy="4038600"/>
          </a:xfrm>
          <a:prstGeom prst="line">
            <a:avLst/>
          </a:prstGeom>
          <a:noFill/>
          <a:ln w="9525">
            <a:solidFill>
              <a:schemeClr val="tx1"/>
            </a:solidFill>
            <a:prstDash val="lgDash"/>
            <a:round/>
            <a:headEnd/>
            <a:tailEnd/>
          </a:ln>
        </p:spPr>
        <p:txBody>
          <a:bodyPr/>
          <a:lstStyle/>
          <a:p>
            <a:endParaRPr lang="zh-CN" altLang="en-US">
              <a:latin typeface="+mn-ea"/>
              <a:cs typeface="Times New Roman" panose="02020603050405020304" pitchFamily="18" charset="0"/>
            </a:endParaRPr>
          </a:p>
        </p:txBody>
      </p:sp>
      <p:sp>
        <p:nvSpPr>
          <p:cNvPr id="357389" name="Line 14"/>
          <p:cNvSpPr>
            <a:spLocks noChangeShapeType="1"/>
          </p:cNvSpPr>
          <p:nvPr/>
        </p:nvSpPr>
        <p:spPr bwMode="auto">
          <a:xfrm>
            <a:off x="6578600" y="1268413"/>
            <a:ext cx="0" cy="4038600"/>
          </a:xfrm>
          <a:prstGeom prst="line">
            <a:avLst/>
          </a:prstGeom>
          <a:noFill/>
          <a:ln w="9525">
            <a:solidFill>
              <a:schemeClr val="tx1"/>
            </a:solidFill>
            <a:prstDash val="lgDash"/>
            <a:round/>
            <a:headEnd/>
            <a:tailEnd/>
          </a:ln>
        </p:spPr>
        <p:txBody>
          <a:bodyPr/>
          <a:lstStyle/>
          <a:p>
            <a:endParaRPr lang="zh-CN" altLang="en-US">
              <a:latin typeface="+mn-ea"/>
              <a:cs typeface="Times New Roman" panose="02020603050405020304" pitchFamily="18" charset="0"/>
            </a:endParaRPr>
          </a:p>
        </p:txBody>
      </p:sp>
      <p:sp>
        <p:nvSpPr>
          <p:cNvPr id="357390" name="Line 15"/>
          <p:cNvSpPr>
            <a:spLocks noChangeShapeType="1"/>
          </p:cNvSpPr>
          <p:nvPr/>
        </p:nvSpPr>
        <p:spPr bwMode="auto">
          <a:xfrm>
            <a:off x="7310438" y="1268413"/>
            <a:ext cx="0" cy="4038600"/>
          </a:xfrm>
          <a:prstGeom prst="line">
            <a:avLst/>
          </a:prstGeom>
          <a:noFill/>
          <a:ln w="9525">
            <a:solidFill>
              <a:schemeClr val="tx1"/>
            </a:solidFill>
            <a:prstDash val="lgDash"/>
            <a:round/>
            <a:headEnd/>
            <a:tailEnd/>
          </a:ln>
        </p:spPr>
        <p:txBody>
          <a:bodyPr/>
          <a:lstStyle/>
          <a:p>
            <a:endParaRPr lang="zh-CN" altLang="en-US">
              <a:latin typeface="+mn-ea"/>
              <a:cs typeface="Times New Roman" panose="02020603050405020304" pitchFamily="18" charset="0"/>
            </a:endParaRPr>
          </a:p>
        </p:txBody>
      </p:sp>
      <p:sp>
        <p:nvSpPr>
          <p:cNvPr id="357391" name="Line 16"/>
          <p:cNvSpPr>
            <a:spLocks noChangeShapeType="1"/>
          </p:cNvSpPr>
          <p:nvPr/>
        </p:nvSpPr>
        <p:spPr bwMode="auto">
          <a:xfrm>
            <a:off x="8099425" y="1268413"/>
            <a:ext cx="0" cy="4038600"/>
          </a:xfrm>
          <a:prstGeom prst="line">
            <a:avLst/>
          </a:prstGeom>
          <a:noFill/>
          <a:ln w="9525">
            <a:solidFill>
              <a:schemeClr val="tx1"/>
            </a:solidFill>
            <a:prstDash val="lgDash"/>
            <a:round/>
            <a:headEnd/>
            <a:tailEnd/>
          </a:ln>
        </p:spPr>
        <p:txBody>
          <a:bodyPr/>
          <a:lstStyle/>
          <a:p>
            <a:endParaRPr lang="zh-CN" altLang="en-US">
              <a:latin typeface="+mn-ea"/>
              <a:cs typeface="Times New Roman" panose="02020603050405020304" pitchFamily="18" charset="0"/>
            </a:endParaRPr>
          </a:p>
        </p:txBody>
      </p:sp>
      <p:sp>
        <p:nvSpPr>
          <p:cNvPr id="357392" name="Line 17"/>
          <p:cNvSpPr>
            <a:spLocks noChangeShapeType="1"/>
          </p:cNvSpPr>
          <p:nvPr/>
        </p:nvSpPr>
        <p:spPr bwMode="auto">
          <a:xfrm>
            <a:off x="8861425" y="1268413"/>
            <a:ext cx="0" cy="4038600"/>
          </a:xfrm>
          <a:prstGeom prst="line">
            <a:avLst/>
          </a:prstGeom>
          <a:noFill/>
          <a:ln w="9525">
            <a:solidFill>
              <a:schemeClr val="tx1"/>
            </a:solidFill>
            <a:prstDash val="lgDash"/>
            <a:round/>
            <a:headEnd/>
            <a:tailEnd/>
          </a:ln>
        </p:spPr>
        <p:txBody>
          <a:bodyPr/>
          <a:lstStyle/>
          <a:p>
            <a:endParaRPr lang="zh-CN" altLang="en-US">
              <a:latin typeface="+mn-ea"/>
              <a:cs typeface="Times New Roman" panose="02020603050405020304" pitchFamily="18" charset="0"/>
            </a:endParaRPr>
          </a:p>
        </p:txBody>
      </p:sp>
      <p:sp>
        <p:nvSpPr>
          <p:cNvPr id="357393" name="Line 18"/>
          <p:cNvSpPr>
            <a:spLocks noChangeShapeType="1"/>
          </p:cNvSpPr>
          <p:nvPr/>
        </p:nvSpPr>
        <p:spPr bwMode="auto">
          <a:xfrm>
            <a:off x="9621838" y="1268413"/>
            <a:ext cx="0" cy="4038600"/>
          </a:xfrm>
          <a:prstGeom prst="line">
            <a:avLst/>
          </a:prstGeom>
          <a:noFill/>
          <a:ln w="6350">
            <a:solidFill>
              <a:schemeClr val="tx1"/>
            </a:solidFill>
            <a:prstDash val="lgDash"/>
            <a:round/>
            <a:headEnd/>
            <a:tailEnd/>
          </a:ln>
        </p:spPr>
        <p:txBody>
          <a:bodyPr/>
          <a:lstStyle/>
          <a:p>
            <a:endParaRPr lang="zh-CN" altLang="en-US">
              <a:latin typeface="+mn-ea"/>
              <a:cs typeface="Times New Roman" panose="02020603050405020304" pitchFamily="18" charset="0"/>
            </a:endParaRPr>
          </a:p>
        </p:txBody>
      </p:sp>
      <p:sp>
        <p:nvSpPr>
          <p:cNvPr id="357394" name="Line 19"/>
          <p:cNvSpPr>
            <a:spLocks noChangeShapeType="1"/>
          </p:cNvSpPr>
          <p:nvPr/>
        </p:nvSpPr>
        <p:spPr bwMode="auto">
          <a:xfrm>
            <a:off x="3709989" y="1998663"/>
            <a:ext cx="590232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95" name="Line 20"/>
          <p:cNvSpPr>
            <a:spLocks noChangeShapeType="1"/>
          </p:cNvSpPr>
          <p:nvPr/>
        </p:nvSpPr>
        <p:spPr bwMode="auto">
          <a:xfrm>
            <a:off x="3709989" y="2728913"/>
            <a:ext cx="590232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96" name="Line 21"/>
          <p:cNvSpPr>
            <a:spLocks noChangeShapeType="1"/>
          </p:cNvSpPr>
          <p:nvPr/>
        </p:nvSpPr>
        <p:spPr bwMode="auto">
          <a:xfrm>
            <a:off x="3709989" y="3484563"/>
            <a:ext cx="590232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97" name="Line 22"/>
          <p:cNvSpPr>
            <a:spLocks noChangeShapeType="1"/>
          </p:cNvSpPr>
          <p:nvPr/>
        </p:nvSpPr>
        <p:spPr bwMode="auto">
          <a:xfrm>
            <a:off x="3709989" y="4232275"/>
            <a:ext cx="590232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98" name="Line 23"/>
          <p:cNvSpPr>
            <a:spLocks noChangeShapeType="1"/>
          </p:cNvSpPr>
          <p:nvPr/>
        </p:nvSpPr>
        <p:spPr bwMode="auto">
          <a:xfrm>
            <a:off x="3709989" y="4953000"/>
            <a:ext cx="5902325" cy="0"/>
          </a:xfrm>
          <a:prstGeom prst="line">
            <a:avLst/>
          </a:prstGeom>
          <a:noFill/>
          <a:ln w="9525">
            <a:solidFill>
              <a:schemeClr val="tx1"/>
            </a:solidFill>
            <a:round/>
            <a:headEnd/>
            <a:tailEnd/>
          </a:ln>
        </p:spPr>
        <p:txBody>
          <a:bodyPr/>
          <a:lstStyle/>
          <a:p>
            <a:endParaRPr lang="zh-CN" altLang="en-US">
              <a:latin typeface="+mn-ea"/>
              <a:cs typeface="Times New Roman" panose="02020603050405020304" pitchFamily="18" charset="0"/>
            </a:endParaRPr>
          </a:p>
        </p:txBody>
      </p:sp>
      <p:sp>
        <p:nvSpPr>
          <p:cNvPr id="357399" name="Freeform 24"/>
          <p:cNvSpPr>
            <a:spLocks/>
          </p:cNvSpPr>
          <p:nvPr/>
        </p:nvSpPr>
        <p:spPr bwMode="auto">
          <a:xfrm>
            <a:off x="3709989" y="1771650"/>
            <a:ext cx="5902325" cy="425450"/>
          </a:xfrm>
          <a:custGeom>
            <a:avLst/>
            <a:gdLst>
              <a:gd name="T0" fmla="*/ 0 w 4935"/>
              <a:gd name="T1" fmla="*/ 0 h 352"/>
              <a:gd name="T2" fmla="*/ 2147483647 w 4935"/>
              <a:gd name="T3" fmla="*/ 0 h 352"/>
              <a:gd name="T4" fmla="*/ 2147483647 w 4935"/>
              <a:gd name="T5" fmla="*/ 2147483647 h 352"/>
              <a:gd name="T6" fmla="*/ 2147483647 w 4935"/>
              <a:gd name="T7" fmla="*/ 2147483647 h 352"/>
              <a:gd name="T8" fmla="*/ 2147483647 w 4935"/>
              <a:gd name="T9" fmla="*/ 0 h 352"/>
              <a:gd name="T10" fmla="*/ 2147483647 w 4935"/>
              <a:gd name="T11" fmla="*/ 0 h 352"/>
              <a:gd name="T12" fmla="*/ 2147483647 w 4935"/>
              <a:gd name="T13" fmla="*/ 2147483647 h 352"/>
              <a:gd name="T14" fmla="*/ 2147483647 w 4935"/>
              <a:gd name="T15" fmla="*/ 2147483647 h 352"/>
              <a:gd name="T16" fmla="*/ 0 60000 65536"/>
              <a:gd name="T17" fmla="*/ 0 60000 65536"/>
              <a:gd name="T18" fmla="*/ 0 60000 65536"/>
              <a:gd name="T19" fmla="*/ 0 60000 65536"/>
              <a:gd name="T20" fmla="*/ 0 60000 65536"/>
              <a:gd name="T21" fmla="*/ 0 60000 65536"/>
              <a:gd name="T22" fmla="*/ 0 60000 65536"/>
              <a:gd name="T23" fmla="*/ 0 60000 65536"/>
              <a:gd name="T24" fmla="*/ 0 w 4935"/>
              <a:gd name="T25" fmla="*/ 0 h 352"/>
              <a:gd name="T26" fmla="*/ 4935 w 4935"/>
              <a:gd name="T27" fmla="*/ 352 h 3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5" h="352">
                <a:moveTo>
                  <a:pt x="0" y="0"/>
                </a:moveTo>
                <a:lnTo>
                  <a:pt x="600" y="0"/>
                </a:lnTo>
                <a:lnTo>
                  <a:pt x="600" y="345"/>
                </a:lnTo>
                <a:lnTo>
                  <a:pt x="2392" y="345"/>
                </a:lnTo>
                <a:lnTo>
                  <a:pt x="2392" y="0"/>
                </a:lnTo>
                <a:lnTo>
                  <a:pt x="4297" y="0"/>
                </a:lnTo>
                <a:lnTo>
                  <a:pt x="4297" y="352"/>
                </a:lnTo>
                <a:lnTo>
                  <a:pt x="4935" y="352"/>
                </a:lnTo>
              </a:path>
            </a:pathLst>
          </a:custGeom>
          <a:noFill/>
          <a:ln w="28575">
            <a:solidFill>
              <a:schemeClr val="accent2"/>
            </a:solidFill>
            <a:round/>
            <a:headEnd/>
            <a:tailEnd/>
          </a:ln>
        </p:spPr>
        <p:txBody>
          <a:bodyPr/>
          <a:lstStyle/>
          <a:p>
            <a:endParaRPr lang="zh-CN" altLang="en-US">
              <a:latin typeface="+mn-ea"/>
              <a:cs typeface="Times New Roman" panose="02020603050405020304" pitchFamily="18" charset="0"/>
            </a:endParaRPr>
          </a:p>
        </p:txBody>
      </p:sp>
      <p:sp>
        <p:nvSpPr>
          <p:cNvPr id="357400" name="Freeform 25"/>
          <p:cNvSpPr>
            <a:spLocks/>
          </p:cNvSpPr>
          <p:nvPr/>
        </p:nvSpPr>
        <p:spPr bwMode="auto">
          <a:xfrm>
            <a:off x="3709989" y="2501901"/>
            <a:ext cx="5902325" cy="415925"/>
          </a:xfrm>
          <a:custGeom>
            <a:avLst/>
            <a:gdLst>
              <a:gd name="T0" fmla="*/ 0 w 4935"/>
              <a:gd name="T1" fmla="*/ 2147483647 h 345"/>
              <a:gd name="T2" fmla="*/ 2147483647 w 4935"/>
              <a:gd name="T3" fmla="*/ 2147483647 h 345"/>
              <a:gd name="T4" fmla="*/ 2147483647 w 4935"/>
              <a:gd name="T5" fmla="*/ 0 h 345"/>
              <a:gd name="T6" fmla="*/ 2147483647 w 4935"/>
              <a:gd name="T7" fmla="*/ 0 h 345"/>
              <a:gd name="T8" fmla="*/ 2147483647 w 4935"/>
              <a:gd name="T9" fmla="*/ 2147483647 h 345"/>
              <a:gd name="T10" fmla="*/ 2147483647 w 4935"/>
              <a:gd name="T11" fmla="*/ 2147483647 h 345"/>
              <a:gd name="T12" fmla="*/ 2147483647 w 4935"/>
              <a:gd name="T13" fmla="*/ 2147483647 h 345"/>
              <a:gd name="T14" fmla="*/ 2147483647 w 4935"/>
              <a:gd name="T15" fmla="*/ 2147483647 h 345"/>
              <a:gd name="T16" fmla="*/ 2147483647 w 4935"/>
              <a:gd name="T17" fmla="*/ 2147483647 h 345"/>
              <a:gd name="T18" fmla="*/ 2147483647 w 4935"/>
              <a:gd name="T19" fmla="*/ 2147483647 h 3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35"/>
              <a:gd name="T31" fmla="*/ 0 h 345"/>
              <a:gd name="T32" fmla="*/ 4935 w 4935"/>
              <a:gd name="T33" fmla="*/ 345 h 3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35" h="345">
                <a:moveTo>
                  <a:pt x="0" y="345"/>
                </a:moveTo>
                <a:lnTo>
                  <a:pt x="315" y="345"/>
                </a:lnTo>
                <a:lnTo>
                  <a:pt x="315" y="0"/>
                </a:lnTo>
                <a:lnTo>
                  <a:pt x="2715" y="0"/>
                </a:lnTo>
                <a:lnTo>
                  <a:pt x="2715" y="345"/>
                </a:lnTo>
                <a:lnTo>
                  <a:pt x="3345" y="345"/>
                </a:lnTo>
                <a:lnTo>
                  <a:pt x="3345" y="8"/>
                </a:lnTo>
                <a:lnTo>
                  <a:pt x="4005" y="8"/>
                </a:lnTo>
                <a:lnTo>
                  <a:pt x="4005" y="345"/>
                </a:lnTo>
                <a:lnTo>
                  <a:pt x="4935" y="345"/>
                </a:lnTo>
              </a:path>
            </a:pathLst>
          </a:custGeom>
          <a:noFill/>
          <a:ln w="28575">
            <a:solidFill>
              <a:srgbClr val="008000"/>
            </a:solidFill>
            <a:round/>
            <a:headEnd/>
            <a:tailEnd/>
          </a:ln>
        </p:spPr>
        <p:txBody>
          <a:bodyPr/>
          <a:lstStyle/>
          <a:p>
            <a:endParaRPr lang="zh-CN" altLang="en-US">
              <a:latin typeface="+mn-ea"/>
              <a:cs typeface="Times New Roman" panose="02020603050405020304" pitchFamily="18" charset="0"/>
            </a:endParaRPr>
          </a:p>
        </p:txBody>
      </p:sp>
      <p:sp>
        <p:nvSpPr>
          <p:cNvPr id="357401" name="Freeform 26"/>
          <p:cNvSpPr>
            <a:spLocks/>
          </p:cNvSpPr>
          <p:nvPr/>
        </p:nvSpPr>
        <p:spPr bwMode="auto">
          <a:xfrm>
            <a:off x="3709988" y="3232150"/>
            <a:ext cx="5911850" cy="458788"/>
          </a:xfrm>
          <a:custGeom>
            <a:avLst/>
            <a:gdLst>
              <a:gd name="T0" fmla="*/ 0 w 4942"/>
              <a:gd name="T1" fmla="*/ 2147483647 h 382"/>
              <a:gd name="T2" fmla="*/ 2147483647 w 4942"/>
              <a:gd name="T3" fmla="*/ 2147483647 h 382"/>
              <a:gd name="T4" fmla="*/ 2147483647 w 4942"/>
              <a:gd name="T5" fmla="*/ 0 h 382"/>
              <a:gd name="T6" fmla="*/ 2147483647 w 4942"/>
              <a:gd name="T7" fmla="*/ 0 h 382"/>
              <a:gd name="T8" fmla="*/ 2147483647 w 4942"/>
              <a:gd name="T9" fmla="*/ 2147483647 h 382"/>
              <a:gd name="T10" fmla="*/ 2147483647 w 4942"/>
              <a:gd name="T11" fmla="*/ 2147483647 h 382"/>
              <a:gd name="T12" fmla="*/ 2147483647 w 4942"/>
              <a:gd name="T13" fmla="*/ 2147483647 h 382"/>
              <a:gd name="T14" fmla="*/ 2147483647 w 4942"/>
              <a:gd name="T15" fmla="*/ 2147483647 h 382"/>
              <a:gd name="T16" fmla="*/ 2147483647 w 4942"/>
              <a:gd name="T17" fmla="*/ 2147483647 h 382"/>
              <a:gd name="T18" fmla="*/ 2147483647 w 4942"/>
              <a:gd name="T19" fmla="*/ 2147483647 h 382"/>
              <a:gd name="T20" fmla="*/ 2147483647 w 4942"/>
              <a:gd name="T21" fmla="*/ 2147483647 h 382"/>
              <a:gd name="T22" fmla="*/ 2147483647 w 4942"/>
              <a:gd name="T23" fmla="*/ 2147483647 h 382"/>
              <a:gd name="T24" fmla="*/ 2147483647 w 4942"/>
              <a:gd name="T25" fmla="*/ 2147483647 h 382"/>
              <a:gd name="T26" fmla="*/ 2147483647 w 4942"/>
              <a:gd name="T27" fmla="*/ 2147483647 h 382"/>
              <a:gd name="T28" fmla="*/ 2147483647 w 4942"/>
              <a:gd name="T29" fmla="*/ 2147483647 h 382"/>
              <a:gd name="T30" fmla="*/ 2147483647 w 4942"/>
              <a:gd name="T31" fmla="*/ 2147483647 h 382"/>
              <a:gd name="T32" fmla="*/ 2147483647 w 4942"/>
              <a:gd name="T33" fmla="*/ 2147483647 h 382"/>
              <a:gd name="T34" fmla="*/ 2147483647 w 4942"/>
              <a:gd name="T35" fmla="*/ 2147483647 h 382"/>
              <a:gd name="T36" fmla="*/ 2147483647 w 4942"/>
              <a:gd name="T37" fmla="*/ 2147483647 h 382"/>
              <a:gd name="T38" fmla="*/ 2147483647 w 4942"/>
              <a:gd name="T39" fmla="*/ 2147483647 h 382"/>
              <a:gd name="T40" fmla="*/ 2147483647 w 4942"/>
              <a:gd name="T41" fmla="*/ 2147483647 h 382"/>
              <a:gd name="T42" fmla="*/ 2147483647 w 4942"/>
              <a:gd name="T43" fmla="*/ 2147483647 h 382"/>
              <a:gd name="T44" fmla="*/ 2147483647 w 4942"/>
              <a:gd name="T45" fmla="*/ 2147483647 h 382"/>
              <a:gd name="T46" fmla="*/ 2147483647 w 4942"/>
              <a:gd name="T47" fmla="*/ 2147483647 h 382"/>
              <a:gd name="T48" fmla="*/ 2147483647 w 4942"/>
              <a:gd name="T49" fmla="*/ 2147483647 h 382"/>
              <a:gd name="T50" fmla="*/ 2147483647 w 4942"/>
              <a:gd name="T51" fmla="*/ 2147483647 h 3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42"/>
              <a:gd name="T79" fmla="*/ 0 h 382"/>
              <a:gd name="T80" fmla="*/ 4942 w 4942"/>
              <a:gd name="T81" fmla="*/ 382 h 3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42" h="382">
                <a:moveTo>
                  <a:pt x="0" y="375"/>
                </a:moveTo>
                <a:lnTo>
                  <a:pt x="315" y="375"/>
                </a:lnTo>
                <a:lnTo>
                  <a:pt x="315" y="0"/>
                </a:lnTo>
                <a:lnTo>
                  <a:pt x="922" y="0"/>
                </a:lnTo>
                <a:lnTo>
                  <a:pt x="922" y="375"/>
                </a:lnTo>
                <a:lnTo>
                  <a:pt x="1192" y="375"/>
                </a:lnTo>
                <a:lnTo>
                  <a:pt x="1192" y="7"/>
                </a:lnTo>
                <a:lnTo>
                  <a:pt x="1485" y="7"/>
                </a:lnTo>
                <a:lnTo>
                  <a:pt x="1485" y="382"/>
                </a:lnTo>
                <a:lnTo>
                  <a:pt x="1785" y="382"/>
                </a:lnTo>
                <a:lnTo>
                  <a:pt x="1785" y="15"/>
                </a:lnTo>
                <a:lnTo>
                  <a:pt x="2062" y="15"/>
                </a:lnTo>
                <a:lnTo>
                  <a:pt x="2062" y="375"/>
                </a:lnTo>
                <a:lnTo>
                  <a:pt x="2730" y="375"/>
                </a:lnTo>
                <a:lnTo>
                  <a:pt x="2730" y="15"/>
                </a:lnTo>
                <a:lnTo>
                  <a:pt x="3000" y="15"/>
                </a:lnTo>
                <a:lnTo>
                  <a:pt x="3000" y="375"/>
                </a:lnTo>
                <a:lnTo>
                  <a:pt x="3337" y="375"/>
                </a:lnTo>
                <a:lnTo>
                  <a:pt x="3337" y="15"/>
                </a:lnTo>
                <a:lnTo>
                  <a:pt x="3660" y="15"/>
                </a:lnTo>
                <a:lnTo>
                  <a:pt x="3660" y="375"/>
                </a:lnTo>
                <a:lnTo>
                  <a:pt x="4012" y="375"/>
                </a:lnTo>
                <a:lnTo>
                  <a:pt x="4012" y="15"/>
                </a:lnTo>
                <a:lnTo>
                  <a:pt x="4612" y="15"/>
                </a:lnTo>
                <a:lnTo>
                  <a:pt x="4612" y="382"/>
                </a:lnTo>
                <a:lnTo>
                  <a:pt x="4942" y="382"/>
                </a:lnTo>
              </a:path>
            </a:pathLst>
          </a:custGeom>
          <a:noFill/>
          <a:ln w="28575">
            <a:solidFill>
              <a:schemeClr val="accent2"/>
            </a:solidFill>
            <a:round/>
            <a:headEnd/>
            <a:tailEnd/>
          </a:ln>
        </p:spPr>
        <p:txBody>
          <a:bodyPr/>
          <a:lstStyle/>
          <a:p>
            <a:endParaRPr lang="zh-CN" altLang="en-US">
              <a:latin typeface="+mn-ea"/>
              <a:cs typeface="Times New Roman" panose="02020603050405020304" pitchFamily="18" charset="0"/>
            </a:endParaRPr>
          </a:p>
        </p:txBody>
      </p:sp>
      <p:sp>
        <p:nvSpPr>
          <p:cNvPr id="357402" name="AutoShape 27"/>
          <p:cNvSpPr>
            <a:spLocks noChangeArrowheads="1"/>
          </p:cNvSpPr>
          <p:nvPr/>
        </p:nvSpPr>
        <p:spPr bwMode="auto">
          <a:xfrm>
            <a:off x="4060826"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latin typeface="+mn-ea"/>
              <a:cs typeface="Times New Roman" panose="02020603050405020304" pitchFamily="18" charset="0"/>
            </a:endParaRPr>
          </a:p>
        </p:txBody>
      </p:sp>
      <p:sp>
        <p:nvSpPr>
          <p:cNvPr id="357403" name="AutoShape 28"/>
          <p:cNvSpPr>
            <a:spLocks noChangeArrowheads="1"/>
          </p:cNvSpPr>
          <p:nvPr/>
        </p:nvSpPr>
        <p:spPr bwMode="auto">
          <a:xfrm flipV="1">
            <a:off x="4789489"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latin typeface="+mn-ea"/>
              <a:cs typeface="Times New Roman" panose="02020603050405020304" pitchFamily="18" charset="0"/>
            </a:endParaRPr>
          </a:p>
        </p:txBody>
      </p:sp>
      <p:sp>
        <p:nvSpPr>
          <p:cNvPr id="357404" name="AutoShape 29"/>
          <p:cNvSpPr>
            <a:spLocks noChangeArrowheads="1"/>
          </p:cNvSpPr>
          <p:nvPr/>
        </p:nvSpPr>
        <p:spPr bwMode="auto">
          <a:xfrm flipV="1">
            <a:off x="5465764"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latin typeface="+mn-ea"/>
              <a:cs typeface="Times New Roman" panose="02020603050405020304" pitchFamily="18" charset="0"/>
            </a:endParaRPr>
          </a:p>
        </p:txBody>
      </p:sp>
      <p:sp>
        <p:nvSpPr>
          <p:cNvPr id="357405" name="AutoShape 30"/>
          <p:cNvSpPr>
            <a:spLocks noChangeArrowheads="1"/>
          </p:cNvSpPr>
          <p:nvPr/>
        </p:nvSpPr>
        <p:spPr bwMode="auto">
          <a:xfrm flipV="1">
            <a:off x="6153151"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latin typeface="+mn-ea"/>
              <a:cs typeface="Times New Roman" panose="02020603050405020304" pitchFamily="18" charset="0"/>
            </a:endParaRPr>
          </a:p>
        </p:txBody>
      </p:sp>
      <p:sp>
        <p:nvSpPr>
          <p:cNvPr id="357406" name="AutoShape 31"/>
          <p:cNvSpPr>
            <a:spLocks noChangeArrowheads="1"/>
          </p:cNvSpPr>
          <p:nvPr/>
        </p:nvSpPr>
        <p:spPr bwMode="auto">
          <a:xfrm>
            <a:off x="6948489"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latin typeface="+mn-ea"/>
              <a:cs typeface="Times New Roman" panose="02020603050405020304" pitchFamily="18" charset="0"/>
            </a:endParaRPr>
          </a:p>
        </p:txBody>
      </p:sp>
      <p:sp>
        <p:nvSpPr>
          <p:cNvPr id="357407" name="AutoShape 32"/>
          <p:cNvSpPr>
            <a:spLocks noChangeArrowheads="1"/>
          </p:cNvSpPr>
          <p:nvPr/>
        </p:nvSpPr>
        <p:spPr bwMode="auto">
          <a:xfrm>
            <a:off x="7678739"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latin typeface="+mn-ea"/>
              <a:cs typeface="Times New Roman" panose="02020603050405020304" pitchFamily="18" charset="0"/>
            </a:endParaRPr>
          </a:p>
        </p:txBody>
      </p:sp>
      <p:sp>
        <p:nvSpPr>
          <p:cNvPr id="357408" name="AutoShape 33"/>
          <p:cNvSpPr>
            <a:spLocks noChangeArrowheads="1"/>
          </p:cNvSpPr>
          <p:nvPr/>
        </p:nvSpPr>
        <p:spPr bwMode="auto">
          <a:xfrm>
            <a:off x="8483600" y="3295650"/>
            <a:ext cx="52388"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latin typeface="+mn-ea"/>
              <a:cs typeface="Times New Roman" panose="02020603050405020304" pitchFamily="18" charset="0"/>
            </a:endParaRPr>
          </a:p>
        </p:txBody>
      </p:sp>
      <p:sp>
        <p:nvSpPr>
          <p:cNvPr id="357409" name="AutoShape 34"/>
          <p:cNvSpPr>
            <a:spLocks noChangeArrowheads="1"/>
          </p:cNvSpPr>
          <p:nvPr/>
        </p:nvSpPr>
        <p:spPr bwMode="auto">
          <a:xfrm flipV="1">
            <a:off x="9199564"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latin typeface="+mn-ea"/>
              <a:cs typeface="Times New Roman" panose="02020603050405020304" pitchFamily="18" charset="0"/>
            </a:endParaRPr>
          </a:p>
        </p:txBody>
      </p:sp>
      <p:sp>
        <p:nvSpPr>
          <p:cNvPr id="357410" name="Freeform 35"/>
          <p:cNvSpPr>
            <a:spLocks/>
          </p:cNvSpPr>
          <p:nvPr/>
        </p:nvSpPr>
        <p:spPr bwMode="auto">
          <a:xfrm>
            <a:off x="3702050" y="4006851"/>
            <a:ext cx="5919788" cy="449263"/>
          </a:xfrm>
          <a:custGeom>
            <a:avLst/>
            <a:gdLst>
              <a:gd name="T0" fmla="*/ 0 w 4950"/>
              <a:gd name="T1" fmla="*/ 2147483647 h 375"/>
              <a:gd name="T2" fmla="*/ 2147483647 w 4950"/>
              <a:gd name="T3" fmla="*/ 2147483647 h 375"/>
              <a:gd name="T4" fmla="*/ 2147483647 w 4950"/>
              <a:gd name="T5" fmla="*/ 2147483647 h 375"/>
              <a:gd name="T6" fmla="*/ 2147483647 w 4950"/>
              <a:gd name="T7" fmla="*/ 2147483647 h 375"/>
              <a:gd name="T8" fmla="*/ 2147483647 w 4950"/>
              <a:gd name="T9" fmla="*/ 0 h 375"/>
              <a:gd name="T10" fmla="*/ 2147483647 w 4950"/>
              <a:gd name="T11" fmla="*/ 0 h 375"/>
              <a:gd name="T12" fmla="*/ 2147483647 w 4950"/>
              <a:gd name="T13" fmla="*/ 2147483647 h 375"/>
              <a:gd name="T14" fmla="*/ 2147483647 w 4950"/>
              <a:gd name="T15" fmla="*/ 2147483647 h 375"/>
              <a:gd name="T16" fmla="*/ 2147483647 w 4950"/>
              <a:gd name="T17" fmla="*/ 0 h 375"/>
              <a:gd name="T18" fmla="*/ 2147483647 w 4950"/>
              <a:gd name="T19" fmla="*/ 0 h 375"/>
              <a:gd name="T20" fmla="*/ 2147483647 w 4950"/>
              <a:gd name="T21" fmla="*/ 2147483647 h 375"/>
              <a:gd name="T22" fmla="*/ 2147483647 w 4950"/>
              <a:gd name="T23" fmla="*/ 2147483647 h 375"/>
              <a:gd name="T24" fmla="*/ 2147483647 w 4950"/>
              <a:gd name="T25" fmla="*/ 2147483647 h 375"/>
              <a:gd name="T26" fmla="*/ 2147483647 w 4950"/>
              <a:gd name="T27" fmla="*/ 2147483647 h 375"/>
              <a:gd name="T28" fmla="*/ 2147483647 w 4950"/>
              <a:gd name="T29" fmla="*/ 2147483647 h 375"/>
              <a:gd name="T30" fmla="*/ 2147483647 w 4950"/>
              <a:gd name="T31" fmla="*/ 2147483647 h 375"/>
              <a:gd name="T32" fmla="*/ 2147483647 w 4950"/>
              <a:gd name="T33" fmla="*/ 2147483647 h 375"/>
              <a:gd name="T34" fmla="*/ 2147483647 w 4950"/>
              <a:gd name="T35" fmla="*/ 2147483647 h 375"/>
              <a:gd name="T36" fmla="*/ 2147483647 w 4950"/>
              <a:gd name="T37" fmla="*/ 2147483647 h 375"/>
              <a:gd name="T38" fmla="*/ 2147483647 w 4950"/>
              <a:gd name="T39" fmla="*/ 2147483647 h 375"/>
              <a:gd name="T40" fmla="*/ 2147483647 w 4950"/>
              <a:gd name="T41" fmla="*/ 2147483647 h 375"/>
              <a:gd name="T42" fmla="*/ 2147483647 w 4950"/>
              <a:gd name="T43" fmla="*/ 2147483647 h 375"/>
              <a:gd name="T44" fmla="*/ 2147483647 w 4950"/>
              <a:gd name="T45" fmla="*/ 2147483647 h 375"/>
              <a:gd name="T46" fmla="*/ 2147483647 w 4950"/>
              <a:gd name="T47" fmla="*/ 2147483647 h 3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50"/>
              <a:gd name="T73" fmla="*/ 0 h 375"/>
              <a:gd name="T74" fmla="*/ 4950 w 4950"/>
              <a:gd name="T75" fmla="*/ 375 h 3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50" h="375">
                <a:moveTo>
                  <a:pt x="0" y="7"/>
                </a:moveTo>
                <a:lnTo>
                  <a:pt x="323" y="7"/>
                </a:lnTo>
                <a:lnTo>
                  <a:pt x="323" y="375"/>
                </a:lnTo>
                <a:lnTo>
                  <a:pt x="600" y="375"/>
                </a:lnTo>
                <a:lnTo>
                  <a:pt x="600" y="0"/>
                </a:lnTo>
                <a:lnTo>
                  <a:pt x="1193" y="0"/>
                </a:lnTo>
                <a:lnTo>
                  <a:pt x="1193" y="367"/>
                </a:lnTo>
                <a:lnTo>
                  <a:pt x="1793" y="367"/>
                </a:lnTo>
                <a:lnTo>
                  <a:pt x="1793" y="0"/>
                </a:lnTo>
                <a:lnTo>
                  <a:pt x="2400" y="0"/>
                </a:lnTo>
                <a:lnTo>
                  <a:pt x="2400" y="375"/>
                </a:lnTo>
                <a:lnTo>
                  <a:pt x="2708" y="375"/>
                </a:lnTo>
                <a:lnTo>
                  <a:pt x="2708" y="7"/>
                </a:lnTo>
                <a:lnTo>
                  <a:pt x="3015" y="7"/>
                </a:lnTo>
                <a:lnTo>
                  <a:pt x="3015" y="367"/>
                </a:lnTo>
                <a:lnTo>
                  <a:pt x="3360" y="367"/>
                </a:lnTo>
                <a:lnTo>
                  <a:pt x="3360" y="7"/>
                </a:lnTo>
                <a:lnTo>
                  <a:pt x="3675" y="7"/>
                </a:lnTo>
                <a:lnTo>
                  <a:pt x="3675" y="367"/>
                </a:lnTo>
                <a:lnTo>
                  <a:pt x="4020" y="367"/>
                </a:lnTo>
                <a:lnTo>
                  <a:pt x="4020" y="7"/>
                </a:lnTo>
                <a:lnTo>
                  <a:pt x="4313" y="7"/>
                </a:lnTo>
                <a:lnTo>
                  <a:pt x="4313" y="375"/>
                </a:lnTo>
                <a:lnTo>
                  <a:pt x="4950" y="375"/>
                </a:lnTo>
              </a:path>
            </a:pathLst>
          </a:custGeom>
          <a:noFill/>
          <a:ln w="28575">
            <a:solidFill>
              <a:srgbClr val="008000"/>
            </a:solidFill>
            <a:round/>
            <a:headEnd/>
            <a:tailEnd/>
          </a:ln>
        </p:spPr>
        <p:txBody>
          <a:bodyPr/>
          <a:lstStyle/>
          <a:p>
            <a:endParaRPr lang="zh-CN" altLang="en-US">
              <a:latin typeface="+mn-ea"/>
              <a:cs typeface="Times New Roman" panose="02020603050405020304" pitchFamily="18" charset="0"/>
            </a:endParaRPr>
          </a:p>
        </p:txBody>
      </p:sp>
      <p:sp>
        <p:nvSpPr>
          <p:cNvPr id="357411" name="Freeform 36"/>
          <p:cNvSpPr>
            <a:spLocks/>
          </p:cNvSpPr>
          <p:nvPr/>
        </p:nvSpPr>
        <p:spPr bwMode="auto">
          <a:xfrm>
            <a:off x="3709988" y="4706939"/>
            <a:ext cx="5911850" cy="441325"/>
          </a:xfrm>
          <a:custGeom>
            <a:avLst/>
            <a:gdLst>
              <a:gd name="T0" fmla="*/ 0 w 4942"/>
              <a:gd name="T1" fmla="*/ 2147483647 h 367"/>
              <a:gd name="T2" fmla="*/ 2147483647 w 4942"/>
              <a:gd name="T3" fmla="*/ 2147483647 h 367"/>
              <a:gd name="T4" fmla="*/ 2147483647 w 4942"/>
              <a:gd name="T5" fmla="*/ 0 h 367"/>
              <a:gd name="T6" fmla="*/ 2147483647 w 4942"/>
              <a:gd name="T7" fmla="*/ 0 h 367"/>
              <a:gd name="T8" fmla="*/ 2147483647 w 4942"/>
              <a:gd name="T9" fmla="*/ 2147483647 h 367"/>
              <a:gd name="T10" fmla="*/ 2147483647 w 4942"/>
              <a:gd name="T11" fmla="*/ 2147483647 h 367"/>
              <a:gd name="T12" fmla="*/ 2147483647 w 4942"/>
              <a:gd name="T13" fmla="*/ 2147483647 h 367"/>
              <a:gd name="T14" fmla="*/ 2147483647 w 4942"/>
              <a:gd name="T15" fmla="*/ 2147483647 h 367"/>
              <a:gd name="T16" fmla="*/ 2147483647 w 4942"/>
              <a:gd name="T17" fmla="*/ 2147483647 h 367"/>
              <a:gd name="T18" fmla="*/ 2147483647 w 4942"/>
              <a:gd name="T19" fmla="*/ 2147483647 h 367"/>
              <a:gd name="T20" fmla="*/ 2147483647 w 4942"/>
              <a:gd name="T21" fmla="*/ 0 h 367"/>
              <a:gd name="T22" fmla="*/ 2147483647 w 4942"/>
              <a:gd name="T23" fmla="*/ 0 h 367"/>
              <a:gd name="T24" fmla="*/ 2147483647 w 4942"/>
              <a:gd name="T25" fmla="*/ 2147483647 h 367"/>
              <a:gd name="T26" fmla="*/ 2147483647 w 4942"/>
              <a:gd name="T27" fmla="*/ 2147483647 h 3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2"/>
              <a:gd name="T43" fmla="*/ 0 h 367"/>
              <a:gd name="T44" fmla="*/ 4942 w 4942"/>
              <a:gd name="T45" fmla="*/ 367 h 3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2" h="367">
                <a:moveTo>
                  <a:pt x="0" y="360"/>
                </a:moveTo>
                <a:lnTo>
                  <a:pt x="322" y="360"/>
                </a:lnTo>
                <a:lnTo>
                  <a:pt x="322" y="0"/>
                </a:lnTo>
                <a:lnTo>
                  <a:pt x="1192" y="0"/>
                </a:lnTo>
                <a:lnTo>
                  <a:pt x="1192" y="367"/>
                </a:lnTo>
                <a:lnTo>
                  <a:pt x="1777" y="367"/>
                </a:lnTo>
                <a:lnTo>
                  <a:pt x="1777" y="7"/>
                </a:lnTo>
                <a:lnTo>
                  <a:pt x="2700" y="7"/>
                </a:lnTo>
                <a:lnTo>
                  <a:pt x="2700" y="367"/>
                </a:lnTo>
                <a:lnTo>
                  <a:pt x="3360" y="367"/>
                </a:lnTo>
                <a:lnTo>
                  <a:pt x="3360" y="0"/>
                </a:lnTo>
                <a:lnTo>
                  <a:pt x="4012" y="0"/>
                </a:lnTo>
                <a:lnTo>
                  <a:pt x="4012" y="367"/>
                </a:lnTo>
                <a:lnTo>
                  <a:pt x="4942" y="367"/>
                </a:lnTo>
              </a:path>
            </a:pathLst>
          </a:custGeom>
          <a:noFill/>
          <a:ln w="28575">
            <a:solidFill>
              <a:schemeClr val="accent2"/>
            </a:solidFill>
            <a:round/>
            <a:headEnd/>
            <a:tailEnd/>
          </a:ln>
        </p:spPr>
        <p:txBody>
          <a:bodyPr/>
          <a:lstStyle/>
          <a:p>
            <a:endParaRPr lang="zh-CN" altLang="en-US">
              <a:latin typeface="+mn-ea"/>
              <a:cs typeface="Times New Roman" panose="02020603050405020304" pitchFamily="18" charset="0"/>
            </a:endParaRPr>
          </a:p>
        </p:txBody>
      </p:sp>
      <p:sp>
        <p:nvSpPr>
          <p:cNvPr id="1039397" name="Text Box 37"/>
          <p:cNvSpPr txBox="1">
            <a:spLocks noChangeArrowheads="1"/>
          </p:cNvSpPr>
          <p:nvPr/>
        </p:nvSpPr>
        <p:spPr bwMode="auto">
          <a:xfrm>
            <a:off x="3878264" y="1344613"/>
            <a:ext cx="365125"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398" name="Text Box 38"/>
          <p:cNvSpPr txBox="1">
            <a:spLocks noChangeArrowheads="1"/>
          </p:cNvSpPr>
          <p:nvPr/>
        </p:nvSpPr>
        <p:spPr bwMode="auto">
          <a:xfrm>
            <a:off x="4613276" y="1344613"/>
            <a:ext cx="365125"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399" name="Text Box 39"/>
          <p:cNvSpPr txBox="1">
            <a:spLocks noChangeArrowheads="1"/>
          </p:cNvSpPr>
          <p:nvPr/>
        </p:nvSpPr>
        <p:spPr bwMode="auto">
          <a:xfrm>
            <a:off x="5330826" y="1344613"/>
            <a:ext cx="365125"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0" name="Text Box 40"/>
          <p:cNvSpPr txBox="1">
            <a:spLocks noChangeArrowheads="1"/>
          </p:cNvSpPr>
          <p:nvPr/>
        </p:nvSpPr>
        <p:spPr bwMode="auto">
          <a:xfrm>
            <a:off x="6003926" y="1344613"/>
            <a:ext cx="365125"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1" name="Text Box 41"/>
          <p:cNvSpPr txBox="1">
            <a:spLocks noChangeArrowheads="1"/>
          </p:cNvSpPr>
          <p:nvPr/>
        </p:nvSpPr>
        <p:spPr bwMode="auto">
          <a:xfrm>
            <a:off x="6784975" y="1344613"/>
            <a:ext cx="363538"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2" name="Text Box 42"/>
          <p:cNvSpPr txBox="1">
            <a:spLocks noChangeArrowheads="1"/>
          </p:cNvSpPr>
          <p:nvPr/>
        </p:nvSpPr>
        <p:spPr bwMode="auto">
          <a:xfrm>
            <a:off x="7537451" y="1344613"/>
            <a:ext cx="365125"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3" name="Text Box 43"/>
          <p:cNvSpPr txBox="1">
            <a:spLocks noChangeArrowheads="1"/>
          </p:cNvSpPr>
          <p:nvPr/>
        </p:nvSpPr>
        <p:spPr bwMode="auto">
          <a:xfrm>
            <a:off x="8326438" y="1344613"/>
            <a:ext cx="366712"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4" name="Text Box 44"/>
          <p:cNvSpPr txBox="1">
            <a:spLocks noChangeArrowheads="1"/>
          </p:cNvSpPr>
          <p:nvPr/>
        </p:nvSpPr>
        <p:spPr bwMode="auto">
          <a:xfrm>
            <a:off x="9080501" y="1344613"/>
            <a:ext cx="365125"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5" name="Text Box 45"/>
          <p:cNvSpPr txBox="1">
            <a:spLocks noChangeArrowheads="1"/>
          </p:cNvSpPr>
          <p:nvPr/>
        </p:nvSpPr>
        <p:spPr bwMode="auto">
          <a:xfrm>
            <a:off x="2535239" y="1344614"/>
            <a:ext cx="1011237" cy="244475"/>
          </a:xfrm>
          <a:prstGeom prst="rect">
            <a:avLst/>
          </a:prstGeom>
          <a:noFill/>
          <a:ln w="16510">
            <a:noFill/>
            <a:miter lim="800000"/>
            <a:headEnd/>
            <a:tailEnd/>
          </a:ln>
        </p:spPr>
        <p:txBody>
          <a:bodyPr lIns="0" tIns="0" rIns="0" bIns="0"/>
          <a:lstStyle/>
          <a:p>
            <a:pPr algn="r">
              <a:defRPr/>
            </a:pPr>
            <a:r>
              <a:rPr lang="zh-CN" altLang="en-US">
                <a:latin typeface="+mn-ea"/>
                <a:cs typeface="Times New Roman" panose="02020603050405020304" pitchFamily="18" charset="0"/>
              </a:rPr>
              <a:t>数据序列</a:t>
            </a:r>
            <a:endParaRPr lang="zh-CN" altLang="en-US">
              <a:effectLst>
                <a:outerShdw blurRad="38100" dist="38100" dir="2700000" algn="tl">
                  <a:srgbClr val="C0C0C0"/>
                </a:outerShdw>
              </a:effectLst>
              <a:latin typeface="+mn-ea"/>
              <a:cs typeface="Times New Roman" panose="02020603050405020304" pitchFamily="18" charset="0"/>
            </a:endParaRPr>
          </a:p>
        </p:txBody>
      </p:sp>
      <p:sp>
        <p:nvSpPr>
          <p:cNvPr id="1039406" name="Text Box 46"/>
          <p:cNvSpPr txBox="1">
            <a:spLocks noChangeArrowheads="1"/>
          </p:cNvSpPr>
          <p:nvPr/>
        </p:nvSpPr>
        <p:spPr bwMode="auto">
          <a:xfrm>
            <a:off x="2744789" y="1908175"/>
            <a:ext cx="801687"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NRZ</a:t>
            </a:r>
            <a:r>
              <a:rPr lang="en-US" altLang="zh-CN" baseline="-25000">
                <a:latin typeface="+mn-ea"/>
                <a:cs typeface="Times New Roman" panose="02020603050405020304" pitchFamily="18" charset="0"/>
              </a:rPr>
              <a:t>0</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7" name="Text Box 47"/>
          <p:cNvSpPr txBox="1">
            <a:spLocks noChangeArrowheads="1"/>
          </p:cNvSpPr>
          <p:nvPr/>
        </p:nvSpPr>
        <p:spPr bwMode="auto">
          <a:xfrm>
            <a:off x="2744789" y="2628900"/>
            <a:ext cx="801687"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NRZ</a:t>
            </a:r>
            <a:r>
              <a:rPr lang="en-US" altLang="zh-CN" baseline="-25000">
                <a:latin typeface="+mn-ea"/>
                <a:cs typeface="Times New Roman" panose="02020603050405020304" pitchFamily="18" charset="0"/>
              </a:rPr>
              <a:t>1</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8" name="Text Box 48"/>
          <p:cNvSpPr txBox="1">
            <a:spLocks noChangeArrowheads="1"/>
          </p:cNvSpPr>
          <p:nvPr/>
        </p:nvSpPr>
        <p:spPr bwMode="auto">
          <a:xfrm>
            <a:off x="2744789" y="3395663"/>
            <a:ext cx="801687" cy="260350"/>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PM</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09" name="Text Box 49"/>
          <p:cNvSpPr txBox="1">
            <a:spLocks noChangeArrowheads="1"/>
          </p:cNvSpPr>
          <p:nvPr/>
        </p:nvSpPr>
        <p:spPr bwMode="auto">
          <a:xfrm>
            <a:off x="2744789" y="4122738"/>
            <a:ext cx="801687" cy="265112"/>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FM</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1039410" name="Text Box 50"/>
          <p:cNvSpPr txBox="1">
            <a:spLocks noChangeArrowheads="1"/>
          </p:cNvSpPr>
          <p:nvPr/>
        </p:nvSpPr>
        <p:spPr bwMode="auto">
          <a:xfrm>
            <a:off x="2744789" y="4865689"/>
            <a:ext cx="801687" cy="261937"/>
          </a:xfrm>
          <a:prstGeom prst="rect">
            <a:avLst/>
          </a:prstGeom>
          <a:noFill/>
          <a:ln w="16510">
            <a:noFill/>
            <a:miter lim="800000"/>
            <a:headEnd/>
            <a:tailEnd/>
          </a:ln>
        </p:spPr>
        <p:txBody>
          <a:bodyPr lIns="0" tIns="0" rIns="0" bIns="0"/>
          <a:lstStyle/>
          <a:p>
            <a:pPr algn="r">
              <a:defRPr/>
            </a:pPr>
            <a:r>
              <a:rPr lang="en-US" altLang="zh-CN">
                <a:latin typeface="+mn-ea"/>
                <a:cs typeface="Times New Roman" panose="02020603050405020304" pitchFamily="18" charset="0"/>
              </a:rPr>
              <a:t>MFM</a:t>
            </a:r>
            <a:endParaRPr lang="en-US" altLang="zh-CN">
              <a:effectLst>
                <a:outerShdw blurRad="38100" dist="38100" dir="2700000" algn="tl">
                  <a:srgbClr val="C0C0C0"/>
                </a:outerShdw>
              </a:effectLst>
              <a:latin typeface="+mn-ea"/>
              <a:cs typeface="Times New Roman" panose="02020603050405020304" pitchFamily="18" charset="0"/>
            </a:endParaRPr>
          </a:p>
        </p:txBody>
      </p:sp>
      <p:sp>
        <p:nvSpPr>
          <p:cNvPr id="357426" name="Rectangle 51"/>
          <p:cNvSpPr>
            <a:spLocks noGrp="1" noChangeArrowheads="1"/>
          </p:cNvSpPr>
          <p:nvPr>
            <p:ph type="title"/>
          </p:nvPr>
        </p:nvSpPr>
        <p:spPr/>
        <p:txBody>
          <a:bodyPr/>
          <a:lstStyle/>
          <a:p>
            <a:pPr eaLnBrk="1" hangingPunct="1"/>
            <a:r>
              <a:rPr lang="zh-CN" altLang="en-US"/>
              <a:t>磁记录方式</a:t>
            </a:r>
          </a:p>
        </p:txBody>
      </p:sp>
      <p:sp>
        <p:nvSpPr>
          <p:cNvPr id="357427" name="Rectangle 52"/>
          <p:cNvSpPr>
            <a:spLocks noGrp="1" noChangeArrowheads="1"/>
          </p:cNvSpPr>
          <p:nvPr>
            <p:ph idx="1"/>
          </p:nvPr>
        </p:nvSpPr>
        <p:spPr>
          <a:xfrm>
            <a:off x="2097089" y="5589587"/>
            <a:ext cx="9867375" cy="950911"/>
          </a:xfrm>
        </p:spPr>
        <p:txBody>
          <a:bodyPr>
            <a:normAutofit/>
          </a:bodyPr>
          <a:lstStyle/>
          <a:p>
            <a:pPr eaLnBrk="1" hangingPunct="1">
              <a:lnSpc>
                <a:spcPct val="90000"/>
              </a:lnSpc>
            </a:pPr>
            <a:r>
              <a:rPr sz="2100" b="1" dirty="0">
                <a:solidFill>
                  <a:srgbClr val="C00000"/>
                </a:solidFill>
              </a:rPr>
              <a:t>编码效率：  每次磁化方向变化所存取的数据的多少</a:t>
            </a:r>
          </a:p>
          <a:p>
            <a:pPr eaLnBrk="1" hangingPunct="1">
              <a:lnSpc>
                <a:spcPct val="90000"/>
              </a:lnSpc>
            </a:pPr>
            <a:r>
              <a:rPr sz="2100" b="1" dirty="0">
                <a:solidFill>
                  <a:srgbClr val="C00000"/>
                </a:solidFill>
              </a:rPr>
              <a:t>自同步能力：从读出数据中自动提取同步信号的能力</a:t>
            </a:r>
          </a:p>
        </p:txBody>
      </p:sp>
    </p:spTree>
    <p:extLst>
      <p:ext uri="{BB962C8B-B14F-4D97-AF65-F5344CB8AC3E}">
        <p14:creationId xmlns:p14="http://schemas.microsoft.com/office/powerpoint/2010/main" val="3946928787"/>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硬盘存储器</a:t>
            </a:r>
          </a:p>
        </p:txBody>
      </p:sp>
      <p:sp>
        <p:nvSpPr>
          <p:cNvPr id="3" name="内容占位符 2"/>
          <p:cNvSpPr>
            <a:spLocks noGrp="1"/>
          </p:cNvSpPr>
          <p:nvPr>
            <p:ph idx="1"/>
          </p:nvPr>
        </p:nvSpPr>
        <p:spPr/>
        <p:txBody>
          <a:bodyPr/>
          <a:lstStyle/>
          <a:p>
            <a:pPr>
              <a:lnSpc>
                <a:spcPct val="130000"/>
              </a:lnSpc>
            </a:pPr>
            <a:r>
              <a:rPr lang="zh-CN" altLang="en-US" dirty="0"/>
              <a:t>硬盘基本组成</a:t>
            </a:r>
          </a:p>
          <a:p>
            <a:pPr>
              <a:lnSpc>
                <a:spcPct val="130000"/>
              </a:lnSpc>
            </a:pPr>
            <a:r>
              <a:rPr lang="zh-CN" altLang="en-US" dirty="0"/>
              <a:t>硬盘数据信息分布</a:t>
            </a:r>
          </a:p>
          <a:p>
            <a:pPr>
              <a:lnSpc>
                <a:spcPct val="130000"/>
              </a:lnSpc>
            </a:pPr>
            <a:r>
              <a:rPr lang="zh-CN" altLang="en-US" dirty="0"/>
              <a:t>硬盘读写过程</a:t>
            </a:r>
          </a:p>
          <a:p>
            <a:pPr>
              <a:buNone/>
            </a:pPr>
            <a:endParaRPr lang="zh-CN" altLang="en-US" dirty="0"/>
          </a:p>
          <a:p>
            <a:endParaRPr lang="zh-CN" altLang="en-US" dirty="0"/>
          </a:p>
        </p:txBody>
      </p:sp>
    </p:spTree>
    <p:extLst>
      <p:ext uri="{BB962C8B-B14F-4D97-AF65-F5344CB8AC3E}">
        <p14:creationId xmlns:p14="http://schemas.microsoft.com/office/powerpoint/2010/main" val="32607341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硬盘基本组成</a:t>
            </a:r>
          </a:p>
        </p:txBody>
      </p:sp>
      <p:sp>
        <p:nvSpPr>
          <p:cNvPr id="3" name="内容占位符 2"/>
          <p:cNvSpPr>
            <a:spLocks noGrp="1"/>
          </p:cNvSpPr>
          <p:nvPr>
            <p:ph idx="1"/>
          </p:nvPr>
        </p:nvSpPr>
        <p:spPr/>
        <p:txBody>
          <a:bodyPr/>
          <a:lstStyle/>
          <a:p>
            <a:pPr>
              <a:lnSpc>
                <a:spcPct val="125000"/>
              </a:lnSpc>
            </a:pPr>
            <a:r>
              <a:rPr lang="zh-CN" altLang="en-US" dirty="0"/>
              <a:t>盘片组</a:t>
            </a:r>
          </a:p>
          <a:p>
            <a:pPr>
              <a:lnSpc>
                <a:spcPct val="125000"/>
              </a:lnSpc>
            </a:pPr>
            <a:r>
              <a:rPr lang="zh-CN" altLang="en-US" dirty="0"/>
              <a:t>主轴驱动机构</a:t>
            </a:r>
          </a:p>
          <a:p>
            <a:pPr>
              <a:lnSpc>
                <a:spcPct val="125000"/>
              </a:lnSpc>
            </a:pPr>
            <a:r>
              <a:rPr lang="zh-CN" altLang="en-US" dirty="0"/>
              <a:t>磁头</a:t>
            </a:r>
          </a:p>
          <a:p>
            <a:pPr>
              <a:lnSpc>
                <a:spcPct val="125000"/>
              </a:lnSpc>
            </a:pPr>
            <a:r>
              <a:rPr lang="zh-CN" altLang="en-US" dirty="0"/>
              <a:t>磁头驱动定位机构</a:t>
            </a:r>
          </a:p>
          <a:p>
            <a:pPr>
              <a:lnSpc>
                <a:spcPct val="125000"/>
              </a:lnSpc>
            </a:pPr>
            <a:r>
              <a:rPr lang="zh-CN" altLang="en-US" dirty="0"/>
              <a:t>读写电路</a:t>
            </a:r>
          </a:p>
          <a:p>
            <a:pPr>
              <a:lnSpc>
                <a:spcPct val="125000"/>
              </a:lnSpc>
            </a:pPr>
            <a:r>
              <a:rPr lang="zh-CN" altLang="en-US" dirty="0"/>
              <a:t>接口及控制电路</a:t>
            </a:r>
          </a:p>
          <a:p>
            <a:pPr>
              <a:lnSpc>
                <a:spcPct val="125000"/>
              </a:lnSpc>
            </a:pPr>
            <a:r>
              <a:rPr lang="zh-CN" altLang="en-US" dirty="0"/>
              <a:t>空气过滤系统</a:t>
            </a:r>
          </a:p>
          <a:p>
            <a:endParaRPr lang="zh-CN" altLang="en-US" dirty="0"/>
          </a:p>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6181388" y="2348881"/>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spTree>
    <p:extLst>
      <p:ext uri="{BB962C8B-B14F-4D97-AF65-F5344CB8AC3E}">
        <p14:creationId xmlns:p14="http://schemas.microsoft.com/office/powerpoint/2010/main" val="208074876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2"/>
          <p:cNvSpPr>
            <a:spLocks noGrp="1" noChangeArrowheads="1"/>
          </p:cNvSpPr>
          <p:nvPr>
            <p:ph type="title"/>
          </p:nvPr>
        </p:nvSpPr>
        <p:spPr/>
        <p:txBody>
          <a:bodyPr/>
          <a:lstStyle/>
          <a:p>
            <a:pPr eaLnBrk="1" hangingPunct="1"/>
            <a:r>
              <a:rPr lang="en-US" altLang="zh-CN"/>
              <a:t>Disk operation (multi-platter view)</a:t>
            </a:r>
          </a:p>
        </p:txBody>
      </p:sp>
      <p:grpSp>
        <p:nvGrpSpPr>
          <p:cNvPr id="61" name="Group 30"/>
          <p:cNvGrpSpPr>
            <a:grpSpLocks/>
          </p:cNvGrpSpPr>
          <p:nvPr/>
        </p:nvGrpSpPr>
        <p:grpSpPr bwMode="auto">
          <a:xfrm>
            <a:off x="4047445" y="1088128"/>
            <a:ext cx="6301241" cy="5128287"/>
            <a:chOff x="1929" y="1435"/>
            <a:chExt cx="2440" cy="2071"/>
          </a:xfrm>
        </p:grpSpPr>
        <p:sp>
          <p:nvSpPr>
            <p:cNvPr id="62" name="Line 4"/>
            <p:cNvSpPr>
              <a:spLocks noChangeShapeType="1"/>
            </p:cNvSpPr>
            <p:nvPr/>
          </p:nvSpPr>
          <p:spPr bwMode="auto">
            <a:xfrm flipH="1">
              <a:off x="3287" y="2258"/>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63" name="Oval 5"/>
            <p:cNvSpPr>
              <a:spLocks noChangeArrowheads="1"/>
            </p:cNvSpPr>
            <p:nvPr/>
          </p:nvSpPr>
          <p:spPr bwMode="auto">
            <a:xfrm>
              <a:off x="3199" y="2234"/>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64" name="Line 6"/>
            <p:cNvSpPr>
              <a:spLocks noChangeShapeType="1"/>
            </p:cNvSpPr>
            <p:nvPr/>
          </p:nvSpPr>
          <p:spPr bwMode="auto">
            <a:xfrm flipH="1">
              <a:off x="3289" y="2610"/>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65" name="Oval 7"/>
            <p:cNvSpPr>
              <a:spLocks noChangeArrowheads="1"/>
            </p:cNvSpPr>
            <p:nvPr/>
          </p:nvSpPr>
          <p:spPr bwMode="auto">
            <a:xfrm>
              <a:off x="3201" y="2586"/>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66" name="Line 8"/>
            <p:cNvSpPr>
              <a:spLocks noChangeShapeType="1"/>
            </p:cNvSpPr>
            <p:nvPr/>
          </p:nvSpPr>
          <p:spPr bwMode="auto">
            <a:xfrm flipH="1">
              <a:off x="3287" y="2994"/>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67" name="Oval 9"/>
            <p:cNvSpPr>
              <a:spLocks noChangeArrowheads="1"/>
            </p:cNvSpPr>
            <p:nvPr/>
          </p:nvSpPr>
          <p:spPr bwMode="auto">
            <a:xfrm>
              <a:off x="3199" y="2970"/>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68" name="AutoShape 10"/>
            <p:cNvSpPr>
              <a:spLocks noChangeArrowheads="1"/>
            </p:cNvSpPr>
            <p:nvPr/>
          </p:nvSpPr>
          <p:spPr bwMode="auto">
            <a:xfrm>
              <a:off x="2585" y="289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69" name="Oval 11"/>
            <p:cNvSpPr>
              <a:spLocks noChangeArrowheads="1"/>
            </p:cNvSpPr>
            <p:nvPr/>
          </p:nvSpPr>
          <p:spPr bwMode="auto">
            <a:xfrm>
              <a:off x="1937" y="2778"/>
              <a:ext cx="1504" cy="272"/>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70" name="Line 12"/>
            <p:cNvSpPr>
              <a:spLocks noChangeShapeType="1"/>
            </p:cNvSpPr>
            <p:nvPr/>
          </p:nvSpPr>
          <p:spPr bwMode="auto">
            <a:xfrm>
              <a:off x="3575" y="2106"/>
              <a:ext cx="2" cy="888"/>
            </a:xfrm>
            <a:prstGeom prst="line">
              <a:avLst/>
            </a:prstGeom>
            <a:noFill/>
            <a:ln w="38100">
              <a:solidFill>
                <a:schemeClr val="tx1"/>
              </a:solidFill>
              <a:round/>
              <a:headEnd/>
              <a:tailEnd/>
            </a:ln>
          </p:spPr>
          <p:txBody>
            <a:bodyPr anchor="ctr">
              <a:spAutoFit/>
            </a:bodyPr>
            <a:lstStyle/>
            <a:p>
              <a:endParaRPr lang="zh-CN" altLang="en-US"/>
            </a:p>
          </p:txBody>
        </p:sp>
        <p:sp>
          <p:nvSpPr>
            <p:cNvPr id="71" name="Line 13"/>
            <p:cNvSpPr>
              <a:spLocks noChangeShapeType="1"/>
            </p:cNvSpPr>
            <p:nvPr/>
          </p:nvSpPr>
          <p:spPr bwMode="auto">
            <a:xfrm flipH="1">
              <a:off x="3287" y="2850"/>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72" name="Oval 14"/>
            <p:cNvSpPr>
              <a:spLocks noChangeArrowheads="1"/>
            </p:cNvSpPr>
            <p:nvPr/>
          </p:nvSpPr>
          <p:spPr bwMode="auto">
            <a:xfrm>
              <a:off x="3199" y="2826"/>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73" name="Line 15"/>
            <p:cNvSpPr>
              <a:spLocks noChangeShapeType="1"/>
            </p:cNvSpPr>
            <p:nvPr/>
          </p:nvSpPr>
          <p:spPr bwMode="auto">
            <a:xfrm>
              <a:off x="3577" y="2538"/>
              <a:ext cx="403" cy="0"/>
            </a:xfrm>
            <a:prstGeom prst="line">
              <a:avLst/>
            </a:prstGeom>
            <a:noFill/>
            <a:ln w="38100">
              <a:solidFill>
                <a:schemeClr val="tx1"/>
              </a:solidFill>
              <a:round/>
              <a:headEnd/>
              <a:tailEnd/>
            </a:ln>
          </p:spPr>
          <p:txBody>
            <a:bodyPr anchor="ctr">
              <a:spAutoFit/>
            </a:bodyPr>
            <a:lstStyle/>
            <a:p>
              <a:endParaRPr lang="zh-CN" altLang="en-US"/>
            </a:p>
          </p:txBody>
        </p:sp>
        <p:sp>
          <p:nvSpPr>
            <p:cNvPr id="74" name="AutoShape 16"/>
            <p:cNvSpPr>
              <a:spLocks noChangeArrowheads="1"/>
            </p:cNvSpPr>
            <p:nvPr/>
          </p:nvSpPr>
          <p:spPr bwMode="auto">
            <a:xfrm>
              <a:off x="2585" y="253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75" name="Oval 17"/>
            <p:cNvSpPr>
              <a:spLocks noChangeArrowheads="1"/>
            </p:cNvSpPr>
            <p:nvPr/>
          </p:nvSpPr>
          <p:spPr bwMode="auto">
            <a:xfrm>
              <a:off x="1953" y="2394"/>
              <a:ext cx="1504" cy="272"/>
            </a:xfrm>
            <a:prstGeom prst="ellipse">
              <a:avLst/>
            </a:prstGeom>
            <a:solidFill>
              <a:schemeClr val="bg1"/>
            </a:solidFill>
            <a:ln w="12700">
              <a:solidFill>
                <a:schemeClr val="tx1"/>
              </a:solidFill>
              <a:round/>
              <a:headEnd/>
              <a:tailEnd/>
            </a:ln>
          </p:spPr>
          <p:txBody>
            <a:bodyPr anchor="ctr">
              <a:spAutoFit/>
            </a:bodyPr>
            <a:lstStyle/>
            <a:p>
              <a:pPr algn="r"/>
              <a:endParaRPr lang="zh-CN" altLang="en-US"/>
            </a:p>
          </p:txBody>
        </p:sp>
        <p:sp>
          <p:nvSpPr>
            <p:cNvPr id="76" name="AutoShape 18"/>
            <p:cNvSpPr>
              <a:spLocks noChangeArrowheads="1"/>
            </p:cNvSpPr>
            <p:nvPr/>
          </p:nvSpPr>
          <p:spPr bwMode="auto">
            <a:xfrm>
              <a:off x="2585" y="217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77" name="Oval 19"/>
            <p:cNvSpPr>
              <a:spLocks noChangeArrowheads="1"/>
            </p:cNvSpPr>
            <p:nvPr/>
          </p:nvSpPr>
          <p:spPr bwMode="auto">
            <a:xfrm>
              <a:off x="1929" y="2050"/>
              <a:ext cx="1504" cy="272"/>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78" name="AutoShape 20"/>
            <p:cNvSpPr>
              <a:spLocks noChangeArrowheads="1"/>
            </p:cNvSpPr>
            <p:nvPr/>
          </p:nvSpPr>
          <p:spPr bwMode="auto">
            <a:xfrm>
              <a:off x="2585" y="1802"/>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79" name="Line 21"/>
            <p:cNvSpPr>
              <a:spLocks noChangeShapeType="1"/>
            </p:cNvSpPr>
            <p:nvPr/>
          </p:nvSpPr>
          <p:spPr bwMode="auto">
            <a:xfrm flipH="1">
              <a:off x="3287" y="2106"/>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80" name="Oval 22"/>
            <p:cNvSpPr>
              <a:spLocks noChangeArrowheads="1"/>
            </p:cNvSpPr>
            <p:nvPr/>
          </p:nvSpPr>
          <p:spPr bwMode="auto">
            <a:xfrm>
              <a:off x="3191" y="2082"/>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81" name="Line 23"/>
            <p:cNvSpPr>
              <a:spLocks noChangeShapeType="1"/>
            </p:cNvSpPr>
            <p:nvPr/>
          </p:nvSpPr>
          <p:spPr bwMode="auto">
            <a:xfrm flipH="1">
              <a:off x="3287" y="2458"/>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82" name="Oval 24"/>
            <p:cNvSpPr>
              <a:spLocks noChangeArrowheads="1"/>
            </p:cNvSpPr>
            <p:nvPr/>
          </p:nvSpPr>
          <p:spPr bwMode="auto">
            <a:xfrm>
              <a:off x="3199" y="2434"/>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83" name="Text Box 25"/>
            <p:cNvSpPr txBox="1">
              <a:spLocks noChangeArrowheads="1"/>
            </p:cNvSpPr>
            <p:nvPr/>
          </p:nvSpPr>
          <p:spPr bwMode="auto">
            <a:xfrm>
              <a:off x="3707" y="2352"/>
              <a:ext cx="253" cy="162"/>
            </a:xfrm>
            <a:prstGeom prst="rect">
              <a:avLst/>
            </a:prstGeom>
            <a:noFill/>
            <a:ln w="9525">
              <a:noFill/>
              <a:miter lim="800000"/>
              <a:headEnd/>
              <a:tailEnd/>
            </a:ln>
          </p:spPr>
          <p:txBody>
            <a:bodyPr wrap="none" anchor="ctr">
              <a:spAutoFit/>
            </a:bodyPr>
            <a:lstStyle/>
            <a:p>
              <a:pPr algn="r" eaLnBrk="0" hangingPunct="0"/>
              <a:r>
                <a:rPr lang="en-US" altLang="zh-CN" sz="2000" b="1" dirty="0">
                  <a:latin typeface="Helvetica"/>
                  <a:ea typeface="宋体" charset="-122"/>
                </a:rPr>
                <a:t>arm</a:t>
              </a:r>
            </a:p>
          </p:txBody>
        </p:sp>
        <p:sp>
          <p:nvSpPr>
            <p:cNvPr id="84" name="Text Box 26"/>
            <p:cNvSpPr txBox="1">
              <a:spLocks noChangeArrowheads="1"/>
            </p:cNvSpPr>
            <p:nvPr/>
          </p:nvSpPr>
          <p:spPr bwMode="auto">
            <a:xfrm>
              <a:off x="3140" y="1435"/>
              <a:ext cx="1229" cy="410"/>
            </a:xfrm>
            <a:prstGeom prst="rect">
              <a:avLst/>
            </a:prstGeom>
            <a:noFill/>
            <a:ln w="9525">
              <a:noFill/>
              <a:miter lim="800000"/>
              <a:headEnd/>
              <a:tailEnd/>
            </a:ln>
          </p:spPr>
          <p:txBody>
            <a:bodyPr wrap="none" anchor="ctr">
              <a:spAutoFit/>
            </a:bodyPr>
            <a:lstStyle/>
            <a:p>
              <a:pPr algn="r" eaLnBrk="0" hangingPunct="0"/>
              <a:r>
                <a:rPr lang="en-US" altLang="zh-CN" sz="2000" b="1" dirty="0">
                  <a:latin typeface="Helvetica"/>
                  <a:ea typeface="宋体" charset="-122"/>
                </a:rPr>
                <a:t>read/write heads </a:t>
              </a:r>
            </a:p>
            <a:p>
              <a:pPr algn="r" eaLnBrk="0" hangingPunct="0"/>
              <a:r>
                <a:rPr lang="en-US" altLang="zh-CN" sz="2000" b="1" dirty="0">
                  <a:latin typeface="Helvetica"/>
                  <a:ea typeface="宋体" charset="-122"/>
                </a:rPr>
                <a:t>move in unison</a:t>
              </a:r>
            </a:p>
            <a:p>
              <a:pPr algn="r" eaLnBrk="0" hangingPunct="0"/>
              <a:r>
                <a:rPr lang="en-US" altLang="zh-CN" sz="2000" b="1" dirty="0">
                  <a:latin typeface="Helvetica"/>
                  <a:ea typeface="宋体" charset="-122"/>
                </a:rPr>
                <a:t>from cylinder to cylinder</a:t>
              </a:r>
            </a:p>
          </p:txBody>
        </p:sp>
        <p:sp>
          <p:nvSpPr>
            <p:cNvPr id="85" name="Line 27"/>
            <p:cNvSpPr>
              <a:spLocks noChangeShapeType="1"/>
            </p:cNvSpPr>
            <p:nvPr/>
          </p:nvSpPr>
          <p:spPr bwMode="auto">
            <a:xfrm flipH="1">
              <a:off x="3377" y="1908"/>
              <a:ext cx="200" cy="142"/>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86" name="Text Box 28"/>
            <p:cNvSpPr txBox="1">
              <a:spLocks noChangeArrowheads="1"/>
            </p:cNvSpPr>
            <p:nvPr/>
          </p:nvSpPr>
          <p:spPr bwMode="auto">
            <a:xfrm>
              <a:off x="2495" y="3344"/>
              <a:ext cx="419" cy="162"/>
            </a:xfrm>
            <a:prstGeom prst="rect">
              <a:avLst/>
            </a:prstGeom>
            <a:noFill/>
            <a:ln w="9525">
              <a:noFill/>
              <a:miter lim="800000"/>
              <a:headEnd/>
              <a:tailEnd/>
            </a:ln>
          </p:spPr>
          <p:txBody>
            <a:bodyPr wrap="none" anchor="ctr">
              <a:spAutoFit/>
            </a:bodyPr>
            <a:lstStyle/>
            <a:p>
              <a:pPr algn="r" eaLnBrk="0" hangingPunct="0"/>
              <a:r>
                <a:rPr lang="en-US" altLang="zh-CN" sz="2000" b="1" dirty="0">
                  <a:latin typeface="Helvetica"/>
                  <a:ea typeface="宋体" charset="-122"/>
                </a:rPr>
                <a:t>spindle</a:t>
              </a:r>
            </a:p>
          </p:txBody>
        </p:sp>
        <p:sp>
          <p:nvSpPr>
            <p:cNvPr id="87" name="Line 29"/>
            <p:cNvSpPr>
              <a:spLocks noChangeShapeType="1"/>
            </p:cNvSpPr>
            <p:nvPr/>
          </p:nvSpPr>
          <p:spPr bwMode="auto">
            <a:xfrm flipH="1">
              <a:off x="3329" y="1908"/>
              <a:ext cx="246" cy="532"/>
            </a:xfrm>
            <a:prstGeom prst="line">
              <a:avLst/>
            </a:prstGeom>
            <a:noFill/>
            <a:ln w="12700">
              <a:solidFill>
                <a:schemeClr val="tx1"/>
              </a:solidFill>
              <a:round/>
              <a:headEnd/>
              <a:tailEnd type="triangle" w="med" len="med"/>
            </a:ln>
          </p:spPr>
          <p:txBody>
            <a:bodyPr anchor="ctr">
              <a:spAutoFit/>
            </a:bodyPr>
            <a:lstStyle/>
            <a:p>
              <a:endParaRPr lang="zh-CN" altLang="en-US"/>
            </a:p>
          </p:txBody>
        </p:sp>
      </p:grpSp>
    </p:spTree>
    <p:extLst>
      <p:ext uri="{BB962C8B-B14F-4D97-AF65-F5344CB8AC3E}">
        <p14:creationId xmlns:p14="http://schemas.microsoft.com/office/powerpoint/2010/main" val="12909664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磁盘数据分布</a:t>
            </a:r>
          </a:p>
        </p:txBody>
      </p:sp>
      <p:sp>
        <p:nvSpPr>
          <p:cNvPr id="3" name="内容占位符 2"/>
          <p:cNvSpPr>
            <a:spLocks noGrp="1"/>
          </p:cNvSpPr>
          <p:nvPr>
            <p:ph idx="1"/>
          </p:nvPr>
        </p:nvSpPr>
        <p:spPr/>
        <p:txBody>
          <a:bodyPr/>
          <a:lstStyle/>
          <a:p>
            <a:r>
              <a:rPr lang="zh-CN" altLang="en-US" sz="2800" dirty="0"/>
              <a:t>磁盘包括若干盘片，每个盘片两个记录面</a:t>
            </a:r>
            <a:endParaRPr lang="en-US" altLang="zh-CN" sz="2800" dirty="0"/>
          </a:p>
          <a:p>
            <a:r>
              <a:rPr lang="zh-CN" altLang="en-US" sz="2800" dirty="0"/>
              <a:t>每个记录面包括若干同心圆</a:t>
            </a:r>
            <a:r>
              <a:rPr lang="en-US" altLang="zh-CN" sz="2800" dirty="0"/>
              <a:t>---</a:t>
            </a:r>
            <a:r>
              <a:rPr lang="zh-CN" altLang="en-US" sz="2800" b="1" dirty="0"/>
              <a:t>磁道</a:t>
            </a:r>
            <a:endParaRPr lang="en-US" altLang="zh-CN" sz="2800" b="1" dirty="0"/>
          </a:p>
          <a:p>
            <a:r>
              <a:rPr lang="zh-CN" altLang="en-US" sz="2800" dirty="0"/>
              <a:t>每个磁道被间隙</a:t>
            </a:r>
            <a:r>
              <a:rPr lang="en-US" altLang="zh-CN" sz="2800" dirty="0"/>
              <a:t>gap</a:t>
            </a:r>
            <a:r>
              <a:rPr lang="zh-CN" altLang="en-US" sz="2800" dirty="0"/>
              <a:t>分割为若干</a:t>
            </a:r>
            <a:r>
              <a:rPr lang="zh-CN" altLang="en-US" sz="2800" b="1" dirty="0"/>
              <a:t>扇区</a:t>
            </a:r>
            <a:endParaRPr lang="en-US" altLang="zh-CN" sz="2800" dirty="0"/>
          </a:p>
          <a:p>
            <a:endParaRPr lang="zh-CN" altLang="en-US" dirty="0"/>
          </a:p>
        </p:txBody>
      </p:sp>
      <p:sp>
        <p:nvSpPr>
          <p:cNvPr id="4" name="Oval 4"/>
          <p:cNvSpPr>
            <a:spLocks noChangeArrowheads="1"/>
          </p:cNvSpPr>
          <p:nvPr/>
        </p:nvSpPr>
        <p:spPr bwMode="auto">
          <a:xfrm>
            <a:off x="4349904" y="3899901"/>
            <a:ext cx="1851025" cy="1812925"/>
          </a:xfrm>
          <a:prstGeom prst="ellipse">
            <a:avLst/>
          </a:prstGeom>
          <a:noFill/>
          <a:ln w="12700">
            <a:solidFill>
              <a:schemeClr val="tx1"/>
            </a:solidFill>
            <a:round/>
            <a:headEnd/>
            <a:tailEnd/>
          </a:ln>
        </p:spPr>
        <p:txBody>
          <a:bodyPr wrap="none" anchor="ctr"/>
          <a:lstStyle/>
          <a:p>
            <a:pPr algn="r"/>
            <a:endParaRPr lang="zh-CN" altLang="en-US"/>
          </a:p>
        </p:txBody>
      </p:sp>
      <p:sp>
        <p:nvSpPr>
          <p:cNvPr id="5" name="Oval 7"/>
          <p:cNvSpPr>
            <a:spLocks noChangeArrowheads="1"/>
          </p:cNvSpPr>
          <p:nvPr/>
        </p:nvSpPr>
        <p:spPr bwMode="auto">
          <a:xfrm>
            <a:off x="3760940" y="3322051"/>
            <a:ext cx="3030538" cy="2968625"/>
          </a:xfrm>
          <a:prstGeom prst="ellipse">
            <a:avLst/>
          </a:prstGeom>
          <a:noFill/>
          <a:ln w="38100">
            <a:solidFill>
              <a:schemeClr val="tx1"/>
            </a:solidFill>
            <a:round/>
            <a:headEnd/>
            <a:tailEnd/>
          </a:ln>
        </p:spPr>
        <p:txBody>
          <a:bodyPr wrap="none" anchor="ctr"/>
          <a:lstStyle/>
          <a:p>
            <a:pPr algn="r"/>
            <a:endParaRPr lang="zh-CN" altLang="en-US"/>
          </a:p>
        </p:txBody>
      </p:sp>
      <p:sp>
        <p:nvSpPr>
          <p:cNvPr id="6" name="Oval 8"/>
          <p:cNvSpPr>
            <a:spLocks noChangeArrowheads="1"/>
          </p:cNvSpPr>
          <p:nvPr/>
        </p:nvSpPr>
        <p:spPr bwMode="auto">
          <a:xfrm>
            <a:off x="3951440" y="3509376"/>
            <a:ext cx="2649538" cy="2595563"/>
          </a:xfrm>
          <a:prstGeom prst="ellipse">
            <a:avLst/>
          </a:prstGeom>
          <a:noFill/>
          <a:ln w="12700">
            <a:solidFill>
              <a:schemeClr val="tx1"/>
            </a:solidFill>
            <a:round/>
            <a:headEnd/>
            <a:tailEnd/>
          </a:ln>
        </p:spPr>
        <p:txBody>
          <a:bodyPr wrap="none" anchor="ctr"/>
          <a:lstStyle/>
          <a:p>
            <a:pPr algn="r"/>
            <a:endParaRPr lang="zh-CN" altLang="en-US"/>
          </a:p>
        </p:txBody>
      </p:sp>
      <p:sp>
        <p:nvSpPr>
          <p:cNvPr id="7" name="Oval 9"/>
          <p:cNvSpPr>
            <a:spLocks noChangeArrowheads="1"/>
          </p:cNvSpPr>
          <p:nvPr/>
        </p:nvSpPr>
        <p:spPr bwMode="auto">
          <a:xfrm>
            <a:off x="4140354" y="3695113"/>
            <a:ext cx="2270125" cy="2222500"/>
          </a:xfrm>
          <a:prstGeom prst="ellipse">
            <a:avLst/>
          </a:prstGeom>
          <a:noFill/>
          <a:ln w="38100">
            <a:solidFill>
              <a:schemeClr val="tx1"/>
            </a:solidFill>
            <a:round/>
            <a:headEnd/>
            <a:tailEnd/>
          </a:ln>
        </p:spPr>
        <p:txBody>
          <a:bodyPr wrap="none" anchor="ctr"/>
          <a:lstStyle/>
          <a:p>
            <a:pPr algn="r"/>
            <a:endParaRPr lang="zh-CN" altLang="en-US"/>
          </a:p>
        </p:txBody>
      </p:sp>
      <p:sp>
        <p:nvSpPr>
          <p:cNvPr id="8" name="Oval 10"/>
          <p:cNvSpPr>
            <a:spLocks noChangeArrowheads="1"/>
          </p:cNvSpPr>
          <p:nvPr/>
        </p:nvSpPr>
        <p:spPr bwMode="auto">
          <a:xfrm>
            <a:off x="4521354" y="4068176"/>
            <a:ext cx="1508125" cy="1477963"/>
          </a:xfrm>
          <a:prstGeom prst="ellipse">
            <a:avLst/>
          </a:prstGeom>
          <a:solidFill>
            <a:srgbClr val="FFCC00"/>
          </a:solidFill>
          <a:ln w="12700">
            <a:solidFill>
              <a:schemeClr val="tx1"/>
            </a:solidFill>
            <a:round/>
            <a:headEnd/>
            <a:tailEnd/>
          </a:ln>
        </p:spPr>
        <p:txBody>
          <a:bodyPr wrap="none" anchor="ctr"/>
          <a:lstStyle/>
          <a:p>
            <a:pPr algn="r"/>
            <a:endParaRPr lang="zh-CN" altLang="en-US"/>
          </a:p>
        </p:txBody>
      </p:sp>
      <p:sp>
        <p:nvSpPr>
          <p:cNvPr id="9" name="Oval 11"/>
          <p:cNvSpPr>
            <a:spLocks noChangeArrowheads="1"/>
          </p:cNvSpPr>
          <p:nvPr/>
        </p:nvSpPr>
        <p:spPr bwMode="auto">
          <a:xfrm>
            <a:off x="4711853" y="4253913"/>
            <a:ext cx="1128712" cy="1104900"/>
          </a:xfrm>
          <a:prstGeom prst="ellipse">
            <a:avLst/>
          </a:prstGeom>
          <a:solidFill>
            <a:srgbClr val="CCFF66"/>
          </a:solidFill>
          <a:ln w="38100">
            <a:solidFill>
              <a:schemeClr val="tx1"/>
            </a:solidFill>
            <a:round/>
            <a:headEnd/>
            <a:tailEnd/>
          </a:ln>
        </p:spPr>
        <p:txBody>
          <a:bodyPr wrap="none" anchor="ctr"/>
          <a:lstStyle/>
          <a:p>
            <a:pPr algn="r" eaLnBrk="0" hangingPunct="0"/>
            <a:r>
              <a:rPr lang="en-US" altLang="zh-CN" sz="1600" b="1">
                <a:latin typeface="Helvetica"/>
                <a:ea typeface="宋体" charset="-122"/>
              </a:rPr>
              <a:t>spindle</a:t>
            </a:r>
          </a:p>
        </p:txBody>
      </p:sp>
      <p:sp>
        <p:nvSpPr>
          <p:cNvPr id="10" name="Text Box 12"/>
          <p:cNvSpPr txBox="1">
            <a:spLocks noChangeArrowheads="1"/>
          </p:cNvSpPr>
          <p:nvPr/>
        </p:nvSpPr>
        <p:spPr bwMode="auto">
          <a:xfrm>
            <a:off x="4734078" y="3444288"/>
            <a:ext cx="1270000" cy="457200"/>
          </a:xfrm>
          <a:prstGeom prst="rect">
            <a:avLst/>
          </a:prstGeom>
          <a:noFill/>
          <a:ln w="9525">
            <a:noFill/>
            <a:miter lim="800000"/>
            <a:headEnd/>
            <a:tailEnd/>
          </a:ln>
        </p:spPr>
        <p:txBody>
          <a:bodyPr wrap="none">
            <a:spAutoFit/>
          </a:bodyPr>
          <a:lstStyle/>
          <a:p>
            <a:pPr eaLnBrk="0" hangingPunct="0"/>
            <a:r>
              <a:rPr lang="en-US" altLang="zh-CN" sz="2400" b="1">
                <a:solidFill>
                  <a:schemeClr val="accent2"/>
                </a:solidFill>
                <a:latin typeface="Helvetica"/>
                <a:ea typeface="宋体" charset="-122"/>
              </a:rPr>
              <a:t>surface</a:t>
            </a:r>
          </a:p>
        </p:txBody>
      </p:sp>
      <p:sp>
        <p:nvSpPr>
          <p:cNvPr id="11" name="Line 13"/>
          <p:cNvSpPr>
            <a:spLocks noChangeShapeType="1"/>
          </p:cNvSpPr>
          <p:nvPr/>
        </p:nvSpPr>
        <p:spPr bwMode="auto">
          <a:xfrm>
            <a:off x="3197378" y="3930064"/>
            <a:ext cx="990600" cy="676275"/>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12" name="Line 14"/>
          <p:cNvSpPr>
            <a:spLocks noChangeShapeType="1"/>
          </p:cNvSpPr>
          <p:nvPr/>
        </p:nvSpPr>
        <p:spPr bwMode="auto">
          <a:xfrm>
            <a:off x="3470428" y="3930063"/>
            <a:ext cx="673100" cy="4445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13" name="Text Box 15"/>
          <p:cNvSpPr txBox="1">
            <a:spLocks noChangeArrowheads="1"/>
          </p:cNvSpPr>
          <p:nvPr/>
        </p:nvSpPr>
        <p:spPr bwMode="auto">
          <a:xfrm>
            <a:off x="2779866" y="3536364"/>
            <a:ext cx="931863" cy="396875"/>
          </a:xfrm>
          <a:prstGeom prst="rect">
            <a:avLst/>
          </a:prstGeom>
          <a:noFill/>
          <a:ln w="9525">
            <a:noFill/>
            <a:miter lim="800000"/>
            <a:headEnd/>
            <a:tailEnd/>
          </a:ln>
        </p:spPr>
        <p:txBody>
          <a:bodyPr wrap="none" anchor="ctr">
            <a:spAutoFit/>
          </a:bodyPr>
          <a:lstStyle/>
          <a:p>
            <a:pPr algn="r" eaLnBrk="0" hangingPunct="0"/>
            <a:r>
              <a:rPr lang="en-US" altLang="zh-CN" sz="2000" b="1">
                <a:latin typeface="Helvetica"/>
                <a:ea typeface="宋体" charset="-122"/>
              </a:rPr>
              <a:t>tracks</a:t>
            </a:r>
          </a:p>
        </p:txBody>
      </p:sp>
      <p:sp>
        <p:nvSpPr>
          <p:cNvPr id="14" name="Oval 16"/>
          <p:cNvSpPr>
            <a:spLocks noChangeArrowheads="1"/>
          </p:cNvSpPr>
          <p:nvPr/>
        </p:nvSpPr>
        <p:spPr bwMode="auto">
          <a:xfrm>
            <a:off x="7988454" y="3928476"/>
            <a:ext cx="1851025" cy="1812925"/>
          </a:xfrm>
          <a:prstGeom prst="ellipse">
            <a:avLst/>
          </a:prstGeom>
          <a:solidFill>
            <a:schemeClr val="bg1"/>
          </a:solidFill>
          <a:ln w="57150">
            <a:solidFill>
              <a:schemeClr val="tx1"/>
            </a:solidFill>
            <a:round/>
            <a:headEnd/>
            <a:tailEnd/>
          </a:ln>
        </p:spPr>
        <p:txBody>
          <a:bodyPr wrap="none" anchor="ctr"/>
          <a:lstStyle/>
          <a:p>
            <a:pPr algn="r"/>
            <a:endParaRPr lang="zh-CN" altLang="en-US"/>
          </a:p>
        </p:txBody>
      </p:sp>
      <p:sp>
        <p:nvSpPr>
          <p:cNvPr id="15" name="Text Box 17"/>
          <p:cNvSpPr txBox="1">
            <a:spLocks noChangeArrowheads="1"/>
          </p:cNvSpPr>
          <p:nvPr/>
        </p:nvSpPr>
        <p:spPr bwMode="auto">
          <a:xfrm>
            <a:off x="8537729" y="3506200"/>
            <a:ext cx="839787" cy="336550"/>
          </a:xfrm>
          <a:prstGeom prst="rect">
            <a:avLst/>
          </a:prstGeom>
          <a:noFill/>
          <a:ln w="9525">
            <a:noFill/>
            <a:miter lim="800000"/>
            <a:headEnd/>
            <a:tailEnd/>
          </a:ln>
        </p:spPr>
        <p:txBody>
          <a:bodyPr wrap="none">
            <a:spAutoFit/>
          </a:bodyPr>
          <a:lstStyle/>
          <a:p>
            <a:pPr eaLnBrk="0" hangingPunct="0"/>
            <a:r>
              <a:rPr lang="en-US" altLang="zh-CN" sz="1600" b="1">
                <a:latin typeface="Helvetica"/>
                <a:ea typeface="宋体" charset="-122"/>
              </a:rPr>
              <a:t>track k</a:t>
            </a:r>
          </a:p>
        </p:txBody>
      </p:sp>
      <p:grpSp>
        <p:nvGrpSpPr>
          <p:cNvPr id="16" name="Group 18"/>
          <p:cNvGrpSpPr>
            <a:grpSpLocks/>
          </p:cNvGrpSpPr>
          <p:nvPr/>
        </p:nvGrpSpPr>
        <p:grpSpPr bwMode="auto">
          <a:xfrm>
            <a:off x="8925078" y="3872913"/>
            <a:ext cx="1066800" cy="990600"/>
            <a:chOff x="4320" y="690"/>
            <a:chExt cx="672" cy="624"/>
          </a:xfrm>
        </p:grpSpPr>
        <p:sp>
          <p:nvSpPr>
            <p:cNvPr id="17" name="Line 19"/>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18" name="Line 20"/>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19" name="Line 21"/>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20" name="Line 22"/>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21" name="Group 23"/>
          <p:cNvGrpSpPr>
            <a:grpSpLocks/>
          </p:cNvGrpSpPr>
          <p:nvPr/>
        </p:nvGrpSpPr>
        <p:grpSpPr bwMode="auto">
          <a:xfrm flipV="1">
            <a:off x="8925078" y="4806363"/>
            <a:ext cx="1066800" cy="990600"/>
            <a:chOff x="4320" y="690"/>
            <a:chExt cx="672" cy="624"/>
          </a:xfrm>
        </p:grpSpPr>
        <p:sp>
          <p:nvSpPr>
            <p:cNvPr id="22" name="Line 24"/>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23" name="Line 25"/>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24" name="Line 26"/>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25" name="Line 27"/>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26" name="Group 28"/>
          <p:cNvGrpSpPr>
            <a:grpSpLocks/>
          </p:cNvGrpSpPr>
          <p:nvPr/>
        </p:nvGrpSpPr>
        <p:grpSpPr bwMode="auto">
          <a:xfrm flipH="1" flipV="1">
            <a:off x="7858278" y="4806363"/>
            <a:ext cx="1066800" cy="990600"/>
            <a:chOff x="4320" y="690"/>
            <a:chExt cx="672" cy="624"/>
          </a:xfrm>
        </p:grpSpPr>
        <p:sp>
          <p:nvSpPr>
            <p:cNvPr id="27" name="Line 29"/>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28" name="Line 30"/>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29" name="Line 31"/>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0" name="Line 32"/>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1" name="Group 33"/>
          <p:cNvGrpSpPr>
            <a:grpSpLocks/>
          </p:cNvGrpSpPr>
          <p:nvPr/>
        </p:nvGrpSpPr>
        <p:grpSpPr bwMode="auto">
          <a:xfrm flipH="1">
            <a:off x="7858278" y="3872913"/>
            <a:ext cx="1066800" cy="990600"/>
            <a:chOff x="4320" y="690"/>
            <a:chExt cx="672" cy="624"/>
          </a:xfrm>
        </p:grpSpPr>
        <p:sp>
          <p:nvSpPr>
            <p:cNvPr id="32" name="Line 34"/>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3" name="Line 35"/>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4" name="Line 36"/>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5" name="Line 37"/>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sp>
        <p:nvSpPr>
          <p:cNvPr id="36" name="Text Box 38"/>
          <p:cNvSpPr txBox="1">
            <a:spLocks noChangeArrowheads="1"/>
          </p:cNvSpPr>
          <p:nvPr/>
        </p:nvSpPr>
        <p:spPr bwMode="auto">
          <a:xfrm>
            <a:off x="8488516" y="6104938"/>
            <a:ext cx="906463"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sectors</a:t>
            </a:r>
          </a:p>
        </p:txBody>
      </p:sp>
      <p:sp>
        <p:nvSpPr>
          <p:cNvPr id="37" name="Line 39"/>
          <p:cNvSpPr>
            <a:spLocks noChangeShapeType="1"/>
          </p:cNvSpPr>
          <p:nvPr/>
        </p:nvSpPr>
        <p:spPr bwMode="auto">
          <a:xfrm flipV="1">
            <a:off x="8696478" y="5749338"/>
            <a:ext cx="0" cy="4572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8" name="Line 40"/>
          <p:cNvSpPr>
            <a:spLocks noChangeShapeType="1"/>
          </p:cNvSpPr>
          <p:nvPr/>
        </p:nvSpPr>
        <p:spPr bwMode="auto">
          <a:xfrm flipV="1">
            <a:off x="9153678" y="5749338"/>
            <a:ext cx="0" cy="4572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9" name="AutoShape 41"/>
          <p:cNvSpPr>
            <a:spLocks noChangeArrowheads="1"/>
          </p:cNvSpPr>
          <p:nvPr/>
        </p:nvSpPr>
        <p:spPr bwMode="auto">
          <a:xfrm>
            <a:off x="6697618" y="4606339"/>
            <a:ext cx="1236860" cy="595432"/>
          </a:xfrm>
          <a:prstGeom prst="rightArrow">
            <a:avLst>
              <a:gd name="adj1" fmla="val 50000"/>
              <a:gd name="adj2" fmla="val 125000"/>
            </a:avLst>
          </a:prstGeom>
          <a:solidFill>
            <a:srgbClr val="FFFFFF"/>
          </a:solidFill>
          <a:ln w="12700">
            <a:solidFill>
              <a:schemeClr val="tx1"/>
            </a:solidFill>
            <a:miter lim="800000"/>
            <a:headEnd/>
            <a:tailEnd/>
          </a:ln>
        </p:spPr>
        <p:txBody>
          <a:bodyPr wrap="square" anchor="ctr">
            <a:spAutoFit/>
          </a:bodyPr>
          <a:lstStyle/>
          <a:p>
            <a:pPr algn="r"/>
            <a:endParaRPr lang="zh-CN" altLang="en-US"/>
          </a:p>
        </p:txBody>
      </p:sp>
      <p:sp>
        <p:nvSpPr>
          <p:cNvPr id="40" name="Text Box 42"/>
          <p:cNvSpPr txBox="1">
            <a:spLocks noChangeArrowheads="1"/>
          </p:cNvSpPr>
          <p:nvPr/>
        </p:nvSpPr>
        <p:spPr bwMode="auto">
          <a:xfrm>
            <a:off x="9599766" y="3510963"/>
            <a:ext cx="6572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gaps</a:t>
            </a:r>
          </a:p>
        </p:txBody>
      </p:sp>
      <p:sp>
        <p:nvSpPr>
          <p:cNvPr id="41" name="Line 43"/>
          <p:cNvSpPr>
            <a:spLocks noChangeShapeType="1"/>
          </p:cNvSpPr>
          <p:nvPr/>
        </p:nvSpPr>
        <p:spPr bwMode="auto">
          <a:xfrm flipH="1">
            <a:off x="9410853" y="3815764"/>
            <a:ext cx="247650" cy="219075"/>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42" name="Line 44"/>
          <p:cNvSpPr>
            <a:spLocks noChangeShapeType="1"/>
          </p:cNvSpPr>
          <p:nvPr/>
        </p:nvSpPr>
        <p:spPr bwMode="auto">
          <a:xfrm flipV="1">
            <a:off x="9734703" y="3863388"/>
            <a:ext cx="190500" cy="514350"/>
          </a:xfrm>
          <a:prstGeom prst="line">
            <a:avLst/>
          </a:prstGeom>
          <a:noFill/>
          <a:ln w="12700">
            <a:solidFill>
              <a:schemeClr val="tx1"/>
            </a:solidFill>
            <a:round/>
            <a:headEnd type="triangle" w="med" len="med"/>
            <a:tailEnd/>
          </a:ln>
        </p:spPr>
        <p:txBody>
          <a:bodyPr anchor="ctr">
            <a:spAutoFit/>
          </a:bodyPr>
          <a:lstStyle/>
          <a:p>
            <a:endParaRPr lang="zh-CN" altLang="en-US"/>
          </a:p>
        </p:txBody>
      </p:sp>
    </p:spTree>
    <p:extLst>
      <p:ext uri="{BB962C8B-B14F-4D97-AF65-F5344CB8AC3E}">
        <p14:creationId xmlns:p14="http://schemas.microsoft.com/office/powerpoint/2010/main" val="21846294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p:txBody>
          <a:bodyPr/>
          <a:lstStyle/>
          <a:p>
            <a:pPr eaLnBrk="1" hangingPunct="1"/>
            <a:r>
              <a:rPr lang="en-US" altLang="zh-CN" dirty="0"/>
              <a:t>Disk geometry </a:t>
            </a:r>
            <a:r>
              <a:rPr lang="en-US" altLang="zh-CN" sz="2600" dirty="0">
                <a:solidFill>
                  <a:schemeClr val="tx1"/>
                </a:solidFill>
              </a:rPr>
              <a:t>(</a:t>
            </a:r>
            <a:r>
              <a:rPr lang="en-US" altLang="zh-CN" sz="2600" dirty="0" err="1">
                <a:solidFill>
                  <a:schemeClr val="tx1"/>
                </a:solidFill>
              </a:rPr>
              <a:t>muliple</a:t>
            </a:r>
            <a:r>
              <a:rPr lang="en-US" altLang="zh-CN" sz="2600" dirty="0">
                <a:solidFill>
                  <a:schemeClr val="tx1"/>
                </a:solidFill>
              </a:rPr>
              <a:t>-platter view)</a:t>
            </a:r>
          </a:p>
        </p:txBody>
      </p:sp>
      <p:sp>
        <p:nvSpPr>
          <p:cNvPr id="366594" name="Rectangle 4"/>
          <p:cNvSpPr>
            <a:spLocks noGrp="1" noChangeArrowheads="1"/>
          </p:cNvSpPr>
          <p:nvPr>
            <p:ph idx="1"/>
          </p:nvPr>
        </p:nvSpPr>
        <p:spPr>
          <a:xfrm>
            <a:off x="546894" y="1052513"/>
            <a:ext cx="8218487" cy="792163"/>
          </a:xfrm>
        </p:spPr>
        <p:txBody>
          <a:bodyPr/>
          <a:lstStyle/>
          <a:p>
            <a:pPr eaLnBrk="1" hangingPunct="1"/>
            <a:r>
              <a:rPr lang="en-US" altLang="zh-CN" dirty="0"/>
              <a:t> Aligned tracks form a </a:t>
            </a:r>
            <a:r>
              <a:rPr lang="en-US" altLang="zh-CN" i="1" dirty="0"/>
              <a:t>cylinder.</a:t>
            </a:r>
          </a:p>
        </p:txBody>
      </p:sp>
      <p:sp>
        <p:nvSpPr>
          <p:cNvPr id="34" name="Line 5"/>
          <p:cNvSpPr>
            <a:spLocks noChangeShapeType="1"/>
          </p:cNvSpPr>
          <p:nvPr/>
        </p:nvSpPr>
        <p:spPr bwMode="auto">
          <a:xfrm flipV="1">
            <a:off x="3968262" y="3791124"/>
            <a:ext cx="778904" cy="189977"/>
          </a:xfrm>
          <a:prstGeom prst="line">
            <a:avLst/>
          </a:prstGeom>
          <a:noFill/>
          <a:ln w="12700">
            <a:solidFill>
              <a:srgbClr val="000000"/>
            </a:solidFill>
            <a:round/>
            <a:headE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35" name="Line 6"/>
          <p:cNvSpPr>
            <a:spLocks noChangeShapeType="1"/>
          </p:cNvSpPr>
          <p:nvPr/>
        </p:nvSpPr>
        <p:spPr bwMode="auto">
          <a:xfrm flipV="1">
            <a:off x="3968262" y="4665016"/>
            <a:ext cx="778904" cy="189977"/>
          </a:xfrm>
          <a:prstGeom prst="line">
            <a:avLst/>
          </a:prstGeom>
          <a:noFill/>
          <a:ln w="12700">
            <a:solidFill>
              <a:srgbClr val="000000"/>
            </a:solidFill>
            <a:round/>
            <a:headE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36" name="AutoShape 7"/>
          <p:cNvSpPr>
            <a:spLocks noChangeArrowheads="1"/>
          </p:cNvSpPr>
          <p:nvPr/>
        </p:nvSpPr>
        <p:spPr bwMode="auto">
          <a:xfrm>
            <a:off x="5811034" y="4589026"/>
            <a:ext cx="569930" cy="949883"/>
          </a:xfrm>
          <a:prstGeom prst="can">
            <a:avLst>
              <a:gd name="adj" fmla="val 14244"/>
            </a:avLst>
          </a:prstGeom>
          <a:solidFill>
            <a:srgbClr val="C0C0C0"/>
          </a:solidFill>
          <a:ln w="12700">
            <a:solidFill>
              <a:srgbClr val="000000"/>
            </a:solidFill>
            <a:round/>
            <a:headEnd/>
            <a:tailEnd/>
          </a:ln>
        </p:spPr>
        <p:txBody>
          <a:bodyPr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37" name="Oval 8"/>
          <p:cNvSpPr>
            <a:spLocks noChangeArrowheads="1"/>
          </p:cNvSpPr>
          <p:nvPr/>
        </p:nvSpPr>
        <p:spPr bwMode="auto">
          <a:xfrm>
            <a:off x="4272223" y="4304061"/>
            <a:ext cx="3571561" cy="645921"/>
          </a:xfrm>
          <a:prstGeom prst="ellipse">
            <a:avLst/>
          </a:prstGeom>
          <a:solidFill>
            <a:srgbClr val="FFFFFF"/>
          </a:solidFill>
          <a:ln w="12700">
            <a:solidFill>
              <a:srgbClr val="000000"/>
            </a:solidFill>
            <a:round/>
            <a:headEnd/>
            <a:tailE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38" name="Line 9"/>
          <p:cNvSpPr>
            <a:spLocks noChangeShapeType="1"/>
          </p:cNvSpPr>
          <p:nvPr/>
        </p:nvSpPr>
        <p:spPr bwMode="auto">
          <a:xfrm flipV="1">
            <a:off x="3968262" y="2936229"/>
            <a:ext cx="778904" cy="189977"/>
          </a:xfrm>
          <a:prstGeom prst="line">
            <a:avLst/>
          </a:prstGeom>
          <a:noFill/>
          <a:ln w="12700">
            <a:solidFill>
              <a:srgbClr val="000000"/>
            </a:solidFill>
            <a:round/>
            <a:headE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39" name="Text Box 10"/>
          <p:cNvSpPr txBox="1">
            <a:spLocks noChangeArrowheads="1"/>
          </p:cNvSpPr>
          <p:nvPr/>
        </p:nvSpPr>
        <p:spPr bwMode="auto">
          <a:xfrm>
            <a:off x="2813241" y="2404856"/>
            <a:ext cx="1197764"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dirty="0">
                <a:solidFill>
                  <a:srgbClr val="000000"/>
                </a:solidFill>
                <a:latin typeface="Helvetica"/>
                <a:ea typeface="宋体" charset="-122"/>
              </a:rPr>
              <a:t>surface 0</a:t>
            </a:r>
          </a:p>
        </p:txBody>
      </p:sp>
      <p:sp>
        <p:nvSpPr>
          <p:cNvPr id="40" name="Text Box 11"/>
          <p:cNvSpPr txBox="1">
            <a:spLocks noChangeArrowheads="1"/>
          </p:cNvSpPr>
          <p:nvPr/>
        </p:nvSpPr>
        <p:spPr bwMode="auto">
          <a:xfrm>
            <a:off x="2813241" y="2922542"/>
            <a:ext cx="1197764"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charset="-122"/>
              </a:rPr>
              <a:t>surface 1</a:t>
            </a:r>
          </a:p>
        </p:txBody>
      </p:sp>
      <p:sp>
        <p:nvSpPr>
          <p:cNvPr id="41" name="Text Box 12"/>
          <p:cNvSpPr txBox="1">
            <a:spLocks noChangeArrowheads="1"/>
          </p:cNvSpPr>
          <p:nvPr/>
        </p:nvSpPr>
        <p:spPr bwMode="auto">
          <a:xfrm>
            <a:off x="2813241" y="3259751"/>
            <a:ext cx="1197764"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charset="-122"/>
              </a:rPr>
              <a:t>surface 2</a:t>
            </a:r>
          </a:p>
        </p:txBody>
      </p:sp>
      <p:sp>
        <p:nvSpPr>
          <p:cNvPr id="42" name="Text Box 13"/>
          <p:cNvSpPr txBox="1">
            <a:spLocks noChangeArrowheads="1"/>
          </p:cNvSpPr>
          <p:nvPr/>
        </p:nvSpPr>
        <p:spPr bwMode="auto">
          <a:xfrm>
            <a:off x="2813241" y="3777437"/>
            <a:ext cx="1197764"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charset="-122"/>
              </a:rPr>
              <a:t>surface 3</a:t>
            </a:r>
          </a:p>
        </p:txBody>
      </p:sp>
      <p:sp>
        <p:nvSpPr>
          <p:cNvPr id="43" name="Text Box 14"/>
          <p:cNvSpPr txBox="1">
            <a:spLocks noChangeArrowheads="1"/>
          </p:cNvSpPr>
          <p:nvPr/>
        </p:nvSpPr>
        <p:spPr bwMode="auto">
          <a:xfrm>
            <a:off x="2813241" y="4133643"/>
            <a:ext cx="1197764"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charset="-122"/>
              </a:rPr>
              <a:t>surface 4</a:t>
            </a:r>
          </a:p>
        </p:txBody>
      </p:sp>
      <p:sp>
        <p:nvSpPr>
          <p:cNvPr id="44" name="Text Box 15"/>
          <p:cNvSpPr txBox="1">
            <a:spLocks noChangeArrowheads="1"/>
          </p:cNvSpPr>
          <p:nvPr/>
        </p:nvSpPr>
        <p:spPr bwMode="auto">
          <a:xfrm>
            <a:off x="2813241" y="4651329"/>
            <a:ext cx="1197764"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charset="-122"/>
              </a:rPr>
              <a:t>surface 5</a:t>
            </a:r>
          </a:p>
        </p:txBody>
      </p:sp>
      <p:sp>
        <p:nvSpPr>
          <p:cNvPr id="45" name="Line 16"/>
          <p:cNvSpPr>
            <a:spLocks noChangeShapeType="1"/>
          </p:cNvSpPr>
          <p:nvPr/>
        </p:nvSpPr>
        <p:spPr bwMode="auto">
          <a:xfrm>
            <a:off x="3968262" y="4304061"/>
            <a:ext cx="778904" cy="189977"/>
          </a:xfrm>
          <a:prstGeom prst="line">
            <a:avLst/>
          </a:prstGeom>
          <a:noFill/>
          <a:ln w="12700">
            <a:solidFill>
              <a:srgbClr val="000000"/>
            </a:solidFill>
            <a:round/>
            <a:headE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46" name="Oval 17"/>
          <p:cNvSpPr>
            <a:spLocks noChangeArrowheads="1"/>
          </p:cNvSpPr>
          <p:nvPr/>
        </p:nvSpPr>
        <p:spPr bwMode="auto">
          <a:xfrm>
            <a:off x="5241105" y="4532033"/>
            <a:ext cx="1785780" cy="246970"/>
          </a:xfrm>
          <a:prstGeom prst="ellipse">
            <a:avLst/>
          </a:prstGeom>
          <a:noFill/>
          <a:ln w="12700">
            <a:solidFill>
              <a:srgbClr val="000000"/>
            </a:solidFill>
            <a:round/>
            <a:headEnd/>
            <a:tailE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47" name="AutoShape 18"/>
          <p:cNvSpPr>
            <a:spLocks noChangeArrowheads="1"/>
          </p:cNvSpPr>
          <p:nvPr/>
        </p:nvSpPr>
        <p:spPr bwMode="auto">
          <a:xfrm>
            <a:off x="5811035" y="3734131"/>
            <a:ext cx="569930" cy="949883"/>
          </a:xfrm>
          <a:prstGeom prst="can">
            <a:avLst>
              <a:gd name="adj" fmla="val 14244"/>
            </a:avLst>
          </a:prstGeom>
          <a:solidFill>
            <a:srgbClr val="C0C0C0"/>
          </a:solidFill>
          <a:ln w="12700">
            <a:solidFill>
              <a:srgbClr val="000000"/>
            </a:solidFill>
            <a:round/>
            <a:headEnd/>
            <a:tailEnd/>
          </a:ln>
        </p:spPr>
        <p:txBody>
          <a:bodyPr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48" name="Oval 19"/>
          <p:cNvSpPr>
            <a:spLocks noChangeArrowheads="1"/>
          </p:cNvSpPr>
          <p:nvPr/>
        </p:nvSpPr>
        <p:spPr bwMode="auto">
          <a:xfrm>
            <a:off x="4310220" y="3392173"/>
            <a:ext cx="3571561" cy="645921"/>
          </a:xfrm>
          <a:prstGeom prst="ellipse">
            <a:avLst/>
          </a:prstGeom>
          <a:solidFill>
            <a:srgbClr val="FFFFFF"/>
          </a:solidFill>
          <a:ln w="12700">
            <a:solidFill>
              <a:srgbClr val="000000"/>
            </a:solidFill>
            <a:round/>
            <a:headEnd/>
            <a:tailE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49" name="Oval 20"/>
          <p:cNvSpPr>
            <a:spLocks noChangeArrowheads="1"/>
          </p:cNvSpPr>
          <p:nvPr/>
        </p:nvSpPr>
        <p:spPr bwMode="auto">
          <a:xfrm>
            <a:off x="5222107" y="3677138"/>
            <a:ext cx="1785780" cy="246970"/>
          </a:xfrm>
          <a:prstGeom prst="ellipse">
            <a:avLst/>
          </a:prstGeom>
          <a:noFill/>
          <a:ln w="12700">
            <a:solidFill>
              <a:srgbClr val="000000"/>
            </a:solidFill>
            <a:round/>
            <a:headEnd/>
            <a:tailE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50" name="AutoShape 21"/>
          <p:cNvSpPr>
            <a:spLocks noChangeArrowheads="1"/>
          </p:cNvSpPr>
          <p:nvPr/>
        </p:nvSpPr>
        <p:spPr bwMode="auto">
          <a:xfrm>
            <a:off x="5811035" y="2879236"/>
            <a:ext cx="569930" cy="949883"/>
          </a:xfrm>
          <a:prstGeom prst="can">
            <a:avLst>
              <a:gd name="adj" fmla="val 14244"/>
            </a:avLst>
          </a:prstGeom>
          <a:solidFill>
            <a:srgbClr val="C0C0C0"/>
          </a:solidFill>
          <a:ln w="12700">
            <a:solidFill>
              <a:srgbClr val="000000"/>
            </a:solidFill>
            <a:round/>
            <a:headEnd/>
            <a:tailEnd/>
          </a:ln>
        </p:spPr>
        <p:txBody>
          <a:bodyPr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51" name="Oval 22"/>
          <p:cNvSpPr>
            <a:spLocks noChangeArrowheads="1"/>
          </p:cNvSpPr>
          <p:nvPr/>
        </p:nvSpPr>
        <p:spPr bwMode="auto">
          <a:xfrm>
            <a:off x="4253227" y="2575274"/>
            <a:ext cx="3571561" cy="645921"/>
          </a:xfrm>
          <a:prstGeom prst="ellipse">
            <a:avLst/>
          </a:prstGeom>
          <a:solidFill>
            <a:srgbClr val="FFFFFF"/>
          </a:solidFill>
          <a:ln w="12700">
            <a:solidFill>
              <a:srgbClr val="000000"/>
            </a:solidFill>
            <a:round/>
            <a:headEnd/>
            <a:tailE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52" name="Oval 23"/>
          <p:cNvSpPr>
            <a:spLocks noChangeArrowheads="1"/>
          </p:cNvSpPr>
          <p:nvPr/>
        </p:nvSpPr>
        <p:spPr bwMode="auto">
          <a:xfrm>
            <a:off x="5222107" y="2765250"/>
            <a:ext cx="1785780" cy="246970"/>
          </a:xfrm>
          <a:prstGeom prst="ellipse">
            <a:avLst/>
          </a:prstGeom>
          <a:noFill/>
          <a:ln w="12700">
            <a:solidFill>
              <a:srgbClr val="000000"/>
            </a:solidFill>
            <a:round/>
            <a:headEnd/>
            <a:tailEnd/>
          </a:ln>
        </p:spPr>
        <p:txBody>
          <a:bodyPr wrap="none"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53" name="AutoShape 24"/>
          <p:cNvSpPr>
            <a:spLocks noChangeArrowheads="1"/>
          </p:cNvSpPr>
          <p:nvPr/>
        </p:nvSpPr>
        <p:spPr bwMode="auto">
          <a:xfrm>
            <a:off x="5811035" y="1986346"/>
            <a:ext cx="569930" cy="949883"/>
          </a:xfrm>
          <a:prstGeom prst="can">
            <a:avLst>
              <a:gd name="adj" fmla="val 14244"/>
            </a:avLst>
          </a:prstGeom>
          <a:solidFill>
            <a:srgbClr val="C0C0C0"/>
          </a:solidFill>
          <a:ln w="12700">
            <a:solidFill>
              <a:srgbClr val="000000"/>
            </a:solidFill>
            <a:round/>
            <a:headEnd/>
            <a:tailEnd/>
          </a:ln>
        </p:spPr>
        <p:txBody>
          <a:bodyPr anchor="ct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54" name="Line 25"/>
          <p:cNvSpPr>
            <a:spLocks noChangeShapeType="1"/>
          </p:cNvSpPr>
          <p:nvPr/>
        </p:nvSpPr>
        <p:spPr bwMode="auto">
          <a:xfrm>
            <a:off x="3968262" y="2575274"/>
            <a:ext cx="778904" cy="189977"/>
          </a:xfrm>
          <a:prstGeom prst="line">
            <a:avLst/>
          </a:prstGeom>
          <a:noFill/>
          <a:ln w="12700">
            <a:solidFill>
              <a:srgbClr val="000000"/>
            </a:solidFill>
            <a:round/>
            <a:headE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55" name="Line 26"/>
          <p:cNvSpPr>
            <a:spLocks noChangeShapeType="1"/>
          </p:cNvSpPr>
          <p:nvPr/>
        </p:nvSpPr>
        <p:spPr bwMode="auto">
          <a:xfrm>
            <a:off x="3968262" y="3430168"/>
            <a:ext cx="778904" cy="189977"/>
          </a:xfrm>
          <a:prstGeom prst="line">
            <a:avLst/>
          </a:prstGeom>
          <a:noFill/>
          <a:ln w="12700">
            <a:solidFill>
              <a:srgbClr val="000000"/>
            </a:solidFill>
            <a:round/>
            <a:headEnd/>
            <a:tailEnd type="triangle" w="med" len="med"/>
          </a:ln>
        </p:spPr>
        <p:txBody>
          <a:bodyPr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56" name="Line 27"/>
          <p:cNvSpPr>
            <a:spLocks noChangeShapeType="1"/>
          </p:cNvSpPr>
          <p:nvPr/>
        </p:nvSpPr>
        <p:spPr bwMode="auto">
          <a:xfrm>
            <a:off x="5241105" y="2879236"/>
            <a:ext cx="0" cy="1785780"/>
          </a:xfrm>
          <a:prstGeom prst="line">
            <a:avLst/>
          </a:prstGeom>
          <a:noFill/>
          <a:ln w="12700" cap="rnd">
            <a:solidFill>
              <a:srgbClr val="000000"/>
            </a:solidFill>
            <a:prstDash val="sysDot"/>
            <a:round/>
            <a:headEnd/>
            <a:tailEnd/>
          </a:ln>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57" name="Line 28"/>
          <p:cNvSpPr>
            <a:spLocks noChangeShapeType="1"/>
          </p:cNvSpPr>
          <p:nvPr/>
        </p:nvSpPr>
        <p:spPr bwMode="auto">
          <a:xfrm>
            <a:off x="7007888" y="2898234"/>
            <a:ext cx="0" cy="1785780"/>
          </a:xfrm>
          <a:prstGeom prst="line">
            <a:avLst/>
          </a:prstGeom>
          <a:noFill/>
          <a:ln w="12700" cap="rnd">
            <a:solidFill>
              <a:srgbClr val="000000"/>
            </a:solidFill>
            <a:prstDash val="sysDot"/>
            <a:round/>
            <a:headEnd/>
            <a:tailEnd/>
          </a:ln>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58" name="Text Box 29"/>
          <p:cNvSpPr txBox="1">
            <a:spLocks noChangeArrowheads="1"/>
          </p:cNvSpPr>
          <p:nvPr/>
        </p:nvSpPr>
        <p:spPr bwMode="auto">
          <a:xfrm>
            <a:off x="6617522" y="1459722"/>
            <a:ext cx="1261884"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a:solidFill>
                  <a:srgbClr val="000000"/>
                </a:solidFill>
                <a:latin typeface="Arial" charset="0"/>
                <a:ea typeface="宋体" charset="-122"/>
              </a:rPr>
              <a:t>cylinder k</a:t>
            </a:r>
          </a:p>
        </p:txBody>
      </p:sp>
      <p:sp>
        <p:nvSpPr>
          <p:cNvPr id="59" name="Line 30"/>
          <p:cNvSpPr>
            <a:spLocks noChangeShapeType="1"/>
          </p:cNvSpPr>
          <p:nvPr/>
        </p:nvSpPr>
        <p:spPr bwMode="auto">
          <a:xfrm flipH="1">
            <a:off x="6741921" y="1986346"/>
            <a:ext cx="265967" cy="778904"/>
          </a:xfrm>
          <a:prstGeom prst="line">
            <a:avLst/>
          </a:prstGeom>
          <a:noFill/>
          <a:ln w="12700">
            <a:solidFill>
              <a:srgbClr val="000000"/>
            </a:solidFill>
            <a:round/>
            <a:headEnd/>
            <a:tailEnd type="triangle" w="med" len="med"/>
          </a:ln>
        </p:spPr>
        <p:txBody>
          <a:bodyPr wrap="none"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Arial" charset="0"/>
              <a:ea typeface="华文细黑" pitchFamily="2" charset="-122"/>
            </a:endParaRPr>
          </a:p>
        </p:txBody>
      </p:sp>
      <p:sp>
        <p:nvSpPr>
          <p:cNvPr id="60" name="Text Box 31"/>
          <p:cNvSpPr txBox="1">
            <a:spLocks noChangeArrowheads="1"/>
          </p:cNvSpPr>
          <p:nvPr/>
        </p:nvSpPr>
        <p:spPr bwMode="auto">
          <a:xfrm>
            <a:off x="5637705" y="5688568"/>
            <a:ext cx="992579"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charset="-122"/>
              </a:rPr>
              <a:t>spindle</a:t>
            </a:r>
          </a:p>
        </p:txBody>
      </p:sp>
      <p:sp>
        <p:nvSpPr>
          <p:cNvPr id="61" name="Text Box 32"/>
          <p:cNvSpPr txBox="1">
            <a:spLocks noChangeArrowheads="1"/>
          </p:cNvSpPr>
          <p:nvPr/>
        </p:nvSpPr>
        <p:spPr bwMode="auto">
          <a:xfrm>
            <a:off x="8057087" y="2694570"/>
            <a:ext cx="1082348"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dirty="0">
                <a:solidFill>
                  <a:srgbClr val="000000"/>
                </a:solidFill>
                <a:latin typeface="Helvetica"/>
                <a:ea typeface="宋体" charset="-122"/>
              </a:rPr>
              <a:t>platter 0</a:t>
            </a:r>
          </a:p>
        </p:txBody>
      </p:sp>
      <p:sp>
        <p:nvSpPr>
          <p:cNvPr id="62" name="Text Box 33"/>
          <p:cNvSpPr txBox="1">
            <a:spLocks noChangeArrowheads="1"/>
          </p:cNvSpPr>
          <p:nvPr/>
        </p:nvSpPr>
        <p:spPr bwMode="auto">
          <a:xfrm>
            <a:off x="8057087" y="3530467"/>
            <a:ext cx="1082348"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dirty="0">
                <a:solidFill>
                  <a:srgbClr val="000000"/>
                </a:solidFill>
                <a:latin typeface="Helvetica"/>
                <a:ea typeface="宋体" charset="-122"/>
              </a:rPr>
              <a:t>platter 1</a:t>
            </a:r>
          </a:p>
        </p:txBody>
      </p:sp>
      <p:sp>
        <p:nvSpPr>
          <p:cNvPr id="63" name="Text Box 34"/>
          <p:cNvSpPr txBox="1">
            <a:spLocks noChangeArrowheads="1"/>
          </p:cNvSpPr>
          <p:nvPr/>
        </p:nvSpPr>
        <p:spPr bwMode="auto">
          <a:xfrm>
            <a:off x="8057087" y="4442355"/>
            <a:ext cx="1082348" cy="369332"/>
          </a:xfrm>
          <a:prstGeom prst="rect">
            <a:avLst/>
          </a:prstGeom>
          <a:noFill/>
          <a:ln w="9525">
            <a:noFill/>
            <a:miter lim="800000"/>
            <a:headEnd/>
            <a:tailEnd/>
          </a:ln>
        </p:spPr>
        <p:txBody>
          <a:bodyPr wrap="none" anchor="ctr">
            <a:spAutoFit/>
          </a:bodyPr>
          <a:lstStyle/>
          <a:p>
            <a:pPr algn="r" eaLnBrk="0" fontAlgn="base" hangingPunct="0">
              <a:spcBef>
                <a:spcPct val="0"/>
              </a:spcBef>
              <a:spcAft>
                <a:spcPct val="0"/>
              </a:spcAft>
            </a:pPr>
            <a:r>
              <a:rPr lang="en-US" altLang="zh-CN" b="1" i="1">
                <a:solidFill>
                  <a:srgbClr val="000000"/>
                </a:solidFill>
                <a:latin typeface="Helvetica"/>
                <a:ea typeface="宋体" charset="-122"/>
              </a:rPr>
              <a:t>platter 2</a:t>
            </a:r>
          </a:p>
        </p:txBody>
      </p:sp>
    </p:spTree>
    <p:extLst>
      <p:ext uri="{BB962C8B-B14F-4D97-AF65-F5344CB8AC3E}">
        <p14:creationId xmlns:p14="http://schemas.microsoft.com/office/powerpoint/2010/main" val="13009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存储器两种状态</a:t>
            </a:r>
          </a:p>
        </p:txBody>
      </p:sp>
      <p:sp>
        <p:nvSpPr>
          <p:cNvPr id="5" name="Rectangle 2"/>
          <p:cNvSpPr>
            <a:spLocks noChangeArrowheads="1"/>
          </p:cNvSpPr>
          <p:nvPr/>
        </p:nvSpPr>
        <p:spPr bwMode="auto">
          <a:xfrm>
            <a:off x="2262068" y="1248148"/>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6" name="Rectangle 4"/>
          <p:cNvSpPr>
            <a:spLocks noChangeArrowheads="1"/>
          </p:cNvSpPr>
          <p:nvPr/>
        </p:nvSpPr>
        <p:spPr bwMode="auto">
          <a:xfrm>
            <a:off x="4090868" y="2334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7" name="Rectangle 5"/>
          <p:cNvSpPr>
            <a:spLocks noChangeArrowheads="1"/>
          </p:cNvSpPr>
          <p:nvPr/>
        </p:nvSpPr>
        <p:spPr bwMode="auto">
          <a:xfrm>
            <a:off x="3405068" y="2334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8" name="Rectangle 6"/>
          <p:cNvSpPr>
            <a:spLocks noChangeArrowheads="1"/>
          </p:cNvSpPr>
          <p:nvPr/>
        </p:nvSpPr>
        <p:spPr bwMode="auto">
          <a:xfrm>
            <a:off x="3900368" y="3703233"/>
            <a:ext cx="723900" cy="460375"/>
          </a:xfrm>
          <a:prstGeom prst="rect">
            <a:avLst/>
          </a:prstGeom>
          <a:noFill/>
          <a:ln w="9525">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9" name="Line 7"/>
          <p:cNvSpPr>
            <a:spLocks noChangeShapeType="1"/>
          </p:cNvSpPr>
          <p:nvPr/>
        </p:nvSpPr>
        <p:spPr bwMode="auto">
          <a:xfrm>
            <a:off x="1881068" y="1420407"/>
            <a:ext cx="3276600" cy="0"/>
          </a:xfrm>
          <a:prstGeom prst="line">
            <a:avLst/>
          </a:prstGeom>
          <a:noFill/>
          <a:ln w="19050">
            <a:solidFill>
              <a:schemeClr val="tx1"/>
            </a:solidFill>
            <a:round/>
            <a:headEnd/>
            <a:tailEnd/>
          </a:ln>
        </p:spPr>
        <p:txBody>
          <a:bodyPr/>
          <a:lstStyle/>
          <a:p>
            <a:endParaRPr lang="zh-CN" altLang="en-US">
              <a:latin typeface="+mn-ea"/>
            </a:endParaRPr>
          </a:p>
        </p:txBody>
      </p:sp>
      <p:sp>
        <p:nvSpPr>
          <p:cNvPr id="10" name="Line 8"/>
          <p:cNvSpPr>
            <a:spLocks noChangeAspect="1" noChangeShapeType="1"/>
          </p:cNvSpPr>
          <p:nvPr/>
        </p:nvSpPr>
        <p:spPr bwMode="auto">
          <a:xfrm>
            <a:off x="3100268" y="1953807"/>
            <a:ext cx="1447800"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11" name="Group 9"/>
          <p:cNvGrpSpPr>
            <a:grpSpLocks noChangeAspect="1"/>
          </p:cNvGrpSpPr>
          <p:nvPr/>
        </p:nvGrpSpPr>
        <p:grpSpPr bwMode="auto">
          <a:xfrm>
            <a:off x="3100268" y="2182407"/>
            <a:ext cx="381000" cy="304800"/>
            <a:chOff x="3360" y="2064"/>
            <a:chExt cx="240" cy="192"/>
          </a:xfrm>
        </p:grpSpPr>
        <p:sp>
          <p:nvSpPr>
            <p:cNvPr id="12"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4"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6"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 name="Line 15"/>
          <p:cNvSpPr>
            <a:spLocks noChangeAspect="1" noChangeShapeType="1"/>
          </p:cNvSpPr>
          <p:nvPr/>
        </p:nvSpPr>
        <p:spPr bwMode="auto">
          <a:xfrm>
            <a:off x="3481268" y="1953807"/>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8" name="Line 16"/>
          <p:cNvSpPr>
            <a:spLocks noChangeAspect="1" noChangeShapeType="1"/>
          </p:cNvSpPr>
          <p:nvPr/>
        </p:nvSpPr>
        <p:spPr bwMode="auto">
          <a:xfrm>
            <a:off x="3100268" y="1953807"/>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 name="Line 17"/>
          <p:cNvSpPr>
            <a:spLocks noChangeAspect="1" noChangeShapeType="1"/>
          </p:cNvSpPr>
          <p:nvPr/>
        </p:nvSpPr>
        <p:spPr bwMode="auto">
          <a:xfrm>
            <a:off x="3100268" y="2411007"/>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8"/>
          <p:cNvSpPr>
            <a:spLocks noChangeAspect="1" noChangeShapeType="1"/>
          </p:cNvSpPr>
          <p:nvPr/>
        </p:nvSpPr>
        <p:spPr bwMode="auto">
          <a:xfrm>
            <a:off x="3100268" y="2715807"/>
            <a:ext cx="457200" cy="0"/>
          </a:xfrm>
          <a:prstGeom prst="line">
            <a:avLst/>
          </a:prstGeom>
          <a:noFill/>
          <a:ln w="19050">
            <a:solidFill>
              <a:schemeClr val="tx1"/>
            </a:solidFill>
            <a:round/>
            <a:headEnd/>
            <a:tailEnd/>
          </a:ln>
        </p:spPr>
        <p:txBody>
          <a:bodyPr/>
          <a:lstStyle/>
          <a:p>
            <a:endParaRPr lang="zh-CN" altLang="en-US">
              <a:latin typeface="+mn-ea"/>
            </a:endParaRPr>
          </a:p>
        </p:txBody>
      </p:sp>
      <p:sp>
        <p:nvSpPr>
          <p:cNvPr id="21" name="Line 19"/>
          <p:cNvSpPr>
            <a:spLocks noChangeAspect="1" noChangeShapeType="1"/>
          </p:cNvSpPr>
          <p:nvPr/>
        </p:nvSpPr>
        <p:spPr bwMode="auto">
          <a:xfrm>
            <a:off x="4548068" y="1953807"/>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2" name="Line 20"/>
          <p:cNvSpPr>
            <a:spLocks noChangeAspect="1" noChangeShapeType="1"/>
          </p:cNvSpPr>
          <p:nvPr/>
        </p:nvSpPr>
        <p:spPr bwMode="auto">
          <a:xfrm>
            <a:off x="4167068" y="1953807"/>
            <a:ext cx="0" cy="38100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3" name="Group 21"/>
          <p:cNvGrpSpPr>
            <a:grpSpLocks noChangeAspect="1"/>
          </p:cNvGrpSpPr>
          <p:nvPr/>
        </p:nvGrpSpPr>
        <p:grpSpPr bwMode="auto">
          <a:xfrm>
            <a:off x="4167068" y="2182407"/>
            <a:ext cx="381000" cy="304800"/>
            <a:chOff x="4032" y="2064"/>
            <a:chExt cx="240" cy="192"/>
          </a:xfrm>
        </p:grpSpPr>
        <p:sp>
          <p:nvSpPr>
            <p:cNvPr id="24"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6"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8"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9" name="Group 27"/>
          <p:cNvGrpSpPr>
            <a:grpSpLocks noChangeAspect="1"/>
          </p:cNvGrpSpPr>
          <p:nvPr/>
        </p:nvGrpSpPr>
        <p:grpSpPr bwMode="auto">
          <a:xfrm>
            <a:off x="3100268" y="2944407"/>
            <a:ext cx="381000" cy="304800"/>
            <a:chOff x="3360" y="2544"/>
            <a:chExt cx="240" cy="192"/>
          </a:xfrm>
        </p:grpSpPr>
        <p:sp>
          <p:nvSpPr>
            <p:cNvPr id="30"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1"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2"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4"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5" name="Line 33"/>
          <p:cNvSpPr>
            <a:spLocks noChangeAspect="1" noChangeShapeType="1"/>
          </p:cNvSpPr>
          <p:nvPr/>
        </p:nvSpPr>
        <p:spPr bwMode="auto">
          <a:xfrm>
            <a:off x="3100268" y="2715807"/>
            <a:ext cx="0" cy="304800"/>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4"/>
          <p:cNvGrpSpPr>
            <a:grpSpLocks noChangeAspect="1"/>
          </p:cNvGrpSpPr>
          <p:nvPr/>
        </p:nvGrpSpPr>
        <p:grpSpPr bwMode="auto">
          <a:xfrm>
            <a:off x="4167068" y="2944407"/>
            <a:ext cx="381000" cy="304800"/>
            <a:chOff x="4032" y="2544"/>
            <a:chExt cx="240" cy="192"/>
          </a:xfrm>
        </p:grpSpPr>
        <p:sp>
          <p:nvSpPr>
            <p:cNvPr id="37"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2" name="Line 40"/>
          <p:cNvSpPr>
            <a:spLocks noChangeAspect="1" noChangeShapeType="1"/>
          </p:cNvSpPr>
          <p:nvPr/>
        </p:nvSpPr>
        <p:spPr bwMode="auto">
          <a:xfrm>
            <a:off x="3557468" y="2715807"/>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1"/>
          <p:cNvSpPr>
            <a:spLocks noChangeAspect="1" noChangeShapeType="1"/>
          </p:cNvSpPr>
          <p:nvPr/>
        </p:nvSpPr>
        <p:spPr bwMode="auto">
          <a:xfrm>
            <a:off x="3100268" y="3630207"/>
            <a:ext cx="1447800"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44" name="Line 42"/>
          <p:cNvSpPr>
            <a:spLocks noChangeAspect="1" noChangeShapeType="1"/>
          </p:cNvSpPr>
          <p:nvPr/>
        </p:nvSpPr>
        <p:spPr bwMode="auto">
          <a:xfrm>
            <a:off x="3100268" y="3173007"/>
            <a:ext cx="0" cy="45720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45" name="Line 43"/>
          <p:cNvSpPr>
            <a:spLocks noChangeAspect="1" noChangeShapeType="1"/>
          </p:cNvSpPr>
          <p:nvPr/>
        </p:nvSpPr>
        <p:spPr bwMode="auto">
          <a:xfrm>
            <a:off x="4548068" y="3173007"/>
            <a:ext cx="0" cy="457200"/>
          </a:xfrm>
          <a:prstGeom prst="line">
            <a:avLst/>
          </a:prstGeom>
          <a:noFill/>
          <a:ln w="28575" cap="sq">
            <a:solidFill>
              <a:srgbClr val="008000"/>
            </a:solidFill>
            <a:miter lim="800000"/>
            <a:headEnd/>
            <a:tailEnd/>
          </a:ln>
        </p:spPr>
        <p:txBody>
          <a:bodyPr/>
          <a:lstStyle/>
          <a:p>
            <a:endParaRPr lang="zh-CN" altLang="en-US">
              <a:latin typeface="+mn-ea"/>
            </a:endParaRPr>
          </a:p>
        </p:txBody>
      </p:sp>
      <p:grpSp>
        <p:nvGrpSpPr>
          <p:cNvPr id="46" name="Group 44"/>
          <p:cNvGrpSpPr>
            <a:grpSpLocks/>
          </p:cNvGrpSpPr>
          <p:nvPr/>
        </p:nvGrpSpPr>
        <p:grpSpPr bwMode="auto">
          <a:xfrm>
            <a:off x="4548068" y="2411007"/>
            <a:ext cx="0" cy="609600"/>
            <a:chOff x="1968" y="1776"/>
            <a:chExt cx="0" cy="384"/>
          </a:xfrm>
        </p:grpSpPr>
        <p:sp>
          <p:nvSpPr>
            <p:cNvPr id="47"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48"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9" name="Group 47"/>
          <p:cNvGrpSpPr>
            <a:grpSpLocks noChangeAspect="1"/>
          </p:cNvGrpSpPr>
          <p:nvPr/>
        </p:nvGrpSpPr>
        <p:grpSpPr bwMode="auto">
          <a:xfrm rot="16200000" flipV="1">
            <a:off x="2528768" y="2372907"/>
            <a:ext cx="381000" cy="304800"/>
            <a:chOff x="3360" y="2544"/>
            <a:chExt cx="240" cy="192"/>
          </a:xfrm>
        </p:grpSpPr>
        <p:sp>
          <p:nvSpPr>
            <p:cNvPr id="50"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1"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2"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3"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4"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55" name="Line 53"/>
          <p:cNvSpPr>
            <a:spLocks noChangeAspect="1" noChangeShapeType="1"/>
          </p:cNvSpPr>
          <p:nvPr/>
        </p:nvSpPr>
        <p:spPr bwMode="auto">
          <a:xfrm>
            <a:off x="2795468" y="2715807"/>
            <a:ext cx="304800"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56" name="Group 54"/>
          <p:cNvGrpSpPr>
            <a:grpSpLocks/>
          </p:cNvGrpSpPr>
          <p:nvPr/>
        </p:nvGrpSpPr>
        <p:grpSpPr bwMode="auto">
          <a:xfrm>
            <a:off x="3481268" y="2715807"/>
            <a:ext cx="1371600" cy="381000"/>
            <a:chOff x="1296" y="1968"/>
            <a:chExt cx="864" cy="240"/>
          </a:xfrm>
        </p:grpSpPr>
        <p:sp>
          <p:nvSpPr>
            <p:cNvPr id="57"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59"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latin typeface="+mn-ea"/>
              </a:endParaRPr>
            </a:p>
          </p:txBody>
        </p:sp>
      </p:grpSp>
      <p:grpSp>
        <p:nvGrpSpPr>
          <p:cNvPr id="60" name="Group 58"/>
          <p:cNvGrpSpPr>
            <a:grpSpLocks noChangeAspect="1"/>
          </p:cNvGrpSpPr>
          <p:nvPr/>
        </p:nvGrpSpPr>
        <p:grpSpPr bwMode="auto">
          <a:xfrm rot="16200000" flipV="1">
            <a:off x="4738568" y="2372907"/>
            <a:ext cx="381000" cy="304800"/>
            <a:chOff x="3360" y="2544"/>
            <a:chExt cx="240" cy="192"/>
          </a:xfrm>
        </p:grpSpPr>
        <p:sp>
          <p:nvSpPr>
            <p:cNvPr id="61"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2"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3"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5"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66" name="Line 64"/>
          <p:cNvSpPr>
            <a:spLocks noChangeShapeType="1"/>
          </p:cNvSpPr>
          <p:nvPr/>
        </p:nvSpPr>
        <p:spPr bwMode="auto">
          <a:xfrm>
            <a:off x="2490668" y="2715807"/>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67" name="Line 65"/>
          <p:cNvSpPr>
            <a:spLocks noChangeShapeType="1"/>
          </p:cNvSpPr>
          <p:nvPr/>
        </p:nvSpPr>
        <p:spPr bwMode="auto">
          <a:xfrm flipH="1">
            <a:off x="2490668" y="2715807"/>
            <a:ext cx="152400" cy="0"/>
          </a:xfrm>
          <a:prstGeom prst="line">
            <a:avLst/>
          </a:prstGeom>
          <a:noFill/>
          <a:ln w="19050">
            <a:solidFill>
              <a:schemeClr val="tx1"/>
            </a:solidFill>
            <a:round/>
            <a:headEnd/>
            <a:tailEnd/>
          </a:ln>
        </p:spPr>
        <p:txBody>
          <a:bodyPr/>
          <a:lstStyle/>
          <a:p>
            <a:endParaRPr lang="zh-CN" altLang="en-US">
              <a:latin typeface="+mn-ea"/>
            </a:endParaRPr>
          </a:p>
        </p:txBody>
      </p:sp>
      <p:sp>
        <p:nvSpPr>
          <p:cNvPr id="68" name="Line 66"/>
          <p:cNvSpPr>
            <a:spLocks noChangeShapeType="1"/>
          </p:cNvSpPr>
          <p:nvPr/>
        </p:nvSpPr>
        <p:spPr bwMode="auto">
          <a:xfrm>
            <a:off x="5157668" y="2715807"/>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7"/>
          <p:cNvSpPr>
            <a:spLocks noChangeShapeType="1"/>
          </p:cNvSpPr>
          <p:nvPr/>
        </p:nvSpPr>
        <p:spPr bwMode="auto">
          <a:xfrm flipH="1">
            <a:off x="5005268" y="2715807"/>
            <a:ext cx="152400" cy="0"/>
          </a:xfrm>
          <a:prstGeom prst="line">
            <a:avLst/>
          </a:prstGeom>
          <a:noFill/>
          <a:ln w="19050">
            <a:solidFill>
              <a:schemeClr val="tx1"/>
            </a:solidFill>
            <a:round/>
            <a:headEnd/>
            <a:tailEnd/>
          </a:ln>
        </p:spPr>
        <p:txBody>
          <a:bodyPr/>
          <a:lstStyle/>
          <a:p>
            <a:endParaRPr lang="zh-CN" altLang="en-US">
              <a:latin typeface="+mn-ea"/>
            </a:endParaRPr>
          </a:p>
        </p:txBody>
      </p:sp>
      <p:grpSp>
        <p:nvGrpSpPr>
          <p:cNvPr id="70" name="Group 68"/>
          <p:cNvGrpSpPr>
            <a:grpSpLocks/>
          </p:cNvGrpSpPr>
          <p:nvPr/>
        </p:nvGrpSpPr>
        <p:grpSpPr bwMode="auto">
          <a:xfrm>
            <a:off x="3786068" y="3630207"/>
            <a:ext cx="76200" cy="228600"/>
            <a:chOff x="3744" y="2880"/>
            <a:chExt cx="96" cy="288"/>
          </a:xfrm>
        </p:grpSpPr>
        <p:sp>
          <p:nvSpPr>
            <p:cNvPr id="71" name="Line 69"/>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72" name="Oval 70"/>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grpSp>
        <p:nvGrpSpPr>
          <p:cNvPr id="73" name="Group 71"/>
          <p:cNvGrpSpPr>
            <a:grpSpLocks/>
          </p:cNvGrpSpPr>
          <p:nvPr/>
        </p:nvGrpSpPr>
        <p:grpSpPr bwMode="auto">
          <a:xfrm flipV="1">
            <a:off x="3786068" y="1725207"/>
            <a:ext cx="76200" cy="228600"/>
            <a:chOff x="3744" y="2880"/>
            <a:chExt cx="96" cy="288"/>
          </a:xfrm>
        </p:grpSpPr>
        <p:sp>
          <p:nvSpPr>
            <p:cNvPr id="74" name="Line 72"/>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3"/>
            <p:cNvSpPr>
              <a:spLocks noChangeArrowheads="1"/>
            </p:cNvSpPr>
            <p:nvPr/>
          </p:nvSpPr>
          <p:spPr bwMode="auto">
            <a:xfrm>
              <a:off x="3744" y="3072"/>
              <a:ext cx="96" cy="96"/>
            </a:xfrm>
            <a:prstGeom prst="ellipse">
              <a:avLst/>
            </a:prstGeom>
            <a:noFill/>
            <a:ln w="19050" algn="ctr">
              <a:solidFill>
                <a:srgbClr val="FF0000"/>
              </a:solidFill>
              <a:round/>
              <a:headEnd/>
              <a:tailEnd/>
            </a:ln>
          </p:spPr>
          <p:txBody>
            <a:bodyPr wrap="none" anchor="ctr"/>
            <a:lstStyle/>
            <a:p>
              <a:pPr algn="r"/>
              <a:endParaRPr lang="zh-CN" altLang="zh-CN">
                <a:latin typeface="+mn-ea"/>
              </a:endParaRPr>
            </a:p>
          </p:txBody>
        </p:sp>
      </p:grpSp>
      <p:sp>
        <p:nvSpPr>
          <p:cNvPr id="76" name="Line 74"/>
          <p:cNvSpPr>
            <a:spLocks noChangeShapeType="1"/>
          </p:cNvSpPr>
          <p:nvPr/>
        </p:nvSpPr>
        <p:spPr bwMode="auto">
          <a:xfrm>
            <a:off x="2719268" y="1420407"/>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5"/>
          <p:cNvSpPr>
            <a:spLocks noChangeShapeType="1"/>
          </p:cNvSpPr>
          <p:nvPr/>
        </p:nvSpPr>
        <p:spPr bwMode="auto">
          <a:xfrm>
            <a:off x="4929068" y="1420407"/>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6"/>
          <p:cNvGrpSpPr>
            <a:grpSpLocks noChangeAspect="1"/>
          </p:cNvGrpSpPr>
          <p:nvPr/>
        </p:nvGrpSpPr>
        <p:grpSpPr bwMode="auto">
          <a:xfrm>
            <a:off x="2490668" y="4468407"/>
            <a:ext cx="381000" cy="304800"/>
            <a:chOff x="3360" y="2544"/>
            <a:chExt cx="240" cy="192"/>
          </a:xfrm>
        </p:grpSpPr>
        <p:sp>
          <p:nvSpPr>
            <p:cNvPr id="79"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0"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1"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2"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3"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4" name="Group 82"/>
          <p:cNvGrpSpPr>
            <a:grpSpLocks noChangeAspect="1"/>
          </p:cNvGrpSpPr>
          <p:nvPr/>
        </p:nvGrpSpPr>
        <p:grpSpPr bwMode="auto">
          <a:xfrm>
            <a:off x="4776668" y="4468407"/>
            <a:ext cx="381000" cy="304800"/>
            <a:chOff x="4032" y="2544"/>
            <a:chExt cx="240" cy="192"/>
          </a:xfrm>
        </p:grpSpPr>
        <p:sp>
          <p:nvSpPr>
            <p:cNvPr id="85"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6"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8"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90" name="Line 88"/>
          <p:cNvSpPr>
            <a:spLocks noChangeShapeType="1"/>
          </p:cNvSpPr>
          <p:nvPr/>
        </p:nvSpPr>
        <p:spPr bwMode="auto">
          <a:xfrm>
            <a:off x="2871668" y="4620807"/>
            <a:ext cx="1905000" cy="0"/>
          </a:xfrm>
          <a:prstGeom prst="line">
            <a:avLst/>
          </a:prstGeom>
          <a:noFill/>
          <a:ln w="19050">
            <a:solidFill>
              <a:schemeClr val="tx1"/>
            </a:solidFill>
            <a:round/>
            <a:headEnd/>
            <a:tailEnd/>
          </a:ln>
        </p:spPr>
        <p:txBody>
          <a:bodyPr/>
          <a:lstStyle/>
          <a:p>
            <a:endParaRPr lang="zh-CN" altLang="en-US">
              <a:latin typeface="+mn-ea"/>
            </a:endParaRPr>
          </a:p>
        </p:txBody>
      </p:sp>
      <p:sp>
        <p:nvSpPr>
          <p:cNvPr id="91" name="Line 89"/>
          <p:cNvSpPr>
            <a:spLocks noChangeShapeType="1"/>
          </p:cNvSpPr>
          <p:nvPr/>
        </p:nvSpPr>
        <p:spPr bwMode="auto">
          <a:xfrm>
            <a:off x="2490668" y="4697007"/>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2" name="Line 90"/>
          <p:cNvSpPr>
            <a:spLocks noChangeShapeType="1"/>
          </p:cNvSpPr>
          <p:nvPr/>
        </p:nvSpPr>
        <p:spPr bwMode="auto">
          <a:xfrm>
            <a:off x="5157668" y="4697007"/>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3" name="Line 91"/>
          <p:cNvSpPr>
            <a:spLocks noChangeShapeType="1"/>
          </p:cNvSpPr>
          <p:nvPr/>
        </p:nvSpPr>
        <p:spPr bwMode="auto">
          <a:xfrm>
            <a:off x="3786068" y="4620807"/>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94" name="Rectangle 92"/>
          <p:cNvSpPr>
            <a:spLocks noChangeArrowheads="1"/>
          </p:cNvSpPr>
          <p:nvPr/>
        </p:nvSpPr>
        <p:spPr bwMode="auto">
          <a:xfrm>
            <a:off x="3405068" y="31730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95" name="Rectangle 93"/>
          <p:cNvSpPr>
            <a:spLocks noChangeArrowheads="1"/>
          </p:cNvSpPr>
          <p:nvPr/>
        </p:nvSpPr>
        <p:spPr bwMode="auto">
          <a:xfrm>
            <a:off x="4090868" y="31730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96" name="Rectangle 94"/>
          <p:cNvSpPr>
            <a:spLocks noChangeArrowheads="1"/>
          </p:cNvSpPr>
          <p:nvPr/>
        </p:nvSpPr>
        <p:spPr bwMode="auto">
          <a:xfrm>
            <a:off x="2566868" y="2715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97" name="Rectangle 95"/>
          <p:cNvSpPr>
            <a:spLocks noChangeArrowheads="1"/>
          </p:cNvSpPr>
          <p:nvPr/>
        </p:nvSpPr>
        <p:spPr bwMode="auto">
          <a:xfrm>
            <a:off x="2719268" y="4239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98" name="Rectangle 96"/>
          <p:cNvSpPr>
            <a:spLocks noChangeArrowheads="1"/>
          </p:cNvSpPr>
          <p:nvPr/>
        </p:nvSpPr>
        <p:spPr bwMode="auto">
          <a:xfrm>
            <a:off x="4700468" y="4239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99" name="Rectangle 97"/>
          <p:cNvSpPr>
            <a:spLocks noChangeArrowheads="1"/>
          </p:cNvSpPr>
          <p:nvPr/>
        </p:nvSpPr>
        <p:spPr bwMode="auto">
          <a:xfrm>
            <a:off x="4929068" y="2715807"/>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00" name="Rectangle 98"/>
          <p:cNvSpPr>
            <a:spLocks noChangeArrowheads="1"/>
          </p:cNvSpPr>
          <p:nvPr/>
        </p:nvSpPr>
        <p:spPr bwMode="auto">
          <a:xfrm>
            <a:off x="3824168" y="1493433"/>
            <a:ext cx="723900" cy="460375"/>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1" name="Rectangle 99"/>
          <p:cNvSpPr>
            <a:spLocks noChangeArrowheads="1"/>
          </p:cNvSpPr>
          <p:nvPr/>
        </p:nvSpPr>
        <p:spPr bwMode="auto">
          <a:xfrm>
            <a:off x="3328868" y="5230407"/>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02" name="Rectangle 100"/>
          <p:cNvSpPr>
            <a:spLocks noChangeArrowheads="1"/>
          </p:cNvSpPr>
          <p:nvPr/>
        </p:nvSpPr>
        <p:spPr bwMode="auto">
          <a:xfrm>
            <a:off x="2528768" y="5001807"/>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23" name="Rectangle 121"/>
          <p:cNvSpPr>
            <a:spLocks noChangeArrowheads="1"/>
          </p:cNvSpPr>
          <p:nvPr/>
        </p:nvSpPr>
        <p:spPr bwMode="auto">
          <a:xfrm>
            <a:off x="2871668" y="2715807"/>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A</a:t>
            </a:r>
          </a:p>
        </p:txBody>
      </p:sp>
      <p:sp>
        <p:nvSpPr>
          <p:cNvPr id="124" name="Rectangle 122"/>
          <p:cNvSpPr>
            <a:spLocks noChangeArrowheads="1"/>
          </p:cNvSpPr>
          <p:nvPr/>
        </p:nvSpPr>
        <p:spPr bwMode="auto">
          <a:xfrm>
            <a:off x="4624268" y="2715807"/>
            <a:ext cx="228600" cy="304800"/>
          </a:xfrm>
          <a:prstGeom prst="rect">
            <a:avLst/>
          </a:prstGeom>
          <a:noFill/>
          <a:ln w="9525">
            <a:noFill/>
            <a:miter lim="800000"/>
            <a:headEnd/>
            <a:tailEnd/>
          </a:ln>
        </p:spPr>
        <p:txBody>
          <a:bodyPr lIns="12700" tIns="12700" rIns="12700" bIns="12700"/>
          <a:lstStyle/>
          <a:p>
            <a:pPr algn="just"/>
            <a:r>
              <a:rPr lang="en-US" altLang="zh-CN" sz="1600" dirty="0">
                <a:solidFill>
                  <a:srgbClr val="008000"/>
                </a:solidFill>
                <a:latin typeface="+mn-ea"/>
              </a:rPr>
              <a:t>B</a:t>
            </a:r>
          </a:p>
        </p:txBody>
      </p:sp>
      <p:sp>
        <p:nvSpPr>
          <p:cNvPr id="125" name="Rectangle 123"/>
          <p:cNvSpPr>
            <a:spLocks noChangeArrowheads="1"/>
          </p:cNvSpPr>
          <p:nvPr/>
        </p:nvSpPr>
        <p:spPr bwMode="auto">
          <a:xfrm>
            <a:off x="1500068" y="1496607"/>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26" name="Line 124"/>
          <p:cNvSpPr>
            <a:spLocks noChangeAspect="1" noChangeShapeType="1"/>
          </p:cNvSpPr>
          <p:nvPr/>
        </p:nvSpPr>
        <p:spPr bwMode="auto">
          <a:xfrm>
            <a:off x="2795468" y="2715807"/>
            <a:ext cx="304800" cy="0"/>
          </a:xfrm>
          <a:prstGeom prst="line">
            <a:avLst/>
          </a:prstGeom>
          <a:noFill/>
          <a:ln w="28575" cap="sq">
            <a:solidFill>
              <a:srgbClr val="FF0000"/>
            </a:solidFill>
            <a:miter lim="800000"/>
            <a:headEnd/>
            <a:tailEnd type="oval" w="med" len="med"/>
          </a:ln>
        </p:spPr>
        <p:txBody>
          <a:bodyPr/>
          <a:lstStyle/>
          <a:p>
            <a:endParaRPr lang="zh-CN" altLang="en-US">
              <a:latin typeface="+mn-ea"/>
            </a:endParaRPr>
          </a:p>
        </p:txBody>
      </p:sp>
      <p:sp>
        <p:nvSpPr>
          <p:cNvPr id="128" name="Line 126"/>
          <p:cNvSpPr>
            <a:spLocks noChangeAspect="1" noChangeShapeType="1"/>
          </p:cNvSpPr>
          <p:nvPr/>
        </p:nvSpPr>
        <p:spPr bwMode="auto">
          <a:xfrm>
            <a:off x="3100268" y="2411007"/>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29" name="Line 127"/>
          <p:cNvSpPr>
            <a:spLocks noChangeAspect="1" noChangeShapeType="1"/>
          </p:cNvSpPr>
          <p:nvPr/>
        </p:nvSpPr>
        <p:spPr bwMode="auto">
          <a:xfrm>
            <a:off x="3100268" y="2715807"/>
            <a:ext cx="457200" cy="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0" name="Line 128"/>
          <p:cNvSpPr>
            <a:spLocks noChangeAspect="1" noChangeShapeType="1"/>
          </p:cNvSpPr>
          <p:nvPr/>
        </p:nvSpPr>
        <p:spPr bwMode="auto">
          <a:xfrm>
            <a:off x="3557468" y="2715807"/>
            <a:ext cx="609600" cy="381000"/>
          </a:xfrm>
          <a:prstGeom prst="line">
            <a:avLst/>
          </a:prstGeom>
          <a:noFill/>
          <a:ln w="28575" cap="sq">
            <a:solidFill>
              <a:srgbClr val="FF0000"/>
            </a:solidFill>
            <a:miter lim="800000"/>
            <a:headEnd/>
            <a:tailEnd/>
          </a:ln>
        </p:spPr>
        <p:txBody>
          <a:bodyPr/>
          <a:lstStyle/>
          <a:p>
            <a:endParaRPr lang="zh-CN" altLang="en-US">
              <a:latin typeface="+mn-ea"/>
            </a:endParaRPr>
          </a:p>
        </p:txBody>
      </p:sp>
      <p:grpSp>
        <p:nvGrpSpPr>
          <p:cNvPr id="131" name="Group 129"/>
          <p:cNvGrpSpPr>
            <a:grpSpLocks/>
          </p:cNvGrpSpPr>
          <p:nvPr/>
        </p:nvGrpSpPr>
        <p:grpSpPr bwMode="auto">
          <a:xfrm>
            <a:off x="4548068" y="2411007"/>
            <a:ext cx="0" cy="609600"/>
            <a:chOff x="1968" y="1776"/>
            <a:chExt cx="0" cy="384"/>
          </a:xfrm>
        </p:grpSpPr>
        <p:sp>
          <p:nvSpPr>
            <p:cNvPr id="132"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33"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latin typeface="+mn-ea"/>
              </a:endParaRPr>
            </a:p>
          </p:txBody>
        </p:sp>
      </p:grpSp>
      <p:grpSp>
        <p:nvGrpSpPr>
          <p:cNvPr id="134" name="Group 132"/>
          <p:cNvGrpSpPr>
            <a:grpSpLocks/>
          </p:cNvGrpSpPr>
          <p:nvPr/>
        </p:nvGrpSpPr>
        <p:grpSpPr bwMode="auto">
          <a:xfrm>
            <a:off x="3481268" y="2715807"/>
            <a:ext cx="1371600" cy="381000"/>
            <a:chOff x="1296" y="1968"/>
            <a:chExt cx="864" cy="240"/>
          </a:xfrm>
        </p:grpSpPr>
        <p:sp>
          <p:nvSpPr>
            <p:cNvPr id="135" name="Line 133"/>
            <p:cNvSpPr>
              <a:spLocks noChangeAspect="1" noChangeShapeType="1"/>
            </p:cNvSpPr>
            <p:nvPr/>
          </p:nvSpPr>
          <p:spPr bwMode="auto">
            <a:xfrm>
              <a:off x="1680" y="1968"/>
              <a:ext cx="288"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36" name="Line 134"/>
            <p:cNvSpPr>
              <a:spLocks noChangeAspect="1" noChangeShapeType="1"/>
            </p:cNvSpPr>
            <p:nvPr/>
          </p:nvSpPr>
          <p:spPr bwMode="auto">
            <a:xfrm flipV="1">
              <a:off x="1296" y="1968"/>
              <a:ext cx="384" cy="240"/>
            </a:xfrm>
            <a:prstGeom prst="line">
              <a:avLst/>
            </a:prstGeom>
            <a:noFill/>
            <a:ln w="28575">
              <a:solidFill>
                <a:srgbClr val="008000"/>
              </a:solidFill>
              <a:miter lim="800000"/>
              <a:headEnd/>
              <a:tailEnd/>
            </a:ln>
          </p:spPr>
          <p:txBody>
            <a:bodyPr/>
            <a:lstStyle/>
            <a:p>
              <a:endParaRPr lang="zh-CN" altLang="en-US">
                <a:latin typeface="+mn-ea"/>
              </a:endParaRPr>
            </a:p>
          </p:txBody>
        </p:sp>
        <p:sp>
          <p:nvSpPr>
            <p:cNvPr id="13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138" name="Group 136"/>
          <p:cNvGrpSpPr>
            <a:grpSpLocks/>
          </p:cNvGrpSpPr>
          <p:nvPr/>
        </p:nvGrpSpPr>
        <p:grpSpPr bwMode="auto">
          <a:xfrm>
            <a:off x="4802068" y="5001807"/>
            <a:ext cx="381000" cy="304800"/>
            <a:chOff x="5040" y="2688"/>
            <a:chExt cx="144" cy="192"/>
          </a:xfrm>
        </p:grpSpPr>
        <p:sp>
          <p:nvSpPr>
            <p:cNvPr id="139"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40"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141" name="Group 139"/>
          <p:cNvGrpSpPr>
            <a:grpSpLocks/>
          </p:cNvGrpSpPr>
          <p:nvPr/>
        </p:nvGrpSpPr>
        <p:grpSpPr bwMode="auto">
          <a:xfrm>
            <a:off x="6208757" y="1268007"/>
            <a:ext cx="3886200" cy="4191000"/>
            <a:chOff x="2784" y="1104"/>
            <a:chExt cx="2448" cy="2640"/>
          </a:xfrm>
        </p:grpSpPr>
        <p:sp>
          <p:nvSpPr>
            <p:cNvPr id="142"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headEnd/>
              <a:tailEnd/>
            </a:ln>
          </p:spPr>
          <p:txBody>
            <a:bodyPr wrap="none" anchor="ctr"/>
            <a:lstStyle/>
            <a:p>
              <a:pPr algn="r"/>
              <a:endParaRPr lang="zh-CN" altLang="zh-CN">
                <a:latin typeface="+mn-ea"/>
              </a:endParaRPr>
            </a:p>
          </p:txBody>
        </p:sp>
        <p:sp>
          <p:nvSpPr>
            <p:cNvPr id="143" name="Rectangle 141"/>
            <p:cNvSpPr>
              <a:spLocks noChangeArrowheads="1"/>
            </p:cNvSpPr>
            <p:nvPr/>
          </p:nvSpPr>
          <p:spPr bwMode="auto">
            <a:xfrm>
              <a:off x="4416"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144" name="Rectangle 142"/>
            <p:cNvSpPr>
              <a:spLocks noChangeArrowheads="1"/>
            </p:cNvSpPr>
            <p:nvPr/>
          </p:nvSpPr>
          <p:spPr bwMode="auto">
            <a:xfrm>
              <a:off x="3984"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145" name="Rectangle 143"/>
            <p:cNvSpPr>
              <a:spLocks noChangeArrowheads="1"/>
            </p:cNvSpPr>
            <p:nvPr/>
          </p:nvSpPr>
          <p:spPr bwMode="auto">
            <a:xfrm>
              <a:off x="4296" y="2638"/>
              <a:ext cx="456" cy="290"/>
            </a:xfrm>
            <a:prstGeom prst="rect">
              <a:avLst/>
            </a:prstGeom>
            <a:noFill/>
            <a:ln w="9525">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146" name="Line 144"/>
            <p:cNvSpPr>
              <a:spLocks noChangeShapeType="1"/>
            </p:cNvSpPr>
            <p:nvPr/>
          </p:nvSpPr>
          <p:spPr bwMode="auto">
            <a:xfrm>
              <a:off x="3024" y="1200"/>
              <a:ext cx="2064" cy="0"/>
            </a:xfrm>
            <a:prstGeom prst="line">
              <a:avLst/>
            </a:prstGeom>
            <a:noFill/>
            <a:ln w="19050">
              <a:solidFill>
                <a:schemeClr val="tx1"/>
              </a:solidFill>
              <a:round/>
              <a:headEnd/>
              <a:tailEnd/>
            </a:ln>
          </p:spPr>
          <p:txBody>
            <a:bodyPr/>
            <a:lstStyle/>
            <a:p>
              <a:endParaRPr lang="zh-CN" altLang="en-US">
                <a:latin typeface="+mn-ea"/>
              </a:endParaRPr>
            </a:p>
          </p:txBody>
        </p:sp>
        <p:sp>
          <p:nvSpPr>
            <p:cNvPr id="147" name="Line 145"/>
            <p:cNvSpPr>
              <a:spLocks noChangeAspect="1" noChangeShapeType="1"/>
            </p:cNvSpPr>
            <p:nvPr/>
          </p:nvSpPr>
          <p:spPr bwMode="auto">
            <a:xfrm>
              <a:off x="3792" y="1536"/>
              <a:ext cx="912" cy="0"/>
            </a:xfrm>
            <a:prstGeom prst="line">
              <a:avLst/>
            </a:prstGeom>
            <a:noFill/>
            <a:ln w="19050">
              <a:solidFill>
                <a:srgbClr val="FF0000"/>
              </a:solidFill>
              <a:round/>
              <a:headEnd/>
              <a:tailEnd/>
            </a:ln>
          </p:spPr>
          <p:txBody>
            <a:bodyPr/>
            <a:lstStyle/>
            <a:p>
              <a:endParaRPr lang="zh-CN" altLang="en-US">
                <a:latin typeface="+mn-ea"/>
              </a:endParaRPr>
            </a:p>
          </p:txBody>
        </p:sp>
        <p:grpSp>
          <p:nvGrpSpPr>
            <p:cNvPr id="148" name="Group 146"/>
            <p:cNvGrpSpPr>
              <a:grpSpLocks noChangeAspect="1"/>
            </p:cNvGrpSpPr>
            <p:nvPr/>
          </p:nvGrpSpPr>
          <p:grpSpPr bwMode="auto">
            <a:xfrm>
              <a:off x="3792" y="1680"/>
              <a:ext cx="240" cy="192"/>
              <a:chOff x="3360" y="2064"/>
              <a:chExt cx="240" cy="192"/>
            </a:xfrm>
          </p:grpSpPr>
          <p:sp>
            <p:nvSpPr>
              <p:cNvPr id="253" name="Line 147"/>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4" name="Line 148"/>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5" name="Line 149"/>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6" name="Line 150"/>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7" name="Line 151"/>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49"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50" name="Line 153"/>
            <p:cNvSpPr>
              <a:spLocks noChangeAspect="1" noChangeShapeType="1"/>
            </p:cNvSpPr>
            <p:nvPr/>
          </p:nvSpPr>
          <p:spPr bwMode="auto">
            <a:xfrm>
              <a:off x="3792" y="1536"/>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51" name="Line 154"/>
            <p:cNvSpPr>
              <a:spLocks noChangeAspect="1" noChangeShapeType="1"/>
            </p:cNvSpPr>
            <p:nvPr/>
          </p:nvSpPr>
          <p:spPr bwMode="auto">
            <a:xfrm>
              <a:off x="3792" y="1824"/>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152" name="Line 155"/>
            <p:cNvSpPr>
              <a:spLocks noChangeAspect="1" noChangeShapeType="1"/>
            </p:cNvSpPr>
            <p:nvPr/>
          </p:nvSpPr>
          <p:spPr bwMode="auto">
            <a:xfrm>
              <a:off x="3792" y="2016"/>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153" name="Line 156"/>
            <p:cNvSpPr>
              <a:spLocks noChangeAspect="1" noChangeShapeType="1"/>
            </p:cNvSpPr>
            <p:nvPr/>
          </p:nvSpPr>
          <p:spPr bwMode="auto">
            <a:xfrm>
              <a:off x="4704" y="1536"/>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54"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155" name="Group 158"/>
            <p:cNvGrpSpPr>
              <a:grpSpLocks noChangeAspect="1"/>
            </p:cNvGrpSpPr>
            <p:nvPr/>
          </p:nvGrpSpPr>
          <p:grpSpPr bwMode="auto">
            <a:xfrm>
              <a:off x="4464" y="1680"/>
              <a:ext cx="240" cy="192"/>
              <a:chOff x="4032" y="2064"/>
              <a:chExt cx="240" cy="192"/>
            </a:xfrm>
          </p:grpSpPr>
          <p:sp>
            <p:nvSpPr>
              <p:cNvPr id="248" name="Line 159"/>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9" name="Line 160"/>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0" name="Line 161"/>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1" name="Line 162"/>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2" name="Line 163"/>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56" name="Group 164"/>
            <p:cNvGrpSpPr>
              <a:grpSpLocks noChangeAspect="1"/>
            </p:cNvGrpSpPr>
            <p:nvPr/>
          </p:nvGrpSpPr>
          <p:grpSpPr bwMode="auto">
            <a:xfrm>
              <a:off x="3792" y="2160"/>
              <a:ext cx="240" cy="192"/>
              <a:chOff x="3360" y="2544"/>
              <a:chExt cx="240" cy="192"/>
            </a:xfrm>
          </p:grpSpPr>
          <p:sp>
            <p:nvSpPr>
              <p:cNvPr id="243" name="Line 16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44" name="Line 16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45" name="Line 16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6" name="Line 16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7" name="Line 169"/>
              <p:cNvSpPr>
                <a:spLocks noChangeAspect="1" noChangeShapeType="1"/>
              </p:cNvSpPr>
              <p:nvPr/>
            </p:nvSpPr>
            <p:spPr bwMode="auto">
              <a:xfrm>
                <a:off x="3504" y="264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57" name="Line 170"/>
            <p:cNvSpPr>
              <a:spLocks noChangeAspect="1" noChangeShapeType="1"/>
            </p:cNvSpPr>
            <p:nvPr/>
          </p:nvSpPr>
          <p:spPr bwMode="auto">
            <a:xfrm>
              <a:off x="3792" y="2016"/>
              <a:ext cx="0" cy="192"/>
            </a:xfrm>
            <a:prstGeom prst="line">
              <a:avLst/>
            </a:prstGeom>
            <a:noFill/>
            <a:ln w="19050">
              <a:solidFill>
                <a:schemeClr val="tx1"/>
              </a:solidFill>
              <a:round/>
              <a:headEnd/>
              <a:tailEnd/>
            </a:ln>
          </p:spPr>
          <p:txBody>
            <a:bodyPr/>
            <a:lstStyle/>
            <a:p>
              <a:endParaRPr lang="zh-CN" altLang="en-US">
                <a:latin typeface="+mn-ea"/>
              </a:endParaRPr>
            </a:p>
          </p:txBody>
        </p:sp>
        <p:grpSp>
          <p:nvGrpSpPr>
            <p:cNvPr id="158" name="Group 171"/>
            <p:cNvGrpSpPr>
              <a:grpSpLocks noChangeAspect="1"/>
            </p:cNvGrpSpPr>
            <p:nvPr/>
          </p:nvGrpSpPr>
          <p:grpSpPr bwMode="auto">
            <a:xfrm>
              <a:off x="4464" y="2160"/>
              <a:ext cx="240" cy="192"/>
              <a:chOff x="4032" y="2544"/>
              <a:chExt cx="240" cy="192"/>
            </a:xfrm>
          </p:grpSpPr>
          <p:sp>
            <p:nvSpPr>
              <p:cNvPr id="238" name="Line 172"/>
              <p:cNvSpPr>
                <a:spLocks noChangeAspect="1" noChangeShapeType="1"/>
              </p:cNvSpPr>
              <p:nvPr/>
            </p:nvSpPr>
            <p:spPr bwMode="auto">
              <a:xfrm>
                <a:off x="417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39" name="Line 173"/>
              <p:cNvSpPr>
                <a:spLocks noChangeAspect="1" noChangeShapeType="1"/>
              </p:cNvSpPr>
              <p:nvPr/>
            </p:nvSpPr>
            <p:spPr bwMode="auto">
              <a:xfrm>
                <a:off x="4128"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240" name="Line 174"/>
              <p:cNvSpPr>
                <a:spLocks noChangeAspect="1" noChangeShapeType="1"/>
              </p:cNvSpPr>
              <p:nvPr/>
            </p:nvSpPr>
            <p:spPr bwMode="auto">
              <a:xfrm>
                <a:off x="4176"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41" name="Line 175"/>
              <p:cNvSpPr>
                <a:spLocks noChangeAspect="1" noChangeShapeType="1"/>
              </p:cNvSpPr>
              <p:nvPr/>
            </p:nvSpPr>
            <p:spPr bwMode="auto">
              <a:xfrm>
                <a:off x="4176"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42" name="Line 176"/>
              <p:cNvSpPr>
                <a:spLocks noChangeAspect="1" noChangeShapeType="1"/>
              </p:cNvSpPr>
              <p:nvPr/>
            </p:nvSpPr>
            <p:spPr bwMode="auto">
              <a:xfrm>
                <a:off x="4032" y="264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159" name="Line 177"/>
            <p:cNvSpPr>
              <a:spLocks noChangeAspect="1" noChangeShapeType="1"/>
            </p:cNvSpPr>
            <p:nvPr/>
          </p:nvSpPr>
          <p:spPr bwMode="auto">
            <a:xfrm>
              <a:off x="4080" y="2016"/>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160" name="Line 178"/>
            <p:cNvSpPr>
              <a:spLocks noChangeAspect="1" noChangeShapeType="1"/>
            </p:cNvSpPr>
            <p:nvPr/>
          </p:nvSpPr>
          <p:spPr bwMode="auto">
            <a:xfrm>
              <a:off x="3792" y="2592"/>
              <a:ext cx="912" cy="0"/>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61" name="Line 179"/>
            <p:cNvSpPr>
              <a:spLocks noChangeAspect="1" noChangeShapeType="1"/>
            </p:cNvSpPr>
            <p:nvPr/>
          </p:nvSpPr>
          <p:spPr bwMode="auto">
            <a:xfrm>
              <a:off x="3792" y="2304"/>
              <a:ext cx="0" cy="288"/>
            </a:xfrm>
            <a:prstGeom prst="line">
              <a:avLst/>
            </a:prstGeom>
            <a:noFill/>
            <a:ln w="28575" cap="sq">
              <a:solidFill>
                <a:srgbClr val="008000"/>
              </a:solidFill>
              <a:miter lim="800000"/>
              <a:headEnd/>
              <a:tailEnd/>
            </a:ln>
          </p:spPr>
          <p:txBody>
            <a:bodyPr/>
            <a:lstStyle/>
            <a:p>
              <a:endParaRPr lang="zh-CN" altLang="en-US">
                <a:latin typeface="+mn-ea"/>
              </a:endParaRPr>
            </a:p>
          </p:txBody>
        </p:sp>
        <p:sp>
          <p:nvSpPr>
            <p:cNvPr id="162" name="Line 180"/>
            <p:cNvSpPr>
              <a:spLocks noChangeAspect="1" noChangeShapeType="1"/>
            </p:cNvSpPr>
            <p:nvPr/>
          </p:nvSpPr>
          <p:spPr bwMode="auto">
            <a:xfrm>
              <a:off x="4704" y="2304"/>
              <a:ext cx="0" cy="288"/>
            </a:xfrm>
            <a:prstGeom prst="line">
              <a:avLst/>
            </a:prstGeom>
            <a:noFill/>
            <a:ln w="28575" cap="sq">
              <a:solidFill>
                <a:srgbClr val="008000"/>
              </a:solidFill>
              <a:miter lim="800000"/>
              <a:headEnd/>
              <a:tailEnd/>
            </a:ln>
          </p:spPr>
          <p:txBody>
            <a:bodyPr/>
            <a:lstStyle/>
            <a:p>
              <a:endParaRPr lang="zh-CN" altLang="en-US">
                <a:latin typeface="+mn-ea"/>
              </a:endParaRPr>
            </a:p>
          </p:txBody>
        </p:sp>
        <p:grpSp>
          <p:nvGrpSpPr>
            <p:cNvPr id="163" name="Group 181"/>
            <p:cNvGrpSpPr>
              <a:grpSpLocks/>
            </p:cNvGrpSpPr>
            <p:nvPr/>
          </p:nvGrpSpPr>
          <p:grpSpPr bwMode="auto">
            <a:xfrm>
              <a:off x="4704" y="1824"/>
              <a:ext cx="0" cy="384"/>
              <a:chOff x="1968" y="1776"/>
              <a:chExt cx="0" cy="384"/>
            </a:xfrm>
          </p:grpSpPr>
          <p:sp>
            <p:nvSpPr>
              <p:cNvPr id="236" name="Line 182"/>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237" name="Line 183"/>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64" name="Group 184"/>
            <p:cNvGrpSpPr>
              <a:grpSpLocks noChangeAspect="1"/>
            </p:cNvGrpSpPr>
            <p:nvPr/>
          </p:nvGrpSpPr>
          <p:grpSpPr bwMode="auto">
            <a:xfrm rot="16200000" flipV="1">
              <a:off x="3432" y="1800"/>
              <a:ext cx="240" cy="192"/>
              <a:chOff x="3360" y="2544"/>
              <a:chExt cx="240" cy="192"/>
            </a:xfrm>
          </p:grpSpPr>
          <p:sp>
            <p:nvSpPr>
              <p:cNvPr id="231" name="Line 18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32" name="Line 18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33" name="Line 18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34" name="Line 18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35" name="Line 18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5" name="Line 190"/>
            <p:cNvSpPr>
              <a:spLocks noChangeAspect="1" noChangeShapeType="1"/>
            </p:cNvSpPr>
            <p:nvPr/>
          </p:nvSpPr>
          <p:spPr bwMode="auto">
            <a:xfrm>
              <a:off x="3600" y="2016"/>
              <a:ext cx="192"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166" name="Group 191"/>
            <p:cNvGrpSpPr>
              <a:grpSpLocks/>
            </p:cNvGrpSpPr>
            <p:nvPr/>
          </p:nvGrpSpPr>
          <p:grpSpPr bwMode="auto">
            <a:xfrm>
              <a:off x="4032" y="2016"/>
              <a:ext cx="864" cy="240"/>
              <a:chOff x="1296" y="1968"/>
              <a:chExt cx="864" cy="240"/>
            </a:xfrm>
          </p:grpSpPr>
          <p:sp>
            <p:nvSpPr>
              <p:cNvPr id="228" name="Line 192"/>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29" name="Line 193"/>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latin typeface="+mn-ea"/>
                </a:endParaRPr>
              </a:p>
            </p:txBody>
          </p:sp>
          <p:sp>
            <p:nvSpPr>
              <p:cNvPr id="230"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latin typeface="+mn-ea"/>
                </a:endParaRPr>
              </a:p>
            </p:txBody>
          </p:sp>
        </p:grpSp>
        <p:grpSp>
          <p:nvGrpSpPr>
            <p:cNvPr id="167" name="Group 195"/>
            <p:cNvGrpSpPr>
              <a:grpSpLocks noChangeAspect="1"/>
            </p:cNvGrpSpPr>
            <p:nvPr/>
          </p:nvGrpSpPr>
          <p:grpSpPr bwMode="auto">
            <a:xfrm rot="16200000" flipV="1">
              <a:off x="4824" y="1800"/>
              <a:ext cx="240" cy="192"/>
              <a:chOff x="3360" y="2544"/>
              <a:chExt cx="240" cy="192"/>
            </a:xfrm>
          </p:grpSpPr>
          <p:sp>
            <p:nvSpPr>
              <p:cNvPr id="223" name="Line 19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24" name="Line 19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25" name="Line 19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6" name="Line 19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7" name="Line 20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8" name="Line 201"/>
            <p:cNvSpPr>
              <a:spLocks noChangeShapeType="1"/>
            </p:cNvSpPr>
            <p:nvPr/>
          </p:nvSpPr>
          <p:spPr bwMode="auto">
            <a:xfrm>
              <a:off x="3408" y="2016"/>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169" name="Line 202"/>
            <p:cNvSpPr>
              <a:spLocks noChangeShapeType="1"/>
            </p:cNvSpPr>
            <p:nvPr/>
          </p:nvSpPr>
          <p:spPr bwMode="auto">
            <a:xfrm flipH="1">
              <a:off x="3408" y="2016"/>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0" name="Line 203"/>
            <p:cNvSpPr>
              <a:spLocks noChangeShapeType="1"/>
            </p:cNvSpPr>
            <p:nvPr/>
          </p:nvSpPr>
          <p:spPr bwMode="auto">
            <a:xfrm>
              <a:off x="5088" y="2016"/>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171" name="Line 204"/>
            <p:cNvSpPr>
              <a:spLocks noChangeShapeType="1"/>
            </p:cNvSpPr>
            <p:nvPr/>
          </p:nvSpPr>
          <p:spPr bwMode="auto">
            <a:xfrm flipH="1">
              <a:off x="4992" y="2016"/>
              <a:ext cx="96" cy="0"/>
            </a:xfrm>
            <a:prstGeom prst="line">
              <a:avLst/>
            </a:prstGeom>
            <a:noFill/>
            <a:ln w="19050">
              <a:solidFill>
                <a:schemeClr val="tx1"/>
              </a:solidFill>
              <a:round/>
              <a:headEnd/>
              <a:tailEnd/>
            </a:ln>
          </p:spPr>
          <p:txBody>
            <a:bodyPr/>
            <a:lstStyle/>
            <a:p>
              <a:endParaRPr lang="zh-CN" altLang="en-US">
                <a:latin typeface="+mn-ea"/>
              </a:endParaRPr>
            </a:p>
          </p:txBody>
        </p:sp>
        <p:grpSp>
          <p:nvGrpSpPr>
            <p:cNvPr id="172" name="Group 205"/>
            <p:cNvGrpSpPr>
              <a:grpSpLocks/>
            </p:cNvGrpSpPr>
            <p:nvPr/>
          </p:nvGrpSpPr>
          <p:grpSpPr bwMode="auto">
            <a:xfrm>
              <a:off x="4224" y="2592"/>
              <a:ext cx="48" cy="144"/>
              <a:chOff x="3744" y="2880"/>
              <a:chExt cx="96" cy="288"/>
            </a:xfrm>
          </p:grpSpPr>
          <p:sp>
            <p:nvSpPr>
              <p:cNvPr id="221" name="Line 206"/>
              <p:cNvSpPr>
                <a:spLocks noChangeShapeType="1"/>
              </p:cNvSpPr>
              <p:nvPr/>
            </p:nvSpPr>
            <p:spPr bwMode="auto">
              <a:xfrm>
                <a:off x="3792" y="2880"/>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22" name="Oval 207"/>
              <p:cNvSpPr>
                <a:spLocks noChangeArrowheads="1"/>
              </p:cNvSpPr>
              <p:nvPr/>
            </p:nvSpPr>
            <p:spPr bwMode="auto">
              <a:xfrm>
                <a:off x="3744" y="3072"/>
                <a:ext cx="96" cy="96"/>
              </a:xfrm>
              <a:prstGeom prst="ellipse">
                <a:avLst/>
              </a:prstGeom>
              <a:noFill/>
              <a:ln w="28575" algn="ctr">
                <a:solidFill>
                  <a:srgbClr val="008000"/>
                </a:solidFill>
                <a:round/>
                <a:headEnd/>
                <a:tailEnd/>
              </a:ln>
            </p:spPr>
            <p:txBody>
              <a:bodyPr wrap="none" anchor="ctr"/>
              <a:lstStyle/>
              <a:p>
                <a:pPr algn="r"/>
                <a:endParaRPr lang="zh-CN" altLang="zh-CN">
                  <a:latin typeface="+mn-ea"/>
                </a:endParaRPr>
              </a:p>
            </p:txBody>
          </p:sp>
        </p:grpSp>
        <p:grpSp>
          <p:nvGrpSpPr>
            <p:cNvPr id="173" name="Group 208"/>
            <p:cNvGrpSpPr>
              <a:grpSpLocks/>
            </p:cNvGrpSpPr>
            <p:nvPr/>
          </p:nvGrpSpPr>
          <p:grpSpPr bwMode="auto">
            <a:xfrm flipV="1">
              <a:off x="4224" y="1392"/>
              <a:ext cx="48" cy="144"/>
              <a:chOff x="3744" y="2880"/>
              <a:chExt cx="96" cy="288"/>
            </a:xfrm>
          </p:grpSpPr>
          <p:sp>
            <p:nvSpPr>
              <p:cNvPr id="219" name="Line 20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220" name="Oval 21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latin typeface="+mn-ea"/>
                </a:endParaRPr>
              </a:p>
            </p:txBody>
          </p:sp>
        </p:grpSp>
        <p:sp>
          <p:nvSpPr>
            <p:cNvPr id="174" name="Line 211"/>
            <p:cNvSpPr>
              <a:spLocks noChangeShapeType="1"/>
            </p:cNvSpPr>
            <p:nvPr/>
          </p:nvSpPr>
          <p:spPr bwMode="auto">
            <a:xfrm>
              <a:off x="3552" y="1200"/>
              <a:ext cx="0" cy="576"/>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75" name="Line 212"/>
            <p:cNvSpPr>
              <a:spLocks noChangeShapeType="1"/>
            </p:cNvSpPr>
            <p:nvPr/>
          </p:nvSpPr>
          <p:spPr bwMode="auto">
            <a:xfrm>
              <a:off x="4944" y="1200"/>
              <a:ext cx="0" cy="576"/>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76" name="Group 213"/>
            <p:cNvGrpSpPr>
              <a:grpSpLocks noChangeAspect="1"/>
            </p:cNvGrpSpPr>
            <p:nvPr/>
          </p:nvGrpSpPr>
          <p:grpSpPr bwMode="auto">
            <a:xfrm>
              <a:off x="3408" y="3120"/>
              <a:ext cx="240" cy="192"/>
              <a:chOff x="3360" y="2544"/>
              <a:chExt cx="240" cy="192"/>
            </a:xfrm>
          </p:grpSpPr>
          <p:sp>
            <p:nvSpPr>
              <p:cNvPr id="214" name="Line 21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5" name="Line 21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6" name="Line 21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7" name="Line 21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8" name="Line 21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7" name="Group 219"/>
            <p:cNvGrpSpPr>
              <a:grpSpLocks noChangeAspect="1"/>
            </p:cNvGrpSpPr>
            <p:nvPr/>
          </p:nvGrpSpPr>
          <p:grpSpPr bwMode="auto">
            <a:xfrm>
              <a:off x="4848" y="3120"/>
              <a:ext cx="240" cy="192"/>
              <a:chOff x="4032" y="2544"/>
              <a:chExt cx="240" cy="192"/>
            </a:xfrm>
          </p:grpSpPr>
          <p:sp>
            <p:nvSpPr>
              <p:cNvPr id="209" name="Line 22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0" name="Line 22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1" name="Line 22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2" name="Line 22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3" name="Line 22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8" name="Line 225"/>
            <p:cNvSpPr>
              <a:spLocks noChangeShapeType="1"/>
            </p:cNvSpPr>
            <p:nvPr/>
          </p:nvSpPr>
          <p:spPr bwMode="auto">
            <a:xfrm>
              <a:off x="3648" y="3216"/>
              <a:ext cx="1200" cy="0"/>
            </a:xfrm>
            <a:prstGeom prst="line">
              <a:avLst/>
            </a:prstGeom>
            <a:noFill/>
            <a:ln w="19050">
              <a:solidFill>
                <a:schemeClr val="tx1"/>
              </a:solidFill>
              <a:round/>
              <a:headEnd/>
              <a:tailEnd/>
            </a:ln>
          </p:spPr>
          <p:txBody>
            <a:bodyPr/>
            <a:lstStyle/>
            <a:p>
              <a:endParaRPr lang="zh-CN" altLang="en-US">
                <a:latin typeface="+mn-ea"/>
              </a:endParaRPr>
            </a:p>
          </p:txBody>
        </p:sp>
        <p:sp>
          <p:nvSpPr>
            <p:cNvPr id="179" name="Line 226"/>
            <p:cNvSpPr>
              <a:spLocks noChangeShapeType="1"/>
            </p:cNvSpPr>
            <p:nvPr/>
          </p:nvSpPr>
          <p:spPr bwMode="auto">
            <a:xfrm>
              <a:off x="3408" y="3264"/>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0" name="Line 227"/>
            <p:cNvSpPr>
              <a:spLocks noChangeShapeType="1"/>
            </p:cNvSpPr>
            <p:nvPr/>
          </p:nvSpPr>
          <p:spPr bwMode="auto">
            <a:xfrm>
              <a:off x="5088" y="3264"/>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1"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82" name="Rectangle 229"/>
            <p:cNvSpPr>
              <a:spLocks noChangeArrowheads="1"/>
            </p:cNvSpPr>
            <p:nvPr/>
          </p:nvSpPr>
          <p:spPr bwMode="auto">
            <a:xfrm>
              <a:off x="3984"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3" name="Rectangle 230"/>
            <p:cNvSpPr>
              <a:spLocks noChangeArrowheads="1"/>
            </p:cNvSpPr>
            <p:nvPr/>
          </p:nvSpPr>
          <p:spPr bwMode="auto">
            <a:xfrm>
              <a:off x="4416"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4" name="Rectangle 231"/>
            <p:cNvSpPr>
              <a:spLocks noChangeArrowheads="1"/>
            </p:cNvSpPr>
            <p:nvPr/>
          </p:nvSpPr>
          <p:spPr bwMode="auto">
            <a:xfrm>
              <a:off x="3456"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5" name="Rectangle 232"/>
            <p:cNvSpPr>
              <a:spLocks noChangeArrowheads="1"/>
            </p:cNvSpPr>
            <p:nvPr/>
          </p:nvSpPr>
          <p:spPr bwMode="auto">
            <a:xfrm>
              <a:off x="3552"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6" name="Rectangle 233"/>
            <p:cNvSpPr>
              <a:spLocks noChangeArrowheads="1"/>
            </p:cNvSpPr>
            <p:nvPr/>
          </p:nvSpPr>
          <p:spPr bwMode="auto">
            <a:xfrm>
              <a:off x="4800"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7" name="Rectangle 234"/>
            <p:cNvSpPr>
              <a:spLocks noChangeArrowheads="1"/>
            </p:cNvSpPr>
            <p:nvPr/>
          </p:nvSpPr>
          <p:spPr bwMode="auto">
            <a:xfrm>
              <a:off x="4944"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8" name="Rectangle 235"/>
            <p:cNvSpPr>
              <a:spLocks noChangeArrowheads="1"/>
            </p:cNvSpPr>
            <p:nvPr/>
          </p:nvSpPr>
          <p:spPr bwMode="auto">
            <a:xfrm>
              <a:off x="4248" y="1246"/>
              <a:ext cx="456" cy="290"/>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89" name="Rectangle 236"/>
            <p:cNvSpPr>
              <a:spLocks noChangeArrowheads="1"/>
            </p:cNvSpPr>
            <p:nvPr/>
          </p:nvSpPr>
          <p:spPr bwMode="auto">
            <a:xfrm>
              <a:off x="3936" y="3600"/>
              <a:ext cx="864"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90" name="Rectangle 237"/>
            <p:cNvSpPr>
              <a:spLocks noChangeArrowheads="1"/>
            </p:cNvSpPr>
            <p:nvPr/>
          </p:nvSpPr>
          <p:spPr bwMode="auto">
            <a:xfrm>
              <a:off x="3432" y="3456"/>
              <a:ext cx="216"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91" name="Rectangle 238"/>
            <p:cNvSpPr>
              <a:spLocks noChangeArrowheads="1"/>
            </p:cNvSpPr>
            <p:nvPr/>
          </p:nvSpPr>
          <p:spPr bwMode="auto">
            <a:xfrm>
              <a:off x="3648" y="2016"/>
              <a:ext cx="144" cy="192"/>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mn-ea"/>
                </a:rPr>
                <a:t>A</a:t>
              </a:r>
            </a:p>
          </p:txBody>
        </p:sp>
        <p:sp>
          <p:nvSpPr>
            <p:cNvPr id="192" name="Rectangle 239"/>
            <p:cNvSpPr>
              <a:spLocks noChangeArrowheads="1"/>
            </p:cNvSpPr>
            <p:nvPr/>
          </p:nvSpPr>
          <p:spPr bwMode="auto">
            <a:xfrm>
              <a:off x="4752" y="2016"/>
              <a:ext cx="144" cy="192"/>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B</a:t>
              </a:r>
            </a:p>
          </p:txBody>
        </p:sp>
        <p:sp>
          <p:nvSpPr>
            <p:cNvPr id="193" name="Rectangle 240"/>
            <p:cNvSpPr>
              <a:spLocks noChangeArrowheads="1"/>
            </p:cNvSpPr>
            <p:nvPr/>
          </p:nvSpPr>
          <p:spPr bwMode="auto">
            <a:xfrm>
              <a:off x="2784" y="1248"/>
              <a:ext cx="768"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94" name="Line 241"/>
            <p:cNvSpPr>
              <a:spLocks noChangeAspect="1" noChangeShapeType="1"/>
            </p:cNvSpPr>
            <p:nvPr/>
          </p:nvSpPr>
          <p:spPr bwMode="auto">
            <a:xfrm>
              <a:off x="3600" y="2016"/>
              <a:ext cx="192" cy="0"/>
            </a:xfrm>
            <a:prstGeom prst="line">
              <a:avLst/>
            </a:prstGeom>
            <a:noFill/>
            <a:ln w="28575">
              <a:solidFill>
                <a:srgbClr val="008000"/>
              </a:solidFill>
              <a:round/>
              <a:headEnd/>
              <a:tailEnd type="oval" w="med" len="med"/>
            </a:ln>
          </p:spPr>
          <p:txBody>
            <a:bodyPr/>
            <a:lstStyle/>
            <a:p>
              <a:endParaRPr lang="zh-CN" altLang="en-US">
                <a:latin typeface="+mn-ea"/>
              </a:endParaRPr>
            </a:p>
          </p:txBody>
        </p:sp>
        <p:sp>
          <p:nvSpPr>
            <p:cNvPr id="195" name="Line 242"/>
            <p:cNvSpPr>
              <a:spLocks noChangeAspect="1" noChangeShapeType="1"/>
            </p:cNvSpPr>
            <p:nvPr/>
          </p:nvSpPr>
          <p:spPr bwMode="auto">
            <a:xfrm>
              <a:off x="3792" y="2016"/>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96" name="Line 243"/>
            <p:cNvSpPr>
              <a:spLocks noChangeAspect="1" noChangeShapeType="1"/>
            </p:cNvSpPr>
            <p:nvPr/>
          </p:nvSpPr>
          <p:spPr bwMode="auto">
            <a:xfrm>
              <a:off x="3792" y="182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97" name="Line 244"/>
            <p:cNvSpPr>
              <a:spLocks noChangeAspect="1" noChangeShapeType="1"/>
            </p:cNvSpPr>
            <p:nvPr/>
          </p:nvSpPr>
          <p:spPr bwMode="auto">
            <a:xfrm>
              <a:off x="3792" y="2016"/>
              <a:ext cx="288" cy="0"/>
            </a:xfrm>
            <a:prstGeom prst="line">
              <a:avLst/>
            </a:prstGeom>
            <a:noFill/>
            <a:ln w="28575">
              <a:solidFill>
                <a:srgbClr val="008000"/>
              </a:solidFill>
              <a:round/>
              <a:headEnd/>
              <a:tailEnd/>
            </a:ln>
          </p:spPr>
          <p:txBody>
            <a:bodyPr/>
            <a:lstStyle/>
            <a:p>
              <a:endParaRPr lang="zh-CN" altLang="en-US">
                <a:latin typeface="+mn-ea"/>
              </a:endParaRPr>
            </a:p>
          </p:txBody>
        </p:sp>
        <p:sp>
          <p:nvSpPr>
            <p:cNvPr id="198" name="Line 245"/>
            <p:cNvSpPr>
              <a:spLocks noChangeAspect="1" noChangeShapeType="1"/>
            </p:cNvSpPr>
            <p:nvPr/>
          </p:nvSpPr>
          <p:spPr bwMode="auto">
            <a:xfrm>
              <a:off x="4080" y="2016"/>
              <a:ext cx="384" cy="240"/>
            </a:xfrm>
            <a:prstGeom prst="line">
              <a:avLst/>
            </a:prstGeom>
            <a:noFill/>
            <a:ln w="28575">
              <a:solidFill>
                <a:srgbClr val="008000"/>
              </a:solidFill>
              <a:round/>
              <a:headEnd/>
              <a:tailEnd/>
            </a:ln>
          </p:spPr>
          <p:txBody>
            <a:bodyPr/>
            <a:lstStyle/>
            <a:p>
              <a:endParaRPr lang="zh-CN" altLang="en-US">
                <a:latin typeface="+mn-ea"/>
              </a:endParaRPr>
            </a:p>
          </p:txBody>
        </p:sp>
        <p:grpSp>
          <p:nvGrpSpPr>
            <p:cNvPr id="199" name="Group 246"/>
            <p:cNvGrpSpPr>
              <a:grpSpLocks/>
            </p:cNvGrpSpPr>
            <p:nvPr/>
          </p:nvGrpSpPr>
          <p:grpSpPr bwMode="auto">
            <a:xfrm>
              <a:off x="4704" y="1824"/>
              <a:ext cx="0" cy="384"/>
              <a:chOff x="1968" y="1776"/>
              <a:chExt cx="0" cy="384"/>
            </a:xfrm>
          </p:grpSpPr>
          <p:sp>
            <p:nvSpPr>
              <p:cNvPr id="207" name="Line 247"/>
              <p:cNvSpPr>
                <a:spLocks noChangeAspect="1" noChangeShapeType="1"/>
              </p:cNvSpPr>
              <p:nvPr/>
            </p:nvSpPr>
            <p:spPr bwMode="auto">
              <a:xfrm>
                <a:off x="1968" y="1968"/>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08" name="Line 248"/>
              <p:cNvSpPr>
                <a:spLocks noChangeAspect="1" noChangeShapeType="1"/>
              </p:cNvSpPr>
              <p:nvPr/>
            </p:nvSpPr>
            <p:spPr bwMode="auto">
              <a:xfrm>
                <a:off x="1968" y="1776"/>
                <a:ext cx="0" cy="192"/>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200" name="Group 249"/>
            <p:cNvGrpSpPr>
              <a:grpSpLocks/>
            </p:cNvGrpSpPr>
            <p:nvPr/>
          </p:nvGrpSpPr>
          <p:grpSpPr bwMode="auto">
            <a:xfrm>
              <a:off x="4032" y="2016"/>
              <a:ext cx="864" cy="240"/>
              <a:chOff x="1296" y="1968"/>
              <a:chExt cx="864" cy="240"/>
            </a:xfrm>
          </p:grpSpPr>
          <p:sp>
            <p:nvSpPr>
              <p:cNvPr id="204" name="Line 250"/>
              <p:cNvSpPr>
                <a:spLocks noChangeAspect="1" noChangeShapeType="1"/>
              </p:cNvSpPr>
              <p:nvPr/>
            </p:nvSpPr>
            <p:spPr bwMode="auto">
              <a:xfrm>
                <a:off x="1680" y="1968"/>
                <a:ext cx="288" cy="0"/>
              </a:xfrm>
              <a:prstGeom prst="line">
                <a:avLst/>
              </a:prstGeom>
              <a:noFill/>
              <a:ln w="28575">
                <a:solidFill>
                  <a:srgbClr val="FF0000"/>
                </a:solidFill>
                <a:round/>
                <a:headEnd/>
                <a:tailEnd/>
              </a:ln>
            </p:spPr>
            <p:txBody>
              <a:bodyPr/>
              <a:lstStyle/>
              <a:p>
                <a:endParaRPr lang="zh-CN" altLang="en-US">
                  <a:latin typeface="+mn-ea"/>
                </a:endParaRPr>
              </a:p>
            </p:txBody>
          </p:sp>
          <p:sp>
            <p:nvSpPr>
              <p:cNvPr id="205" name="Line 251"/>
              <p:cNvSpPr>
                <a:spLocks noChangeAspect="1" noChangeShapeType="1"/>
              </p:cNvSpPr>
              <p:nvPr/>
            </p:nvSpPr>
            <p:spPr bwMode="auto">
              <a:xfrm flipV="1">
                <a:off x="1296" y="1968"/>
                <a:ext cx="384" cy="240"/>
              </a:xfrm>
              <a:prstGeom prst="line">
                <a:avLst/>
              </a:prstGeom>
              <a:noFill/>
              <a:ln w="28575">
                <a:solidFill>
                  <a:srgbClr val="FF0000"/>
                </a:solidFill>
                <a:round/>
                <a:headEnd/>
                <a:tailEnd/>
              </a:ln>
            </p:spPr>
            <p:txBody>
              <a:bodyPr/>
              <a:lstStyle/>
              <a:p>
                <a:endParaRPr lang="zh-CN" altLang="en-US">
                  <a:latin typeface="+mn-ea"/>
                </a:endParaRPr>
              </a:p>
            </p:txBody>
          </p:sp>
          <p:sp>
            <p:nvSpPr>
              <p:cNvPr id="206" name="Line 252"/>
              <p:cNvSpPr>
                <a:spLocks noChangeAspect="1" noChangeShapeType="1"/>
              </p:cNvSpPr>
              <p:nvPr/>
            </p:nvSpPr>
            <p:spPr bwMode="auto">
              <a:xfrm>
                <a:off x="1968" y="1968"/>
                <a:ext cx="192" cy="0"/>
              </a:xfrm>
              <a:prstGeom prst="line">
                <a:avLst/>
              </a:prstGeom>
              <a:noFill/>
              <a:ln w="28575">
                <a:solidFill>
                  <a:srgbClr val="FF0000"/>
                </a:solidFill>
                <a:round/>
                <a:headEnd type="oval" w="med" len="med"/>
                <a:tailEnd/>
              </a:ln>
            </p:spPr>
            <p:txBody>
              <a:bodyPr/>
              <a:lstStyle/>
              <a:p>
                <a:endParaRPr lang="zh-CN" altLang="en-US">
                  <a:latin typeface="+mn-ea"/>
                </a:endParaRPr>
              </a:p>
            </p:txBody>
          </p:sp>
        </p:grpSp>
        <p:grpSp>
          <p:nvGrpSpPr>
            <p:cNvPr id="201" name="Group 253"/>
            <p:cNvGrpSpPr>
              <a:grpSpLocks/>
            </p:cNvGrpSpPr>
            <p:nvPr/>
          </p:nvGrpSpPr>
          <p:grpSpPr bwMode="auto">
            <a:xfrm>
              <a:off x="4864" y="3448"/>
              <a:ext cx="240" cy="200"/>
              <a:chOff x="5020" y="2680"/>
              <a:chExt cx="144" cy="200"/>
            </a:xfrm>
          </p:grpSpPr>
          <p:sp>
            <p:nvSpPr>
              <p:cNvPr id="202" name="Rectangle 254"/>
              <p:cNvSpPr>
                <a:spLocks noChangeArrowheads="1"/>
              </p:cNvSpPr>
              <p:nvPr/>
            </p:nvSpPr>
            <p:spPr bwMode="auto">
              <a:xfrm>
                <a:off x="5020" y="2688"/>
                <a:ext cx="144" cy="192"/>
              </a:xfrm>
              <a:prstGeom prst="rect">
                <a:avLst/>
              </a:prstGeom>
              <a:noFill/>
              <a:ln w="9525">
                <a:noFill/>
                <a:miter lim="800000"/>
                <a:headEnd/>
                <a:tailEnd/>
              </a:ln>
            </p:spPr>
            <p:txBody>
              <a:bodyPr lIns="12700" tIns="12700" rIns="12700" bIns="12700"/>
              <a:lstStyle/>
              <a:p>
                <a:pPr algn="just"/>
                <a:r>
                  <a:rPr lang="en-US" altLang="zh-CN" sz="1600" dirty="0">
                    <a:solidFill>
                      <a:schemeClr val="folHlink"/>
                    </a:solidFill>
                    <a:latin typeface="+mn-ea"/>
                  </a:rPr>
                  <a:t>I/O</a:t>
                </a:r>
              </a:p>
            </p:txBody>
          </p:sp>
          <p:sp>
            <p:nvSpPr>
              <p:cNvPr id="203" name="Line 255"/>
              <p:cNvSpPr>
                <a:spLocks noChangeShapeType="1"/>
              </p:cNvSpPr>
              <p:nvPr/>
            </p:nvSpPr>
            <p:spPr bwMode="auto">
              <a:xfrm>
                <a:off x="5020" y="2680"/>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grpSp>
        <p:nvGrpSpPr>
          <p:cNvPr id="260" name="Group 27"/>
          <p:cNvGrpSpPr>
            <a:grpSpLocks noChangeAspect="1"/>
          </p:cNvGrpSpPr>
          <p:nvPr/>
        </p:nvGrpSpPr>
        <p:grpSpPr bwMode="auto">
          <a:xfrm>
            <a:off x="3100267" y="2939645"/>
            <a:ext cx="384175" cy="304800"/>
            <a:chOff x="3360" y="2544"/>
            <a:chExt cx="242" cy="192"/>
          </a:xfrm>
        </p:grpSpPr>
        <p:sp>
          <p:nvSpPr>
            <p:cNvPr id="261" name="Line 28"/>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262" name="Line 29"/>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263" name="Line 30"/>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64" name="Line 31"/>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265" name="Line 32"/>
            <p:cNvSpPr>
              <a:spLocks noChangeAspect="1" noChangeShapeType="1"/>
            </p:cNvSpPr>
            <p:nvPr/>
          </p:nvSpPr>
          <p:spPr bwMode="auto">
            <a:xfrm>
              <a:off x="3506" y="2642"/>
              <a:ext cx="96" cy="0"/>
            </a:xfrm>
            <a:prstGeom prst="line">
              <a:avLst/>
            </a:prstGeom>
            <a:noFill/>
            <a:ln w="19050">
              <a:solidFill>
                <a:srgbClr val="008000"/>
              </a:solidFill>
              <a:round/>
              <a:headEnd/>
              <a:tailEnd/>
            </a:ln>
          </p:spPr>
          <p:txBody>
            <a:bodyPr/>
            <a:lstStyle/>
            <a:p>
              <a:endParaRPr lang="zh-CN" altLang="en-US">
                <a:latin typeface="+mn-ea"/>
              </a:endParaRPr>
            </a:p>
          </p:txBody>
        </p:sp>
      </p:grpSp>
      <p:grpSp>
        <p:nvGrpSpPr>
          <p:cNvPr id="266" name="Group 34"/>
          <p:cNvGrpSpPr>
            <a:grpSpLocks noChangeAspect="1"/>
          </p:cNvGrpSpPr>
          <p:nvPr/>
        </p:nvGrpSpPr>
        <p:grpSpPr bwMode="auto">
          <a:xfrm>
            <a:off x="4167067" y="2944140"/>
            <a:ext cx="381000" cy="304800"/>
            <a:chOff x="4032" y="2544"/>
            <a:chExt cx="240" cy="192"/>
          </a:xfrm>
        </p:grpSpPr>
        <p:sp>
          <p:nvSpPr>
            <p:cNvPr id="267"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68"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69" name="Line 3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70" name="Line 3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71" name="Line 39"/>
            <p:cNvSpPr>
              <a:spLocks noChangeAspect="1" noChangeShapeType="1"/>
            </p:cNvSpPr>
            <p:nvPr/>
          </p:nvSpPr>
          <p:spPr bwMode="auto">
            <a:xfrm>
              <a:off x="4032" y="2640"/>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272" name="组合 271">
            <a:extLst>
              <a:ext uri="{FF2B5EF4-FFF2-40B4-BE49-F238E27FC236}">
                <a16:creationId xmlns:a16="http://schemas.microsoft.com/office/drawing/2014/main" id="{615B4A90-3F78-4E46-8499-6601E838CE9A}"/>
              </a:ext>
            </a:extLst>
          </p:cNvPr>
          <p:cNvGrpSpPr/>
          <p:nvPr/>
        </p:nvGrpSpPr>
        <p:grpSpPr>
          <a:xfrm>
            <a:off x="3238204" y="5543104"/>
            <a:ext cx="5789953" cy="1015663"/>
            <a:chOff x="571368" y="4534293"/>
            <a:chExt cx="2672205" cy="1015663"/>
          </a:xfrm>
        </p:grpSpPr>
        <p:sp>
          <p:nvSpPr>
            <p:cNvPr id="273" name="矩形 272">
              <a:extLst>
                <a:ext uri="{FF2B5EF4-FFF2-40B4-BE49-F238E27FC236}">
                  <a16:creationId xmlns:a16="http://schemas.microsoft.com/office/drawing/2014/main" id="{EEBD9E97-FF6E-4AA9-9755-E36814F49BF8}"/>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BF0F61C0-84CB-439C-A4D5-1A21D0FD3C0F}"/>
                </a:ext>
              </a:extLst>
            </p:cNvPr>
            <p:cNvSpPr/>
            <p:nvPr/>
          </p:nvSpPr>
          <p:spPr>
            <a:xfrm>
              <a:off x="571368" y="4534293"/>
              <a:ext cx="2672205" cy="1015663"/>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耦合电路</a:t>
              </a:r>
              <a:r>
                <a:rPr lang="en-US" altLang="zh-CN" sz="2000" b="1" dirty="0">
                  <a:solidFill>
                    <a:schemeClr val="bg1"/>
                  </a:solidFill>
                  <a:latin typeface="+mn-ea"/>
                </a:rPr>
                <a:t>MOS</a:t>
              </a:r>
              <a:r>
                <a:rPr lang="zh-CN" altLang="en-US" sz="2000" b="1" dirty="0">
                  <a:solidFill>
                    <a:schemeClr val="bg1"/>
                  </a:solidFill>
                  <a:latin typeface="+mn-ea"/>
                </a:rPr>
                <a:t>管导通截止状态存储数据</a:t>
              </a:r>
            </a:p>
            <a:p>
              <a:pPr algn="ctr">
                <a:defRPr/>
              </a:pPr>
              <a:endParaRPr lang="en-US" altLang="zh-CN" sz="2000" b="1" dirty="0">
                <a:solidFill>
                  <a:srgbClr val="FF0000"/>
                </a:solidFill>
                <a:latin typeface="+mn-ea"/>
              </a:endParaRPr>
            </a:p>
          </p:txBody>
        </p:sp>
      </p:grpSp>
      <p:sp>
        <p:nvSpPr>
          <p:cNvPr id="127" name="Line 125"/>
          <p:cNvSpPr>
            <a:spLocks noChangeAspect="1" noChangeShapeType="1"/>
          </p:cNvSpPr>
          <p:nvPr/>
        </p:nvSpPr>
        <p:spPr bwMode="auto">
          <a:xfrm>
            <a:off x="3100268" y="2715807"/>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Tree>
    <p:extLst>
      <p:ext uri="{BB962C8B-B14F-4D97-AF65-F5344CB8AC3E}">
        <p14:creationId xmlns:p14="http://schemas.microsoft.com/office/powerpoint/2010/main" val="192976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2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repeatCount="400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wipe(left)">
                                      <p:cBhvr>
                                        <p:cTn id="11" dur="1000"/>
                                        <p:tgtEl>
                                          <p:spTgt spid="126"/>
                                        </p:tgtEl>
                                      </p:cBhvr>
                                    </p:animEffect>
                                  </p:childTnLst>
                                </p:cTn>
                              </p:par>
                            </p:childTnLst>
                          </p:cTn>
                        </p:par>
                        <p:par>
                          <p:cTn id="12" fill="hold">
                            <p:stCondLst>
                              <p:cond delay="4000"/>
                            </p:stCondLst>
                            <p:childTnLst>
                              <p:par>
                                <p:cTn id="13" presetID="22" presetClass="entr" presetSubtype="1" repeatCount="4000" fill="hold" grpId="0" nodeType="after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up)">
                                      <p:cBhvr>
                                        <p:cTn id="15" dur="1000"/>
                                        <p:tgtEl>
                                          <p:spTgt spid="127"/>
                                        </p:tgtEl>
                                      </p:cBhvr>
                                    </p:animEffect>
                                  </p:childTnLst>
                                </p:cTn>
                              </p:par>
                              <p:par>
                                <p:cTn id="16" presetID="22" presetClass="entr" presetSubtype="4" repeatCount="4000" fill="hold" grpId="0"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wipe(down)">
                                      <p:cBhvr>
                                        <p:cTn id="18" dur="1000"/>
                                        <p:tgtEl>
                                          <p:spTgt spid="128"/>
                                        </p:tgtEl>
                                      </p:cBhvr>
                                    </p:animEffect>
                                  </p:childTnLst>
                                </p:cTn>
                              </p:par>
                              <p:par>
                                <p:cTn id="19" presetID="22" presetClass="entr" presetSubtype="8" repeatCount="300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wipe(left)">
                                      <p:cBhvr>
                                        <p:cTn id="21" dur="1000"/>
                                        <p:tgtEl>
                                          <p:spTgt spid="129"/>
                                        </p:tgtEl>
                                      </p:cBhvr>
                                    </p:animEffect>
                                  </p:childTnLst>
                                </p:cTn>
                              </p:par>
                            </p:childTnLst>
                          </p:cTn>
                        </p:par>
                        <p:par>
                          <p:cTn id="22" fill="hold">
                            <p:stCondLst>
                              <p:cond delay="8000"/>
                            </p:stCondLst>
                            <p:childTnLst>
                              <p:par>
                                <p:cTn id="23" presetID="22" presetClass="entr" presetSubtype="1" repeatCount="4000" fill="hold" grpId="0" nodeType="after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up)">
                                      <p:cBhvr>
                                        <p:cTn id="25" dur="2000"/>
                                        <p:tgtEl>
                                          <p:spTgt spid="1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4">
                                            <p:txEl>
                                              <p:pRg st="0" end="0"/>
                                            </p:txEl>
                                          </p:spTgt>
                                        </p:tgtEl>
                                        <p:attrNameLst>
                                          <p:attrName>style.visibility</p:attrName>
                                        </p:attrNameLst>
                                      </p:cBhvr>
                                      <p:to>
                                        <p:strVal val="visible"/>
                                      </p:to>
                                    </p:set>
                                    <p:animEffect transition="in" filter="wipe(down)">
                                      <p:cBhvr>
                                        <p:cTn id="35" dur="500"/>
                                        <p:tgtEl>
                                          <p:spTgt spid="12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repeatCount="4000" fill="hold" nodeType="click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wipe(right)">
                                      <p:cBhvr>
                                        <p:cTn id="40" dur="1000"/>
                                        <p:tgtEl>
                                          <p:spTgt spid="1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repeatCount="4000" fill="hold" nodeType="clickEffect">
                                  <p:stCondLst>
                                    <p:cond delay="0"/>
                                  </p:stCondLst>
                                  <p:childTnLst>
                                    <p:set>
                                      <p:cBhvr>
                                        <p:cTn id="44" dur="1" fill="hold">
                                          <p:stCondLst>
                                            <p:cond delay="0"/>
                                          </p:stCondLst>
                                        </p:cTn>
                                        <p:tgtEl>
                                          <p:spTgt spid="131"/>
                                        </p:tgtEl>
                                        <p:attrNameLst>
                                          <p:attrName>style.visibility</p:attrName>
                                        </p:attrNameLst>
                                      </p:cBhvr>
                                      <p:to>
                                        <p:strVal val="visible"/>
                                      </p:to>
                                    </p:set>
                                    <p:animEffect transition="in" filter="wipe(down)">
                                      <p:cBhvr>
                                        <p:cTn id="45" dur="1000"/>
                                        <p:tgtEl>
                                          <p:spTgt spid="1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repeatCount="3000" fill="hold" nodeType="clickEffect">
                                  <p:stCondLst>
                                    <p:cond delay="0"/>
                                  </p:stCondLst>
                                  <p:childTnLst>
                                    <p:set>
                                      <p:cBhvr>
                                        <p:cTn id="49" dur="1" fill="hold">
                                          <p:stCondLst>
                                            <p:cond delay="0"/>
                                          </p:stCondLst>
                                        </p:cTn>
                                        <p:tgtEl>
                                          <p:spTgt spid="260"/>
                                        </p:tgtEl>
                                        <p:attrNameLst>
                                          <p:attrName>style.visibility</p:attrName>
                                        </p:attrNameLst>
                                      </p:cBhvr>
                                      <p:to>
                                        <p:strVal val="visible"/>
                                      </p:to>
                                    </p:set>
                                    <p:animEffect transition="in" filter="wipe(right)">
                                      <p:cBhvr>
                                        <p:cTn id="50" dur="500"/>
                                        <p:tgtEl>
                                          <p:spTgt spid="26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41"/>
                                        </p:tgtEl>
                                        <p:attrNameLst>
                                          <p:attrName>style.visibility</p:attrName>
                                        </p:attrNameLst>
                                      </p:cBhvr>
                                      <p:to>
                                        <p:strVal val="visible"/>
                                      </p:to>
                                    </p:set>
                                    <p:anim calcmode="lin" valueType="num">
                                      <p:cBhvr additive="base">
                                        <p:cTn id="55" dur="500" fill="hold"/>
                                        <p:tgtEl>
                                          <p:spTgt spid="141"/>
                                        </p:tgtEl>
                                        <p:attrNameLst>
                                          <p:attrName>ppt_x</p:attrName>
                                        </p:attrNameLst>
                                      </p:cBhvr>
                                      <p:tavLst>
                                        <p:tav tm="0">
                                          <p:val>
                                            <p:strVal val="1+#ppt_w/2"/>
                                          </p:val>
                                        </p:tav>
                                        <p:tav tm="100000">
                                          <p:val>
                                            <p:strVal val="#ppt_x"/>
                                          </p:val>
                                        </p:tav>
                                      </p:tavLst>
                                    </p:anim>
                                    <p:anim calcmode="lin" valueType="num">
                                      <p:cBhvr additive="base">
                                        <p:cTn id="56" dur="500" fill="hold"/>
                                        <p:tgtEl>
                                          <p:spTgt spid="141"/>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72"/>
                                        </p:tgtEl>
                                        <p:attrNameLst>
                                          <p:attrName>style.visibility</p:attrName>
                                        </p:attrNameLst>
                                      </p:cBhvr>
                                      <p:to>
                                        <p:strVal val="visible"/>
                                      </p:to>
                                    </p:set>
                                    <p:animEffect transition="in" filter="wipe(up)">
                                      <p:cBhvr>
                                        <p:cTn id="61"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animBg="1"/>
      <p:bldP spid="128" grpId="0" animBg="1"/>
      <p:bldP spid="129" grpId="0" animBg="1"/>
      <p:bldP spid="130" grpId="0" animBg="1"/>
      <p:bldP spid="127"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2"/>
          <p:cNvSpPr>
            <a:spLocks noGrp="1" noChangeArrowheads="1"/>
          </p:cNvSpPr>
          <p:nvPr>
            <p:ph type="title"/>
          </p:nvPr>
        </p:nvSpPr>
        <p:spPr/>
        <p:txBody>
          <a:bodyPr/>
          <a:lstStyle/>
          <a:p>
            <a:pPr eaLnBrk="1" hangingPunct="1"/>
            <a:r>
              <a:rPr lang="en-US" altLang="zh-CN" dirty="0"/>
              <a:t>Disk operation </a:t>
            </a:r>
            <a:r>
              <a:rPr lang="en-US" altLang="zh-CN" sz="2600" dirty="0">
                <a:solidFill>
                  <a:schemeClr val="tx1"/>
                </a:solidFill>
              </a:rPr>
              <a:t>(single-platter view)</a:t>
            </a:r>
          </a:p>
        </p:txBody>
      </p:sp>
      <p:sp>
        <p:nvSpPr>
          <p:cNvPr id="33" name="Rectangle 3"/>
          <p:cNvSpPr>
            <a:spLocks noChangeArrowheads="1"/>
          </p:cNvSpPr>
          <p:nvPr/>
        </p:nvSpPr>
        <p:spPr bwMode="auto">
          <a:xfrm>
            <a:off x="7867650" y="4562475"/>
            <a:ext cx="2946400" cy="822325"/>
          </a:xfrm>
          <a:prstGeom prst="rect">
            <a:avLst/>
          </a:prstGeom>
          <a:noFill/>
          <a:ln w="9525">
            <a:noFill/>
            <a:miter lim="800000"/>
            <a:headEnd/>
            <a:tailEnd/>
          </a:ln>
        </p:spPr>
        <p:txBody>
          <a:bodyPr lIns="90487" tIns="44450" rIns="90487" bIns="44450">
            <a:spAutoFit/>
          </a:bodyPr>
          <a:lstStyle/>
          <a:p>
            <a:pPr eaLnBrk="0" hangingPunct="0"/>
            <a:r>
              <a:rPr lang="en-US" altLang="zh-CN" sz="1600" b="1">
                <a:latin typeface="Helvetica"/>
                <a:ea typeface="宋体" charset="-122"/>
              </a:rPr>
              <a:t>By moving radially, the arm can position the read/write head over any track.</a:t>
            </a:r>
          </a:p>
        </p:txBody>
      </p:sp>
      <p:sp>
        <p:nvSpPr>
          <p:cNvPr id="34" name="Arc 13"/>
          <p:cNvSpPr>
            <a:spLocks/>
          </p:cNvSpPr>
          <p:nvPr/>
        </p:nvSpPr>
        <p:spPr bwMode="auto">
          <a:xfrm rot="19720061">
            <a:off x="4094163" y="2082800"/>
            <a:ext cx="1231900" cy="508000"/>
          </a:xfrm>
          <a:custGeom>
            <a:avLst/>
            <a:gdLst>
              <a:gd name="T0" fmla="*/ 0 w 19775"/>
              <a:gd name="T1" fmla="*/ 2147483647 h 21600"/>
              <a:gd name="T2" fmla="*/ 2147483647 w 19775"/>
              <a:gd name="T3" fmla="*/ 0 h 21600"/>
              <a:gd name="T4" fmla="*/ 2147483647 w 19775"/>
              <a:gd name="T5" fmla="*/ 2147483647 h 21600"/>
              <a:gd name="T6" fmla="*/ 0 60000 65536"/>
              <a:gd name="T7" fmla="*/ 0 60000 65536"/>
              <a:gd name="T8" fmla="*/ 0 60000 65536"/>
              <a:gd name="T9" fmla="*/ 0 w 19775"/>
              <a:gd name="T10" fmla="*/ 0 h 21600"/>
              <a:gd name="T11" fmla="*/ 19775 w 19775"/>
              <a:gd name="T12" fmla="*/ 21600 h 21600"/>
            </a:gdLst>
            <a:ahLst/>
            <a:cxnLst>
              <a:cxn ang="T6">
                <a:pos x="T0" y="T1"/>
              </a:cxn>
              <a:cxn ang="T7">
                <a:pos x="T2" y="T3"/>
              </a:cxn>
              <a:cxn ang="T8">
                <a:pos x="T4" y="T5"/>
              </a:cxn>
            </a:cxnLst>
            <a:rect l="T9" t="T10" r="T11" b="T12"/>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chemeClr val="accent2"/>
            </a:solidFill>
            <a:prstDash val="dash"/>
            <a:round/>
            <a:headEnd/>
            <a:tailEnd type="triangle" w="med" len="med"/>
          </a:ln>
        </p:spPr>
        <p:txBody>
          <a:bodyPr wrap="none" anchor="ctr"/>
          <a:lstStyle/>
          <a:p>
            <a:endParaRPr lang="zh-CN" altLang="en-US"/>
          </a:p>
        </p:txBody>
      </p:sp>
      <p:sp>
        <p:nvSpPr>
          <p:cNvPr id="35" name="Rectangle 14"/>
          <p:cNvSpPr>
            <a:spLocks noChangeArrowheads="1"/>
          </p:cNvSpPr>
          <p:nvPr/>
        </p:nvSpPr>
        <p:spPr bwMode="auto">
          <a:xfrm>
            <a:off x="2800350" y="1425575"/>
            <a:ext cx="1735138" cy="1066800"/>
          </a:xfrm>
          <a:prstGeom prst="rect">
            <a:avLst/>
          </a:prstGeom>
          <a:noFill/>
          <a:ln w="9525">
            <a:noFill/>
            <a:miter lim="800000"/>
            <a:headEnd/>
            <a:tailEnd/>
          </a:ln>
        </p:spPr>
        <p:txBody>
          <a:bodyPr lIns="90487" tIns="44450" rIns="90487" bIns="44450">
            <a:spAutoFit/>
          </a:bodyPr>
          <a:lstStyle/>
          <a:p>
            <a:pPr eaLnBrk="0" hangingPunct="0"/>
            <a:r>
              <a:rPr lang="en-US" altLang="zh-CN" sz="1600" b="1">
                <a:latin typeface="Helvetica"/>
                <a:ea typeface="宋体" charset="-122"/>
              </a:rPr>
              <a:t>The disk surface </a:t>
            </a:r>
          </a:p>
          <a:p>
            <a:pPr eaLnBrk="0" hangingPunct="0"/>
            <a:r>
              <a:rPr lang="en-US" altLang="zh-CN" sz="1600" b="1">
                <a:latin typeface="Helvetica"/>
                <a:ea typeface="宋体" charset="-122"/>
              </a:rPr>
              <a:t>spins at a fixed</a:t>
            </a:r>
          </a:p>
          <a:p>
            <a:pPr eaLnBrk="0" hangingPunct="0"/>
            <a:r>
              <a:rPr lang="en-US" altLang="zh-CN" sz="1600" b="1">
                <a:latin typeface="Helvetica"/>
                <a:ea typeface="宋体" charset="-122"/>
              </a:rPr>
              <a:t>rotational rate</a:t>
            </a:r>
          </a:p>
        </p:txBody>
      </p:sp>
      <p:sp>
        <p:nvSpPr>
          <p:cNvPr id="36" name="Rectangle 15"/>
          <p:cNvSpPr>
            <a:spLocks noChangeArrowheads="1"/>
          </p:cNvSpPr>
          <p:nvPr/>
        </p:nvSpPr>
        <p:spPr bwMode="auto">
          <a:xfrm>
            <a:off x="8001000" y="1755775"/>
            <a:ext cx="2530475" cy="1311275"/>
          </a:xfrm>
          <a:prstGeom prst="rect">
            <a:avLst/>
          </a:prstGeom>
          <a:noFill/>
          <a:ln w="9525">
            <a:noFill/>
            <a:miter lim="800000"/>
            <a:headEnd/>
            <a:tailEnd/>
          </a:ln>
        </p:spPr>
        <p:txBody>
          <a:bodyPr wrap="none" lIns="90487" tIns="44450" rIns="90487" bIns="44450">
            <a:spAutoFit/>
          </a:bodyPr>
          <a:lstStyle/>
          <a:p>
            <a:pPr eaLnBrk="0" hangingPunct="0"/>
            <a:r>
              <a:rPr lang="en-US" altLang="zh-CN" sz="1600" b="1">
                <a:latin typeface="Helvetica"/>
                <a:ea typeface="宋体" charset="-122"/>
              </a:rPr>
              <a:t>The read/write head</a:t>
            </a:r>
          </a:p>
          <a:p>
            <a:pPr eaLnBrk="0" hangingPunct="0"/>
            <a:r>
              <a:rPr lang="en-US" altLang="zh-CN" sz="1600" b="1">
                <a:latin typeface="Helvetica"/>
                <a:ea typeface="宋体" charset="-122"/>
              </a:rPr>
              <a:t>is attached to the end</a:t>
            </a:r>
          </a:p>
          <a:p>
            <a:pPr eaLnBrk="0" hangingPunct="0"/>
            <a:r>
              <a:rPr lang="en-US" altLang="zh-CN" sz="1600" b="1">
                <a:latin typeface="Helvetica"/>
                <a:ea typeface="宋体" charset="-122"/>
              </a:rPr>
              <a:t>of the arm and flies over</a:t>
            </a:r>
          </a:p>
          <a:p>
            <a:pPr eaLnBrk="0" hangingPunct="0"/>
            <a:r>
              <a:rPr lang="en-US" altLang="zh-CN" sz="1600" b="1">
                <a:latin typeface="Helvetica"/>
                <a:ea typeface="宋体" charset="-122"/>
              </a:rPr>
              <a:t> the disk surface on</a:t>
            </a:r>
          </a:p>
          <a:p>
            <a:pPr eaLnBrk="0" hangingPunct="0"/>
            <a:r>
              <a:rPr lang="en-US" altLang="zh-CN" sz="1600" b="1">
                <a:latin typeface="Helvetica"/>
                <a:ea typeface="宋体" charset="-122"/>
              </a:rPr>
              <a:t>a thin cushion of air.</a:t>
            </a:r>
          </a:p>
        </p:txBody>
      </p:sp>
      <p:sp>
        <p:nvSpPr>
          <p:cNvPr id="37" name="Oval 26"/>
          <p:cNvSpPr>
            <a:spLocks noChangeAspect="1" noChangeArrowheads="1"/>
          </p:cNvSpPr>
          <p:nvPr/>
        </p:nvSpPr>
        <p:spPr bwMode="auto">
          <a:xfrm rot="4845866">
            <a:off x="8355013" y="3127375"/>
            <a:ext cx="36512" cy="36512"/>
          </a:xfrm>
          <a:prstGeom prst="ellipse">
            <a:avLst/>
          </a:prstGeom>
          <a:solidFill>
            <a:schemeClr val="tx1"/>
          </a:solidFill>
          <a:ln w="76200">
            <a:solidFill>
              <a:schemeClr val="tx1"/>
            </a:solidFill>
            <a:round/>
            <a:headEnd/>
            <a:tailEnd/>
          </a:ln>
        </p:spPr>
        <p:txBody>
          <a:bodyPr wrap="none" anchor="ctr">
            <a:spAutoFit/>
          </a:bodyPr>
          <a:lstStyle/>
          <a:p>
            <a:pPr algn="r"/>
            <a:endParaRPr lang="zh-CN" altLang="en-US"/>
          </a:p>
        </p:txBody>
      </p:sp>
      <p:grpSp>
        <p:nvGrpSpPr>
          <p:cNvPr id="38" name="Group 45"/>
          <p:cNvGrpSpPr>
            <a:grpSpLocks/>
          </p:cNvGrpSpPr>
          <p:nvPr/>
        </p:nvGrpSpPr>
        <p:grpSpPr bwMode="auto">
          <a:xfrm>
            <a:off x="4184650" y="1771650"/>
            <a:ext cx="3822700" cy="3721100"/>
            <a:chOff x="1248" y="1408"/>
            <a:chExt cx="2408" cy="2344"/>
          </a:xfrm>
        </p:grpSpPr>
        <p:sp>
          <p:nvSpPr>
            <p:cNvPr id="39" name="Oval 5"/>
            <p:cNvSpPr>
              <a:spLocks noChangeArrowheads="1"/>
            </p:cNvSpPr>
            <p:nvPr/>
          </p:nvSpPr>
          <p:spPr bwMode="auto">
            <a:xfrm>
              <a:off x="1866" y="2011"/>
              <a:ext cx="1166" cy="1142"/>
            </a:xfrm>
            <a:prstGeom prst="ellipse">
              <a:avLst/>
            </a:prstGeom>
            <a:solidFill>
              <a:schemeClr val="bg1"/>
            </a:solidFill>
            <a:ln w="12700">
              <a:solidFill>
                <a:schemeClr val="tx1"/>
              </a:solidFill>
              <a:round/>
              <a:headEnd/>
              <a:tailEnd/>
            </a:ln>
          </p:spPr>
          <p:txBody>
            <a:bodyPr wrap="none" anchor="ctr"/>
            <a:lstStyle/>
            <a:p>
              <a:pPr algn="r"/>
              <a:endParaRPr lang="zh-CN" altLang="en-US"/>
            </a:p>
          </p:txBody>
        </p:sp>
        <p:sp>
          <p:nvSpPr>
            <p:cNvPr id="40" name="Oval 6"/>
            <p:cNvSpPr>
              <a:spLocks noChangeArrowheads="1"/>
            </p:cNvSpPr>
            <p:nvPr/>
          </p:nvSpPr>
          <p:spPr bwMode="auto">
            <a:xfrm>
              <a:off x="1255" y="1413"/>
              <a:ext cx="2388" cy="2339"/>
            </a:xfrm>
            <a:prstGeom prst="ellipse">
              <a:avLst/>
            </a:prstGeom>
            <a:solidFill>
              <a:schemeClr val="bg1"/>
            </a:solidFill>
            <a:ln w="38100">
              <a:solidFill>
                <a:schemeClr val="tx1"/>
              </a:solidFill>
              <a:round/>
              <a:headEnd/>
              <a:tailEnd/>
            </a:ln>
          </p:spPr>
          <p:txBody>
            <a:bodyPr wrap="none" anchor="ctr"/>
            <a:lstStyle/>
            <a:p>
              <a:pPr algn="r"/>
              <a:endParaRPr lang="zh-CN" altLang="en-US"/>
            </a:p>
          </p:txBody>
        </p:sp>
        <p:sp>
          <p:nvSpPr>
            <p:cNvPr id="41" name="Oval 7"/>
            <p:cNvSpPr>
              <a:spLocks noChangeArrowheads="1"/>
            </p:cNvSpPr>
            <p:nvPr/>
          </p:nvSpPr>
          <p:spPr bwMode="auto">
            <a:xfrm>
              <a:off x="1375" y="1530"/>
              <a:ext cx="2148" cy="2104"/>
            </a:xfrm>
            <a:prstGeom prst="ellipse">
              <a:avLst/>
            </a:prstGeom>
            <a:noFill/>
            <a:ln w="12700">
              <a:solidFill>
                <a:schemeClr val="tx1"/>
              </a:solidFill>
              <a:round/>
              <a:headEnd/>
              <a:tailEnd/>
            </a:ln>
          </p:spPr>
          <p:txBody>
            <a:bodyPr wrap="none" anchor="ctr"/>
            <a:lstStyle/>
            <a:p>
              <a:pPr algn="r"/>
              <a:endParaRPr lang="zh-CN" altLang="en-US"/>
            </a:p>
          </p:txBody>
        </p:sp>
        <p:sp>
          <p:nvSpPr>
            <p:cNvPr id="42" name="Oval 8"/>
            <p:cNvSpPr>
              <a:spLocks noChangeArrowheads="1"/>
            </p:cNvSpPr>
            <p:nvPr/>
          </p:nvSpPr>
          <p:spPr bwMode="auto">
            <a:xfrm>
              <a:off x="1495" y="1647"/>
              <a:ext cx="1909" cy="1870"/>
            </a:xfrm>
            <a:prstGeom prst="ellipse">
              <a:avLst/>
            </a:prstGeom>
            <a:noFill/>
            <a:ln w="12700">
              <a:solidFill>
                <a:schemeClr val="tx1"/>
              </a:solidFill>
              <a:round/>
              <a:headEnd/>
              <a:tailEnd/>
            </a:ln>
          </p:spPr>
          <p:txBody>
            <a:bodyPr wrap="none" anchor="ctr"/>
            <a:lstStyle/>
            <a:p>
              <a:pPr algn="r"/>
              <a:endParaRPr lang="zh-CN" altLang="en-US"/>
            </a:p>
          </p:txBody>
        </p:sp>
        <p:sp>
          <p:nvSpPr>
            <p:cNvPr id="43" name="Oval 9"/>
            <p:cNvSpPr>
              <a:spLocks noChangeArrowheads="1"/>
            </p:cNvSpPr>
            <p:nvPr/>
          </p:nvSpPr>
          <p:spPr bwMode="auto">
            <a:xfrm>
              <a:off x="1615" y="1765"/>
              <a:ext cx="1669" cy="1635"/>
            </a:xfrm>
            <a:prstGeom prst="ellipse">
              <a:avLst/>
            </a:prstGeom>
            <a:noFill/>
            <a:ln w="12700">
              <a:solidFill>
                <a:schemeClr val="tx1"/>
              </a:solidFill>
              <a:round/>
              <a:headEnd/>
              <a:tailEnd/>
            </a:ln>
          </p:spPr>
          <p:txBody>
            <a:bodyPr wrap="none" anchor="ctr"/>
            <a:lstStyle/>
            <a:p>
              <a:pPr algn="r"/>
              <a:endParaRPr lang="zh-CN" altLang="en-US"/>
            </a:p>
          </p:txBody>
        </p:sp>
        <p:sp>
          <p:nvSpPr>
            <p:cNvPr id="44" name="Oval 10"/>
            <p:cNvSpPr>
              <a:spLocks noChangeArrowheads="1"/>
            </p:cNvSpPr>
            <p:nvPr/>
          </p:nvSpPr>
          <p:spPr bwMode="auto">
            <a:xfrm>
              <a:off x="1734" y="1882"/>
              <a:ext cx="1430" cy="1400"/>
            </a:xfrm>
            <a:prstGeom prst="ellipse">
              <a:avLst/>
            </a:prstGeom>
            <a:noFill/>
            <a:ln w="12700">
              <a:solidFill>
                <a:schemeClr val="tx1"/>
              </a:solidFill>
              <a:round/>
              <a:headEnd/>
              <a:tailEnd/>
            </a:ln>
          </p:spPr>
          <p:txBody>
            <a:bodyPr wrap="none" anchor="ctr"/>
            <a:lstStyle/>
            <a:p>
              <a:pPr algn="r"/>
              <a:endParaRPr lang="zh-CN" altLang="en-US"/>
            </a:p>
          </p:txBody>
        </p:sp>
        <p:sp>
          <p:nvSpPr>
            <p:cNvPr id="45" name="Line 35"/>
            <p:cNvSpPr>
              <a:spLocks noChangeShapeType="1"/>
            </p:cNvSpPr>
            <p:nvPr/>
          </p:nvSpPr>
          <p:spPr bwMode="auto">
            <a:xfrm>
              <a:off x="2800" y="2600"/>
              <a:ext cx="856" cy="0"/>
            </a:xfrm>
            <a:prstGeom prst="line">
              <a:avLst/>
            </a:prstGeom>
            <a:noFill/>
            <a:ln w="9525">
              <a:solidFill>
                <a:schemeClr val="hlink"/>
              </a:solidFill>
              <a:round/>
              <a:headEnd/>
              <a:tailEnd/>
            </a:ln>
          </p:spPr>
          <p:txBody>
            <a:bodyPr anchor="ctr"/>
            <a:lstStyle/>
            <a:p>
              <a:endParaRPr lang="zh-CN" altLang="en-US"/>
            </a:p>
          </p:txBody>
        </p:sp>
        <p:sp>
          <p:nvSpPr>
            <p:cNvPr id="46" name="Line 36"/>
            <p:cNvSpPr>
              <a:spLocks noChangeShapeType="1"/>
            </p:cNvSpPr>
            <p:nvPr/>
          </p:nvSpPr>
          <p:spPr bwMode="auto">
            <a:xfrm>
              <a:off x="1248" y="2592"/>
              <a:ext cx="856" cy="0"/>
            </a:xfrm>
            <a:prstGeom prst="line">
              <a:avLst/>
            </a:prstGeom>
            <a:noFill/>
            <a:ln w="9525">
              <a:solidFill>
                <a:schemeClr val="hlink"/>
              </a:solidFill>
              <a:round/>
              <a:headEnd/>
              <a:tailEnd/>
            </a:ln>
          </p:spPr>
          <p:txBody>
            <a:bodyPr anchor="ctr"/>
            <a:lstStyle/>
            <a:p>
              <a:endParaRPr lang="zh-CN" altLang="en-US"/>
            </a:p>
          </p:txBody>
        </p:sp>
        <p:sp>
          <p:nvSpPr>
            <p:cNvPr id="47" name="Line 37"/>
            <p:cNvSpPr>
              <a:spLocks noChangeShapeType="1"/>
            </p:cNvSpPr>
            <p:nvPr/>
          </p:nvSpPr>
          <p:spPr bwMode="auto">
            <a:xfrm>
              <a:off x="2456" y="1408"/>
              <a:ext cx="0" cy="824"/>
            </a:xfrm>
            <a:prstGeom prst="line">
              <a:avLst/>
            </a:prstGeom>
            <a:noFill/>
            <a:ln w="9525">
              <a:solidFill>
                <a:schemeClr val="hlink"/>
              </a:solidFill>
              <a:round/>
              <a:headEnd/>
              <a:tailEnd/>
            </a:ln>
          </p:spPr>
          <p:txBody>
            <a:bodyPr anchor="ctr"/>
            <a:lstStyle/>
            <a:p>
              <a:endParaRPr lang="zh-CN" altLang="en-US"/>
            </a:p>
          </p:txBody>
        </p:sp>
        <p:sp>
          <p:nvSpPr>
            <p:cNvPr id="48" name="Line 38"/>
            <p:cNvSpPr>
              <a:spLocks noChangeShapeType="1"/>
            </p:cNvSpPr>
            <p:nvPr/>
          </p:nvSpPr>
          <p:spPr bwMode="auto">
            <a:xfrm>
              <a:off x="2440" y="2928"/>
              <a:ext cx="0" cy="824"/>
            </a:xfrm>
            <a:prstGeom prst="line">
              <a:avLst/>
            </a:prstGeom>
            <a:noFill/>
            <a:ln w="9525">
              <a:solidFill>
                <a:schemeClr val="hlink"/>
              </a:solidFill>
              <a:round/>
              <a:headEnd/>
              <a:tailEnd/>
            </a:ln>
          </p:spPr>
          <p:txBody>
            <a:bodyPr anchor="ctr"/>
            <a:lstStyle/>
            <a:p>
              <a:endParaRPr lang="zh-CN" altLang="en-US"/>
            </a:p>
          </p:txBody>
        </p:sp>
        <p:sp>
          <p:nvSpPr>
            <p:cNvPr id="49" name="Line 39"/>
            <p:cNvSpPr>
              <a:spLocks noChangeShapeType="1"/>
            </p:cNvSpPr>
            <p:nvPr/>
          </p:nvSpPr>
          <p:spPr bwMode="auto">
            <a:xfrm>
              <a:off x="1560" y="1792"/>
              <a:ext cx="632" cy="544"/>
            </a:xfrm>
            <a:prstGeom prst="line">
              <a:avLst/>
            </a:prstGeom>
            <a:noFill/>
            <a:ln w="9525">
              <a:solidFill>
                <a:schemeClr val="hlink"/>
              </a:solidFill>
              <a:round/>
              <a:headEnd/>
              <a:tailEnd/>
            </a:ln>
          </p:spPr>
          <p:txBody>
            <a:bodyPr anchor="ctr"/>
            <a:lstStyle/>
            <a:p>
              <a:endParaRPr lang="zh-CN" altLang="en-US"/>
            </a:p>
          </p:txBody>
        </p:sp>
        <p:sp>
          <p:nvSpPr>
            <p:cNvPr id="50" name="Line 40"/>
            <p:cNvSpPr>
              <a:spLocks noChangeShapeType="1"/>
            </p:cNvSpPr>
            <p:nvPr/>
          </p:nvSpPr>
          <p:spPr bwMode="auto">
            <a:xfrm>
              <a:off x="2688" y="2848"/>
              <a:ext cx="632" cy="544"/>
            </a:xfrm>
            <a:prstGeom prst="line">
              <a:avLst/>
            </a:prstGeom>
            <a:noFill/>
            <a:ln w="9525">
              <a:solidFill>
                <a:schemeClr val="hlink"/>
              </a:solidFill>
              <a:round/>
              <a:headEnd/>
              <a:tailEnd/>
            </a:ln>
          </p:spPr>
          <p:txBody>
            <a:bodyPr anchor="ctr"/>
            <a:lstStyle/>
            <a:p>
              <a:endParaRPr lang="zh-CN" altLang="en-US"/>
            </a:p>
          </p:txBody>
        </p:sp>
        <p:sp>
          <p:nvSpPr>
            <p:cNvPr id="51" name="Line 42"/>
            <p:cNvSpPr>
              <a:spLocks noChangeShapeType="1"/>
            </p:cNvSpPr>
            <p:nvPr/>
          </p:nvSpPr>
          <p:spPr bwMode="auto">
            <a:xfrm flipV="1">
              <a:off x="1592" y="2848"/>
              <a:ext cx="592" cy="560"/>
            </a:xfrm>
            <a:prstGeom prst="line">
              <a:avLst/>
            </a:prstGeom>
            <a:noFill/>
            <a:ln w="9525">
              <a:solidFill>
                <a:schemeClr val="hlink"/>
              </a:solidFill>
              <a:round/>
              <a:headEnd/>
              <a:tailEnd/>
            </a:ln>
          </p:spPr>
          <p:txBody>
            <a:bodyPr anchor="ctr"/>
            <a:lstStyle/>
            <a:p>
              <a:endParaRPr lang="zh-CN" altLang="en-US"/>
            </a:p>
          </p:txBody>
        </p:sp>
        <p:sp>
          <p:nvSpPr>
            <p:cNvPr id="52" name="Line 43"/>
            <p:cNvSpPr>
              <a:spLocks noChangeShapeType="1"/>
            </p:cNvSpPr>
            <p:nvPr/>
          </p:nvSpPr>
          <p:spPr bwMode="auto">
            <a:xfrm flipV="1">
              <a:off x="2736" y="1784"/>
              <a:ext cx="592" cy="560"/>
            </a:xfrm>
            <a:prstGeom prst="line">
              <a:avLst/>
            </a:prstGeom>
            <a:noFill/>
            <a:ln w="9525">
              <a:solidFill>
                <a:schemeClr val="hlink"/>
              </a:solidFill>
              <a:round/>
              <a:headEnd/>
              <a:tailEnd/>
            </a:ln>
          </p:spPr>
          <p:txBody>
            <a:bodyPr anchor="ctr"/>
            <a:lstStyle/>
            <a:p>
              <a:endParaRPr lang="zh-CN" altLang="en-US"/>
            </a:p>
          </p:txBody>
        </p:sp>
        <p:sp>
          <p:nvSpPr>
            <p:cNvPr id="53" name="Oval 11"/>
            <p:cNvSpPr>
              <a:spLocks noChangeArrowheads="1"/>
            </p:cNvSpPr>
            <p:nvPr/>
          </p:nvSpPr>
          <p:spPr bwMode="auto">
            <a:xfrm>
              <a:off x="1974" y="2117"/>
              <a:ext cx="950" cy="931"/>
            </a:xfrm>
            <a:prstGeom prst="ellipse">
              <a:avLst/>
            </a:prstGeom>
            <a:solidFill>
              <a:srgbClr val="FFCC00"/>
            </a:solidFill>
            <a:ln w="12700">
              <a:solidFill>
                <a:schemeClr val="tx1"/>
              </a:solidFill>
              <a:round/>
              <a:headEnd/>
              <a:tailEnd/>
            </a:ln>
          </p:spPr>
          <p:txBody>
            <a:bodyPr wrap="none" anchor="ctr"/>
            <a:lstStyle/>
            <a:p>
              <a:pPr algn="r"/>
              <a:endParaRPr lang="zh-CN" altLang="en-US"/>
            </a:p>
          </p:txBody>
        </p:sp>
        <p:sp>
          <p:nvSpPr>
            <p:cNvPr id="54" name="Oval 12"/>
            <p:cNvSpPr>
              <a:spLocks noChangeArrowheads="1"/>
            </p:cNvSpPr>
            <p:nvPr/>
          </p:nvSpPr>
          <p:spPr bwMode="auto">
            <a:xfrm>
              <a:off x="2094" y="2234"/>
              <a:ext cx="711" cy="696"/>
            </a:xfrm>
            <a:prstGeom prst="ellipse">
              <a:avLst/>
            </a:prstGeom>
            <a:solidFill>
              <a:srgbClr val="CCFF66"/>
            </a:solidFill>
            <a:ln w="38100">
              <a:solidFill>
                <a:schemeClr val="tx1"/>
              </a:solidFill>
              <a:round/>
              <a:headEnd/>
              <a:tailEnd/>
            </a:ln>
          </p:spPr>
          <p:txBody>
            <a:bodyPr wrap="none" anchor="ctr"/>
            <a:lstStyle/>
            <a:p>
              <a:pPr algn="r" eaLnBrk="0" hangingPunct="0"/>
              <a:r>
                <a:rPr lang="en-US" altLang="zh-CN" sz="1600" b="1">
                  <a:latin typeface="Helvetica"/>
                  <a:ea typeface="宋体" charset="-122"/>
                </a:rPr>
                <a:t>spindle</a:t>
              </a:r>
            </a:p>
          </p:txBody>
        </p:sp>
      </p:grpSp>
      <p:grpSp>
        <p:nvGrpSpPr>
          <p:cNvPr id="55" name="Group 34"/>
          <p:cNvGrpSpPr>
            <a:grpSpLocks/>
          </p:cNvGrpSpPr>
          <p:nvPr/>
        </p:nvGrpSpPr>
        <p:grpSpPr bwMode="auto">
          <a:xfrm rot="668448">
            <a:off x="6483350" y="2349500"/>
            <a:ext cx="3673475" cy="1682750"/>
            <a:chOff x="0" y="2300"/>
            <a:chExt cx="2314" cy="1060"/>
          </a:xfrm>
        </p:grpSpPr>
        <p:grpSp>
          <p:nvGrpSpPr>
            <p:cNvPr id="56" name="Group 28"/>
            <p:cNvGrpSpPr>
              <a:grpSpLocks/>
            </p:cNvGrpSpPr>
            <p:nvPr/>
          </p:nvGrpSpPr>
          <p:grpSpPr bwMode="auto">
            <a:xfrm rot="-2659851">
              <a:off x="0" y="3244"/>
              <a:ext cx="1354" cy="116"/>
              <a:chOff x="2264" y="2992"/>
              <a:chExt cx="1389" cy="128"/>
            </a:xfrm>
          </p:grpSpPr>
          <p:sp>
            <p:nvSpPr>
              <p:cNvPr id="60" name="Oval 29"/>
              <p:cNvSpPr>
                <a:spLocks noChangeArrowheads="1"/>
              </p:cNvSpPr>
              <p:nvPr/>
            </p:nvSpPr>
            <p:spPr bwMode="auto">
              <a:xfrm>
                <a:off x="2264" y="2992"/>
                <a:ext cx="128" cy="128"/>
              </a:xfrm>
              <a:prstGeom prst="ellipse">
                <a:avLst/>
              </a:prstGeom>
              <a:solidFill>
                <a:srgbClr val="99FFCC"/>
              </a:solidFill>
              <a:ln w="12700">
                <a:solidFill>
                  <a:schemeClr val="tx1"/>
                </a:solidFill>
                <a:round/>
                <a:headEnd/>
                <a:tailEnd/>
              </a:ln>
            </p:spPr>
            <p:txBody>
              <a:bodyPr anchor="ctr">
                <a:spAutoFit/>
              </a:bodyPr>
              <a:lstStyle/>
              <a:p>
                <a:pPr algn="r"/>
                <a:endParaRPr lang="zh-CN" altLang="en-US"/>
              </a:p>
            </p:txBody>
          </p:sp>
          <p:sp>
            <p:nvSpPr>
              <p:cNvPr id="61" name="Rectangle 30"/>
              <p:cNvSpPr>
                <a:spLocks noChangeArrowheads="1"/>
              </p:cNvSpPr>
              <p:nvPr/>
            </p:nvSpPr>
            <p:spPr bwMode="auto">
              <a:xfrm>
                <a:off x="2371" y="3022"/>
                <a:ext cx="1282" cy="63"/>
              </a:xfrm>
              <a:prstGeom prst="rect">
                <a:avLst/>
              </a:prstGeom>
              <a:solidFill>
                <a:srgbClr val="99FFCC"/>
              </a:solidFill>
              <a:ln w="12700">
                <a:solidFill>
                  <a:schemeClr val="tx1"/>
                </a:solidFill>
                <a:miter lim="800000"/>
                <a:headEnd/>
                <a:tailEnd/>
              </a:ln>
            </p:spPr>
            <p:txBody>
              <a:bodyPr wrap="none" anchor="ctr"/>
              <a:lstStyle/>
              <a:p>
                <a:pPr algn="r"/>
                <a:endParaRPr lang="zh-CN" altLang="en-US"/>
              </a:p>
            </p:txBody>
          </p:sp>
        </p:grpSp>
        <p:grpSp>
          <p:nvGrpSpPr>
            <p:cNvPr id="57" name="Group 31"/>
            <p:cNvGrpSpPr>
              <a:grpSpLocks/>
            </p:cNvGrpSpPr>
            <p:nvPr/>
          </p:nvGrpSpPr>
          <p:grpSpPr bwMode="auto">
            <a:xfrm rot="8140149">
              <a:off x="960" y="2300"/>
              <a:ext cx="1354" cy="116"/>
              <a:chOff x="2264" y="2992"/>
              <a:chExt cx="1389" cy="128"/>
            </a:xfrm>
          </p:grpSpPr>
          <p:sp>
            <p:nvSpPr>
              <p:cNvPr id="58" name="Oval 32"/>
              <p:cNvSpPr>
                <a:spLocks noChangeArrowheads="1"/>
              </p:cNvSpPr>
              <p:nvPr/>
            </p:nvSpPr>
            <p:spPr bwMode="auto">
              <a:xfrm>
                <a:off x="2264" y="2992"/>
                <a:ext cx="128" cy="128"/>
              </a:xfrm>
              <a:prstGeom prst="ellipse">
                <a:avLst/>
              </a:prstGeom>
              <a:noFill/>
              <a:ln w="9525">
                <a:noFill/>
                <a:round/>
                <a:headEnd/>
                <a:tailEnd/>
              </a:ln>
            </p:spPr>
            <p:txBody>
              <a:bodyPr anchor="ctr">
                <a:spAutoFit/>
              </a:bodyPr>
              <a:lstStyle/>
              <a:p>
                <a:pPr algn="r"/>
                <a:endParaRPr lang="zh-CN" altLang="en-US"/>
              </a:p>
            </p:txBody>
          </p:sp>
          <p:sp>
            <p:nvSpPr>
              <p:cNvPr id="59" name="Rectangle 33"/>
              <p:cNvSpPr>
                <a:spLocks noChangeArrowheads="1"/>
              </p:cNvSpPr>
              <p:nvPr/>
            </p:nvSpPr>
            <p:spPr bwMode="auto">
              <a:xfrm>
                <a:off x="2371" y="3022"/>
                <a:ext cx="1282" cy="63"/>
              </a:xfrm>
              <a:prstGeom prst="rect">
                <a:avLst/>
              </a:prstGeom>
              <a:noFill/>
              <a:ln w="9525">
                <a:noFill/>
                <a:miter lim="800000"/>
                <a:headEnd/>
                <a:tailEnd/>
              </a:ln>
            </p:spPr>
            <p:txBody>
              <a:bodyPr wrap="none" anchor="ctr"/>
              <a:lstStyle/>
              <a:p>
                <a:pPr algn="r"/>
                <a:endParaRPr lang="zh-CN" altLang="en-US"/>
              </a:p>
            </p:txBody>
          </p:sp>
        </p:grpSp>
      </p:grpSp>
      <p:sp>
        <p:nvSpPr>
          <p:cNvPr id="62" name="Arc 16"/>
          <p:cNvSpPr>
            <a:spLocks noChangeAspect="1"/>
          </p:cNvSpPr>
          <p:nvPr/>
        </p:nvSpPr>
        <p:spPr bwMode="auto">
          <a:xfrm rot="2822162" flipV="1">
            <a:off x="6173788" y="4632324"/>
            <a:ext cx="1131888" cy="258763"/>
          </a:xfrm>
          <a:custGeom>
            <a:avLst/>
            <a:gdLst>
              <a:gd name="T0" fmla="*/ 0 w 37393"/>
              <a:gd name="T1" fmla="*/ 2147483647 h 21600"/>
              <a:gd name="T2" fmla="*/ 2147483647 w 37393"/>
              <a:gd name="T3" fmla="*/ 2147483647 h 21600"/>
              <a:gd name="T4" fmla="*/ 2147483647 w 37393"/>
              <a:gd name="T5" fmla="*/ 2147483647 h 21600"/>
              <a:gd name="T6" fmla="*/ 0 60000 65536"/>
              <a:gd name="T7" fmla="*/ 0 60000 65536"/>
              <a:gd name="T8" fmla="*/ 0 60000 65536"/>
              <a:gd name="T9" fmla="*/ 0 w 37393"/>
              <a:gd name="T10" fmla="*/ 0 h 21600"/>
              <a:gd name="T11" fmla="*/ 37393 w 37393"/>
              <a:gd name="T12" fmla="*/ 21600 h 21600"/>
            </a:gdLst>
            <a:ahLst/>
            <a:cxnLst>
              <a:cxn ang="T6">
                <a:pos x="T0" y="T1"/>
              </a:cxn>
              <a:cxn ang="T7">
                <a:pos x="T2" y="T3"/>
              </a:cxn>
              <a:cxn ang="T8">
                <a:pos x="T4" y="T5"/>
              </a:cxn>
            </a:cxnLst>
            <a:rect l="T9" t="T10" r="T11" b="T12"/>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chemeClr val="accent2"/>
            </a:solidFill>
            <a:prstDash val="dash"/>
            <a:round/>
            <a:headEnd type="triangle" w="med" len="med"/>
            <a:tailEnd type="triangle" w="med" len="med"/>
          </a:ln>
        </p:spPr>
        <p:txBody>
          <a:bodyPr anchor="ctr">
            <a:spAutoFit/>
          </a:bodyPr>
          <a:lstStyle/>
          <a:p>
            <a:endParaRPr lang="zh-CN" altLang="en-US"/>
          </a:p>
        </p:txBody>
      </p:sp>
    </p:spTree>
    <p:extLst>
      <p:ext uri="{BB962C8B-B14F-4D97-AF65-F5344CB8AC3E}">
        <p14:creationId xmlns:p14="http://schemas.microsoft.com/office/powerpoint/2010/main" val="45076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2000" fill="hold"/>
                                        <p:tgtEl>
                                          <p:spTgt spid="38"/>
                                        </p:tgtEl>
                                        <p:attrNameLst>
                                          <p:attrName>r</p:attrName>
                                        </p:attrNameLst>
                                      </p:cBhvr>
                                    </p:animRot>
                                  </p:childTnLst>
                                </p:cTn>
                              </p:par>
                              <p:par>
                                <p:cTn id="7" presetID="8" presetClass="emph" presetSubtype="0" repeatCount="indefinite" autoRev="1" fill="hold" nodeType="withEffect">
                                  <p:stCondLst>
                                    <p:cond delay="0"/>
                                  </p:stCondLst>
                                  <p:childTnLst>
                                    <p:animRot by="-1620000">
                                      <p:cBhvr>
                                        <p:cTn id="8" dur="1000" fill="hold"/>
                                        <p:tgtEl>
                                          <p:spTgt spid="55"/>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2" presetClass="entr" presetSubtype="4" repeatCount="300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ppt_x"/>
                                          </p:val>
                                        </p:tav>
                                        <p:tav tm="100000">
                                          <p:val>
                                            <p:strVal val="#ppt_x"/>
                                          </p:val>
                                        </p:tav>
                                      </p:tavLst>
                                    </p:anim>
                                    <p:anim calcmode="lin" valueType="num">
                                      <p:cBhvr additive="base">
                                        <p:cTn id="2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repeatCount="3000" fill="hold" grpId="0"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down)">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p:bldP spid="36" grpId="0"/>
      <p:bldP spid="62"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磁盘信息编址和记录格式</a:t>
            </a:r>
          </a:p>
        </p:txBody>
      </p:sp>
      <p:sp>
        <p:nvSpPr>
          <p:cNvPr id="3" name="内容占位符 2"/>
          <p:cNvSpPr>
            <a:spLocks noGrp="1"/>
          </p:cNvSpPr>
          <p:nvPr>
            <p:ph idx="1"/>
          </p:nvPr>
        </p:nvSpPr>
        <p:spPr/>
        <p:txBody>
          <a:bodyPr/>
          <a:lstStyle/>
          <a:p>
            <a:pPr algn="just"/>
            <a:r>
              <a:rPr lang="zh-CN" altLang="en-US" dirty="0"/>
              <a:t>盘面号区分要访问哪个记录面。</a:t>
            </a:r>
          </a:p>
          <a:p>
            <a:pPr algn="just"/>
            <a:r>
              <a:rPr lang="zh-CN" altLang="en-US" dirty="0"/>
              <a:t>所有记录面上</a:t>
            </a:r>
            <a:r>
              <a:rPr lang="zh-CN" altLang="en-US" u="sng" dirty="0">
                <a:solidFill>
                  <a:srgbClr val="FF0000"/>
                </a:solidFill>
              </a:rPr>
              <a:t>半径相等的磁道的集合称为圆柱面</a:t>
            </a:r>
            <a:r>
              <a:rPr lang="en-US" altLang="zh-CN" b="1" dirty="0">
                <a:solidFill>
                  <a:schemeClr val="accent2"/>
                </a:solidFill>
              </a:rPr>
              <a:t>Cylinder</a:t>
            </a:r>
            <a:r>
              <a:rPr lang="zh-CN" altLang="en-US" dirty="0">
                <a:solidFill>
                  <a:schemeClr val="accent2"/>
                </a:solidFill>
              </a:rPr>
              <a:t>。</a:t>
            </a:r>
          </a:p>
          <a:p>
            <a:pPr lvl="1" algn="just"/>
            <a:r>
              <a:rPr lang="zh-CN" altLang="en-US" sz="2400" dirty="0"/>
              <a:t>圆柱面数等于一个记录面上的磁道数。</a:t>
            </a:r>
          </a:p>
          <a:p>
            <a:pPr algn="just"/>
            <a:r>
              <a:rPr lang="zh-CN" altLang="en-US" dirty="0"/>
              <a:t>一台主机如果配有几台磁盘驱动器，则还要给它们编号，以区分是哪台磁盘机工作。因此磁盘地址格式为：</a:t>
            </a:r>
          </a:p>
          <a:p>
            <a:endParaRPr lang="zh-CN" altLang="en-US" dirty="0"/>
          </a:p>
        </p:txBody>
      </p:sp>
      <p:sp>
        <p:nvSpPr>
          <p:cNvPr id="4" name="Rectangle 4"/>
          <p:cNvSpPr>
            <a:spLocks noChangeArrowheads="1"/>
          </p:cNvSpPr>
          <p:nvPr/>
        </p:nvSpPr>
        <p:spPr bwMode="auto">
          <a:xfrm>
            <a:off x="35242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en-US" altLang="zh-CN">
                <a:solidFill>
                  <a:srgbClr val="0066FF"/>
                </a:solidFill>
              </a:rPr>
              <a:t> </a:t>
            </a:r>
            <a:r>
              <a:rPr lang="zh-CN" altLang="en-US">
                <a:solidFill>
                  <a:srgbClr val="0066FF"/>
                </a:solidFill>
              </a:rPr>
              <a:t>驱动器号 </a:t>
            </a:r>
          </a:p>
        </p:txBody>
      </p:sp>
      <p:sp>
        <p:nvSpPr>
          <p:cNvPr id="5" name="Rectangle 5"/>
          <p:cNvSpPr>
            <a:spLocks noChangeArrowheads="1"/>
          </p:cNvSpPr>
          <p:nvPr/>
        </p:nvSpPr>
        <p:spPr bwMode="auto">
          <a:xfrm>
            <a:off x="47434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a:solidFill>
                  <a:srgbClr val="0066FF"/>
                </a:solidFill>
              </a:rPr>
              <a:t>盘面号</a:t>
            </a:r>
          </a:p>
        </p:txBody>
      </p:sp>
      <p:sp>
        <p:nvSpPr>
          <p:cNvPr id="6" name="Rectangle 6"/>
          <p:cNvSpPr>
            <a:spLocks noChangeArrowheads="1"/>
          </p:cNvSpPr>
          <p:nvPr/>
        </p:nvSpPr>
        <p:spPr bwMode="auto">
          <a:xfrm>
            <a:off x="59626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a:solidFill>
                  <a:srgbClr val="0066FF"/>
                </a:solidFill>
              </a:rPr>
              <a:t>柱面号</a:t>
            </a:r>
          </a:p>
        </p:txBody>
      </p:sp>
      <p:sp>
        <p:nvSpPr>
          <p:cNvPr id="7" name="Rectangle 7"/>
          <p:cNvSpPr>
            <a:spLocks noChangeArrowheads="1"/>
          </p:cNvSpPr>
          <p:nvPr/>
        </p:nvSpPr>
        <p:spPr bwMode="auto">
          <a:xfrm>
            <a:off x="71818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zh-CN" altLang="en-US">
                <a:solidFill>
                  <a:srgbClr val="0066FF"/>
                </a:solidFill>
              </a:rPr>
              <a:t>扇区号</a:t>
            </a:r>
          </a:p>
        </p:txBody>
      </p:sp>
    </p:spTree>
    <p:extLst>
      <p:ext uri="{BB962C8B-B14F-4D97-AF65-F5344CB8AC3E}">
        <p14:creationId xmlns:p14="http://schemas.microsoft.com/office/powerpoint/2010/main" val="290636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2"/>
          <p:cNvSpPr>
            <a:spLocks noGrp="1" noChangeArrowheads="1"/>
          </p:cNvSpPr>
          <p:nvPr>
            <p:ph type="title"/>
          </p:nvPr>
        </p:nvSpPr>
        <p:spPr/>
        <p:txBody>
          <a:bodyPr/>
          <a:lstStyle/>
          <a:p>
            <a:pPr eaLnBrk="1" hangingPunct="1"/>
            <a:r>
              <a:rPr lang="en-US" altLang="zh-CN" dirty="0"/>
              <a:t>Invention of HDD: 1956</a:t>
            </a:r>
          </a:p>
        </p:txBody>
      </p:sp>
      <p:pic>
        <p:nvPicPr>
          <p:cNvPr id="367618" name="Picture 4"/>
          <p:cNvPicPr>
            <a:picLocks noChangeAspect="1" noChangeArrowheads="1"/>
          </p:cNvPicPr>
          <p:nvPr/>
        </p:nvPicPr>
        <p:blipFill>
          <a:blip r:embed="rId2" cstate="print"/>
          <a:srcRect/>
          <a:stretch>
            <a:fillRect/>
          </a:stretch>
        </p:blipFill>
        <p:spPr bwMode="auto">
          <a:xfrm>
            <a:off x="2076450" y="1341438"/>
            <a:ext cx="6407150" cy="2424112"/>
          </a:xfrm>
          <a:prstGeom prst="rect">
            <a:avLst/>
          </a:prstGeom>
          <a:noFill/>
          <a:ln w="9525">
            <a:noFill/>
            <a:miter lim="800000"/>
            <a:headEnd/>
            <a:tailEnd/>
          </a:ln>
        </p:spPr>
      </p:pic>
      <p:pic>
        <p:nvPicPr>
          <p:cNvPr id="367619" name="Picture 5" descr="chick"/>
          <p:cNvPicPr>
            <a:picLocks noChangeAspect="1" noChangeArrowheads="1"/>
          </p:cNvPicPr>
          <p:nvPr/>
        </p:nvPicPr>
        <p:blipFill>
          <a:blip r:embed="rId3" cstate="print"/>
          <a:srcRect/>
          <a:stretch>
            <a:fillRect/>
          </a:stretch>
        </p:blipFill>
        <p:spPr bwMode="auto">
          <a:xfrm>
            <a:off x="8723314" y="4379914"/>
            <a:ext cx="1177925" cy="1474787"/>
          </a:xfrm>
          <a:prstGeom prst="rect">
            <a:avLst/>
          </a:prstGeom>
          <a:noFill/>
          <a:ln w="9525">
            <a:noFill/>
            <a:miter lim="800000"/>
            <a:headEnd/>
            <a:tailEnd/>
          </a:ln>
        </p:spPr>
      </p:pic>
      <p:pic>
        <p:nvPicPr>
          <p:cNvPr id="367620" name="Picture 6" descr="Seagate_ST1"/>
          <p:cNvPicPr>
            <a:picLocks noChangeAspect="1" noChangeArrowheads="1"/>
          </p:cNvPicPr>
          <p:nvPr/>
        </p:nvPicPr>
        <p:blipFill>
          <a:blip r:embed="rId4" cstate="print"/>
          <a:srcRect/>
          <a:stretch>
            <a:fillRect/>
          </a:stretch>
        </p:blipFill>
        <p:spPr bwMode="auto">
          <a:xfrm>
            <a:off x="6630989" y="4395788"/>
            <a:ext cx="1893887" cy="1420812"/>
          </a:xfrm>
          <a:prstGeom prst="rect">
            <a:avLst/>
          </a:prstGeom>
          <a:noFill/>
          <a:ln w="9525">
            <a:noFill/>
            <a:miter lim="800000"/>
            <a:headEnd/>
            <a:tailEnd/>
          </a:ln>
        </p:spPr>
      </p:pic>
      <p:sp>
        <p:nvSpPr>
          <p:cNvPr id="367621" name="Rectangle 9"/>
          <p:cNvSpPr>
            <a:spLocks noChangeArrowheads="1"/>
          </p:cNvSpPr>
          <p:nvPr/>
        </p:nvSpPr>
        <p:spPr bwMode="auto">
          <a:xfrm>
            <a:off x="8531225" y="3092451"/>
            <a:ext cx="1531938" cy="923925"/>
          </a:xfrm>
          <a:prstGeom prst="rect">
            <a:avLst/>
          </a:prstGeom>
          <a:noFill/>
          <a:ln w="9525">
            <a:noFill/>
            <a:miter lim="800000"/>
            <a:headEnd/>
            <a:tailEnd/>
          </a:ln>
        </p:spPr>
        <p:txBody>
          <a:bodyPr>
            <a:spAutoFit/>
          </a:bodyPr>
          <a:lstStyle/>
          <a:p>
            <a:pPr marL="363538" indent="-363538" algn="r"/>
            <a:r>
              <a:rPr lang="en-US" altLang="zh-CN" dirty="0">
                <a:solidFill>
                  <a:schemeClr val="accent2"/>
                </a:solidFill>
                <a:latin typeface="Tahoma" pitchFamily="34" charset="0"/>
                <a:ea typeface="宋体" charset="-122"/>
              </a:rPr>
              <a:t> 5 Mbytes,</a:t>
            </a:r>
          </a:p>
          <a:p>
            <a:pPr marL="363538" indent="-363538" algn="r"/>
            <a:r>
              <a:rPr lang="en-US" altLang="zh-CN" dirty="0">
                <a:solidFill>
                  <a:schemeClr val="accent2"/>
                </a:solidFill>
                <a:latin typeface="Tahoma" pitchFamily="34" charset="0"/>
                <a:ea typeface="宋体" charset="-122"/>
              </a:rPr>
              <a:t> 24 disks,</a:t>
            </a:r>
          </a:p>
          <a:p>
            <a:pPr marL="363538" indent="-363538" algn="r"/>
            <a:r>
              <a:rPr lang="en-US" altLang="zh-CN" dirty="0">
                <a:solidFill>
                  <a:schemeClr val="accent2"/>
                </a:solidFill>
                <a:latin typeface="Tahoma" pitchFamily="34" charset="0"/>
                <a:ea typeface="宋体" charset="-122"/>
              </a:rPr>
              <a:t> 2kbits/in</a:t>
            </a:r>
            <a:r>
              <a:rPr lang="en-US" altLang="zh-CN" baseline="30000" dirty="0">
                <a:solidFill>
                  <a:schemeClr val="accent2"/>
                </a:solidFill>
                <a:latin typeface="Tahoma" pitchFamily="34" charset="0"/>
                <a:ea typeface="宋体" charset="-122"/>
              </a:rPr>
              <a:t>2</a:t>
            </a:r>
          </a:p>
        </p:txBody>
      </p:sp>
      <p:sp>
        <p:nvSpPr>
          <p:cNvPr id="367622" name="Text Box 10"/>
          <p:cNvSpPr txBox="1">
            <a:spLocks noChangeArrowheads="1"/>
          </p:cNvSpPr>
          <p:nvPr/>
        </p:nvSpPr>
        <p:spPr bwMode="auto">
          <a:xfrm>
            <a:off x="4321412" y="4497626"/>
            <a:ext cx="2136290" cy="461665"/>
          </a:xfrm>
          <a:prstGeom prst="rect">
            <a:avLst/>
          </a:prstGeom>
          <a:noFill/>
          <a:ln w="9525">
            <a:noFill/>
            <a:miter lim="800000"/>
            <a:headEnd/>
            <a:tailEnd/>
          </a:ln>
        </p:spPr>
        <p:txBody>
          <a:bodyPr wrap="none">
            <a:spAutoFit/>
          </a:bodyPr>
          <a:lstStyle/>
          <a:p>
            <a:pPr algn="r"/>
            <a:r>
              <a:rPr lang="en-US" altLang="zh-CN" sz="2400" dirty="0">
                <a:latin typeface="Tahoma" pitchFamily="34" charset="0"/>
                <a:ea typeface="宋体" charset="-122"/>
              </a:rPr>
              <a:t>60 Years Later</a:t>
            </a:r>
          </a:p>
        </p:txBody>
      </p:sp>
      <p:sp>
        <p:nvSpPr>
          <p:cNvPr id="367623" name="Text Box 12"/>
          <p:cNvSpPr txBox="1">
            <a:spLocks noChangeArrowheads="1"/>
          </p:cNvSpPr>
          <p:nvPr/>
        </p:nvSpPr>
        <p:spPr bwMode="auto">
          <a:xfrm>
            <a:off x="2279576" y="5106194"/>
            <a:ext cx="4608512" cy="707886"/>
          </a:xfrm>
          <a:prstGeom prst="rect">
            <a:avLst/>
          </a:prstGeom>
          <a:noFill/>
          <a:ln w="9525">
            <a:noFill/>
            <a:miter lim="800000"/>
            <a:headEnd/>
            <a:tailEnd/>
          </a:ln>
        </p:spPr>
        <p:txBody>
          <a:bodyPr>
            <a:spAutoFit/>
          </a:bodyPr>
          <a:lstStyle/>
          <a:p>
            <a:pPr marL="363538" indent="-363538"/>
            <a:r>
              <a:rPr lang="en-US" altLang="zh-CN" sz="2000" dirty="0"/>
              <a:t>         </a:t>
            </a:r>
            <a:r>
              <a:rPr lang="zh-CN" altLang="en-US" sz="2000" dirty="0"/>
              <a:t>硬盘最大容量</a:t>
            </a:r>
            <a:r>
              <a:rPr lang="en-US" altLang="zh-CN" sz="2000" dirty="0"/>
              <a:t>10TB</a:t>
            </a:r>
            <a:r>
              <a:rPr lang="zh-CN" altLang="en-US" sz="2000" dirty="0"/>
              <a:t>，单碟容量</a:t>
            </a:r>
            <a:r>
              <a:rPr lang="en-US" altLang="zh-CN" sz="2000" dirty="0"/>
              <a:t>1.3-1.5TB</a:t>
            </a:r>
            <a:r>
              <a:rPr lang="zh-CN" altLang="en-US" sz="2000" dirty="0"/>
              <a:t>，存储密度约为</a:t>
            </a:r>
            <a:r>
              <a:rPr lang="en-US" altLang="zh-CN" sz="2000" dirty="0"/>
              <a:t>1Tbpsi</a:t>
            </a:r>
            <a:endParaRPr lang="en-US" altLang="zh-CN" sz="2000" dirty="0">
              <a:solidFill>
                <a:schemeClr val="accent2"/>
              </a:solidFill>
              <a:latin typeface="Tahoma" pitchFamily="34" charset="0"/>
              <a:ea typeface="宋体" charset="-122"/>
            </a:endParaRPr>
          </a:p>
        </p:txBody>
      </p:sp>
    </p:spTree>
    <p:extLst>
      <p:ext uri="{BB962C8B-B14F-4D97-AF65-F5344CB8AC3E}">
        <p14:creationId xmlns:p14="http://schemas.microsoft.com/office/powerpoint/2010/main" val="106882556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5234" name="Picture 2"/>
          <p:cNvPicPr>
            <a:picLocks noChangeAspect="1" noChangeArrowheads="1"/>
          </p:cNvPicPr>
          <p:nvPr/>
        </p:nvPicPr>
        <p:blipFill>
          <a:blip r:embed="rId2" cstate="print"/>
          <a:srcRect/>
          <a:stretch>
            <a:fillRect/>
          </a:stretch>
        </p:blipFill>
        <p:spPr bwMode="auto">
          <a:xfrm>
            <a:off x="2197100" y="1765301"/>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5" name="Picture 3"/>
          <p:cNvPicPr>
            <a:picLocks noChangeAspect="1" noChangeArrowheads="1"/>
          </p:cNvPicPr>
          <p:nvPr/>
        </p:nvPicPr>
        <p:blipFill>
          <a:blip r:embed="rId3" cstate="print"/>
          <a:srcRect/>
          <a:stretch>
            <a:fillRect/>
          </a:stretch>
        </p:blipFill>
        <p:spPr bwMode="auto">
          <a:xfrm>
            <a:off x="6811964" y="3789363"/>
            <a:ext cx="3233737" cy="2386012"/>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6" name="Picture 4"/>
          <p:cNvPicPr>
            <a:picLocks noChangeAspect="1" noChangeArrowheads="1"/>
          </p:cNvPicPr>
          <p:nvPr/>
        </p:nvPicPr>
        <p:blipFill>
          <a:blip r:embed="rId4" cstate="print"/>
          <a:srcRect/>
          <a:stretch>
            <a:fillRect/>
          </a:stretch>
        </p:blipFill>
        <p:spPr bwMode="auto">
          <a:xfrm>
            <a:off x="6800850" y="1125539"/>
            <a:ext cx="3244850" cy="2327275"/>
          </a:xfrm>
          <a:prstGeom prst="rect">
            <a:avLst/>
          </a:prstGeom>
          <a:noFill/>
          <a:ln w="9525" algn="ctr">
            <a:noFill/>
            <a:miter lim="800000"/>
            <a:headEnd/>
            <a:tailEnd/>
          </a:ln>
          <a:effectLst>
            <a:outerShdw dist="107763" dir="2700000" algn="ctr" rotWithShape="0">
              <a:schemeClr val="accent1">
                <a:alpha val="50000"/>
              </a:schemeClr>
            </a:outerShdw>
          </a:effectLst>
        </p:spPr>
      </p:pic>
    </p:spTree>
    <p:extLst>
      <p:ext uri="{BB962C8B-B14F-4D97-AF65-F5344CB8AC3E}">
        <p14:creationId xmlns:p14="http://schemas.microsoft.com/office/powerpoint/2010/main" val="1220684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灯片编号占位符 4"/>
          <p:cNvSpPr>
            <a:spLocks noGrp="1"/>
          </p:cNvSpPr>
          <p:nvPr>
            <p:ph type="sldNum" sz="quarter" idx="4294967295"/>
          </p:nvPr>
        </p:nvSpPr>
        <p:spPr bwMode="auto">
          <a:xfrm>
            <a:off x="2057400" y="6153150"/>
            <a:ext cx="2743200" cy="4762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r>
              <a:rPr lang="zh-CN" altLang="en-US">
                <a:latin typeface="Arial" charset="0"/>
              </a:rPr>
              <a:t>计算机组成原理 </a:t>
            </a:r>
            <a:r>
              <a:rPr lang="zh-CN" altLang="en-US">
                <a:solidFill>
                  <a:schemeClr val="tx1"/>
                </a:solidFill>
                <a:latin typeface="Arial" charset="0"/>
              </a:rPr>
              <a:t> </a:t>
            </a:r>
            <a:r>
              <a:rPr lang="en-US" altLang="zh-CN">
                <a:solidFill>
                  <a:schemeClr val="tx1"/>
                </a:solidFill>
                <a:latin typeface="Arial" charset="0"/>
              </a:rPr>
              <a:t>Slide</a:t>
            </a:r>
            <a:r>
              <a:rPr lang="en-US" altLang="zh-CN" sz="1200">
                <a:latin typeface="Arial" charset="0"/>
              </a:rPr>
              <a:t> </a:t>
            </a:r>
            <a:fld id="{1950642B-85A9-4AE0-BD82-1031184765DE}" type="slidenum">
              <a:rPr lang="en-US" altLang="zh-CN" sz="1200">
                <a:solidFill>
                  <a:schemeClr val="accent2"/>
                </a:solidFill>
                <a:latin typeface="Arial" charset="0"/>
              </a:rPr>
              <a:pPr/>
              <a:t>234</a:t>
            </a:fld>
            <a:r>
              <a:rPr lang="en-US" altLang="zh-CN" sz="1200">
                <a:latin typeface="Arial" charset="0"/>
              </a:rPr>
              <a:t> </a:t>
            </a:r>
          </a:p>
        </p:txBody>
      </p:sp>
      <p:pic>
        <p:nvPicPr>
          <p:cNvPr id="369666" name="Picture 4" descr="diskdrive"/>
          <p:cNvPicPr>
            <a:picLocks noChangeAspect="1" noChangeArrowheads="1"/>
          </p:cNvPicPr>
          <p:nvPr/>
        </p:nvPicPr>
        <p:blipFill>
          <a:blip r:embed="rId2" cstate="print"/>
          <a:srcRect/>
          <a:stretch>
            <a:fillRect/>
          </a:stretch>
        </p:blipFill>
        <p:spPr bwMode="auto">
          <a:xfrm>
            <a:off x="1524000" y="-152400"/>
            <a:ext cx="9144000" cy="7286625"/>
          </a:xfrm>
          <a:prstGeom prst="rect">
            <a:avLst/>
          </a:prstGeom>
          <a:noFill/>
          <a:ln w="9525">
            <a:noFill/>
            <a:miter lim="800000"/>
            <a:headEnd/>
            <a:tailEnd/>
          </a:ln>
        </p:spPr>
      </p:pic>
      <p:sp>
        <p:nvSpPr>
          <p:cNvPr id="369667" name="灯片编号占位符 3"/>
          <p:cNvSpPr txBox="1">
            <a:spLocks noGrp="1"/>
          </p:cNvSpPr>
          <p:nvPr/>
        </p:nvSpPr>
        <p:spPr bwMode="auto">
          <a:xfrm>
            <a:off x="9191625" y="6237288"/>
            <a:ext cx="1016000" cy="476250"/>
          </a:xfrm>
          <a:prstGeom prst="rect">
            <a:avLst/>
          </a:prstGeom>
          <a:noFill/>
          <a:ln w="9525">
            <a:noFill/>
            <a:miter lim="800000"/>
            <a:headEnd/>
            <a:tailEnd/>
          </a:ln>
        </p:spPr>
        <p:txBody>
          <a:bodyPr/>
          <a:lstStyle/>
          <a:p>
            <a:pPr algn="r"/>
            <a:r>
              <a:rPr lang="en-US" altLang="zh-CN" sz="1400">
                <a:solidFill>
                  <a:srgbClr val="0D7157"/>
                </a:solidFill>
              </a:rPr>
              <a:t> -</a:t>
            </a:r>
            <a:fld id="{0CAB8C85-86C3-4092-8F60-284A0BCABF89}" type="slidenum">
              <a:rPr lang="en-US" altLang="zh-CN" sz="1400">
                <a:solidFill>
                  <a:srgbClr val="0D7157"/>
                </a:solidFill>
              </a:rPr>
              <a:pPr algn="r"/>
              <a:t>234</a:t>
            </a:fld>
            <a:r>
              <a:rPr lang="en-US" altLang="zh-CN" sz="1400">
                <a:solidFill>
                  <a:srgbClr val="0D7157"/>
                </a:solidFill>
              </a:rPr>
              <a:t>- </a:t>
            </a:r>
          </a:p>
        </p:txBody>
      </p:sp>
    </p:spTree>
    <p:extLst>
      <p:ext uri="{BB962C8B-B14F-4D97-AF65-F5344CB8AC3E}">
        <p14:creationId xmlns:p14="http://schemas.microsoft.com/office/powerpoint/2010/main" val="22744005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2"/>
          <p:cNvSpPr>
            <a:spLocks noGrp="1" noChangeArrowheads="1"/>
          </p:cNvSpPr>
          <p:nvPr>
            <p:ph type="title"/>
          </p:nvPr>
        </p:nvSpPr>
        <p:spPr/>
        <p:txBody>
          <a:bodyPr/>
          <a:lstStyle/>
          <a:p>
            <a:pPr eaLnBrk="1" hangingPunct="1"/>
            <a:r>
              <a:rPr lang="en-US" altLang="zh-CN"/>
              <a:t>50 Years and Still Going</a:t>
            </a:r>
            <a:r>
              <a:rPr lang="en-US" altLang="zh-CN">
                <a:latin typeface="Arial" charset="0"/>
              </a:rPr>
              <a:t>…</a:t>
            </a:r>
            <a:endParaRPr lang="en-US" altLang="zh-CN"/>
          </a:p>
        </p:txBody>
      </p:sp>
      <p:pic>
        <p:nvPicPr>
          <p:cNvPr id="370690" name="Picture 4"/>
          <p:cNvPicPr>
            <a:picLocks noChangeAspect="1" noChangeArrowheads="1"/>
          </p:cNvPicPr>
          <p:nvPr/>
        </p:nvPicPr>
        <p:blipFill>
          <a:blip r:embed="rId2" cstate="print"/>
          <a:srcRect/>
          <a:stretch>
            <a:fillRect/>
          </a:stretch>
        </p:blipFill>
        <p:spPr bwMode="auto">
          <a:xfrm>
            <a:off x="2984501" y="1768475"/>
            <a:ext cx="5668963" cy="4127500"/>
          </a:xfrm>
          <a:prstGeom prst="rect">
            <a:avLst/>
          </a:prstGeom>
          <a:noFill/>
          <a:ln w="9525">
            <a:noFill/>
            <a:miter lim="800000"/>
            <a:headEnd/>
            <a:tailEnd/>
          </a:ln>
        </p:spPr>
      </p:pic>
    </p:spTree>
    <p:extLst>
      <p:ext uri="{BB962C8B-B14F-4D97-AF65-F5344CB8AC3E}">
        <p14:creationId xmlns:p14="http://schemas.microsoft.com/office/powerpoint/2010/main" val="1969967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p:cNvSpPr>
            <a:spLocks noGrp="1" noChangeArrowheads="1"/>
          </p:cNvSpPr>
          <p:nvPr>
            <p:ph type="title"/>
          </p:nvPr>
        </p:nvSpPr>
        <p:spPr/>
        <p:txBody>
          <a:bodyPr/>
          <a:lstStyle/>
          <a:p>
            <a:pPr eaLnBrk="1" hangingPunct="1"/>
            <a:r>
              <a:rPr lang="en-US" altLang="zh-CN" dirty="0"/>
              <a:t>Recording</a:t>
            </a:r>
          </a:p>
        </p:txBody>
      </p:sp>
      <p:pic>
        <p:nvPicPr>
          <p:cNvPr id="371714" name="Picture 4" descr="figure02_recording_zhu"/>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51039" y="1244601"/>
            <a:ext cx="8516937" cy="5184775"/>
          </a:xfrm>
          <a:prstGeom prst="rect">
            <a:avLst/>
          </a:prstGeom>
          <a:noFill/>
          <a:ln w="9525">
            <a:noFill/>
            <a:miter lim="800000"/>
            <a:headEnd/>
            <a:tailEnd/>
          </a:ln>
        </p:spPr>
      </p:pic>
    </p:spTree>
    <p:extLst>
      <p:ext uri="{BB962C8B-B14F-4D97-AF65-F5344CB8AC3E}">
        <p14:creationId xmlns:p14="http://schemas.microsoft.com/office/powerpoint/2010/main" val="28209585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硬盘发展</a:t>
            </a:r>
          </a:p>
        </p:txBody>
      </p:sp>
      <p:sp>
        <p:nvSpPr>
          <p:cNvPr id="3" name="内容占位符 2"/>
          <p:cNvSpPr>
            <a:spLocks noGrp="1"/>
          </p:cNvSpPr>
          <p:nvPr>
            <p:ph idx="1"/>
          </p:nvPr>
        </p:nvSpPr>
        <p:spPr/>
        <p:txBody>
          <a:bodyPr/>
          <a:lstStyle/>
          <a:p>
            <a:r>
              <a:rPr lang="zh-CN" altLang="en-US" dirty="0"/>
              <a:t>巨磁阻技术</a:t>
            </a:r>
            <a:endParaRPr lang="en-US" altLang="zh-CN" dirty="0"/>
          </a:p>
          <a:p>
            <a:r>
              <a:rPr lang="zh-CN" altLang="en-US" dirty="0"/>
              <a:t>垂直磁记录</a:t>
            </a:r>
            <a:endParaRPr lang="en-US" altLang="zh-CN" dirty="0"/>
          </a:p>
          <a:p>
            <a:r>
              <a:rPr lang="zh-CN" altLang="en-US" dirty="0"/>
              <a:t>叠瓦记录</a:t>
            </a:r>
            <a:endParaRPr lang="en-US" altLang="zh-CN" dirty="0"/>
          </a:p>
          <a:p>
            <a:pPr lvl="1"/>
            <a:r>
              <a:rPr lang="en-US" altLang="zh-CN" dirty="0"/>
              <a:t>shingled write recording</a:t>
            </a:r>
            <a:endParaRPr lang="zh-CN" altLang="en-US" dirty="0"/>
          </a:p>
        </p:txBody>
      </p:sp>
      <p:pic>
        <p:nvPicPr>
          <p:cNvPr id="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28780" y="3193160"/>
            <a:ext cx="3024336" cy="2207765"/>
          </a:xfrm>
          <a:prstGeom prst="rect">
            <a:avLst/>
          </a:prstGeom>
          <a:noFill/>
          <a:ln w="9525">
            <a:noFill/>
            <a:miter lim="800000"/>
            <a:headEnd/>
            <a:tailEnd/>
          </a:ln>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780" y="1066378"/>
            <a:ext cx="3024336" cy="211031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576" y="3068960"/>
            <a:ext cx="3601734" cy="3500562"/>
          </a:xfrm>
          <a:prstGeom prst="rect">
            <a:avLst/>
          </a:prstGeom>
        </p:spPr>
      </p:pic>
    </p:spTree>
    <p:extLst>
      <p:ext uri="{BB962C8B-B14F-4D97-AF65-F5344CB8AC3E}">
        <p14:creationId xmlns:p14="http://schemas.microsoft.com/office/powerpoint/2010/main" val="20699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SSD</a:t>
            </a:r>
            <a:r>
              <a:rPr lang="zh-CN" altLang="en-US" dirty="0"/>
              <a:t>超越，硬盘末日黄花</a:t>
            </a:r>
          </a:p>
        </p:txBody>
      </p:sp>
      <p:sp>
        <p:nvSpPr>
          <p:cNvPr id="3" name="内容占位符 2"/>
          <p:cNvSpPr>
            <a:spLocks noGrp="1"/>
          </p:cNvSpPr>
          <p:nvPr>
            <p:ph idx="1"/>
          </p:nvPr>
        </p:nvSpPr>
        <p:spPr/>
        <p:txBody>
          <a:bodyPr/>
          <a:lstStyle/>
          <a:p>
            <a:r>
              <a:rPr lang="en-US" altLang="zh-CN" dirty="0"/>
              <a:t>10TB SSD</a:t>
            </a:r>
            <a:r>
              <a:rPr lang="zh-CN" altLang="en-US" dirty="0"/>
              <a:t>发布   </a:t>
            </a:r>
            <a:r>
              <a:rPr lang="en-US" altLang="zh-CN"/>
              <a:t>3200MB/S</a:t>
            </a:r>
            <a:endParaRPr lang="en-US" altLang="zh-CN" dirty="0"/>
          </a:p>
          <a:p>
            <a:endParaRPr lang="en-US" altLang="zh-CN" dirty="0"/>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447" y="1585073"/>
            <a:ext cx="6883380" cy="4652215"/>
          </a:xfrm>
          <a:prstGeom prst="rect">
            <a:avLst/>
          </a:prstGeom>
        </p:spPr>
      </p:pic>
    </p:spTree>
    <p:extLst>
      <p:ext uri="{BB962C8B-B14F-4D97-AF65-F5344CB8AC3E}">
        <p14:creationId xmlns:p14="http://schemas.microsoft.com/office/powerpoint/2010/main" val="20148559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硬盘存储器技术指标</a:t>
            </a:r>
          </a:p>
        </p:txBody>
      </p:sp>
      <p:sp>
        <p:nvSpPr>
          <p:cNvPr id="3" name="内容占位符 2"/>
          <p:cNvSpPr>
            <a:spLocks noGrp="1"/>
          </p:cNvSpPr>
          <p:nvPr>
            <p:ph idx="1"/>
          </p:nvPr>
        </p:nvSpPr>
        <p:spPr/>
        <p:txBody>
          <a:bodyPr/>
          <a:lstStyle/>
          <a:p>
            <a:r>
              <a:rPr lang="zh-CN" altLang="en-US" dirty="0"/>
              <a:t>存储容量</a:t>
            </a:r>
          </a:p>
          <a:p>
            <a:pPr lvl="1"/>
            <a:r>
              <a:rPr lang="en-US" altLang="zh-CN" sz="2400" dirty="0"/>
              <a:t>(1GB=10</a:t>
            </a:r>
            <a:r>
              <a:rPr lang="en-US" altLang="zh-CN" sz="2400" baseline="50000" dirty="0"/>
              <a:t>6</a:t>
            </a:r>
            <a:r>
              <a:rPr lang="en-US" altLang="zh-CN" sz="2400" dirty="0"/>
              <a:t>byte)</a:t>
            </a:r>
          </a:p>
          <a:p>
            <a:r>
              <a:rPr lang="zh-CN" altLang="en-US" dirty="0"/>
              <a:t>存储密度</a:t>
            </a:r>
          </a:p>
          <a:p>
            <a:r>
              <a:rPr lang="zh-CN" altLang="en-US" dirty="0"/>
              <a:t>平均存取时间</a:t>
            </a:r>
          </a:p>
          <a:p>
            <a:endParaRPr lang="zh-CN" altLang="en-US" dirty="0"/>
          </a:p>
          <a:p>
            <a:endParaRPr lang="zh-CN" altLang="en-US" dirty="0"/>
          </a:p>
        </p:txBody>
      </p:sp>
    </p:spTree>
    <p:extLst>
      <p:ext uri="{BB962C8B-B14F-4D97-AF65-F5344CB8AC3E}">
        <p14:creationId xmlns:p14="http://schemas.microsoft.com/office/powerpoint/2010/main" val="2786434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钟摆三种状态</a:t>
            </a:r>
          </a:p>
        </p:txBody>
      </p:sp>
      <p:grpSp>
        <p:nvGrpSpPr>
          <p:cNvPr id="4" name="组合 209"/>
          <p:cNvGrpSpPr>
            <a:grpSpLocks/>
          </p:cNvGrpSpPr>
          <p:nvPr/>
        </p:nvGrpSpPr>
        <p:grpSpPr bwMode="auto">
          <a:xfrm>
            <a:off x="6797106" y="2899071"/>
            <a:ext cx="1580825" cy="820893"/>
            <a:chOff x="4932663" y="4401998"/>
            <a:chExt cx="1580055" cy="820649"/>
          </a:xfrm>
        </p:grpSpPr>
        <p:grpSp>
          <p:nvGrpSpPr>
            <p:cNvPr id="5" name="组合 85"/>
            <p:cNvGrpSpPr>
              <a:grpSpLocks/>
            </p:cNvGrpSpPr>
            <p:nvPr/>
          </p:nvGrpSpPr>
          <p:grpSpPr bwMode="auto">
            <a:xfrm>
              <a:off x="5143725" y="4538634"/>
              <a:ext cx="1368993" cy="684013"/>
              <a:chOff x="1911200" y="3482952"/>
              <a:chExt cx="1368993" cy="684013"/>
            </a:xfrm>
          </p:grpSpPr>
          <p:grpSp>
            <p:nvGrpSpPr>
              <p:cNvPr id="7" name="Group 60"/>
              <p:cNvGrpSpPr>
                <a:grpSpLocks/>
              </p:cNvGrpSpPr>
              <p:nvPr/>
            </p:nvGrpSpPr>
            <p:grpSpPr bwMode="auto">
              <a:xfrm>
                <a:off x="1911200" y="3482952"/>
                <a:ext cx="1368993" cy="684013"/>
                <a:chOff x="3458" y="242"/>
                <a:chExt cx="1566" cy="594"/>
              </a:xfrm>
            </p:grpSpPr>
            <p:sp>
              <p:nvSpPr>
                <p:cNvPr id="9"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10"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11"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12" name="Freeform 62"/>
                <p:cNvSpPr>
                  <a:spLocks/>
                </p:cNvSpPr>
                <p:nvPr/>
              </p:nvSpPr>
              <p:spPr bwMode="auto">
                <a:xfrm>
                  <a:off x="3545" y="637"/>
                  <a:ext cx="213" cy="195"/>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13"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8" name="椭圆 7"/>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Rectangle 103"/>
            <p:cNvSpPr>
              <a:spLocks noChangeArrowheads="1"/>
            </p:cNvSpPr>
            <p:nvPr/>
          </p:nvSpPr>
          <p:spPr bwMode="auto">
            <a:xfrm>
              <a:off x="4932663" y="4401998"/>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0000FF"/>
                  </a:solidFill>
                  <a:latin typeface="微软雅黑" charset="-122"/>
                  <a:ea typeface="微软雅黑" charset="-122"/>
                </a:rPr>
                <a:t>左稳态</a:t>
              </a:r>
            </a:p>
          </p:txBody>
        </p:sp>
      </p:grpSp>
      <p:grpSp>
        <p:nvGrpSpPr>
          <p:cNvPr id="14" name="组合 210"/>
          <p:cNvGrpSpPr>
            <a:grpSpLocks/>
          </p:cNvGrpSpPr>
          <p:nvPr/>
        </p:nvGrpSpPr>
        <p:grpSpPr bwMode="auto">
          <a:xfrm>
            <a:off x="7019681" y="1435392"/>
            <a:ext cx="1636389" cy="819313"/>
            <a:chOff x="5154727" y="2937913"/>
            <a:chExt cx="1636249" cy="820649"/>
          </a:xfrm>
        </p:grpSpPr>
        <p:grpSp>
          <p:nvGrpSpPr>
            <p:cNvPr id="15" name="组合 83"/>
            <p:cNvGrpSpPr>
              <a:grpSpLocks/>
            </p:cNvGrpSpPr>
            <p:nvPr/>
          </p:nvGrpSpPr>
          <p:grpSpPr bwMode="auto">
            <a:xfrm flipH="1">
              <a:off x="5154727" y="3074549"/>
              <a:ext cx="1368993" cy="684013"/>
              <a:chOff x="5655616" y="3532468"/>
              <a:chExt cx="1368993" cy="684013"/>
            </a:xfrm>
          </p:grpSpPr>
          <p:grpSp>
            <p:nvGrpSpPr>
              <p:cNvPr id="17" name="Group 60"/>
              <p:cNvGrpSpPr>
                <a:grpSpLocks/>
              </p:cNvGrpSpPr>
              <p:nvPr/>
            </p:nvGrpSpPr>
            <p:grpSpPr bwMode="auto">
              <a:xfrm>
                <a:off x="5655616" y="3532468"/>
                <a:ext cx="1368993" cy="684013"/>
                <a:chOff x="3458" y="242"/>
                <a:chExt cx="1566" cy="594"/>
              </a:xfrm>
            </p:grpSpPr>
            <p:sp>
              <p:nvSpPr>
                <p:cNvPr id="19"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20"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21"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22" name="Freeform 62"/>
                <p:cNvSpPr>
                  <a:spLocks/>
                </p:cNvSpPr>
                <p:nvPr/>
              </p:nvSpPr>
              <p:spPr bwMode="auto">
                <a:xfrm>
                  <a:off x="3492" y="616"/>
                  <a:ext cx="269" cy="203"/>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23"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18" name="椭圆 17"/>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103"/>
            <p:cNvSpPr>
              <a:spLocks noChangeArrowheads="1"/>
            </p:cNvSpPr>
            <p:nvPr/>
          </p:nvSpPr>
          <p:spPr bwMode="auto">
            <a:xfrm>
              <a:off x="5871813" y="2937913"/>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0000FF"/>
                  </a:solidFill>
                  <a:latin typeface="微软雅黑" charset="-122"/>
                  <a:ea typeface="微软雅黑" charset="-122"/>
                </a:rPr>
                <a:t>右稳态</a:t>
              </a:r>
            </a:p>
          </p:txBody>
        </p:sp>
      </p:grpSp>
      <p:grpSp>
        <p:nvGrpSpPr>
          <p:cNvPr id="24" name="组合 208"/>
          <p:cNvGrpSpPr>
            <a:grpSpLocks/>
          </p:cNvGrpSpPr>
          <p:nvPr/>
        </p:nvGrpSpPr>
        <p:grpSpPr bwMode="auto">
          <a:xfrm>
            <a:off x="9470456" y="1654470"/>
            <a:ext cx="1287462" cy="1976437"/>
            <a:chOff x="5004048" y="3645024"/>
            <a:chExt cx="1287448" cy="1976126"/>
          </a:xfrm>
        </p:grpSpPr>
        <p:grpSp>
          <p:nvGrpSpPr>
            <p:cNvPr id="25" name="组合 84"/>
            <p:cNvGrpSpPr>
              <a:grpSpLocks/>
            </p:cNvGrpSpPr>
            <p:nvPr/>
          </p:nvGrpSpPr>
          <p:grpSpPr bwMode="auto">
            <a:xfrm>
              <a:off x="5004048" y="3645024"/>
              <a:ext cx="668337" cy="1976126"/>
              <a:chOff x="4335711" y="2204864"/>
              <a:chExt cx="668337" cy="1976126"/>
            </a:xfrm>
          </p:grpSpPr>
          <p:grpSp>
            <p:nvGrpSpPr>
              <p:cNvPr id="27" name="Group 49"/>
              <p:cNvGrpSpPr>
                <a:grpSpLocks/>
              </p:cNvGrpSpPr>
              <p:nvPr/>
            </p:nvGrpSpPr>
            <p:grpSpPr bwMode="auto">
              <a:xfrm>
                <a:off x="4335711" y="2204864"/>
                <a:ext cx="668337" cy="1976126"/>
                <a:chOff x="5728" y="-878"/>
                <a:chExt cx="764" cy="1718"/>
              </a:xfrm>
            </p:grpSpPr>
            <p:sp>
              <p:nvSpPr>
                <p:cNvPr id="29" name="Freeform 53"/>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30" name="Freeform 52"/>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31" name="Freeform 51"/>
                <p:cNvSpPr>
                  <a:spLocks/>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headEnd/>
                  <a:tailEnd/>
                </a:ln>
              </p:spPr>
              <p:txBody>
                <a:bodyPr/>
                <a:lstStyle/>
                <a:p>
                  <a:endParaRPr lang="zh-CN" altLang="en-US"/>
                </a:p>
              </p:txBody>
            </p:sp>
            <p:sp>
              <p:nvSpPr>
                <p:cNvPr id="32" name="Freeform 50"/>
                <p:cNvSpPr>
                  <a:spLocks/>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headEnd/>
                  <a:tailEnd/>
                </a:ln>
              </p:spPr>
              <p:txBody>
                <a:bodyPr/>
                <a:lstStyle/>
                <a:p>
                  <a:endParaRPr lang="zh-CN" altLang="en-US"/>
                </a:p>
              </p:txBody>
            </p:sp>
          </p:grpSp>
          <p:sp>
            <p:nvSpPr>
              <p:cNvPr id="28" name="椭圆 27"/>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6" name="Rectangle 103"/>
            <p:cNvSpPr>
              <a:spLocks noChangeArrowheads="1"/>
            </p:cNvSpPr>
            <p:nvPr/>
          </p:nvSpPr>
          <p:spPr bwMode="auto">
            <a:xfrm>
              <a:off x="5372333" y="4055959"/>
              <a:ext cx="919163" cy="298708"/>
            </a:xfrm>
            <a:prstGeom prst="rect">
              <a:avLst/>
            </a:prstGeom>
            <a:noFill/>
            <a:ln w="12700">
              <a:noFill/>
              <a:miter lim="800000"/>
              <a:headEnd/>
              <a:tailEnd/>
            </a:ln>
          </p:spPr>
          <p:txBody>
            <a:bodyPr lIns="12700" tIns="12700" rIns="12700" bIns="12700"/>
            <a:lstStyle/>
            <a:p>
              <a:pPr algn="just"/>
              <a:r>
                <a:rPr lang="zh-CN" altLang="en-US" sz="2000">
                  <a:solidFill>
                    <a:srgbClr val="FF0000"/>
                  </a:solidFill>
                  <a:latin typeface="微软雅黑" charset="-122"/>
                  <a:ea typeface="微软雅黑" charset="-122"/>
                </a:rPr>
                <a:t>非稳态</a:t>
              </a:r>
            </a:p>
          </p:txBody>
        </p:sp>
      </p:grpSp>
      <p:grpSp>
        <p:nvGrpSpPr>
          <p:cNvPr id="3" name="组合 2"/>
          <p:cNvGrpSpPr/>
          <p:nvPr/>
        </p:nvGrpSpPr>
        <p:grpSpPr>
          <a:xfrm>
            <a:off x="897035" y="1283125"/>
            <a:ext cx="4580826" cy="4940106"/>
            <a:chOff x="1828800" y="1470025"/>
            <a:chExt cx="3886200" cy="4191000"/>
          </a:xfrm>
        </p:grpSpPr>
        <p:sp>
          <p:nvSpPr>
            <p:cNvPr id="33" name="Rectangle 2"/>
            <p:cNvSpPr>
              <a:spLocks noChangeArrowheads="1"/>
            </p:cNvSpPr>
            <p:nvPr/>
          </p:nvSpPr>
          <p:spPr bwMode="auto">
            <a:xfrm>
              <a:off x="2590800" y="147002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34" name="Rectangle 4"/>
            <p:cNvSpPr>
              <a:spLocks noChangeArrowheads="1"/>
            </p:cNvSpPr>
            <p:nvPr/>
          </p:nvSpPr>
          <p:spPr bwMode="auto">
            <a:xfrm>
              <a:off x="4419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35" name="Rectangle 5"/>
            <p:cNvSpPr>
              <a:spLocks noChangeArrowheads="1"/>
            </p:cNvSpPr>
            <p:nvPr/>
          </p:nvSpPr>
          <p:spPr bwMode="auto">
            <a:xfrm>
              <a:off x="3733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36" name="Rectangle 6"/>
            <p:cNvSpPr>
              <a:spLocks noChangeArrowheads="1"/>
            </p:cNvSpPr>
            <p:nvPr/>
          </p:nvSpPr>
          <p:spPr bwMode="auto">
            <a:xfrm>
              <a:off x="4229100" y="3905251"/>
              <a:ext cx="723900" cy="460375"/>
            </a:xfrm>
            <a:prstGeom prst="rect">
              <a:avLst/>
            </a:prstGeom>
            <a:noFill/>
            <a:ln w="9525">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37" name="Line 7"/>
            <p:cNvSpPr>
              <a:spLocks noChangeShapeType="1"/>
            </p:cNvSpPr>
            <p:nvPr/>
          </p:nvSpPr>
          <p:spPr bwMode="auto">
            <a:xfrm>
              <a:off x="2209800" y="1622425"/>
              <a:ext cx="3276600" cy="0"/>
            </a:xfrm>
            <a:prstGeom prst="line">
              <a:avLst/>
            </a:prstGeom>
            <a:noFill/>
            <a:ln w="19050">
              <a:solidFill>
                <a:schemeClr val="tx1"/>
              </a:solidFill>
              <a:round/>
              <a:headEnd/>
              <a:tailEnd/>
            </a:ln>
          </p:spPr>
          <p:txBody>
            <a:bodyPr/>
            <a:lstStyle/>
            <a:p>
              <a:endParaRPr lang="zh-CN" altLang="en-US">
                <a:latin typeface="+mn-ea"/>
              </a:endParaRPr>
            </a:p>
          </p:txBody>
        </p:sp>
        <p:sp>
          <p:nvSpPr>
            <p:cNvPr id="38" name="Line 8"/>
            <p:cNvSpPr>
              <a:spLocks noChangeAspect="1" noChangeShapeType="1"/>
            </p:cNvSpPr>
            <p:nvPr/>
          </p:nvSpPr>
          <p:spPr bwMode="auto">
            <a:xfrm>
              <a:off x="3429000" y="2155825"/>
              <a:ext cx="1447800"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39" name="Group 9"/>
            <p:cNvGrpSpPr>
              <a:grpSpLocks noChangeAspect="1"/>
            </p:cNvGrpSpPr>
            <p:nvPr/>
          </p:nvGrpSpPr>
          <p:grpSpPr bwMode="auto">
            <a:xfrm>
              <a:off x="3429000" y="2384425"/>
              <a:ext cx="381000" cy="304800"/>
              <a:chOff x="3360" y="2064"/>
              <a:chExt cx="240" cy="192"/>
            </a:xfrm>
          </p:grpSpPr>
          <p:sp>
            <p:nvSpPr>
              <p:cNvPr id="40"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41"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42" name="Line 12"/>
              <p:cNvSpPr>
                <a:spLocks noChangeAspect="1" noChangeShapeType="1"/>
              </p:cNvSpPr>
              <p:nvPr/>
            </p:nvSpPr>
            <p:spPr bwMode="auto">
              <a:xfrm>
                <a:off x="3360" y="211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3" name="Line 13"/>
              <p:cNvSpPr>
                <a:spLocks noChangeAspect="1" noChangeShapeType="1"/>
              </p:cNvSpPr>
              <p:nvPr/>
            </p:nvSpPr>
            <p:spPr bwMode="auto">
              <a:xfrm>
                <a:off x="3360" y="220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4" name="Line 14"/>
              <p:cNvSpPr>
                <a:spLocks noChangeAspect="1" noChangeShapeType="1"/>
              </p:cNvSpPr>
              <p:nvPr/>
            </p:nvSpPr>
            <p:spPr bwMode="auto">
              <a:xfrm>
                <a:off x="3504"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45" name="Line 15"/>
            <p:cNvSpPr>
              <a:spLocks noChangeAspect="1" noChangeShapeType="1"/>
            </p:cNvSpPr>
            <p:nvPr/>
          </p:nvSpPr>
          <p:spPr bwMode="auto">
            <a:xfrm>
              <a:off x="3810000" y="2155825"/>
              <a:ext cx="0" cy="38100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sp>
          <p:nvSpPr>
            <p:cNvPr id="46" name="Line 16"/>
            <p:cNvSpPr>
              <a:spLocks noChangeAspect="1" noChangeShapeType="1"/>
            </p:cNvSpPr>
            <p:nvPr/>
          </p:nvSpPr>
          <p:spPr bwMode="auto">
            <a:xfrm>
              <a:off x="3429000" y="2155825"/>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47" name="Line 17"/>
            <p:cNvSpPr>
              <a:spLocks noChangeAspect="1" noChangeShapeType="1"/>
            </p:cNvSpPr>
            <p:nvPr/>
          </p:nvSpPr>
          <p:spPr bwMode="auto">
            <a:xfrm>
              <a:off x="3429000" y="2613025"/>
              <a:ext cx="0" cy="304800"/>
            </a:xfrm>
            <a:prstGeom prst="line">
              <a:avLst/>
            </a:prstGeom>
            <a:noFill/>
            <a:ln w="19050">
              <a:solidFill>
                <a:schemeClr val="tx1"/>
              </a:solidFill>
              <a:round/>
              <a:headEnd/>
              <a:tailEnd/>
            </a:ln>
          </p:spPr>
          <p:txBody>
            <a:bodyPr/>
            <a:lstStyle/>
            <a:p>
              <a:endParaRPr lang="zh-CN" altLang="en-US">
                <a:latin typeface="+mn-ea"/>
              </a:endParaRPr>
            </a:p>
          </p:txBody>
        </p:sp>
        <p:sp>
          <p:nvSpPr>
            <p:cNvPr id="48" name="Line 18"/>
            <p:cNvSpPr>
              <a:spLocks noChangeAspect="1" noChangeShapeType="1"/>
            </p:cNvSpPr>
            <p:nvPr/>
          </p:nvSpPr>
          <p:spPr bwMode="auto">
            <a:xfrm>
              <a:off x="3429000" y="2917825"/>
              <a:ext cx="457200" cy="0"/>
            </a:xfrm>
            <a:prstGeom prst="line">
              <a:avLst/>
            </a:prstGeom>
            <a:noFill/>
            <a:ln w="19050">
              <a:solidFill>
                <a:schemeClr val="tx1"/>
              </a:solidFill>
              <a:round/>
              <a:headEnd/>
              <a:tailEnd/>
            </a:ln>
          </p:spPr>
          <p:txBody>
            <a:bodyPr/>
            <a:lstStyle/>
            <a:p>
              <a:endParaRPr lang="zh-CN" altLang="en-US">
                <a:latin typeface="+mn-ea"/>
              </a:endParaRPr>
            </a:p>
          </p:txBody>
        </p:sp>
        <p:sp>
          <p:nvSpPr>
            <p:cNvPr id="49" name="Line 19"/>
            <p:cNvSpPr>
              <a:spLocks noChangeAspect="1" noChangeShapeType="1"/>
            </p:cNvSpPr>
            <p:nvPr/>
          </p:nvSpPr>
          <p:spPr bwMode="auto">
            <a:xfrm>
              <a:off x="4876800" y="2155825"/>
              <a:ext cx="0" cy="30480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50" name="Line 20"/>
            <p:cNvSpPr>
              <a:spLocks noChangeAspect="1" noChangeShapeType="1"/>
            </p:cNvSpPr>
            <p:nvPr/>
          </p:nvSpPr>
          <p:spPr bwMode="auto">
            <a:xfrm>
              <a:off x="4495800" y="2155825"/>
              <a:ext cx="0" cy="38100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grpSp>
          <p:nvGrpSpPr>
            <p:cNvPr id="51" name="Group 21"/>
            <p:cNvGrpSpPr>
              <a:grpSpLocks noChangeAspect="1"/>
            </p:cNvGrpSpPr>
            <p:nvPr/>
          </p:nvGrpSpPr>
          <p:grpSpPr bwMode="auto">
            <a:xfrm>
              <a:off x="4495800" y="2384425"/>
              <a:ext cx="381000" cy="304800"/>
              <a:chOff x="4032" y="2064"/>
              <a:chExt cx="240" cy="192"/>
            </a:xfrm>
          </p:grpSpPr>
          <p:sp>
            <p:nvSpPr>
              <p:cNvPr id="52"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3"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4" name="Line 24"/>
              <p:cNvSpPr>
                <a:spLocks noChangeAspect="1" noChangeShapeType="1"/>
              </p:cNvSpPr>
              <p:nvPr/>
            </p:nvSpPr>
            <p:spPr bwMode="auto">
              <a:xfrm>
                <a:off x="4176" y="211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55"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6" name="Line 26"/>
              <p:cNvSpPr>
                <a:spLocks noChangeAspect="1" noChangeShapeType="1"/>
              </p:cNvSpPr>
              <p:nvPr/>
            </p:nvSpPr>
            <p:spPr bwMode="auto">
              <a:xfrm>
                <a:off x="4032"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57" name="Group 27"/>
            <p:cNvGrpSpPr>
              <a:grpSpLocks noChangeAspect="1"/>
            </p:cNvGrpSpPr>
            <p:nvPr/>
          </p:nvGrpSpPr>
          <p:grpSpPr bwMode="auto">
            <a:xfrm>
              <a:off x="3429000" y="3146425"/>
              <a:ext cx="381000" cy="304800"/>
              <a:chOff x="3360" y="2544"/>
              <a:chExt cx="240" cy="192"/>
            </a:xfrm>
          </p:grpSpPr>
          <p:sp>
            <p:nvSpPr>
              <p:cNvPr id="58" name="Line 28"/>
              <p:cNvSpPr>
                <a:spLocks noChangeAspect="1" noChangeShapeType="1"/>
              </p:cNvSpPr>
              <p:nvPr/>
            </p:nvSpPr>
            <p:spPr bwMode="auto">
              <a:xfrm>
                <a:off x="3456" y="2544"/>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59" name="Line 29"/>
              <p:cNvSpPr>
                <a:spLocks noChangeAspect="1" noChangeShapeType="1"/>
              </p:cNvSpPr>
              <p:nvPr/>
            </p:nvSpPr>
            <p:spPr bwMode="auto">
              <a:xfrm>
                <a:off x="3504"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60" name="Line 30"/>
              <p:cNvSpPr>
                <a:spLocks noChangeAspect="1" noChangeShapeType="1"/>
              </p:cNvSpPr>
              <p:nvPr/>
            </p:nvSpPr>
            <p:spPr bwMode="auto">
              <a:xfrm>
                <a:off x="3360" y="2592"/>
                <a:ext cx="96"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1" name="Line 31"/>
              <p:cNvSpPr>
                <a:spLocks noChangeAspect="1" noChangeShapeType="1"/>
              </p:cNvSpPr>
              <p:nvPr/>
            </p:nvSpPr>
            <p:spPr bwMode="auto">
              <a:xfrm>
                <a:off x="3360" y="2688"/>
                <a:ext cx="96"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2" name="Line 32"/>
              <p:cNvSpPr>
                <a:spLocks noChangeAspect="1" noChangeShapeType="1"/>
              </p:cNvSpPr>
              <p:nvPr/>
            </p:nvSpPr>
            <p:spPr bwMode="auto">
              <a:xfrm>
                <a:off x="3504" y="2640"/>
                <a:ext cx="96" cy="0"/>
              </a:xfrm>
              <a:prstGeom prst="line">
                <a:avLst/>
              </a:prstGeom>
              <a:noFill/>
              <a:ln w="19050" cap="sq">
                <a:solidFill>
                  <a:srgbClr val="00B050"/>
                </a:solidFill>
                <a:miter lim="800000"/>
                <a:headEnd/>
                <a:tailEnd/>
              </a:ln>
            </p:spPr>
            <p:txBody>
              <a:bodyPr/>
              <a:lstStyle/>
              <a:p>
                <a:endParaRPr lang="zh-CN" altLang="en-US">
                  <a:latin typeface="+mn-ea"/>
                </a:endParaRPr>
              </a:p>
            </p:txBody>
          </p:sp>
        </p:grpSp>
        <p:sp>
          <p:nvSpPr>
            <p:cNvPr id="63" name="Line 33"/>
            <p:cNvSpPr>
              <a:spLocks noChangeAspect="1" noChangeShapeType="1"/>
            </p:cNvSpPr>
            <p:nvPr/>
          </p:nvSpPr>
          <p:spPr bwMode="auto">
            <a:xfrm>
              <a:off x="3429000" y="2917825"/>
              <a:ext cx="0" cy="304800"/>
            </a:xfrm>
            <a:prstGeom prst="line">
              <a:avLst/>
            </a:prstGeom>
            <a:noFill/>
            <a:ln w="19050">
              <a:solidFill>
                <a:schemeClr val="tx1"/>
              </a:solidFill>
              <a:round/>
              <a:headEnd/>
              <a:tailEnd/>
            </a:ln>
          </p:spPr>
          <p:txBody>
            <a:bodyPr/>
            <a:lstStyle/>
            <a:p>
              <a:endParaRPr lang="zh-CN" altLang="en-US">
                <a:latin typeface="+mn-ea"/>
              </a:endParaRPr>
            </a:p>
          </p:txBody>
        </p:sp>
        <p:grpSp>
          <p:nvGrpSpPr>
            <p:cNvPr id="64" name="Group 34"/>
            <p:cNvGrpSpPr>
              <a:grpSpLocks noChangeAspect="1"/>
            </p:cNvGrpSpPr>
            <p:nvPr/>
          </p:nvGrpSpPr>
          <p:grpSpPr bwMode="auto">
            <a:xfrm>
              <a:off x="4495800" y="3146425"/>
              <a:ext cx="381000" cy="304800"/>
              <a:chOff x="4032" y="2544"/>
              <a:chExt cx="240" cy="192"/>
            </a:xfrm>
          </p:grpSpPr>
          <p:sp>
            <p:nvSpPr>
              <p:cNvPr id="65"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66"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67" name="Line 37"/>
              <p:cNvSpPr>
                <a:spLocks noChangeAspect="1" noChangeShapeType="1"/>
              </p:cNvSpPr>
              <p:nvPr/>
            </p:nvSpPr>
            <p:spPr bwMode="auto">
              <a:xfrm>
                <a:off x="4176"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8" name="Line 38"/>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9" name="Line 3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70" name="Line 40"/>
            <p:cNvSpPr>
              <a:spLocks noChangeAspect="1" noChangeShapeType="1"/>
            </p:cNvSpPr>
            <p:nvPr/>
          </p:nvSpPr>
          <p:spPr bwMode="auto">
            <a:xfrm>
              <a:off x="3886200" y="2917825"/>
              <a:ext cx="609600" cy="381000"/>
            </a:xfrm>
            <a:prstGeom prst="line">
              <a:avLst/>
            </a:prstGeom>
            <a:noFill/>
            <a:ln w="19050">
              <a:solidFill>
                <a:schemeClr val="tx1"/>
              </a:solidFill>
              <a:round/>
              <a:headEnd/>
              <a:tailEnd/>
            </a:ln>
          </p:spPr>
          <p:txBody>
            <a:bodyPr/>
            <a:lstStyle/>
            <a:p>
              <a:endParaRPr lang="zh-CN" altLang="en-US">
                <a:latin typeface="+mn-ea"/>
              </a:endParaRPr>
            </a:p>
          </p:txBody>
        </p:sp>
        <p:sp>
          <p:nvSpPr>
            <p:cNvPr id="71" name="Line 41"/>
            <p:cNvSpPr>
              <a:spLocks noChangeAspect="1" noChangeShapeType="1"/>
            </p:cNvSpPr>
            <p:nvPr/>
          </p:nvSpPr>
          <p:spPr bwMode="auto">
            <a:xfrm>
              <a:off x="3429000" y="3832225"/>
              <a:ext cx="1447800" cy="0"/>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2" name="Line 42"/>
            <p:cNvSpPr>
              <a:spLocks noChangeAspect="1" noChangeShapeType="1"/>
            </p:cNvSpPr>
            <p:nvPr/>
          </p:nvSpPr>
          <p:spPr bwMode="auto">
            <a:xfrm>
              <a:off x="3429000" y="3375025"/>
              <a:ext cx="0" cy="457200"/>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3" name="Line 43"/>
            <p:cNvSpPr>
              <a:spLocks noChangeAspect="1" noChangeShapeType="1"/>
            </p:cNvSpPr>
            <p:nvPr/>
          </p:nvSpPr>
          <p:spPr bwMode="auto">
            <a:xfrm>
              <a:off x="4876800" y="3379067"/>
              <a:ext cx="0" cy="448802"/>
            </a:xfrm>
            <a:prstGeom prst="line">
              <a:avLst/>
            </a:prstGeom>
            <a:noFill/>
            <a:ln w="28575" cap="sq">
              <a:solidFill>
                <a:srgbClr val="00B050"/>
              </a:solidFill>
              <a:miter lim="800000"/>
              <a:headEnd/>
              <a:tailEnd/>
            </a:ln>
          </p:spPr>
          <p:txBody>
            <a:bodyPr/>
            <a:lstStyle/>
            <a:p>
              <a:endParaRPr lang="zh-CN" altLang="en-US">
                <a:latin typeface="+mn-ea"/>
              </a:endParaRPr>
            </a:p>
          </p:txBody>
        </p:sp>
        <p:grpSp>
          <p:nvGrpSpPr>
            <p:cNvPr id="74" name="Group 44"/>
            <p:cNvGrpSpPr>
              <a:grpSpLocks/>
            </p:cNvGrpSpPr>
            <p:nvPr/>
          </p:nvGrpSpPr>
          <p:grpSpPr bwMode="auto">
            <a:xfrm>
              <a:off x="4876800" y="2613027"/>
              <a:ext cx="0" cy="604838"/>
              <a:chOff x="1968" y="1776"/>
              <a:chExt cx="0" cy="381"/>
            </a:xfrm>
          </p:grpSpPr>
          <p:sp>
            <p:nvSpPr>
              <p:cNvPr id="75" name="Line 45"/>
              <p:cNvSpPr>
                <a:spLocks noChangeAspect="1" noChangeShapeType="1"/>
              </p:cNvSpPr>
              <p:nvPr/>
            </p:nvSpPr>
            <p:spPr bwMode="auto">
              <a:xfrm>
                <a:off x="1968" y="1965"/>
                <a:ext cx="0" cy="192"/>
              </a:xfrm>
              <a:prstGeom prst="line">
                <a:avLst/>
              </a:prstGeom>
              <a:noFill/>
              <a:ln w="28575" cap="sq">
                <a:solidFill>
                  <a:srgbClr val="00B050"/>
                </a:solidFill>
                <a:miter lim="800000"/>
                <a:headEnd/>
                <a:tailEnd/>
              </a:ln>
            </p:spPr>
            <p:txBody>
              <a:bodyPr/>
              <a:lstStyle/>
              <a:p>
                <a:endParaRPr lang="zh-CN" altLang="en-US">
                  <a:latin typeface="+mn-ea"/>
                </a:endParaRPr>
              </a:p>
            </p:txBody>
          </p:sp>
          <p:sp>
            <p:nvSpPr>
              <p:cNvPr id="76" name="Line 46"/>
              <p:cNvSpPr>
                <a:spLocks noChangeAspect="1" noChangeShapeType="1"/>
              </p:cNvSpPr>
              <p:nvPr/>
            </p:nvSpPr>
            <p:spPr bwMode="auto">
              <a:xfrm>
                <a:off x="1968" y="1776"/>
                <a:ext cx="0" cy="192"/>
              </a:xfrm>
              <a:prstGeom prst="line">
                <a:avLst/>
              </a:prstGeom>
              <a:noFill/>
              <a:ln w="28575">
                <a:solidFill>
                  <a:srgbClr val="00B050"/>
                </a:solidFill>
                <a:round/>
                <a:headEnd/>
                <a:tailEnd/>
              </a:ln>
            </p:spPr>
            <p:txBody>
              <a:bodyPr/>
              <a:lstStyle/>
              <a:p>
                <a:endParaRPr lang="zh-CN" altLang="en-US">
                  <a:latin typeface="+mn-ea"/>
                </a:endParaRPr>
              </a:p>
            </p:txBody>
          </p:sp>
        </p:grpSp>
        <p:grpSp>
          <p:nvGrpSpPr>
            <p:cNvPr id="77" name="Group 47"/>
            <p:cNvGrpSpPr>
              <a:grpSpLocks noChangeAspect="1"/>
            </p:cNvGrpSpPr>
            <p:nvPr/>
          </p:nvGrpSpPr>
          <p:grpSpPr bwMode="auto">
            <a:xfrm rot="16200000" flipV="1">
              <a:off x="2857500" y="2574925"/>
              <a:ext cx="381000" cy="304800"/>
              <a:chOff x="3360" y="2544"/>
              <a:chExt cx="240" cy="192"/>
            </a:xfrm>
          </p:grpSpPr>
          <p:sp>
            <p:nvSpPr>
              <p:cNvPr id="78"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79"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0"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1"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2"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83" name="Line 53"/>
            <p:cNvSpPr>
              <a:spLocks noChangeAspect="1" noChangeShapeType="1"/>
            </p:cNvSpPr>
            <p:nvPr/>
          </p:nvSpPr>
          <p:spPr bwMode="auto">
            <a:xfrm>
              <a:off x="3124200" y="2917825"/>
              <a:ext cx="304800"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84" name="Group 54"/>
            <p:cNvGrpSpPr>
              <a:grpSpLocks/>
            </p:cNvGrpSpPr>
            <p:nvPr/>
          </p:nvGrpSpPr>
          <p:grpSpPr bwMode="auto">
            <a:xfrm>
              <a:off x="3810000" y="2917825"/>
              <a:ext cx="1371600" cy="381000"/>
              <a:chOff x="1296" y="1968"/>
              <a:chExt cx="864" cy="240"/>
            </a:xfrm>
          </p:grpSpPr>
          <p:sp>
            <p:nvSpPr>
              <p:cNvPr id="85" name="Line 55"/>
              <p:cNvSpPr>
                <a:spLocks noChangeAspect="1" noChangeShapeType="1"/>
              </p:cNvSpPr>
              <p:nvPr/>
            </p:nvSpPr>
            <p:spPr bwMode="auto">
              <a:xfrm>
                <a:off x="1680" y="1968"/>
                <a:ext cx="288" cy="0"/>
              </a:xfrm>
              <a:prstGeom prst="line">
                <a:avLst/>
              </a:prstGeom>
              <a:noFill/>
              <a:ln w="28575" cap="sq">
                <a:solidFill>
                  <a:srgbClr val="00B050"/>
                </a:solidFill>
                <a:round/>
                <a:headEnd/>
                <a:tailEnd/>
              </a:ln>
            </p:spPr>
            <p:txBody>
              <a:bodyPr/>
              <a:lstStyle/>
              <a:p>
                <a:endParaRPr lang="zh-CN" altLang="en-US">
                  <a:latin typeface="+mn-ea"/>
                </a:endParaRPr>
              </a:p>
            </p:txBody>
          </p:sp>
          <p:sp>
            <p:nvSpPr>
              <p:cNvPr id="86" name="Line 56"/>
              <p:cNvSpPr>
                <a:spLocks noChangeAspect="1" noChangeShapeType="1"/>
              </p:cNvSpPr>
              <p:nvPr/>
            </p:nvSpPr>
            <p:spPr bwMode="auto">
              <a:xfrm flipV="1">
                <a:off x="1296" y="1968"/>
                <a:ext cx="384" cy="240"/>
              </a:xfrm>
              <a:prstGeom prst="line">
                <a:avLst/>
              </a:prstGeom>
              <a:noFill/>
              <a:ln w="28575">
                <a:solidFill>
                  <a:srgbClr val="00B050"/>
                </a:solidFill>
                <a:round/>
                <a:headEnd/>
                <a:tailEnd/>
              </a:ln>
            </p:spPr>
            <p:txBody>
              <a:bodyPr/>
              <a:lstStyle/>
              <a:p>
                <a:endParaRPr lang="zh-CN" altLang="en-US">
                  <a:latin typeface="+mn-ea"/>
                </a:endParaRPr>
              </a:p>
            </p:txBody>
          </p:sp>
          <p:sp>
            <p:nvSpPr>
              <p:cNvPr id="87" name="Line 57"/>
              <p:cNvSpPr>
                <a:spLocks noChangeAspect="1" noChangeShapeType="1"/>
              </p:cNvSpPr>
              <p:nvPr/>
            </p:nvSpPr>
            <p:spPr bwMode="auto">
              <a:xfrm>
                <a:off x="1968" y="1968"/>
                <a:ext cx="192" cy="0"/>
              </a:xfrm>
              <a:prstGeom prst="line">
                <a:avLst/>
              </a:prstGeom>
              <a:noFill/>
              <a:ln w="19050">
                <a:solidFill>
                  <a:srgbClr val="00B050"/>
                </a:solidFill>
                <a:round/>
                <a:headEnd type="oval" w="med" len="med"/>
                <a:tailEnd/>
              </a:ln>
            </p:spPr>
            <p:txBody>
              <a:bodyPr/>
              <a:lstStyle/>
              <a:p>
                <a:endParaRPr lang="zh-CN" altLang="en-US">
                  <a:latin typeface="+mn-ea"/>
                </a:endParaRPr>
              </a:p>
            </p:txBody>
          </p:sp>
        </p:grpSp>
        <p:grpSp>
          <p:nvGrpSpPr>
            <p:cNvPr id="88" name="Group 58"/>
            <p:cNvGrpSpPr>
              <a:grpSpLocks noChangeAspect="1"/>
            </p:cNvGrpSpPr>
            <p:nvPr/>
          </p:nvGrpSpPr>
          <p:grpSpPr bwMode="auto">
            <a:xfrm rot="16200000" flipV="1">
              <a:off x="5067300" y="2574925"/>
              <a:ext cx="381000" cy="304800"/>
              <a:chOff x="3360" y="2544"/>
              <a:chExt cx="240" cy="192"/>
            </a:xfrm>
          </p:grpSpPr>
          <p:sp>
            <p:nvSpPr>
              <p:cNvPr id="89"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90"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91"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2"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3"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94" name="Line 64"/>
            <p:cNvSpPr>
              <a:spLocks noChangeShapeType="1"/>
            </p:cNvSpPr>
            <p:nvPr/>
          </p:nvSpPr>
          <p:spPr bwMode="auto">
            <a:xfrm>
              <a:off x="2819400" y="29178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95" name="Line 65"/>
            <p:cNvSpPr>
              <a:spLocks noChangeShapeType="1"/>
            </p:cNvSpPr>
            <p:nvPr/>
          </p:nvSpPr>
          <p:spPr bwMode="auto">
            <a:xfrm flipH="1">
              <a:off x="2819400" y="2917825"/>
              <a:ext cx="152400" cy="0"/>
            </a:xfrm>
            <a:prstGeom prst="line">
              <a:avLst/>
            </a:prstGeom>
            <a:noFill/>
            <a:ln w="19050">
              <a:solidFill>
                <a:schemeClr val="tx1"/>
              </a:solidFill>
              <a:round/>
              <a:headEnd/>
              <a:tailEnd/>
            </a:ln>
          </p:spPr>
          <p:txBody>
            <a:bodyPr/>
            <a:lstStyle/>
            <a:p>
              <a:endParaRPr lang="zh-CN" altLang="en-US">
                <a:latin typeface="+mn-ea"/>
              </a:endParaRPr>
            </a:p>
          </p:txBody>
        </p:sp>
        <p:sp>
          <p:nvSpPr>
            <p:cNvPr id="96" name="Line 66"/>
            <p:cNvSpPr>
              <a:spLocks noChangeShapeType="1"/>
            </p:cNvSpPr>
            <p:nvPr/>
          </p:nvSpPr>
          <p:spPr bwMode="auto">
            <a:xfrm>
              <a:off x="5486400" y="2917825"/>
              <a:ext cx="0" cy="1828800"/>
            </a:xfrm>
            <a:prstGeom prst="line">
              <a:avLst/>
            </a:prstGeom>
            <a:noFill/>
            <a:ln w="19050">
              <a:solidFill>
                <a:schemeClr val="tx1"/>
              </a:solidFill>
              <a:round/>
              <a:headEnd/>
              <a:tailEnd/>
            </a:ln>
          </p:spPr>
          <p:txBody>
            <a:bodyPr/>
            <a:lstStyle/>
            <a:p>
              <a:endParaRPr lang="zh-CN" altLang="en-US">
                <a:latin typeface="+mn-ea"/>
              </a:endParaRPr>
            </a:p>
          </p:txBody>
        </p:sp>
        <p:sp>
          <p:nvSpPr>
            <p:cNvPr id="97" name="Line 67"/>
            <p:cNvSpPr>
              <a:spLocks noChangeShapeType="1"/>
            </p:cNvSpPr>
            <p:nvPr/>
          </p:nvSpPr>
          <p:spPr bwMode="auto">
            <a:xfrm flipH="1">
              <a:off x="5334000" y="2917825"/>
              <a:ext cx="152400" cy="0"/>
            </a:xfrm>
            <a:prstGeom prst="line">
              <a:avLst/>
            </a:prstGeom>
            <a:noFill/>
            <a:ln w="19050">
              <a:solidFill>
                <a:schemeClr val="tx1"/>
              </a:solidFill>
              <a:round/>
              <a:headEnd/>
              <a:tailEnd/>
            </a:ln>
          </p:spPr>
          <p:txBody>
            <a:bodyPr/>
            <a:lstStyle/>
            <a:p>
              <a:endParaRPr lang="zh-CN" altLang="en-US">
                <a:latin typeface="+mn-ea"/>
              </a:endParaRPr>
            </a:p>
          </p:txBody>
        </p:sp>
        <p:grpSp>
          <p:nvGrpSpPr>
            <p:cNvPr id="98" name="Group 68"/>
            <p:cNvGrpSpPr>
              <a:grpSpLocks/>
            </p:cNvGrpSpPr>
            <p:nvPr/>
          </p:nvGrpSpPr>
          <p:grpSpPr bwMode="auto">
            <a:xfrm>
              <a:off x="4114800" y="3832225"/>
              <a:ext cx="76200" cy="228600"/>
              <a:chOff x="3744" y="2880"/>
              <a:chExt cx="96" cy="288"/>
            </a:xfrm>
          </p:grpSpPr>
          <p:sp>
            <p:nvSpPr>
              <p:cNvPr id="99" name="Line 69"/>
              <p:cNvSpPr>
                <a:spLocks noChangeShapeType="1"/>
              </p:cNvSpPr>
              <p:nvPr/>
            </p:nvSpPr>
            <p:spPr bwMode="auto">
              <a:xfrm>
                <a:off x="3792" y="2880"/>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100" name="Oval 70"/>
              <p:cNvSpPr>
                <a:spLocks noChangeArrowheads="1"/>
              </p:cNvSpPr>
              <p:nvPr/>
            </p:nvSpPr>
            <p:spPr bwMode="auto">
              <a:xfrm>
                <a:off x="3744" y="3072"/>
                <a:ext cx="96" cy="96"/>
              </a:xfrm>
              <a:prstGeom prst="ellipse">
                <a:avLst/>
              </a:prstGeom>
              <a:noFill/>
              <a:ln w="28575">
                <a:solidFill>
                  <a:srgbClr val="00B050"/>
                </a:solidFill>
                <a:round/>
                <a:headEnd/>
                <a:tailEnd/>
              </a:ln>
            </p:spPr>
            <p:txBody>
              <a:bodyPr/>
              <a:lstStyle/>
              <a:p>
                <a:endParaRPr lang="zh-CN" altLang="zh-CN">
                  <a:latin typeface="+mn-ea"/>
                </a:endParaRPr>
              </a:p>
            </p:txBody>
          </p:sp>
        </p:grpSp>
        <p:grpSp>
          <p:nvGrpSpPr>
            <p:cNvPr id="101" name="Group 71"/>
            <p:cNvGrpSpPr>
              <a:grpSpLocks/>
            </p:cNvGrpSpPr>
            <p:nvPr/>
          </p:nvGrpSpPr>
          <p:grpSpPr bwMode="auto">
            <a:xfrm flipV="1">
              <a:off x="4114800" y="1927225"/>
              <a:ext cx="76200" cy="228600"/>
              <a:chOff x="3744" y="2880"/>
              <a:chExt cx="96" cy="288"/>
            </a:xfrm>
          </p:grpSpPr>
          <p:sp>
            <p:nvSpPr>
              <p:cNvPr id="102"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latin typeface="+mn-ea"/>
                </a:endParaRPr>
              </a:p>
            </p:txBody>
          </p:sp>
          <p:sp>
            <p:nvSpPr>
              <p:cNvPr id="103"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latin typeface="+mn-ea"/>
                </a:endParaRPr>
              </a:p>
            </p:txBody>
          </p:sp>
        </p:grpSp>
        <p:sp>
          <p:nvSpPr>
            <p:cNvPr id="104" name="Line 74"/>
            <p:cNvSpPr>
              <a:spLocks noChangeShapeType="1"/>
            </p:cNvSpPr>
            <p:nvPr/>
          </p:nvSpPr>
          <p:spPr bwMode="auto">
            <a:xfrm>
              <a:off x="3048000" y="16224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05" name="Line 75"/>
            <p:cNvSpPr>
              <a:spLocks noChangeShapeType="1"/>
            </p:cNvSpPr>
            <p:nvPr/>
          </p:nvSpPr>
          <p:spPr bwMode="auto">
            <a:xfrm>
              <a:off x="5257800" y="1622425"/>
              <a:ext cx="0" cy="91440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06" name="Group 76"/>
            <p:cNvGrpSpPr>
              <a:grpSpLocks noChangeAspect="1"/>
            </p:cNvGrpSpPr>
            <p:nvPr/>
          </p:nvGrpSpPr>
          <p:grpSpPr bwMode="auto">
            <a:xfrm>
              <a:off x="2819400" y="4670425"/>
              <a:ext cx="381000" cy="304800"/>
              <a:chOff x="3360" y="2544"/>
              <a:chExt cx="240" cy="192"/>
            </a:xfrm>
          </p:grpSpPr>
          <p:sp>
            <p:nvSpPr>
              <p:cNvPr id="107"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8"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9"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0"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1"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12" name="Group 82"/>
            <p:cNvGrpSpPr>
              <a:grpSpLocks noChangeAspect="1"/>
            </p:cNvGrpSpPr>
            <p:nvPr/>
          </p:nvGrpSpPr>
          <p:grpSpPr bwMode="auto">
            <a:xfrm>
              <a:off x="5105400" y="4670425"/>
              <a:ext cx="381000" cy="304800"/>
              <a:chOff x="4032" y="2544"/>
              <a:chExt cx="240" cy="192"/>
            </a:xfrm>
          </p:grpSpPr>
          <p:sp>
            <p:nvSpPr>
              <p:cNvPr id="113"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4"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5"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6"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7"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18" name="Line 88"/>
            <p:cNvSpPr>
              <a:spLocks noChangeShapeType="1"/>
            </p:cNvSpPr>
            <p:nvPr/>
          </p:nvSpPr>
          <p:spPr bwMode="auto">
            <a:xfrm>
              <a:off x="3200400" y="4822825"/>
              <a:ext cx="1905000" cy="0"/>
            </a:xfrm>
            <a:prstGeom prst="line">
              <a:avLst/>
            </a:prstGeom>
            <a:noFill/>
            <a:ln w="19050">
              <a:solidFill>
                <a:schemeClr val="tx1"/>
              </a:solidFill>
              <a:round/>
              <a:headEnd/>
              <a:tailEnd/>
            </a:ln>
          </p:spPr>
          <p:txBody>
            <a:bodyPr/>
            <a:lstStyle/>
            <a:p>
              <a:endParaRPr lang="zh-CN" altLang="en-US">
                <a:latin typeface="+mn-ea"/>
              </a:endParaRPr>
            </a:p>
          </p:txBody>
        </p:sp>
        <p:sp>
          <p:nvSpPr>
            <p:cNvPr id="119" name="Line 89"/>
            <p:cNvSpPr>
              <a:spLocks noChangeShapeType="1"/>
            </p:cNvSpPr>
            <p:nvPr/>
          </p:nvSpPr>
          <p:spPr bwMode="auto">
            <a:xfrm>
              <a:off x="2819400" y="48990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20" name="Line 90"/>
            <p:cNvSpPr>
              <a:spLocks noChangeShapeType="1"/>
            </p:cNvSpPr>
            <p:nvPr/>
          </p:nvSpPr>
          <p:spPr bwMode="auto">
            <a:xfrm>
              <a:off x="5486400" y="4899025"/>
              <a:ext cx="0" cy="5334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21" name="Line 91"/>
            <p:cNvSpPr>
              <a:spLocks noChangeShapeType="1"/>
            </p:cNvSpPr>
            <p:nvPr/>
          </p:nvSpPr>
          <p:spPr bwMode="auto">
            <a:xfrm>
              <a:off x="4114800" y="48228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22" name="Rectangle 92"/>
            <p:cNvSpPr>
              <a:spLocks noChangeArrowheads="1"/>
            </p:cNvSpPr>
            <p:nvPr/>
          </p:nvSpPr>
          <p:spPr bwMode="auto">
            <a:xfrm>
              <a:off x="3733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23" name="Rectangle 93"/>
            <p:cNvSpPr>
              <a:spLocks noChangeArrowheads="1"/>
            </p:cNvSpPr>
            <p:nvPr/>
          </p:nvSpPr>
          <p:spPr bwMode="auto">
            <a:xfrm>
              <a:off x="4419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24" name="Rectangle 94"/>
            <p:cNvSpPr>
              <a:spLocks noChangeArrowheads="1"/>
            </p:cNvSpPr>
            <p:nvPr/>
          </p:nvSpPr>
          <p:spPr bwMode="auto">
            <a:xfrm>
              <a:off x="2895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25" name="Rectangle 95"/>
            <p:cNvSpPr>
              <a:spLocks noChangeArrowheads="1"/>
            </p:cNvSpPr>
            <p:nvPr/>
          </p:nvSpPr>
          <p:spPr bwMode="auto">
            <a:xfrm>
              <a:off x="3048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26" name="Rectangle 96"/>
            <p:cNvSpPr>
              <a:spLocks noChangeArrowheads="1"/>
            </p:cNvSpPr>
            <p:nvPr/>
          </p:nvSpPr>
          <p:spPr bwMode="auto">
            <a:xfrm>
              <a:off x="5029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27" name="Rectangle 97"/>
            <p:cNvSpPr>
              <a:spLocks noChangeArrowheads="1"/>
            </p:cNvSpPr>
            <p:nvPr/>
          </p:nvSpPr>
          <p:spPr bwMode="auto">
            <a:xfrm>
              <a:off x="5257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28" name="Rectangle 98"/>
            <p:cNvSpPr>
              <a:spLocks noChangeArrowheads="1"/>
            </p:cNvSpPr>
            <p:nvPr/>
          </p:nvSpPr>
          <p:spPr bwMode="auto">
            <a:xfrm>
              <a:off x="4152900" y="1695451"/>
              <a:ext cx="723900" cy="460375"/>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29" name="Rectangle 99"/>
            <p:cNvSpPr>
              <a:spLocks noChangeArrowheads="1"/>
            </p:cNvSpPr>
            <p:nvPr/>
          </p:nvSpPr>
          <p:spPr bwMode="auto">
            <a:xfrm>
              <a:off x="3657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130" name="Rectangle 100"/>
            <p:cNvSpPr>
              <a:spLocks noChangeArrowheads="1"/>
            </p:cNvSpPr>
            <p:nvPr/>
          </p:nvSpPr>
          <p:spPr bwMode="auto">
            <a:xfrm>
              <a:off x="2857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31" name="Rectangle 121"/>
            <p:cNvSpPr>
              <a:spLocks noChangeArrowheads="1"/>
            </p:cNvSpPr>
            <p:nvPr/>
          </p:nvSpPr>
          <p:spPr bwMode="auto">
            <a:xfrm>
              <a:off x="3200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mn-ea"/>
                </a:rPr>
                <a:t>A</a:t>
              </a:r>
            </a:p>
          </p:txBody>
        </p:sp>
        <p:sp>
          <p:nvSpPr>
            <p:cNvPr id="132" name="Rectangle 122"/>
            <p:cNvSpPr>
              <a:spLocks noChangeArrowheads="1"/>
            </p:cNvSpPr>
            <p:nvPr/>
          </p:nvSpPr>
          <p:spPr bwMode="auto">
            <a:xfrm>
              <a:off x="4953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mn-ea"/>
                </a:rPr>
                <a:t>B</a:t>
              </a:r>
            </a:p>
          </p:txBody>
        </p:sp>
        <p:sp>
          <p:nvSpPr>
            <p:cNvPr id="133" name="Rectangle 123"/>
            <p:cNvSpPr>
              <a:spLocks noChangeArrowheads="1"/>
            </p:cNvSpPr>
            <p:nvPr/>
          </p:nvSpPr>
          <p:spPr bwMode="auto">
            <a:xfrm>
              <a:off x="1828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34" name="Line 124"/>
            <p:cNvSpPr>
              <a:spLocks noChangeAspect="1" noChangeShapeType="1"/>
            </p:cNvSpPr>
            <p:nvPr/>
          </p:nvSpPr>
          <p:spPr bwMode="auto">
            <a:xfrm>
              <a:off x="3124200" y="2917825"/>
              <a:ext cx="304800"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35" name="Line 125"/>
            <p:cNvSpPr>
              <a:spLocks noChangeAspect="1" noChangeShapeType="1"/>
            </p:cNvSpPr>
            <p:nvPr/>
          </p:nvSpPr>
          <p:spPr bwMode="auto">
            <a:xfrm>
              <a:off x="3429000" y="2917825"/>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6" name="Line 126"/>
            <p:cNvSpPr>
              <a:spLocks noChangeAspect="1" noChangeShapeType="1"/>
            </p:cNvSpPr>
            <p:nvPr/>
          </p:nvSpPr>
          <p:spPr bwMode="auto">
            <a:xfrm>
              <a:off x="3429000" y="2613025"/>
              <a:ext cx="0" cy="30480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7" name="Line 127"/>
            <p:cNvSpPr>
              <a:spLocks noChangeAspect="1" noChangeShapeType="1"/>
            </p:cNvSpPr>
            <p:nvPr/>
          </p:nvSpPr>
          <p:spPr bwMode="auto">
            <a:xfrm>
              <a:off x="3429000" y="2917825"/>
              <a:ext cx="457200" cy="0"/>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138" name="Line 128"/>
            <p:cNvSpPr>
              <a:spLocks noChangeAspect="1" noChangeShapeType="1"/>
            </p:cNvSpPr>
            <p:nvPr/>
          </p:nvSpPr>
          <p:spPr bwMode="auto">
            <a:xfrm>
              <a:off x="3886200" y="2917825"/>
              <a:ext cx="609600" cy="381000"/>
            </a:xfrm>
            <a:prstGeom prst="line">
              <a:avLst/>
            </a:prstGeom>
            <a:noFill/>
            <a:ln w="28575" cap="sq">
              <a:solidFill>
                <a:srgbClr val="FF0000"/>
              </a:solidFill>
              <a:miter lim="800000"/>
              <a:headEnd/>
              <a:tailEnd/>
            </a:ln>
          </p:spPr>
          <p:txBody>
            <a:bodyPr/>
            <a:lstStyle/>
            <a:p>
              <a:endParaRPr lang="zh-CN" altLang="en-US">
                <a:latin typeface="+mn-ea"/>
              </a:endParaRPr>
            </a:p>
          </p:txBody>
        </p:sp>
        <p:grpSp>
          <p:nvGrpSpPr>
            <p:cNvPr id="146" name="Group 136"/>
            <p:cNvGrpSpPr>
              <a:grpSpLocks/>
            </p:cNvGrpSpPr>
            <p:nvPr/>
          </p:nvGrpSpPr>
          <p:grpSpPr bwMode="auto">
            <a:xfrm>
              <a:off x="5181600" y="5203825"/>
              <a:ext cx="381000" cy="304800"/>
              <a:chOff x="5040" y="2688"/>
              <a:chExt cx="144" cy="192"/>
            </a:xfrm>
          </p:grpSpPr>
          <p:sp>
            <p:nvSpPr>
              <p:cNvPr id="147"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48"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grpSp>
        <p:nvGrpSpPr>
          <p:cNvPr id="150" name="组合 149">
            <a:extLst>
              <a:ext uri="{FF2B5EF4-FFF2-40B4-BE49-F238E27FC236}">
                <a16:creationId xmlns:a16="http://schemas.microsoft.com/office/drawing/2014/main" id="{8290AFFA-5954-43B2-9E25-77DB5E178460}"/>
              </a:ext>
            </a:extLst>
          </p:cNvPr>
          <p:cNvGrpSpPr/>
          <p:nvPr/>
        </p:nvGrpSpPr>
        <p:grpSpPr>
          <a:xfrm>
            <a:off x="5863460" y="5259967"/>
            <a:ext cx="5789953" cy="777965"/>
            <a:chOff x="571368" y="4534293"/>
            <a:chExt cx="2672205" cy="777965"/>
          </a:xfrm>
        </p:grpSpPr>
        <p:sp>
          <p:nvSpPr>
            <p:cNvPr id="151" name="矩形 150">
              <a:extLst>
                <a:ext uri="{FF2B5EF4-FFF2-40B4-BE49-F238E27FC236}">
                  <a16:creationId xmlns:a16="http://schemas.microsoft.com/office/drawing/2014/main" id="{D2EA2FE2-746F-4AAB-85CE-AB44F64ED41A}"/>
                </a:ext>
              </a:extLst>
            </p:cNvPr>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AC7BD4A-A4F1-46FD-B146-38590863C8B2}"/>
                </a:ext>
              </a:extLst>
            </p:cNvPr>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截止状态仍存在泄露电流，负载管补充电荷</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262916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50"/>
                                        </p:tgtEl>
                                        <p:attrNameLst>
                                          <p:attrName>style.visibility</p:attrName>
                                        </p:attrNameLst>
                                      </p:cBhvr>
                                      <p:to>
                                        <p:strVal val="visible"/>
                                      </p:to>
                                    </p:set>
                                    <p:animEffect transition="in" filter="wipe(up)">
                                      <p:cBhvr>
                                        <p:cTn id="18"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存储密度</a:t>
            </a:r>
          </a:p>
        </p:txBody>
      </p:sp>
      <p:sp>
        <p:nvSpPr>
          <p:cNvPr id="3" name="内容占位符 2"/>
          <p:cNvSpPr>
            <a:spLocks noGrp="1"/>
          </p:cNvSpPr>
          <p:nvPr>
            <p:ph idx="1"/>
          </p:nvPr>
        </p:nvSpPr>
        <p:spPr>
          <a:xfrm>
            <a:off x="487822" y="942764"/>
            <a:ext cx="11198962" cy="5637024"/>
          </a:xfrm>
        </p:spPr>
        <p:txBody>
          <a:bodyPr/>
          <a:lstStyle/>
          <a:p>
            <a:r>
              <a:rPr lang="zh-CN" altLang="en-US" dirty="0"/>
              <a:t> 磁盘单位面积上所能存储的二进制信息量</a:t>
            </a:r>
          </a:p>
          <a:p>
            <a:pPr lvl="1"/>
            <a:r>
              <a:rPr lang="zh-CN" altLang="en-US" sz="2400" b="1" dirty="0"/>
              <a:t>道密度</a:t>
            </a:r>
            <a:r>
              <a:rPr lang="zh-CN" altLang="en-US" sz="2400" dirty="0"/>
              <a:t>是沿磁盘半径方向单位长度上的磁道数，单位为道／英寸  </a:t>
            </a:r>
            <a:r>
              <a:rPr lang="en-US" altLang="zh-CN" sz="2400" dirty="0"/>
              <a:t>(TPI) </a:t>
            </a:r>
          </a:p>
          <a:p>
            <a:pPr lvl="1"/>
            <a:r>
              <a:rPr lang="zh-CN" altLang="en-US" sz="2400" b="1" dirty="0"/>
              <a:t>位密度</a:t>
            </a:r>
            <a:r>
              <a:rPr lang="zh-CN" altLang="en-US" sz="2400" dirty="0"/>
              <a:t>是磁道单位长度上记录的二进制代码的位数，单位是位／英寸 </a:t>
            </a:r>
            <a:r>
              <a:rPr lang="en-US" altLang="zh-CN" sz="2400" dirty="0"/>
              <a:t>(BPI)</a:t>
            </a:r>
          </a:p>
          <a:p>
            <a:pPr lvl="1"/>
            <a:r>
              <a:rPr lang="zh-CN" altLang="en-US" sz="2400" b="1" dirty="0"/>
              <a:t>面密度</a:t>
            </a:r>
            <a:r>
              <a:rPr lang="zh-CN" altLang="en-US" sz="2400" dirty="0"/>
              <a:t>：道密度</a:t>
            </a:r>
            <a:r>
              <a:rPr lang="en-US" altLang="zh-CN" sz="2400" dirty="0"/>
              <a:t>×</a:t>
            </a:r>
            <a:r>
              <a:rPr lang="zh-CN" altLang="en-US" sz="2400" dirty="0"/>
              <a:t>位密度 </a:t>
            </a:r>
          </a:p>
          <a:p>
            <a:r>
              <a:rPr lang="zh-CN" altLang="en-US" dirty="0"/>
              <a:t> </a:t>
            </a:r>
            <a:r>
              <a:rPr lang="en-US" altLang="zh-CN" dirty="0"/>
              <a:t>ZONE</a:t>
            </a:r>
          </a:p>
          <a:p>
            <a:endParaRPr lang="en-US" altLang="zh-CN" dirty="0"/>
          </a:p>
          <a:p>
            <a:endParaRPr lang="zh-CN" altLang="en-US" dirty="0"/>
          </a:p>
        </p:txBody>
      </p:sp>
    </p:spTree>
    <p:extLst>
      <p:ext uri="{BB962C8B-B14F-4D97-AF65-F5344CB8AC3E}">
        <p14:creationId xmlns:p14="http://schemas.microsoft.com/office/powerpoint/2010/main" val="25062381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磁盘容量计算</a:t>
            </a:r>
          </a:p>
        </p:txBody>
      </p:sp>
      <p:sp>
        <p:nvSpPr>
          <p:cNvPr id="3" name="内容占位符 2"/>
          <p:cNvSpPr>
            <a:spLocks noGrp="1"/>
          </p:cNvSpPr>
          <p:nvPr>
            <p:ph idx="1"/>
          </p:nvPr>
        </p:nvSpPr>
        <p:spPr/>
        <p:txBody>
          <a:bodyPr>
            <a:normAutofit fontScale="85000" lnSpcReduction="20000"/>
          </a:bodyPr>
          <a:lstStyle/>
          <a:p>
            <a:r>
              <a:rPr lang="en-US" altLang="zh-CN" sz="3300" dirty="0"/>
              <a:t>Capacity = (# platters/disk) x (# surfaces/platter)</a:t>
            </a:r>
          </a:p>
          <a:p>
            <a:pPr marL="0" indent="0">
              <a:buNone/>
            </a:pPr>
            <a:r>
              <a:rPr lang="en-US" altLang="zh-CN" sz="3300" dirty="0"/>
              <a:t>                       x (#tracks/surface) x (avg. # sectors/track) </a:t>
            </a:r>
          </a:p>
          <a:p>
            <a:pPr marL="0" indent="0">
              <a:buNone/>
            </a:pPr>
            <a:r>
              <a:rPr lang="en-US" altLang="zh-CN" sz="3300" dirty="0"/>
              <a:t>                       x (# bytes/sector) </a:t>
            </a:r>
          </a:p>
          <a:p>
            <a:endParaRPr lang="en-US" altLang="zh-CN" dirty="0"/>
          </a:p>
          <a:p>
            <a:r>
              <a:rPr lang="en-US" altLang="zh-CN" dirty="0">
                <a:solidFill>
                  <a:srgbClr val="C00000"/>
                </a:solidFill>
              </a:rPr>
              <a:t>512 bytes/sector</a:t>
            </a:r>
            <a:r>
              <a:rPr lang="zh-CN" altLang="en-US" dirty="0">
                <a:solidFill>
                  <a:srgbClr val="C00000"/>
                </a:solidFill>
              </a:rPr>
              <a:t>、</a:t>
            </a:r>
            <a:r>
              <a:rPr lang="en-US" altLang="zh-CN" dirty="0">
                <a:solidFill>
                  <a:srgbClr val="C00000"/>
                </a:solidFill>
              </a:rPr>
              <a:t>300 sectors/track (on average)</a:t>
            </a:r>
            <a:r>
              <a:rPr lang="zh-CN" altLang="en-US" dirty="0">
                <a:solidFill>
                  <a:srgbClr val="C00000"/>
                </a:solidFill>
              </a:rPr>
              <a:t>、</a:t>
            </a:r>
            <a:r>
              <a:rPr lang="en-US" altLang="zh-CN" dirty="0">
                <a:solidFill>
                  <a:srgbClr val="C00000"/>
                </a:solidFill>
              </a:rPr>
              <a:t>20,000 tracks/surface</a:t>
            </a:r>
          </a:p>
          <a:p>
            <a:r>
              <a:rPr lang="en-US" altLang="zh-CN" dirty="0">
                <a:solidFill>
                  <a:srgbClr val="C00000"/>
                </a:solidFill>
              </a:rPr>
              <a:t>2 surfaces/platter</a:t>
            </a:r>
            <a:r>
              <a:rPr lang="zh-CN" altLang="en-US" dirty="0">
                <a:solidFill>
                  <a:srgbClr val="C00000"/>
                </a:solidFill>
              </a:rPr>
              <a:t>、</a:t>
            </a:r>
            <a:r>
              <a:rPr lang="en-US" altLang="zh-CN" dirty="0">
                <a:solidFill>
                  <a:srgbClr val="C00000"/>
                </a:solidFill>
              </a:rPr>
              <a:t>5 platters/disk</a:t>
            </a:r>
          </a:p>
          <a:p>
            <a:endParaRPr lang="en-US" altLang="zh-CN" dirty="0"/>
          </a:p>
          <a:p>
            <a:r>
              <a:rPr lang="zh-CN" altLang="en-US" sz="3300" dirty="0"/>
              <a:t>磁盘容量</a:t>
            </a:r>
            <a:r>
              <a:rPr lang="en-US" altLang="zh-CN" sz="3300" dirty="0"/>
              <a:t> = 512 x 300 x 20000 x 2 x 5  </a:t>
            </a:r>
          </a:p>
          <a:p>
            <a:pPr marL="0" indent="0">
              <a:buNone/>
            </a:pPr>
            <a:r>
              <a:rPr lang="en-US" altLang="zh-CN" sz="3300" dirty="0"/>
              <a:t>  	         = 30,720,000,000 = 30.72 GB </a:t>
            </a:r>
          </a:p>
          <a:p>
            <a:endParaRPr lang="zh-CN" altLang="en-US" dirty="0"/>
          </a:p>
        </p:txBody>
      </p:sp>
    </p:spTree>
    <p:extLst>
      <p:ext uri="{BB962C8B-B14F-4D97-AF65-F5344CB8AC3E}">
        <p14:creationId xmlns:p14="http://schemas.microsoft.com/office/powerpoint/2010/main" val="123254018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数据传输率 </a:t>
            </a:r>
            <a:r>
              <a:rPr lang="en-US" altLang="zh-CN" dirty="0"/>
              <a:t>byte/s</a:t>
            </a:r>
            <a:endParaRPr lang="zh-CN" altLang="en-US" dirty="0"/>
          </a:p>
        </p:txBody>
      </p:sp>
      <p:sp>
        <p:nvSpPr>
          <p:cNvPr id="3" name="内容占位符 2"/>
          <p:cNvSpPr>
            <a:spLocks noGrp="1"/>
          </p:cNvSpPr>
          <p:nvPr>
            <p:ph idx="1"/>
          </p:nvPr>
        </p:nvSpPr>
        <p:spPr>
          <a:xfrm>
            <a:off x="487822" y="942764"/>
            <a:ext cx="11704178" cy="5637024"/>
          </a:xfrm>
        </p:spPr>
        <p:txBody>
          <a:bodyPr/>
          <a:lstStyle/>
          <a:p>
            <a:r>
              <a:rPr lang="zh-CN" altLang="en-US" b="1" u="sng" dirty="0"/>
              <a:t>数据传输速率</a:t>
            </a:r>
            <a:r>
              <a:rPr lang="en-US" altLang="zh-CN" dirty="0"/>
              <a:t>: </a:t>
            </a:r>
            <a:r>
              <a:rPr lang="zh-CN" altLang="en-US" dirty="0"/>
              <a:t>单位时间从磁盘读</a:t>
            </a:r>
            <a:r>
              <a:rPr lang="en-US" altLang="zh-CN" dirty="0"/>
              <a:t>/</a:t>
            </a:r>
            <a:r>
              <a:rPr lang="zh-CN" altLang="en-US" dirty="0"/>
              <a:t>写信息的数量</a:t>
            </a:r>
            <a:r>
              <a:rPr lang="zh-CN" altLang="en-US" u="sng" dirty="0"/>
              <a:t> </a:t>
            </a:r>
          </a:p>
          <a:p>
            <a:pPr lvl="1"/>
            <a:r>
              <a:rPr lang="zh-CN" altLang="en-US" sz="2400" dirty="0"/>
              <a:t>磁头定位之后，传输速率与转速、存储密度相关。</a:t>
            </a:r>
          </a:p>
          <a:p>
            <a:pPr lvl="1"/>
            <a:r>
              <a:rPr lang="zh-CN" altLang="en-US" sz="2400" dirty="0"/>
              <a:t>位密度为</a:t>
            </a:r>
            <a:r>
              <a:rPr lang="en-US" altLang="zh-CN" sz="2400" dirty="0"/>
              <a:t>M bits/</a:t>
            </a:r>
            <a:r>
              <a:rPr lang="zh-CN" altLang="en-US" sz="2400" dirty="0"/>
              <a:t>英寸，转速（线速度）为 </a:t>
            </a:r>
            <a:r>
              <a:rPr lang="en-US" altLang="zh-CN" sz="2400" dirty="0"/>
              <a:t>V</a:t>
            </a:r>
            <a:r>
              <a:rPr lang="zh-CN" altLang="en-US" sz="2400" dirty="0"/>
              <a:t>英寸</a:t>
            </a:r>
            <a:r>
              <a:rPr lang="en-US" altLang="zh-CN" sz="2400" dirty="0"/>
              <a:t>/s</a:t>
            </a:r>
            <a:r>
              <a:rPr lang="zh-CN" altLang="en-US" sz="2400" dirty="0"/>
              <a:t> ，则数传率为</a:t>
            </a:r>
            <a:r>
              <a:rPr lang="en-US" altLang="zh-CN" sz="2400" dirty="0"/>
              <a:t>MV bits/s</a:t>
            </a:r>
            <a:r>
              <a:rPr lang="zh-CN" altLang="en-US" sz="2400" dirty="0"/>
              <a:t>。</a:t>
            </a:r>
          </a:p>
          <a:p>
            <a:pPr lvl="1"/>
            <a:r>
              <a:rPr lang="zh-CN" altLang="en-US" sz="2400" dirty="0"/>
              <a:t>转速为</a:t>
            </a:r>
            <a:r>
              <a:rPr lang="en-US" altLang="zh-CN" sz="2400" dirty="0"/>
              <a:t>m</a:t>
            </a:r>
            <a:r>
              <a:rPr lang="zh-CN" altLang="en-US" sz="2400" dirty="0"/>
              <a:t>转</a:t>
            </a:r>
            <a:r>
              <a:rPr lang="en-US" altLang="zh-CN" sz="2400" dirty="0"/>
              <a:t>/s,</a:t>
            </a:r>
            <a:r>
              <a:rPr lang="zh-CN" altLang="en-US" sz="2400" dirty="0"/>
              <a:t>单磁道容量为</a:t>
            </a:r>
            <a:r>
              <a:rPr lang="en-US" altLang="zh-CN" sz="2400" dirty="0"/>
              <a:t>n</a:t>
            </a:r>
            <a:r>
              <a:rPr lang="zh-CN" altLang="en-US" sz="2400" dirty="0"/>
              <a:t>字节，则数传率为</a:t>
            </a:r>
            <a:r>
              <a:rPr lang="en-US" altLang="zh-CN" sz="2400" dirty="0" err="1"/>
              <a:t>mn</a:t>
            </a:r>
            <a:r>
              <a:rPr lang="zh-CN" altLang="en-US" sz="2400" dirty="0"/>
              <a:t>字节</a:t>
            </a:r>
            <a:r>
              <a:rPr lang="en-US" altLang="zh-CN" sz="2400" dirty="0"/>
              <a:t>/s</a:t>
            </a:r>
            <a:r>
              <a:rPr lang="zh-CN" altLang="en-US" sz="2400" dirty="0"/>
              <a:t>。</a:t>
            </a:r>
          </a:p>
          <a:p>
            <a:endParaRPr lang="zh-CN" altLang="en-US" dirty="0"/>
          </a:p>
        </p:txBody>
      </p:sp>
    </p:spTree>
    <p:extLst>
      <p:ext uri="{BB962C8B-B14F-4D97-AF65-F5344CB8AC3E}">
        <p14:creationId xmlns:p14="http://schemas.microsoft.com/office/powerpoint/2010/main" val="3382926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平均定位时间</a:t>
            </a:r>
          </a:p>
        </p:txBody>
      </p:sp>
      <p:sp>
        <p:nvSpPr>
          <p:cNvPr id="3" name="内容占位符 2"/>
          <p:cNvSpPr>
            <a:spLocks noGrp="1"/>
          </p:cNvSpPr>
          <p:nvPr>
            <p:ph idx="1"/>
          </p:nvPr>
        </p:nvSpPr>
        <p:spPr/>
        <p:txBody>
          <a:bodyPr>
            <a:normAutofit/>
          </a:bodyPr>
          <a:lstStyle/>
          <a:p>
            <a:r>
              <a:rPr lang="zh-CN" altLang="en-US" b="1" dirty="0"/>
              <a:t>定位时间</a:t>
            </a:r>
            <a:endParaRPr lang="en-US" altLang="zh-CN" b="1" dirty="0"/>
          </a:p>
          <a:p>
            <a:pPr lvl="1"/>
            <a:r>
              <a:rPr lang="zh-CN" altLang="en-US" dirty="0"/>
              <a:t>从发出磁盘读写命令起，磁头从当前位置移动到目标位置，并开始读写操作所需时间</a:t>
            </a:r>
          </a:p>
          <a:p>
            <a:r>
              <a:rPr lang="zh-CN" altLang="en-US" b="1" dirty="0"/>
              <a:t>寻道时间</a:t>
            </a:r>
            <a:r>
              <a:rPr lang="zh-CN" altLang="en-US" dirty="0">
                <a:solidFill>
                  <a:schemeClr val="accent2"/>
                </a:solidFill>
              </a:rPr>
              <a:t> </a:t>
            </a:r>
            <a:r>
              <a:rPr lang="en-US" altLang="zh-CN" dirty="0" err="1">
                <a:solidFill>
                  <a:srgbClr val="0000FF"/>
                </a:solidFill>
              </a:rPr>
              <a:t>t</a:t>
            </a:r>
            <a:r>
              <a:rPr lang="en-US" altLang="zh-CN" baseline="-25000" dirty="0" err="1">
                <a:solidFill>
                  <a:srgbClr val="0000FF"/>
                </a:solidFill>
              </a:rPr>
              <a:t>s</a:t>
            </a:r>
            <a:r>
              <a:rPr lang="zh-CN" altLang="en-US" baseline="-25000" dirty="0">
                <a:solidFill>
                  <a:schemeClr val="accent2"/>
                </a:solidFill>
              </a:rPr>
              <a:t> </a:t>
            </a:r>
            <a:r>
              <a:rPr lang="en-US" altLang="zh-CN" dirty="0"/>
              <a:t>:</a:t>
            </a:r>
            <a:r>
              <a:rPr lang="zh-CN" altLang="en-US" baseline="-25000" dirty="0"/>
              <a:t> </a:t>
            </a:r>
            <a:r>
              <a:rPr lang="zh-CN" altLang="en-US" dirty="0"/>
              <a:t>将磁头定位到指定磁道上所需的时间</a:t>
            </a:r>
          </a:p>
          <a:p>
            <a:r>
              <a:rPr lang="zh-CN" altLang="en-US" b="1" dirty="0"/>
              <a:t>等待时间</a:t>
            </a:r>
            <a:r>
              <a:rPr lang="zh-CN" altLang="en-US" dirty="0">
                <a:solidFill>
                  <a:schemeClr val="accent2"/>
                </a:solidFill>
              </a:rPr>
              <a:t> </a:t>
            </a:r>
            <a:r>
              <a:rPr lang="en-US" altLang="zh-CN" dirty="0" err="1">
                <a:solidFill>
                  <a:srgbClr val="0000FF"/>
                </a:solidFill>
              </a:rPr>
              <a:t>t</a:t>
            </a:r>
            <a:r>
              <a:rPr lang="en-US" altLang="zh-CN" baseline="-25000" dirty="0" err="1">
                <a:solidFill>
                  <a:srgbClr val="0000FF"/>
                </a:solidFill>
              </a:rPr>
              <a:t>r</a:t>
            </a:r>
            <a:r>
              <a:rPr lang="zh-CN" altLang="en-US" baseline="-25000" dirty="0">
                <a:solidFill>
                  <a:srgbClr val="0000FF"/>
                </a:solidFill>
              </a:rPr>
              <a:t> </a:t>
            </a:r>
            <a:r>
              <a:rPr lang="zh-CN" altLang="en-US" dirty="0"/>
              <a:t>（旋转延时） </a:t>
            </a:r>
            <a:r>
              <a:rPr lang="en-US" altLang="zh-CN" dirty="0"/>
              <a:t>:</a:t>
            </a:r>
          </a:p>
          <a:p>
            <a:pPr lvl="1"/>
            <a:r>
              <a:rPr lang="zh-CN" altLang="en-US" dirty="0"/>
              <a:t>找到指定道后至指定的记录旋转至磁头下的时间，</a:t>
            </a:r>
          </a:p>
          <a:p>
            <a:pPr lvl="1"/>
            <a:r>
              <a:rPr lang="en-US" altLang="zh-CN" dirty="0" err="1"/>
              <a:t>t</a:t>
            </a:r>
            <a:r>
              <a:rPr lang="en-US" altLang="zh-CN" baseline="-25000" dirty="0" err="1"/>
              <a:t>s</a:t>
            </a:r>
            <a:r>
              <a:rPr lang="zh-CN" altLang="en-US" baseline="-25000" dirty="0"/>
              <a:t> </a:t>
            </a:r>
            <a:r>
              <a:rPr lang="zh-CN" altLang="en-US" dirty="0"/>
              <a:t>和 </a:t>
            </a:r>
            <a:r>
              <a:rPr lang="en-US" altLang="zh-CN" dirty="0" err="1"/>
              <a:t>t</a:t>
            </a:r>
            <a:r>
              <a:rPr lang="en-US" altLang="zh-CN" baseline="-25000" dirty="0" err="1"/>
              <a:t>r</a:t>
            </a:r>
            <a:r>
              <a:rPr lang="zh-CN" altLang="en-US" baseline="-25000" dirty="0"/>
              <a:t> </a:t>
            </a:r>
            <a:r>
              <a:rPr lang="zh-CN" altLang="en-US" dirty="0"/>
              <a:t>都是随机变化的，所以往往用平均值表示。</a:t>
            </a:r>
          </a:p>
          <a:p>
            <a:pPr lvl="1"/>
            <a:r>
              <a:rPr lang="en-US" altLang="zh-CN" dirty="0" err="1"/>
              <a:t>T</a:t>
            </a:r>
            <a:r>
              <a:rPr lang="en-US" altLang="zh-CN" baseline="-25000" dirty="0" err="1"/>
              <a:t>avg</a:t>
            </a:r>
            <a:r>
              <a:rPr lang="zh-CN" altLang="en-US" dirty="0"/>
              <a:t> </a:t>
            </a:r>
            <a:r>
              <a:rPr lang="en-US" altLang="zh-CN" baseline="-25000" dirty="0"/>
              <a:t>rotation</a:t>
            </a:r>
            <a:r>
              <a:rPr lang="zh-CN" altLang="en-US" dirty="0"/>
              <a:t> </a:t>
            </a:r>
            <a:r>
              <a:rPr lang="en-US" altLang="zh-CN" dirty="0"/>
              <a:t>= 1/2 x 1/RPMs x 60 sec/1 min</a:t>
            </a:r>
          </a:p>
          <a:p>
            <a:r>
              <a:rPr lang="zh-CN" altLang="en-US" b="1" dirty="0"/>
              <a:t>平均定位时间  </a:t>
            </a:r>
          </a:p>
          <a:p>
            <a:pPr lvl="1"/>
            <a:r>
              <a:rPr lang="en-US" altLang="zh-CN" dirty="0" err="1">
                <a:solidFill>
                  <a:schemeClr val="accent2"/>
                </a:solidFill>
              </a:rPr>
              <a:t>T</a:t>
            </a:r>
            <a:r>
              <a:rPr lang="en-US" altLang="zh-CN" baseline="-25000" dirty="0" err="1">
                <a:solidFill>
                  <a:schemeClr val="accent2"/>
                </a:solidFill>
              </a:rPr>
              <a:t>position</a:t>
            </a:r>
            <a:r>
              <a:rPr lang="zh-CN" altLang="en-US" dirty="0">
                <a:solidFill>
                  <a:schemeClr val="accent2"/>
                </a:solidFill>
              </a:rPr>
              <a:t>  </a:t>
            </a:r>
            <a:r>
              <a:rPr lang="en-US" altLang="zh-CN" dirty="0">
                <a:solidFill>
                  <a:schemeClr val="accent2"/>
                </a:solidFill>
              </a:rPr>
              <a:t>=  </a:t>
            </a:r>
            <a:r>
              <a:rPr lang="en-US" altLang="zh-CN" dirty="0" err="1">
                <a:solidFill>
                  <a:schemeClr val="accent2"/>
                </a:solidFill>
              </a:rPr>
              <a:t>T</a:t>
            </a:r>
            <a:r>
              <a:rPr lang="en-US" altLang="zh-CN" baseline="-25000" dirty="0" err="1">
                <a:solidFill>
                  <a:schemeClr val="accent2"/>
                </a:solidFill>
              </a:rPr>
              <a:t>avg</a:t>
            </a:r>
            <a:r>
              <a:rPr lang="zh-CN" altLang="en-US" dirty="0">
                <a:solidFill>
                  <a:schemeClr val="accent2"/>
                </a:solidFill>
              </a:rPr>
              <a:t> </a:t>
            </a:r>
            <a:r>
              <a:rPr lang="en-US" altLang="zh-CN" baseline="-25000" dirty="0">
                <a:solidFill>
                  <a:schemeClr val="accent2"/>
                </a:solidFill>
              </a:rPr>
              <a:t>seek</a:t>
            </a:r>
            <a:r>
              <a:rPr lang="zh-CN" altLang="en-US" dirty="0">
                <a:solidFill>
                  <a:schemeClr val="accent2"/>
                </a:solidFill>
              </a:rPr>
              <a:t> </a:t>
            </a:r>
            <a:r>
              <a:rPr lang="en-US" altLang="zh-CN" dirty="0">
                <a:solidFill>
                  <a:schemeClr val="accent2"/>
                </a:solidFill>
              </a:rPr>
              <a:t>+  </a:t>
            </a:r>
            <a:r>
              <a:rPr lang="en-US" altLang="zh-CN" dirty="0" err="1">
                <a:solidFill>
                  <a:schemeClr val="accent2"/>
                </a:solidFill>
              </a:rPr>
              <a:t>T</a:t>
            </a:r>
            <a:r>
              <a:rPr lang="en-US" altLang="zh-CN" baseline="-25000" dirty="0" err="1">
                <a:solidFill>
                  <a:schemeClr val="accent2"/>
                </a:solidFill>
              </a:rPr>
              <a:t>avg</a:t>
            </a:r>
            <a:r>
              <a:rPr lang="zh-CN" altLang="en-US" dirty="0">
                <a:solidFill>
                  <a:schemeClr val="accent2"/>
                </a:solidFill>
              </a:rPr>
              <a:t> </a:t>
            </a:r>
            <a:r>
              <a:rPr lang="en-US" altLang="zh-CN" baseline="-25000" dirty="0">
                <a:solidFill>
                  <a:schemeClr val="accent2"/>
                </a:solidFill>
              </a:rPr>
              <a:t>rotation</a:t>
            </a:r>
          </a:p>
          <a:p>
            <a:endParaRPr lang="zh-CN" altLang="en-US" dirty="0"/>
          </a:p>
        </p:txBody>
      </p:sp>
    </p:spTree>
    <p:extLst>
      <p:ext uri="{BB962C8B-B14F-4D97-AF65-F5344CB8AC3E}">
        <p14:creationId xmlns:p14="http://schemas.microsoft.com/office/powerpoint/2010/main" val="16151099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磁盘访问时间</a:t>
            </a:r>
          </a:p>
        </p:txBody>
      </p:sp>
      <p:sp>
        <p:nvSpPr>
          <p:cNvPr id="3" name="内容占位符 2"/>
          <p:cNvSpPr>
            <a:spLocks noGrp="1"/>
          </p:cNvSpPr>
          <p:nvPr>
            <p:ph idx="1"/>
          </p:nvPr>
        </p:nvSpPr>
        <p:spPr/>
        <p:txBody>
          <a:bodyPr/>
          <a:lstStyle/>
          <a:p>
            <a:r>
              <a:rPr lang="en-US" altLang="zh-CN" dirty="0"/>
              <a:t>Average time to access some target sector approximated by :</a:t>
            </a:r>
          </a:p>
          <a:p>
            <a:pPr lvl="1"/>
            <a:r>
              <a:rPr lang="en-US" altLang="zh-CN" dirty="0" err="1">
                <a:solidFill>
                  <a:schemeClr val="accent2"/>
                </a:solidFill>
              </a:rPr>
              <a:t>T</a:t>
            </a:r>
            <a:r>
              <a:rPr lang="en-US" altLang="zh-CN" baseline="-25000" dirty="0" err="1">
                <a:solidFill>
                  <a:schemeClr val="accent2"/>
                </a:solidFill>
              </a:rPr>
              <a:t>access</a:t>
            </a:r>
            <a:r>
              <a:rPr lang="en-US" altLang="zh-CN" dirty="0">
                <a:solidFill>
                  <a:schemeClr val="accent2"/>
                </a:solidFill>
              </a:rPr>
              <a:t>  =  </a:t>
            </a:r>
            <a:r>
              <a:rPr lang="en-US" altLang="zh-CN" dirty="0" err="1">
                <a:solidFill>
                  <a:schemeClr val="accent2"/>
                </a:solidFill>
              </a:rPr>
              <a:t>T</a:t>
            </a:r>
            <a:r>
              <a:rPr lang="en-US" altLang="zh-CN" baseline="-25000" dirty="0" err="1">
                <a:solidFill>
                  <a:schemeClr val="accent2"/>
                </a:solidFill>
              </a:rPr>
              <a:t>avg</a:t>
            </a:r>
            <a:r>
              <a:rPr lang="en-US" altLang="zh-CN" dirty="0">
                <a:solidFill>
                  <a:schemeClr val="accent2"/>
                </a:solidFill>
              </a:rPr>
              <a:t> </a:t>
            </a:r>
            <a:r>
              <a:rPr lang="en-US" altLang="zh-CN" baseline="-25000" dirty="0">
                <a:solidFill>
                  <a:schemeClr val="accent2"/>
                </a:solidFill>
              </a:rPr>
              <a:t>seek</a:t>
            </a:r>
            <a:r>
              <a:rPr lang="en-US" altLang="zh-CN" dirty="0">
                <a:solidFill>
                  <a:schemeClr val="accent2"/>
                </a:solidFill>
              </a:rPr>
              <a:t> +  </a:t>
            </a:r>
            <a:r>
              <a:rPr lang="en-US" altLang="zh-CN" dirty="0" err="1">
                <a:solidFill>
                  <a:schemeClr val="accent2"/>
                </a:solidFill>
              </a:rPr>
              <a:t>T</a:t>
            </a:r>
            <a:r>
              <a:rPr lang="en-US" altLang="zh-CN" baseline="-25000" dirty="0" err="1">
                <a:solidFill>
                  <a:schemeClr val="accent2"/>
                </a:solidFill>
              </a:rPr>
              <a:t>avg</a:t>
            </a:r>
            <a:r>
              <a:rPr lang="en-US" altLang="zh-CN" dirty="0">
                <a:solidFill>
                  <a:schemeClr val="accent2"/>
                </a:solidFill>
              </a:rPr>
              <a:t> </a:t>
            </a:r>
            <a:r>
              <a:rPr lang="en-US" altLang="zh-CN" baseline="-25000" dirty="0">
                <a:solidFill>
                  <a:schemeClr val="accent2"/>
                </a:solidFill>
              </a:rPr>
              <a:t>rotation</a:t>
            </a:r>
            <a:r>
              <a:rPr lang="en-US" altLang="zh-CN" dirty="0">
                <a:solidFill>
                  <a:schemeClr val="accent2"/>
                </a:solidFill>
              </a:rPr>
              <a:t>+  </a:t>
            </a:r>
            <a:r>
              <a:rPr lang="en-US" altLang="zh-CN" dirty="0" err="1">
                <a:solidFill>
                  <a:schemeClr val="accent2"/>
                </a:solidFill>
              </a:rPr>
              <a:t>T</a:t>
            </a:r>
            <a:r>
              <a:rPr lang="en-US" altLang="zh-CN" baseline="-25000" dirty="0" err="1">
                <a:solidFill>
                  <a:schemeClr val="accent2"/>
                </a:solidFill>
              </a:rPr>
              <a:t>avg</a:t>
            </a:r>
            <a:r>
              <a:rPr lang="en-US" altLang="zh-CN" dirty="0">
                <a:solidFill>
                  <a:schemeClr val="accent2"/>
                </a:solidFill>
              </a:rPr>
              <a:t> </a:t>
            </a:r>
            <a:r>
              <a:rPr lang="en-US" altLang="zh-CN" baseline="-25000" dirty="0">
                <a:solidFill>
                  <a:schemeClr val="accent2"/>
                </a:solidFill>
              </a:rPr>
              <a:t>transfer</a:t>
            </a:r>
            <a:endParaRPr lang="en-US" altLang="zh-CN" dirty="0">
              <a:solidFill>
                <a:schemeClr val="accent2"/>
              </a:solidFill>
            </a:endParaRPr>
          </a:p>
          <a:p>
            <a:r>
              <a:rPr lang="en-US" altLang="zh-CN" dirty="0"/>
              <a:t>Transfer time	</a:t>
            </a:r>
          </a:p>
          <a:p>
            <a:pPr lvl="1"/>
            <a:r>
              <a:rPr lang="en-US" altLang="zh-CN" dirty="0"/>
              <a:t>Time to read the bits in the target sector.</a:t>
            </a:r>
          </a:p>
          <a:p>
            <a:pPr lvl="1"/>
            <a:r>
              <a:rPr lang="en-US" altLang="zh-CN" dirty="0" err="1"/>
              <a:t>T</a:t>
            </a:r>
            <a:r>
              <a:rPr lang="en-US" altLang="zh-CN" baseline="-25000" dirty="0" err="1"/>
              <a:t>avg</a:t>
            </a:r>
            <a:r>
              <a:rPr lang="en-US" altLang="zh-CN" baseline="-25000" dirty="0"/>
              <a:t> transfer</a:t>
            </a:r>
            <a:r>
              <a:rPr lang="en-US" altLang="zh-CN" dirty="0"/>
              <a:t> = 1/RPM x 1/</a:t>
            </a:r>
          </a:p>
          <a:p>
            <a:pPr lvl="2">
              <a:buNone/>
            </a:pPr>
            <a:r>
              <a:rPr lang="en-US" altLang="zh-CN" sz="1900" dirty="0"/>
              <a:t>       </a:t>
            </a:r>
            <a:r>
              <a:rPr lang="en-US" altLang="zh-CN" sz="2100" dirty="0"/>
              <a:t>(</a:t>
            </a:r>
            <a:r>
              <a:rPr lang="en-US" altLang="zh-CN" sz="2100" dirty="0" err="1"/>
              <a:t>avg</a:t>
            </a:r>
            <a:r>
              <a:rPr lang="en-US" altLang="zh-CN" sz="2100" dirty="0"/>
              <a:t> #sectors/track) x 60 secs/1 min.</a:t>
            </a:r>
          </a:p>
          <a:p>
            <a:endParaRPr lang="zh-CN" altLang="en-US" dirty="0"/>
          </a:p>
        </p:txBody>
      </p:sp>
    </p:spTree>
    <p:extLst>
      <p:ext uri="{BB962C8B-B14F-4D97-AF65-F5344CB8AC3E}">
        <p14:creationId xmlns:p14="http://schemas.microsoft.com/office/powerpoint/2010/main" val="205350901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Disk access time example</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Given:</a:t>
            </a:r>
          </a:p>
          <a:p>
            <a:pPr lvl="1"/>
            <a:r>
              <a:rPr lang="en-US" altLang="zh-CN" sz="2200" dirty="0"/>
              <a:t>Rotational rate = 7,200 RPM</a:t>
            </a:r>
          </a:p>
          <a:p>
            <a:pPr lvl="1"/>
            <a:r>
              <a:rPr lang="en-US" altLang="zh-CN" sz="2200" dirty="0"/>
              <a:t>Average seek time  = 9 </a:t>
            </a:r>
            <a:r>
              <a:rPr lang="en-US" altLang="zh-CN" sz="2200" dirty="0" err="1"/>
              <a:t>ms.</a:t>
            </a:r>
            <a:endParaRPr lang="en-US" altLang="zh-CN" sz="2200" dirty="0"/>
          </a:p>
          <a:p>
            <a:pPr lvl="1"/>
            <a:r>
              <a:rPr lang="en-US" altLang="zh-CN" sz="2200" dirty="0" err="1"/>
              <a:t>Avg</a:t>
            </a:r>
            <a:r>
              <a:rPr lang="en-US" altLang="zh-CN" sz="2200" dirty="0"/>
              <a:t> # sectors/track = 400.</a:t>
            </a:r>
          </a:p>
          <a:p>
            <a:r>
              <a:rPr lang="en-US" altLang="zh-CN" dirty="0"/>
              <a:t>Derived:</a:t>
            </a:r>
          </a:p>
          <a:p>
            <a:pPr lvl="1"/>
            <a:r>
              <a:rPr lang="en-US" altLang="zh-CN" dirty="0" err="1"/>
              <a:t>T</a:t>
            </a:r>
            <a:r>
              <a:rPr lang="en-US" altLang="zh-CN" baseline="-25000" dirty="0" err="1"/>
              <a:t>avg</a:t>
            </a:r>
            <a:r>
              <a:rPr lang="en-US" altLang="zh-CN" dirty="0"/>
              <a:t> </a:t>
            </a:r>
            <a:r>
              <a:rPr lang="en-US" altLang="zh-CN" baseline="-25000" dirty="0"/>
              <a:t>rotation</a:t>
            </a:r>
            <a:r>
              <a:rPr lang="en-US" altLang="zh-CN" dirty="0"/>
              <a:t> = 1/2 x (60 /7200 ) x 1000  = 4 </a:t>
            </a:r>
            <a:r>
              <a:rPr lang="en-US" altLang="zh-CN" dirty="0" err="1"/>
              <a:t>ms.</a:t>
            </a:r>
            <a:endParaRPr lang="en-US" altLang="zh-CN" dirty="0"/>
          </a:p>
          <a:p>
            <a:pPr lvl="1"/>
            <a:r>
              <a:rPr lang="en-US" altLang="zh-CN" dirty="0" err="1"/>
              <a:t>T</a:t>
            </a:r>
            <a:r>
              <a:rPr lang="en-US" altLang="zh-CN" baseline="-25000" dirty="0" err="1"/>
              <a:t>avg</a:t>
            </a:r>
            <a:r>
              <a:rPr lang="en-US" altLang="zh-CN" baseline="-25000" dirty="0"/>
              <a:t> transfer</a:t>
            </a:r>
            <a:r>
              <a:rPr lang="en-US" altLang="zh-CN" dirty="0"/>
              <a:t> = 60/7200 x 1/400  x 1000  = 0.02 </a:t>
            </a:r>
            <a:r>
              <a:rPr lang="en-US" altLang="zh-CN" dirty="0" err="1"/>
              <a:t>ms</a:t>
            </a:r>
            <a:endParaRPr lang="en-US" altLang="zh-CN" dirty="0"/>
          </a:p>
          <a:p>
            <a:pPr lvl="1"/>
            <a:r>
              <a:rPr lang="en-US" altLang="zh-CN" dirty="0" err="1"/>
              <a:t>T</a:t>
            </a:r>
            <a:r>
              <a:rPr lang="en-US" altLang="zh-CN" baseline="-25000" dirty="0" err="1"/>
              <a:t>access</a:t>
            </a:r>
            <a:r>
              <a:rPr lang="en-US" altLang="zh-CN" dirty="0"/>
              <a:t>      = 9 </a:t>
            </a:r>
            <a:r>
              <a:rPr lang="en-US" altLang="zh-CN" dirty="0" err="1"/>
              <a:t>ms</a:t>
            </a:r>
            <a:r>
              <a:rPr lang="en-US" altLang="zh-CN" dirty="0"/>
              <a:t> + 4 </a:t>
            </a:r>
            <a:r>
              <a:rPr lang="en-US" altLang="zh-CN" dirty="0" err="1"/>
              <a:t>ms</a:t>
            </a:r>
            <a:r>
              <a:rPr lang="en-US" altLang="zh-CN" dirty="0"/>
              <a:t> + </a:t>
            </a:r>
            <a:r>
              <a:rPr lang="en-US" altLang="zh-CN" dirty="0">
                <a:solidFill>
                  <a:srgbClr val="0070C0"/>
                </a:solidFill>
              </a:rPr>
              <a:t>0.02 </a:t>
            </a:r>
            <a:r>
              <a:rPr lang="en-US" altLang="zh-CN" dirty="0" err="1">
                <a:solidFill>
                  <a:srgbClr val="0070C0"/>
                </a:solidFill>
              </a:rPr>
              <a:t>ms</a:t>
            </a:r>
            <a:endParaRPr lang="en-US" altLang="zh-CN" dirty="0">
              <a:solidFill>
                <a:srgbClr val="0070C0"/>
              </a:solidFill>
            </a:endParaRPr>
          </a:p>
          <a:p>
            <a:pPr lvl="1"/>
            <a:endParaRPr lang="en-US" altLang="zh-CN" dirty="0">
              <a:solidFill>
                <a:srgbClr val="0070C0"/>
              </a:solidFill>
            </a:endParaRPr>
          </a:p>
          <a:p>
            <a:pPr marL="457200" lvl="1" indent="0">
              <a:buNone/>
            </a:pPr>
            <a:r>
              <a:rPr lang="zh-CN" altLang="en-US" sz="2200" dirty="0"/>
              <a:t>有效时间？</a:t>
            </a:r>
            <a:endParaRPr lang="en-US" altLang="zh-CN" sz="2200" dirty="0"/>
          </a:p>
          <a:p>
            <a:endParaRPr lang="zh-CN" altLang="en-US" dirty="0"/>
          </a:p>
        </p:txBody>
      </p:sp>
    </p:spTree>
    <p:extLst>
      <p:ext uri="{BB962C8B-B14F-4D97-AF65-F5344CB8AC3E}">
        <p14:creationId xmlns:p14="http://schemas.microsoft.com/office/powerpoint/2010/main" val="3033794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Important points</a:t>
            </a:r>
            <a:endParaRPr lang="zh-CN" altLang="en-US" dirty="0"/>
          </a:p>
        </p:txBody>
      </p:sp>
      <p:sp>
        <p:nvSpPr>
          <p:cNvPr id="3" name="内容占位符 2"/>
          <p:cNvSpPr>
            <a:spLocks noGrp="1"/>
          </p:cNvSpPr>
          <p:nvPr>
            <p:ph idx="1"/>
          </p:nvPr>
        </p:nvSpPr>
        <p:spPr>
          <a:xfrm>
            <a:off x="487822" y="942764"/>
            <a:ext cx="11031078" cy="5637024"/>
          </a:xfrm>
        </p:spPr>
        <p:txBody>
          <a:bodyPr/>
          <a:lstStyle/>
          <a:p>
            <a:r>
              <a:rPr lang="en-US" altLang="zh-CN" dirty="0"/>
              <a:t>Access time dominated by seek time and rotational latency.</a:t>
            </a:r>
          </a:p>
          <a:p>
            <a:r>
              <a:rPr lang="en-US" altLang="zh-CN" dirty="0"/>
              <a:t>First bit in a sector is the most expensive, the rest are free.</a:t>
            </a:r>
          </a:p>
          <a:p>
            <a:r>
              <a:rPr lang="en-US" altLang="zh-CN" dirty="0"/>
              <a:t>SRAM access time is about  4ns/</a:t>
            </a:r>
            <a:r>
              <a:rPr lang="en-US" altLang="zh-CN" dirty="0" err="1"/>
              <a:t>doubleword</a:t>
            </a:r>
            <a:r>
              <a:rPr lang="en-US" altLang="zh-CN" dirty="0"/>
              <a:t>, DRAM about  60 ns</a:t>
            </a:r>
          </a:p>
          <a:p>
            <a:pPr lvl="1"/>
            <a:r>
              <a:rPr lang="en-US" altLang="zh-CN" sz="2400" dirty="0"/>
              <a:t>Disk is about 40,000 times slower than SRAM, </a:t>
            </a:r>
          </a:p>
          <a:p>
            <a:pPr lvl="1"/>
            <a:r>
              <a:rPr lang="en-US" altLang="zh-CN" sz="2400" dirty="0"/>
              <a:t>2,500 times slower then DRAM.</a:t>
            </a:r>
          </a:p>
          <a:p>
            <a:endParaRPr lang="zh-CN" altLang="en-US" dirty="0"/>
          </a:p>
        </p:txBody>
      </p:sp>
    </p:spTree>
    <p:extLst>
      <p:ext uri="{BB962C8B-B14F-4D97-AF65-F5344CB8AC3E}">
        <p14:creationId xmlns:p14="http://schemas.microsoft.com/office/powerpoint/2010/main" val="11466846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p>
        </p:txBody>
      </p:sp>
      <p:sp>
        <p:nvSpPr>
          <p:cNvPr id="3" name="内容占位符 2"/>
          <p:cNvSpPr>
            <a:spLocks noGrp="1"/>
          </p:cNvSpPr>
          <p:nvPr>
            <p:ph idx="1"/>
          </p:nvPr>
        </p:nvSpPr>
        <p:spPr>
          <a:xfrm>
            <a:off x="487822" y="942764"/>
            <a:ext cx="11249066" cy="5637024"/>
          </a:xfrm>
        </p:spPr>
        <p:txBody>
          <a:bodyPr>
            <a:normAutofit/>
          </a:bodyPr>
          <a:lstStyle/>
          <a:p>
            <a:pPr marL="0" indent="0">
              <a:buNone/>
            </a:pPr>
            <a:r>
              <a:rPr lang="zh-CN" altLang="en-US" dirty="0">
                <a:latin typeface="+mn-ea"/>
                <a:ea typeface="+mn-ea"/>
              </a:rPr>
              <a:t>磁盘组共有</a:t>
            </a:r>
            <a:r>
              <a:rPr lang="en-US" altLang="zh-CN" dirty="0">
                <a:latin typeface="+mn-ea"/>
                <a:ea typeface="+mn-ea"/>
              </a:rPr>
              <a:t>8</a:t>
            </a:r>
            <a:r>
              <a:rPr lang="zh-CN" altLang="en-US" dirty="0">
                <a:latin typeface="+mn-ea"/>
                <a:ea typeface="+mn-ea"/>
              </a:rPr>
              <a:t>个面，存储区内径</a:t>
            </a:r>
            <a:r>
              <a:rPr lang="en-US" altLang="zh-CN" dirty="0">
                <a:latin typeface="+mn-ea"/>
                <a:ea typeface="+mn-ea"/>
              </a:rPr>
              <a:t>2</a:t>
            </a:r>
            <a:r>
              <a:rPr lang="zh-CN" altLang="en-US" dirty="0">
                <a:latin typeface="+mn-ea"/>
                <a:ea typeface="+mn-ea"/>
              </a:rPr>
              <a:t>英寸</a:t>
            </a:r>
            <a:r>
              <a:rPr lang="en-US" altLang="zh-CN" dirty="0">
                <a:latin typeface="+mn-ea"/>
                <a:ea typeface="+mn-ea"/>
              </a:rPr>
              <a:t>,</a:t>
            </a:r>
            <a:r>
              <a:rPr lang="zh-CN" altLang="en-US" dirty="0">
                <a:latin typeface="+mn-ea"/>
                <a:ea typeface="+mn-ea"/>
              </a:rPr>
              <a:t>外径</a:t>
            </a:r>
            <a:r>
              <a:rPr lang="en-US" altLang="zh-CN" dirty="0">
                <a:latin typeface="+mn-ea"/>
                <a:ea typeface="+mn-ea"/>
              </a:rPr>
              <a:t>8</a:t>
            </a:r>
            <a:r>
              <a:rPr lang="zh-CN" altLang="en-US" dirty="0">
                <a:latin typeface="+mn-ea"/>
                <a:ea typeface="+mn-ea"/>
              </a:rPr>
              <a:t>英寸，道密度为</a:t>
            </a:r>
            <a:r>
              <a:rPr lang="en-US" altLang="zh-CN" dirty="0">
                <a:latin typeface="+mn-ea"/>
                <a:ea typeface="+mn-ea"/>
              </a:rPr>
              <a:t>100TPI</a:t>
            </a:r>
            <a:r>
              <a:rPr lang="zh-CN" altLang="en-US" dirty="0">
                <a:latin typeface="+mn-ea"/>
                <a:ea typeface="+mn-ea"/>
              </a:rPr>
              <a:t>，最内道位密度为</a:t>
            </a:r>
            <a:r>
              <a:rPr lang="en-US" altLang="zh-CN" dirty="0">
                <a:latin typeface="+mn-ea"/>
                <a:ea typeface="+mn-ea"/>
              </a:rPr>
              <a:t>5000BPI</a:t>
            </a:r>
            <a:r>
              <a:rPr lang="zh-CN" altLang="en-US" dirty="0">
                <a:latin typeface="+mn-ea"/>
                <a:ea typeface="+mn-ea"/>
              </a:rPr>
              <a:t>，转速为</a:t>
            </a:r>
            <a:r>
              <a:rPr lang="en-US" altLang="zh-CN" dirty="0">
                <a:latin typeface="+mn-ea"/>
                <a:ea typeface="+mn-ea"/>
              </a:rPr>
              <a:t>3000</a:t>
            </a:r>
            <a:r>
              <a:rPr lang="zh-CN" altLang="en-US" dirty="0">
                <a:latin typeface="+mn-ea"/>
                <a:ea typeface="+mn-ea"/>
              </a:rPr>
              <a:t>转</a:t>
            </a:r>
            <a:r>
              <a:rPr lang="en-US" altLang="zh-CN" dirty="0">
                <a:latin typeface="+mn-ea"/>
                <a:ea typeface="+mn-ea"/>
              </a:rPr>
              <a:t>/</a:t>
            </a:r>
            <a:r>
              <a:rPr lang="zh-CN" altLang="en-US" dirty="0">
                <a:latin typeface="+mn-ea"/>
                <a:ea typeface="+mn-ea"/>
              </a:rPr>
              <a:t>分，平均寻道时间为</a:t>
            </a:r>
            <a:r>
              <a:rPr lang="en-US" altLang="zh-CN" dirty="0">
                <a:latin typeface="+mn-ea"/>
                <a:ea typeface="+mn-ea"/>
              </a:rPr>
              <a:t>10ms</a:t>
            </a:r>
            <a:r>
              <a:rPr lang="zh-CN" altLang="en-US" dirty="0">
                <a:latin typeface="+mn-ea"/>
                <a:ea typeface="+mn-ea"/>
              </a:rPr>
              <a:t>。</a:t>
            </a:r>
          </a:p>
          <a:p>
            <a:pPr marL="0" indent="0">
              <a:buNone/>
            </a:pPr>
            <a:r>
              <a:rPr lang="zh-CN" altLang="en-US" dirty="0">
                <a:latin typeface="+mn-ea"/>
                <a:ea typeface="+mn-ea"/>
              </a:rPr>
              <a:t>         </a:t>
            </a:r>
            <a:r>
              <a:rPr lang="en-US" altLang="zh-CN" dirty="0">
                <a:latin typeface="+mn-ea"/>
                <a:ea typeface="+mn-ea"/>
              </a:rPr>
              <a:t>1) </a:t>
            </a:r>
            <a:r>
              <a:rPr lang="zh-CN" altLang="en-US" dirty="0">
                <a:latin typeface="+mn-ea"/>
                <a:ea typeface="+mn-ea"/>
              </a:rPr>
              <a:t>平均定位时间是多少？      </a:t>
            </a:r>
            <a:r>
              <a:rPr lang="en-US" altLang="zh-CN" dirty="0">
                <a:latin typeface="+mn-ea"/>
                <a:ea typeface="+mn-ea"/>
              </a:rPr>
              <a:t>2</a:t>
            </a:r>
            <a:r>
              <a:rPr lang="zh-CN" altLang="en-US" dirty="0">
                <a:latin typeface="+mn-ea"/>
                <a:ea typeface="+mn-ea"/>
              </a:rPr>
              <a:t>）共有多少圆柱面？</a:t>
            </a:r>
          </a:p>
          <a:p>
            <a:pPr marL="0" indent="0">
              <a:buNone/>
            </a:pPr>
            <a:r>
              <a:rPr lang="zh-CN" altLang="en-US" dirty="0">
                <a:latin typeface="+mn-ea"/>
                <a:ea typeface="+mn-ea"/>
              </a:rPr>
              <a:t>         </a:t>
            </a:r>
            <a:r>
              <a:rPr lang="en-US" altLang="zh-CN" dirty="0">
                <a:latin typeface="+mn-ea"/>
                <a:ea typeface="+mn-ea"/>
              </a:rPr>
              <a:t>3</a:t>
            </a:r>
            <a:r>
              <a:rPr lang="zh-CN" altLang="en-US" dirty="0">
                <a:latin typeface="+mn-ea"/>
                <a:ea typeface="+mn-ea"/>
              </a:rPr>
              <a:t>）总存储容量是多少？       </a:t>
            </a:r>
            <a:r>
              <a:rPr lang="en-US" altLang="zh-CN" dirty="0">
                <a:latin typeface="+mn-ea"/>
                <a:ea typeface="+mn-ea"/>
              </a:rPr>
              <a:t>4</a:t>
            </a:r>
            <a:r>
              <a:rPr lang="zh-CN" altLang="en-US" dirty="0">
                <a:latin typeface="+mn-ea"/>
                <a:ea typeface="+mn-ea"/>
              </a:rPr>
              <a:t>）数据传输率是多少？</a:t>
            </a:r>
          </a:p>
          <a:p>
            <a:pPr>
              <a:buNone/>
            </a:pPr>
            <a:r>
              <a:rPr lang="zh-CN" altLang="en-US" sz="1900" dirty="0">
                <a:solidFill>
                  <a:srgbClr val="C00000"/>
                </a:solidFill>
              </a:rPr>
              <a:t>       </a:t>
            </a:r>
            <a:r>
              <a:rPr lang="en-US" altLang="zh-CN" sz="1900" dirty="0">
                <a:solidFill>
                  <a:srgbClr val="C00000"/>
                </a:solidFill>
              </a:rPr>
              <a:t>1</a:t>
            </a:r>
            <a:r>
              <a:rPr lang="zh-CN" altLang="en-US" sz="1900" dirty="0">
                <a:solidFill>
                  <a:srgbClr val="C00000"/>
                </a:solidFill>
              </a:rPr>
              <a:t>）平均定位时间</a:t>
            </a:r>
            <a:r>
              <a:rPr lang="en-US" altLang="zh-CN" sz="1900" dirty="0">
                <a:solidFill>
                  <a:srgbClr val="C00000"/>
                </a:solidFill>
              </a:rPr>
              <a:t>=</a:t>
            </a:r>
            <a:r>
              <a:rPr lang="zh-CN" altLang="en-US" sz="1900" dirty="0">
                <a:solidFill>
                  <a:srgbClr val="C00000"/>
                </a:solidFill>
              </a:rPr>
              <a:t>平均找道时间</a:t>
            </a:r>
            <a:r>
              <a:rPr lang="en-US" altLang="zh-CN" sz="1900" dirty="0">
                <a:solidFill>
                  <a:srgbClr val="C00000"/>
                </a:solidFill>
              </a:rPr>
              <a:t>+</a:t>
            </a:r>
            <a:r>
              <a:rPr lang="zh-CN" altLang="en-US" sz="1900" dirty="0">
                <a:solidFill>
                  <a:srgbClr val="C00000"/>
                </a:solidFill>
              </a:rPr>
              <a:t>平均等待时间</a:t>
            </a:r>
          </a:p>
          <a:p>
            <a:pPr>
              <a:buNone/>
            </a:pPr>
            <a:r>
              <a:rPr lang="zh-CN" altLang="en-US" sz="1900" dirty="0">
                <a:solidFill>
                  <a:srgbClr val="C00000"/>
                </a:solidFill>
              </a:rPr>
              <a:t>               平均等待时间</a:t>
            </a:r>
            <a:r>
              <a:rPr lang="en-US" altLang="zh-CN" sz="1900" dirty="0">
                <a:solidFill>
                  <a:srgbClr val="C00000"/>
                </a:solidFill>
              </a:rPr>
              <a:t>=</a:t>
            </a:r>
            <a:r>
              <a:rPr lang="zh-CN" altLang="en-US" sz="1900" dirty="0">
                <a:solidFill>
                  <a:srgbClr val="C00000"/>
                </a:solidFill>
              </a:rPr>
              <a:t>（</a:t>
            </a:r>
            <a:r>
              <a:rPr lang="en-US" altLang="zh-CN" sz="1900" dirty="0">
                <a:solidFill>
                  <a:srgbClr val="C00000"/>
                </a:solidFill>
              </a:rPr>
              <a:t>1/3000/60</a:t>
            </a:r>
            <a:r>
              <a:rPr lang="zh-CN" altLang="en-US" sz="1900" dirty="0">
                <a:solidFill>
                  <a:srgbClr val="C00000"/>
                </a:solidFill>
              </a:rPr>
              <a:t>）</a:t>
            </a:r>
            <a:r>
              <a:rPr lang="en-US" altLang="zh-CN" sz="1900" dirty="0">
                <a:solidFill>
                  <a:srgbClr val="C00000"/>
                </a:solidFill>
              </a:rPr>
              <a:t>/2=10 </a:t>
            </a:r>
            <a:r>
              <a:rPr lang="en-US" altLang="zh-CN" sz="1900" dirty="0" err="1">
                <a:solidFill>
                  <a:srgbClr val="C00000"/>
                </a:solidFill>
              </a:rPr>
              <a:t>ms</a:t>
            </a:r>
            <a:r>
              <a:rPr lang="en-US" altLang="zh-CN" sz="1900" dirty="0">
                <a:solidFill>
                  <a:srgbClr val="C00000"/>
                </a:solidFill>
              </a:rPr>
              <a:t>         </a:t>
            </a:r>
            <a:r>
              <a:rPr lang="zh-CN" altLang="en-US" sz="1900" dirty="0">
                <a:solidFill>
                  <a:srgbClr val="C00000"/>
                </a:solidFill>
              </a:rPr>
              <a:t>平均存取时间</a:t>
            </a:r>
            <a:r>
              <a:rPr lang="en-US" altLang="zh-CN" sz="1900" dirty="0">
                <a:solidFill>
                  <a:srgbClr val="C00000"/>
                </a:solidFill>
              </a:rPr>
              <a:t>=10ms+10ms=20ms</a:t>
            </a:r>
          </a:p>
          <a:p>
            <a:pPr>
              <a:buNone/>
            </a:pPr>
            <a:r>
              <a:rPr lang="en-US" altLang="zh-CN" sz="1900" dirty="0">
                <a:solidFill>
                  <a:srgbClr val="C00000"/>
                </a:solidFill>
              </a:rPr>
              <a:t>       2) </a:t>
            </a:r>
            <a:r>
              <a:rPr lang="zh-CN" altLang="en-US" sz="1900" dirty="0">
                <a:solidFill>
                  <a:srgbClr val="C00000"/>
                </a:solidFill>
              </a:rPr>
              <a:t>圆柱面数</a:t>
            </a:r>
            <a:r>
              <a:rPr lang="en-US" altLang="zh-CN" sz="1900" dirty="0">
                <a:solidFill>
                  <a:srgbClr val="C00000"/>
                </a:solidFill>
              </a:rPr>
              <a:t>=</a:t>
            </a:r>
            <a:r>
              <a:rPr lang="zh-CN" altLang="en-US" sz="1900" dirty="0">
                <a:solidFill>
                  <a:srgbClr val="C00000"/>
                </a:solidFill>
              </a:rPr>
              <a:t>有效存储区域长度</a:t>
            </a:r>
            <a:r>
              <a:rPr lang="en-US" altLang="zh-CN" sz="1900" dirty="0">
                <a:solidFill>
                  <a:srgbClr val="C00000"/>
                </a:solidFill>
              </a:rPr>
              <a:t>×</a:t>
            </a:r>
            <a:r>
              <a:rPr lang="zh-CN" altLang="en-US" sz="1900" dirty="0">
                <a:solidFill>
                  <a:srgbClr val="C00000"/>
                </a:solidFill>
              </a:rPr>
              <a:t>道密度＝（（</a:t>
            </a:r>
            <a:r>
              <a:rPr lang="en-US" altLang="zh-CN" sz="1900" dirty="0">
                <a:solidFill>
                  <a:srgbClr val="C00000"/>
                </a:solidFill>
              </a:rPr>
              <a:t>8</a:t>
            </a:r>
            <a:r>
              <a:rPr lang="zh-CN" altLang="en-US" sz="1900" dirty="0">
                <a:solidFill>
                  <a:srgbClr val="C00000"/>
                </a:solidFill>
              </a:rPr>
              <a:t>－</a:t>
            </a:r>
            <a:r>
              <a:rPr lang="en-US" altLang="zh-CN" sz="1900" dirty="0">
                <a:solidFill>
                  <a:srgbClr val="C00000"/>
                </a:solidFill>
              </a:rPr>
              <a:t>2</a:t>
            </a:r>
            <a:r>
              <a:rPr lang="zh-CN" altLang="en-US" sz="1900" dirty="0">
                <a:solidFill>
                  <a:srgbClr val="C00000"/>
                </a:solidFill>
              </a:rPr>
              <a:t>）</a:t>
            </a:r>
            <a:r>
              <a:rPr lang="en-US" altLang="zh-CN" sz="1900" dirty="0">
                <a:solidFill>
                  <a:srgbClr val="C00000"/>
                </a:solidFill>
              </a:rPr>
              <a:t>/2</a:t>
            </a:r>
            <a:r>
              <a:rPr lang="zh-CN" altLang="en-US" sz="1900" dirty="0">
                <a:solidFill>
                  <a:srgbClr val="C00000"/>
                </a:solidFill>
              </a:rPr>
              <a:t>）</a:t>
            </a:r>
            <a:r>
              <a:rPr lang="en-US" altLang="zh-CN" sz="1900" dirty="0">
                <a:solidFill>
                  <a:srgbClr val="C00000"/>
                </a:solidFill>
              </a:rPr>
              <a:t>×100</a:t>
            </a:r>
            <a:r>
              <a:rPr lang="zh-CN" altLang="en-US" sz="1900" dirty="0">
                <a:solidFill>
                  <a:srgbClr val="C00000"/>
                </a:solidFill>
              </a:rPr>
              <a:t>道</a:t>
            </a:r>
            <a:r>
              <a:rPr lang="en-US" altLang="zh-CN" sz="1900" dirty="0">
                <a:solidFill>
                  <a:srgbClr val="C00000"/>
                </a:solidFill>
              </a:rPr>
              <a:t>=300</a:t>
            </a:r>
            <a:r>
              <a:rPr lang="zh-CN" altLang="en-US" sz="1900" dirty="0">
                <a:solidFill>
                  <a:srgbClr val="C00000"/>
                </a:solidFill>
              </a:rPr>
              <a:t>道</a:t>
            </a:r>
          </a:p>
          <a:p>
            <a:pPr>
              <a:buNone/>
            </a:pPr>
            <a:r>
              <a:rPr lang="zh-CN" altLang="en-US" sz="1900" dirty="0">
                <a:solidFill>
                  <a:srgbClr val="C00000"/>
                </a:solidFill>
              </a:rPr>
              <a:t>       </a:t>
            </a:r>
            <a:r>
              <a:rPr lang="en-US" altLang="zh-CN" sz="1900" dirty="0">
                <a:solidFill>
                  <a:srgbClr val="C00000"/>
                </a:solidFill>
              </a:rPr>
              <a:t>3</a:t>
            </a:r>
            <a:r>
              <a:rPr lang="zh-CN" altLang="en-US" sz="1900" dirty="0">
                <a:solidFill>
                  <a:srgbClr val="C00000"/>
                </a:solidFill>
              </a:rPr>
              <a:t>）总存储容量</a:t>
            </a:r>
            <a:r>
              <a:rPr lang="en-US" altLang="zh-CN" sz="1900" dirty="0">
                <a:solidFill>
                  <a:srgbClr val="C00000"/>
                </a:solidFill>
              </a:rPr>
              <a:t>=</a:t>
            </a:r>
            <a:r>
              <a:rPr lang="zh-CN" altLang="en-US" sz="1900" dirty="0">
                <a:solidFill>
                  <a:srgbClr val="C00000"/>
                </a:solidFill>
              </a:rPr>
              <a:t>磁道长度</a:t>
            </a:r>
            <a:r>
              <a:rPr lang="en-US" altLang="zh-CN" sz="1900" dirty="0">
                <a:solidFill>
                  <a:srgbClr val="C00000"/>
                </a:solidFill>
              </a:rPr>
              <a:t>×</a:t>
            </a:r>
            <a:r>
              <a:rPr lang="zh-CN" altLang="en-US" sz="1900" dirty="0">
                <a:solidFill>
                  <a:srgbClr val="C00000"/>
                </a:solidFill>
              </a:rPr>
              <a:t>位密度</a:t>
            </a:r>
            <a:r>
              <a:rPr lang="en-US" altLang="zh-CN" sz="1900" dirty="0">
                <a:solidFill>
                  <a:srgbClr val="C00000"/>
                </a:solidFill>
              </a:rPr>
              <a:t>×</a:t>
            </a:r>
            <a:r>
              <a:rPr lang="zh-CN" altLang="en-US" sz="1900" dirty="0">
                <a:solidFill>
                  <a:srgbClr val="C00000"/>
                </a:solidFill>
              </a:rPr>
              <a:t>柱面数</a:t>
            </a:r>
            <a:r>
              <a:rPr lang="en-US" altLang="zh-CN" sz="1900" dirty="0">
                <a:solidFill>
                  <a:srgbClr val="C00000"/>
                </a:solidFill>
              </a:rPr>
              <a:t>×</a:t>
            </a:r>
            <a:r>
              <a:rPr lang="zh-CN" altLang="en-US" sz="1900" dirty="0">
                <a:solidFill>
                  <a:srgbClr val="C00000"/>
                </a:solidFill>
              </a:rPr>
              <a:t>盘面数＝</a:t>
            </a:r>
            <a:r>
              <a:rPr lang="en-US" altLang="zh-CN" sz="1900" dirty="0">
                <a:solidFill>
                  <a:srgbClr val="C00000"/>
                </a:solidFill>
              </a:rPr>
              <a:t>2×3.14 × 1×5000×300×8= 75.36(MB)</a:t>
            </a:r>
          </a:p>
          <a:p>
            <a:pPr>
              <a:buNone/>
            </a:pPr>
            <a:r>
              <a:rPr lang="en-US" altLang="zh-CN" sz="1900" dirty="0">
                <a:solidFill>
                  <a:srgbClr val="C00000"/>
                </a:solidFill>
              </a:rPr>
              <a:t>       4) </a:t>
            </a:r>
            <a:r>
              <a:rPr lang="zh-CN" altLang="en-US" sz="1900" dirty="0">
                <a:solidFill>
                  <a:srgbClr val="C00000"/>
                </a:solidFill>
              </a:rPr>
              <a:t>数据传输率</a:t>
            </a:r>
            <a:r>
              <a:rPr lang="en-US" altLang="zh-CN" sz="1900" dirty="0">
                <a:solidFill>
                  <a:srgbClr val="C00000"/>
                </a:solidFill>
              </a:rPr>
              <a:t>= </a:t>
            </a:r>
            <a:r>
              <a:rPr lang="zh-CN" altLang="en-US" sz="1900" dirty="0">
                <a:solidFill>
                  <a:srgbClr val="C00000"/>
                </a:solidFill>
              </a:rPr>
              <a:t>位密度</a:t>
            </a:r>
            <a:r>
              <a:rPr lang="en-US" altLang="zh-CN" sz="1900" dirty="0">
                <a:solidFill>
                  <a:srgbClr val="C00000"/>
                </a:solidFill>
              </a:rPr>
              <a:t>×</a:t>
            </a:r>
            <a:r>
              <a:rPr lang="zh-CN" altLang="en-US" sz="1900" dirty="0">
                <a:solidFill>
                  <a:srgbClr val="C00000"/>
                </a:solidFill>
              </a:rPr>
              <a:t>周长</a:t>
            </a:r>
            <a:r>
              <a:rPr lang="en-US" altLang="zh-CN" sz="1900" dirty="0">
                <a:solidFill>
                  <a:srgbClr val="C00000"/>
                </a:solidFill>
              </a:rPr>
              <a:t>×</a:t>
            </a:r>
            <a:r>
              <a:rPr lang="zh-CN" altLang="en-US" sz="1900" dirty="0">
                <a:solidFill>
                  <a:srgbClr val="C00000"/>
                </a:solidFill>
              </a:rPr>
              <a:t>转速＝</a:t>
            </a:r>
            <a:r>
              <a:rPr lang="en-US" altLang="zh-CN" sz="1900" dirty="0">
                <a:solidFill>
                  <a:srgbClr val="C00000"/>
                </a:solidFill>
              </a:rPr>
              <a:t>5000×2×3.14 × 1× (3000/60)=2.5(MB/s</a:t>
            </a:r>
            <a:r>
              <a:rPr lang="en-US" altLang="zh-CN" sz="1800" dirty="0">
                <a:solidFill>
                  <a:srgbClr val="C00000"/>
                </a:solidFill>
              </a:rPr>
              <a:t>)</a:t>
            </a:r>
          </a:p>
          <a:p>
            <a:endParaRPr lang="zh-CN" altLang="en-US" dirty="0"/>
          </a:p>
          <a:p>
            <a:endParaRPr lang="zh-CN" altLang="en-US" dirty="0"/>
          </a:p>
        </p:txBody>
      </p:sp>
    </p:spTree>
    <p:extLst>
      <p:ext uri="{BB962C8B-B14F-4D97-AF65-F5344CB8AC3E}">
        <p14:creationId xmlns:p14="http://schemas.microsoft.com/office/powerpoint/2010/main" val="152558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光盘存储器</a:t>
            </a:r>
          </a:p>
        </p:txBody>
      </p:sp>
      <p:sp>
        <p:nvSpPr>
          <p:cNvPr id="3" name="内容占位符 2"/>
          <p:cNvSpPr>
            <a:spLocks noGrp="1"/>
          </p:cNvSpPr>
          <p:nvPr>
            <p:ph idx="1"/>
          </p:nvPr>
        </p:nvSpPr>
        <p:spPr/>
        <p:txBody>
          <a:bodyPr/>
          <a:lstStyle/>
          <a:p>
            <a:r>
              <a:rPr lang="zh-CN" altLang="en-US" dirty="0"/>
              <a:t>采用聚焦激光束在盘式介质上非接触的记录高密度信息，以介质材料的光学性质（反射率、偏振方向）的变化表示</a:t>
            </a:r>
            <a:r>
              <a:rPr lang="zh-CN" altLang="en-US" dirty="0">
                <a:latin typeface="宋体" charset="-122"/>
              </a:rPr>
              <a:t>‘</a:t>
            </a:r>
            <a:r>
              <a:rPr lang="en-US" altLang="zh-CN" dirty="0"/>
              <a:t>0</a:t>
            </a:r>
            <a:r>
              <a:rPr lang="zh-CN" altLang="en-US" dirty="0">
                <a:latin typeface="宋体" charset="-122"/>
              </a:rPr>
              <a:t>’</a:t>
            </a:r>
            <a:r>
              <a:rPr lang="zh-CN" altLang="en-US" dirty="0"/>
              <a:t>和</a:t>
            </a:r>
            <a:r>
              <a:rPr lang="zh-CN" altLang="en-US" dirty="0">
                <a:latin typeface="宋体" charset="-122"/>
              </a:rPr>
              <a:t>‘</a:t>
            </a:r>
            <a:r>
              <a:rPr lang="en-US" altLang="zh-CN" dirty="0"/>
              <a:t>1</a:t>
            </a:r>
            <a:r>
              <a:rPr lang="zh-CN" altLang="en-US" dirty="0">
                <a:latin typeface="宋体" charset="-122"/>
              </a:rPr>
              <a:t>’</a:t>
            </a:r>
            <a:endParaRPr lang="zh-CN" altLang="en-US" dirty="0"/>
          </a:p>
          <a:p>
            <a:pPr lvl="1"/>
            <a:r>
              <a:rPr lang="zh-CN" altLang="en-US" sz="2400" dirty="0"/>
              <a:t>只读型光盘（</a:t>
            </a:r>
            <a:r>
              <a:rPr lang="en-US" altLang="zh-CN" sz="2400" dirty="0"/>
              <a:t>CD</a:t>
            </a:r>
            <a:r>
              <a:rPr lang="zh-CN" altLang="en-US" sz="2400" dirty="0"/>
              <a:t>－</a:t>
            </a:r>
            <a:r>
              <a:rPr lang="en-US" altLang="zh-CN" sz="2400" dirty="0"/>
              <a:t>ROM</a:t>
            </a:r>
            <a:r>
              <a:rPr lang="zh-CN" altLang="en-US" sz="2400" dirty="0"/>
              <a:t>） </a:t>
            </a:r>
          </a:p>
          <a:p>
            <a:pPr lvl="1"/>
            <a:r>
              <a:rPr lang="zh-CN" altLang="en-US" sz="2400" dirty="0"/>
              <a:t>写一次型光盘 </a:t>
            </a:r>
          </a:p>
          <a:p>
            <a:pPr lvl="1"/>
            <a:r>
              <a:rPr lang="zh-CN" altLang="en-US" sz="2400" dirty="0"/>
              <a:t>重写型光盘（</a:t>
            </a:r>
            <a:r>
              <a:rPr lang="en-US" altLang="zh-CN" sz="2400" dirty="0"/>
              <a:t>REWRITE</a:t>
            </a:r>
            <a:r>
              <a:rPr lang="zh-CN" altLang="en-US" sz="2400" dirty="0"/>
              <a:t>） </a:t>
            </a:r>
          </a:p>
          <a:p>
            <a:endParaRPr lang="zh-CN" altLang="en-US" dirty="0"/>
          </a:p>
          <a:p>
            <a:endParaRPr lang="zh-CN" altLang="en-US" dirty="0"/>
          </a:p>
        </p:txBody>
      </p:sp>
      <p:pic>
        <p:nvPicPr>
          <p:cNvPr id="4" name="Picture 4" descr="MCj03000550000[1]"/>
          <p:cNvPicPr>
            <a:picLocks noChangeAspect="1" noChangeArrowheads="1"/>
          </p:cNvPicPr>
          <p:nvPr/>
        </p:nvPicPr>
        <p:blipFill>
          <a:blip r:embed="rId2" cstate="print"/>
          <a:srcRect/>
          <a:stretch>
            <a:fillRect/>
          </a:stretch>
        </p:blipFill>
        <p:spPr bwMode="auto">
          <a:xfrm>
            <a:off x="7315200" y="4005264"/>
            <a:ext cx="2724150" cy="1506537"/>
          </a:xfrm>
          <a:prstGeom prst="rect">
            <a:avLst/>
          </a:prstGeom>
          <a:noFill/>
          <a:ln w="9525">
            <a:noFill/>
            <a:miter lim="800000"/>
            <a:headEnd/>
            <a:tailEnd/>
          </a:ln>
        </p:spPr>
      </p:pic>
    </p:spTree>
    <p:extLst>
      <p:ext uri="{BB962C8B-B14F-4D97-AF65-F5344CB8AC3E}">
        <p14:creationId xmlns:p14="http://schemas.microsoft.com/office/powerpoint/2010/main" val="4457422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光记录基本原理</a:t>
            </a:r>
          </a:p>
        </p:txBody>
      </p:sp>
      <p:sp>
        <p:nvSpPr>
          <p:cNvPr id="3" name="内容占位符 2"/>
          <p:cNvSpPr>
            <a:spLocks noGrp="1"/>
          </p:cNvSpPr>
          <p:nvPr>
            <p:ph idx="1"/>
          </p:nvPr>
        </p:nvSpPr>
        <p:spPr/>
        <p:txBody>
          <a:bodyPr/>
          <a:lstStyle/>
          <a:p>
            <a:r>
              <a:rPr lang="zh-CN" altLang="en-US" dirty="0"/>
              <a:t>数据表示</a:t>
            </a:r>
          </a:p>
          <a:p>
            <a:pPr lvl="1"/>
            <a:r>
              <a:rPr lang="zh-CN" altLang="en-US" sz="2400" dirty="0"/>
              <a:t>利用材料的凹凸坑点表示</a:t>
            </a:r>
            <a:r>
              <a:rPr lang="en-US" altLang="zh-CN" sz="2400" dirty="0"/>
              <a:t>0/1</a:t>
            </a:r>
          </a:p>
          <a:p>
            <a:pPr lvl="1"/>
            <a:r>
              <a:rPr lang="zh-CN" altLang="en-US" sz="2400" dirty="0"/>
              <a:t>利用材料的晶态以及非晶态表示</a:t>
            </a:r>
            <a:r>
              <a:rPr lang="en-US" altLang="zh-CN" sz="2400" dirty="0"/>
              <a:t>0/1</a:t>
            </a:r>
          </a:p>
          <a:p>
            <a:pPr lvl="1"/>
            <a:r>
              <a:rPr lang="zh-CN" altLang="en-US" sz="2400" dirty="0"/>
              <a:t>利用磁性材料的磁化方向表示</a:t>
            </a:r>
            <a:r>
              <a:rPr lang="en-US" altLang="zh-CN" sz="2400" dirty="0"/>
              <a:t>0/1</a:t>
            </a:r>
          </a:p>
          <a:p>
            <a:r>
              <a:rPr lang="zh-CN" altLang="en-US" dirty="0"/>
              <a:t>数据写入</a:t>
            </a:r>
          </a:p>
          <a:p>
            <a:pPr lvl="1"/>
            <a:r>
              <a:rPr lang="zh-CN" altLang="en-US" sz="2400" dirty="0"/>
              <a:t>母盘模压，激光烧刻</a:t>
            </a:r>
          </a:p>
          <a:p>
            <a:pPr lvl="1"/>
            <a:r>
              <a:rPr lang="zh-CN" altLang="en-US" sz="2400" dirty="0"/>
              <a:t>利用激光加热后冷却改变晶态</a:t>
            </a:r>
          </a:p>
          <a:p>
            <a:pPr lvl="1"/>
            <a:r>
              <a:rPr lang="zh-CN" altLang="en-US" sz="2400" dirty="0"/>
              <a:t>利用激光加热帮助磁化</a:t>
            </a:r>
            <a:r>
              <a:rPr lang="en-US" altLang="zh-CN" sz="2400" dirty="0"/>
              <a:t>(</a:t>
            </a:r>
            <a:r>
              <a:rPr lang="zh-CN" altLang="en-US" sz="2400" dirty="0"/>
              <a:t>热辅磁</a:t>
            </a:r>
            <a:r>
              <a:rPr lang="en-US" altLang="zh-CN" sz="2400" dirty="0"/>
              <a:t>)</a:t>
            </a:r>
            <a:endParaRPr lang="zh-CN" altLang="en-US" sz="2400" dirty="0"/>
          </a:p>
          <a:p>
            <a:endParaRPr lang="zh-CN" altLang="en-US" dirty="0"/>
          </a:p>
        </p:txBody>
      </p:sp>
    </p:spTree>
    <p:extLst>
      <p:ext uri="{BB962C8B-B14F-4D97-AF65-F5344CB8AC3E}">
        <p14:creationId xmlns:p14="http://schemas.microsoft.com/office/powerpoint/2010/main" val="1313090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存储器读操作</a:t>
            </a:r>
          </a:p>
        </p:txBody>
      </p:sp>
      <p:sp>
        <p:nvSpPr>
          <p:cNvPr id="131" name="Rectangle 166"/>
          <p:cNvSpPr>
            <a:spLocks noChangeArrowheads="1"/>
          </p:cNvSpPr>
          <p:nvPr/>
        </p:nvSpPr>
        <p:spPr bwMode="auto">
          <a:xfrm>
            <a:off x="7350918" y="2349501"/>
            <a:ext cx="4041408" cy="3549648"/>
          </a:xfrm>
          <a:prstGeom prst="rect">
            <a:avLst/>
          </a:prstGeom>
          <a:noFill/>
          <a:ln w="9525">
            <a:noFill/>
            <a:miter lim="800000"/>
            <a:headEnd/>
            <a:tailEnd/>
          </a:ln>
        </p:spPr>
        <p:txBody>
          <a:bodyPr/>
          <a:lstStyle/>
          <a:p>
            <a:pPr marL="342900" indent="-342900">
              <a:lnSpc>
                <a:spcPct val="150000"/>
              </a:lnSpc>
              <a:spcBef>
                <a:spcPct val="20000"/>
              </a:spcBef>
              <a:buClr>
                <a:srgbClr val="FFC000"/>
              </a:buClr>
              <a:buFont typeface="Wingdings" pitchFamily="2" charset="2"/>
              <a:buChar char="n"/>
              <a:defRPr/>
            </a:pP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地址选通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T5</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T6</a:t>
            </a:r>
            <a:r>
              <a:rPr lang="zh-CN" altLang="en-US" sz="2000" dirty="0">
                <a:solidFill>
                  <a:srgbClr val="C00000"/>
                </a:solidFill>
                <a:latin typeface="微软雅黑" panose="020B0503020204020204" pitchFamily="34" charset="-122"/>
                <a:ea typeface="微软雅黑" panose="020B0503020204020204" pitchFamily="34" charset="-122"/>
              </a:rPr>
              <a:t>管导通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点与位线相连</a:t>
            </a:r>
          </a:p>
          <a:p>
            <a:pPr marL="342900" indent="-342900">
              <a:lnSpc>
                <a:spcPct val="150000"/>
              </a:lnSpc>
              <a:spcBef>
                <a:spcPct val="20000"/>
              </a:spcBef>
              <a:buClr>
                <a:srgbClr val="FFC000"/>
              </a:buClr>
              <a:buFont typeface="Wingdings" pitchFamily="2" charset="2"/>
              <a:buChar char="n"/>
              <a:defRPr/>
            </a:pPr>
            <a:r>
              <a:rPr lang="en-US" altLang="zh-CN" sz="2400" dirty="0">
                <a:latin typeface="微软雅黑" panose="020B0503020204020204" pitchFamily="34" charset="-122"/>
                <a:ea typeface="微软雅黑" panose="020B0503020204020204" pitchFamily="34" charset="-122"/>
              </a:rPr>
              <a:t>Y</a:t>
            </a:r>
            <a:r>
              <a:rPr lang="zh-CN" altLang="en-US" sz="2400" dirty="0">
                <a:latin typeface="微软雅黑" panose="020B0503020204020204" pitchFamily="34" charset="-122"/>
                <a:ea typeface="微软雅黑" panose="020B0503020204020204" pitchFamily="34" charset="-122"/>
              </a:rPr>
              <a:t>地址选通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T7</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T8</a:t>
            </a:r>
            <a:r>
              <a:rPr lang="zh-CN" altLang="en-US" sz="2000" dirty="0">
                <a:solidFill>
                  <a:srgbClr val="C00000"/>
                </a:solidFill>
                <a:latin typeface="微软雅黑" panose="020B0503020204020204" pitchFamily="34" charset="-122"/>
                <a:ea typeface="微软雅黑" panose="020B0503020204020204" pitchFamily="34" charset="-122"/>
              </a:rPr>
              <a:t>管导通</a:t>
            </a:r>
          </a:p>
          <a:p>
            <a:pPr marL="742950" lvl="1" indent="-285750">
              <a:lnSpc>
                <a:spcPct val="150000"/>
              </a:lnSpc>
              <a:spcBef>
                <a:spcPct val="20000"/>
              </a:spcBef>
              <a:buClr>
                <a:srgbClr val="FFC000"/>
              </a:buClr>
              <a:buFont typeface="Wingdings"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点电位输出到</a:t>
            </a:r>
            <a:r>
              <a:rPr lang="en-US" altLang="zh-CN" sz="2000" dirty="0">
                <a:solidFill>
                  <a:srgbClr val="C00000"/>
                </a:solidFill>
                <a:latin typeface="微软雅黑" panose="020B0503020204020204" pitchFamily="34" charset="-122"/>
                <a:ea typeface="微软雅黑" panose="020B0503020204020204" pitchFamily="34" charset="-122"/>
              </a:rPr>
              <a:t>I/O</a:t>
            </a:r>
            <a:r>
              <a:rPr lang="zh-CN" altLang="en-US" sz="2000" dirty="0">
                <a:solidFill>
                  <a:srgbClr val="C00000"/>
                </a:solidFill>
                <a:latin typeface="微软雅黑" panose="020B0503020204020204" pitchFamily="34" charset="-122"/>
                <a:ea typeface="微软雅黑" panose="020B0503020204020204" pitchFamily="34" charset="-122"/>
              </a:rPr>
              <a:t>端</a:t>
            </a: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headEnd/>
            <a:tailE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49" name="Line 48"/>
          <p:cNvSpPr>
            <a:spLocks noChangeAspect="1" noChangeShapeType="1"/>
          </p:cNvSpPr>
          <p:nvPr/>
        </p:nvSpPr>
        <p:spPr bwMode="auto">
          <a:xfrm>
            <a:off x="2779128" y="3093453"/>
            <a:ext cx="359611" cy="0"/>
          </a:xfrm>
          <a:prstGeom prst="line">
            <a:avLst/>
          </a:prstGeom>
          <a:noFill/>
          <a:ln w="38100">
            <a:solidFill>
              <a:srgbClr val="0000FF"/>
            </a:solidFill>
            <a:round/>
            <a:headEnd/>
            <a:tailEnd type="oval" w="med" len="med"/>
          </a:ln>
        </p:spPr>
        <p:txBody>
          <a:bodyPr/>
          <a:lstStyle/>
          <a:p>
            <a:endParaRPr lang="zh-CN" altLang="en-US">
              <a:latin typeface="+mn-ea"/>
            </a:endParaRPr>
          </a:p>
        </p:txBody>
      </p:sp>
      <p:sp>
        <p:nvSpPr>
          <p:cNvPr id="50" name="Line 49"/>
          <p:cNvSpPr>
            <a:spLocks noChangeAspect="1" noChangeShapeType="1"/>
          </p:cNvSpPr>
          <p:nvPr/>
        </p:nvSpPr>
        <p:spPr bwMode="auto">
          <a:xfrm>
            <a:off x="4859421" y="3093453"/>
            <a:ext cx="359611" cy="0"/>
          </a:xfrm>
          <a:prstGeom prst="line">
            <a:avLst/>
          </a:prstGeom>
          <a:noFill/>
          <a:ln w="38100" cap="sq">
            <a:solidFill>
              <a:srgbClr val="D60093"/>
            </a:solidFill>
            <a:miter lim="800000"/>
            <a:headEnd type="oval" w="med" len="med"/>
            <a:tailEnd/>
          </a:ln>
        </p:spPr>
        <p:txBody>
          <a:bodyPr/>
          <a:lstStyle/>
          <a:p>
            <a:endParaRPr lang="zh-CN" altLang="en-US">
              <a:latin typeface="+mn-ea"/>
            </a:endParaRPr>
          </a:p>
        </p:txBody>
      </p:sp>
      <p:grpSp>
        <p:nvGrpSpPr>
          <p:cNvPr id="51" name="Group 50"/>
          <p:cNvGrpSpPr>
            <a:grpSpLocks/>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nvGrpSpPr>
          <p:cNvPr id="64" name="Group 63"/>
          <p:cNvGrpSpPr>
            <a:grpSpLocks/>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7" name="Group 66"/>
          <p:cNvGrpSpPr>
            <a:grpSpLocks/>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0" name="Group 69"/>
          <p:cNvGrpSpPr>
            <a:grpSpLocks/>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solidFill>
                  <a:srgbClr val="008000"/>
                </a:solidFill>
                <a:latin typeface="+mn-ea"/>
              </a:endParaRPr>
            </a:p>
          </p:txBody>
        </p:sp>
      </p:grpSp>
      <p:grpSp>
        <p:nvGrpSpPr>
          <p:cNvPr id="73" name="Group 72"/>
          <p:cNvGrpSpPr>
            <a:grpSpLocks/>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7"/>
          <p:cNvGrpSpPr>
            <a:grpSpLocks/>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headEnd/>
            <a:tailEnd/>
          </a:ln>
        </p:spPr>
        <p:txBody>
          <a:bodyPr/>
          <a:lstStyle/>
          <a:p>
            <a:endParaRPr lang="zh-CN" altLang="en-US">
              <a:latin typeface="+mn-ea"/>
            </a:endParaRPr>
          </a:p>
        </p:txBody>
      </p:sp>
      <p:grpSp>
        <p:nvGrpSpPr>
          <p:cNvPr id="92" name="Group 91"/>
          <p:cNvGrpSpPr>
            <a:grpSpLocks/>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3" name="Rectangle 102"/>
          <p:cNvSpPr>
            <a:spLocks noChangeArrowheads="1"/>
          </p:cNvSpPr>
          <p:nvPr/>
        </p:nvSpPr>
        <p:spPr bwMode="auto">
          <a:xfrm>
            <a:off x="4050297"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Y</a:t>
            </a:r>
          </a:p>
        </p:txBody>
      </p:sp>
      <p:sp>
        <p:nvSpPr>
          <p:cNvPr id="104" name="Rectangle 103"/>
          <p:cNvSpPr>
            <a:spLocks noChangeArrowheads="1"/>
          </p:cNvSpPr>
          <p:nvPr/>
        </p:nvSpPr>
        <p:spPr bwMode="auto">
          <a:xfrm>
            <a:off x="723900" y="1655011"/>
            <a:ext cx="143844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sp>
        <p:nvSpPr>
          <p:cNvPr id="105" name="Rectangle 104"/>
          <p:cNvSpPr>
            <a:spLocks noChangeArrowheads="1"/>
          </p:cNvSpPr>
          <p:nvPr/>
        </p:nvSpPr>
        <p:spPr bwMode="auto">
          <a:xfrm>
            <a:off x="2477001"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106" name="Rectangle 125"/>
          <p:cNvSpPr>
            <a:spLocks noChangeArrowheads="1"/>
          </p:cNvSpPr>
          <p:nvPr/>
        </p:nvSpPr>
        <p:spPr bwMode="auto">
          <a:xfrm>
            <a:off x="2881563" y="3093453"/>
            <a:ext cx="269708" cy="359611"/>
          </a:xfrm>
          <a:prstGeom prst="rect">
            <a:avLst/>
          </a:prstGeom>
          <a:noFill/>
          <a:ln w="12700">
            <a:noFill/>
            <a:miter lim="800000"/>
            <a:headEnd/>
            <a:tailEnd/>
          </a:ln>
        </p:spPr>
        <p:txBody>
          <a:bodyPr lIns="12700" tIns="12700" rIns="12700" bIns="12700"/>
          <a:lstStyle/>
          <a:p>
            <a:pPr algn="just"/>
            <a:r>
              <a:rPr lang="en-US" altLang="zh-CN" sz="1600" dirty="0">
                <a:solidFill>
                  <a:srgbClr val="0000FF"/>
                </a:solidFill>
                <a:latin typeface="+mn-ea"/>
              </a:rPr>
              <a:t>A</a:t>
            </a:r>
          </a:p>
        </p:txBody>
      </p:sp>
      <p:sp>
        <p:nvSpPr>
          <p:cNvPr id="107" name="Rectangle 126"/>
          <p:cNvSpPr>
            <a:spLocks noChangeArrowheads="1"/>
          </p:cNvSpPr>
          <p:nvPr/>
        </p:nvSpPr>
        <p:spPr bwMode="auto">
          <a:xfrm>
            <a:off x="4949324" y="3093453"/>
            <a:ext cx="269708" cy="359611"/>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B</a:t>
            </a:r>
          </a:p>
        </p:txBody>
      </p:sp>
      <p:sp>
        <p:nvSpPr>
          <p:cNvPr id="108" name="Rectangle 127"/>
          <p:cNvSpPr>
            <a:spLocks noChangeArrowheads="1"/>
          </p:cNvSpPr>
          <p:nvPr/>
        </p:nvSpPr>
        <p:spPr bwMode="auto">
          <a:xfrm>
            <a:off x="2521953" y="453189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09" name="Line 128"/>
          <p:cNvSpPr>
            <a:spLocks noChangeShapeType="1"/>
          </p:cNvSpPr>
          <p:nvPr/>
        </p:nvSpPr>
        <p:spPr bwMode="auto">
          <a:xfrm flipH="1">
            <a:off x="1982537" y="3469105"/>
            <a:ext cx="988929" cy="0"/>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50055"/>
            <a:ext cx="0" cy="2610184"/>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headEnd/>
            <a:tailE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114" name="Group 133"/>
          <p:cNvGrpSpPr>
            <a:grpSpLocks/>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headEnd/>
              <a:tailEnd/>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headEnd/>
              <a:tailEnd/>
            </a:ln>
          </p:spPr>
          <p:txBody>
            <a:bodyPr/>
            <a:lstStyle/>
            <a:p>
              <a:endParaRPr lang="zh-CN" altLang="en-US">
                <a:latin typeface="+mn-ea"/>
              </a:endParaRPr>
            </a:p>
          </p:txBody>
        </p:sp>
      </p:grpSp>
      <p:grpSp>
        <p:nvGrpSpPr>
          <p:cNvPr id="117" name="Group 136"/>
          <p:cNvGrpSpPr>
            <a:grpSpLocks/>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headEnd/>
              <a:tailEnd/>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headEnd/>
              <a:tailEnd/>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headEnd/>
            <a:tailEnd/>
          </a:ln>
        </p:spPr>
        <p:txBody>
          <a:bodyPr/>
          <a:lstStyle/>
          <a:p>
            <a:endParaRPr lang="zh-CN" altLang="en-US">
              <a:latin typeface="+mn-ea"/>
            </a:endParaRPr>
          </a:p>
        </p:txBody>
      </p:sp>
      <p:grpSp>
        <p:nvGrpSpPr>
          <p:cNvPr id="122" name="Group 141"/>
          <p:cNvGrpSpPr>
            <a:grpSpLocks/>
          </p:cNvGrpSpPr>
          <p:nvPr/>
        </p:nvGrpSpPr>
        <p:grpSpPr bwMode="auto">
          <a:xfrm>
            <a:off x="2432050" y="5430921"/>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headEnd/>
              <a:tailEnd type="triangl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headEnd/>
              <a:tailEnd type="triangle" w="med" len="med"/>
            </a:ln>
          </p:spPr>
          <p:txBody>
            <a:bodyPr/>
            <a:lstStyle/>
            <a:p>
              <a:endParaRPr lang="zh-CN" altLang="en-US">
                <a:latin typeface="+mn-ea"/>
              </a:endParaRPr>
            </a:p>
          </p:txBody>
        </p:sp>
      </p:grpSp>
      <p:grpSp>
        <p:nvGrpSpPr>
          <p:cNvPr id="125" name="Group 144"/>
          <p:cNvGrpSpPr>
            <a:grpSpLocks/>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27" name="Line 146"/>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28" name="Group 147"/>
          <p:cNvGrpSpPr>
            <a:grpSpLocks/>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I/O</a:t>
              </a:r>
            </a:p>
          </p:txBody>
        </p:sp>
        <p:sp>
          <p:nvSpPr>
            <p:cNvPr id="130" name="Line 149"/>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2" name="Group 50"/>
          <p:cNvGrpSpPr>
            <a:grpSpLocks/>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headEnd/>
                <a:tailE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headEnd/>
                <a:tailE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headEnd/>
                <a:tailEnd/>
              </a:ln>
            </p:spPr>
            <p:txBody>
              <a:bodyPr/>
              <a:lstStyle/>
              <a:p>
                <a:endParaRPr lang="zh-CN" altLang="en-US">
                  <a:latin typeface="+mn-ea"/>
                </a:endParaRPr>
              </a:p>
            </p:txBody>
          </p:sp>
        </p:grpSp>
      </p:grpSp>
      <p:grpSp>
        <p:nvGrpSpPr>
          <p:cNvPr id="145" name="Group 77"/>
          <p:cNvGrpSpPr>
            <a:grpSpLocks/>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headEnd/>
                <a:tailE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spTree>
    <p:extLst>
      <p:ext uri="{BB962C8B-B14F-4D97-AF65-F5344CB8AC3E}">
        <p14:creationId xmlns:p14="http://schemas.microsoft.com/office/powerpoint/2010/main" val="6579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right)">
                                      <p:cBhvr>
                                        <p:cTn id="7" dur="500"/>
                                        <p:tgtEl>
                                          <p:spTgt spid="1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1">
                                            <p:txEl>
                                              <p:pRg st="0" end="0"/>
                                            </p:txEl>
                                          </p:spTgt>
                                        </p:tgtEl>
                                        <p:attrNameLst>
                                          <p:attrName>style.visibility</p:attrName>
                                        </p:attrNameLst>
                                      </p:cBhvr>
                                      <p:to>
                                        <p:strVal val="visible"/>
                                      </p:to>
                                    </p:set>
                                    <p:animEffect transition="in" filter="wipe(left)">
                                      <p:cBhvr>
                                        <p:cTn id="16" dur="500"/>
                                        <p:tgtEl>
                                          <p:spTgt spid="131">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1">
                                            <p:txEl>
                                              <p:pRg st="1" end="1"/>
                                            </p:txEl>
                                          </p:spTgt>
                                        </p:tgtEl>
                                        <p:attrNameLst>
                                          <p:attrName>style.visibility</p:attrName>
                                        </p:attrNameLst>
                                      </p:cBhvr>
                                      <p:to>
                                        <p:strVal val="visible"/>
                                      </p:to>
                                    </p:set>
                                    <p:animEffect transition="in" filter="wipe(left)">
                                      <p:cBhvr>
                                        <p:cTn id="19" dur="500"/>
                                        <p:tgtEl>
                                          <p:spTgt spid="131">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1">
                                            <p:txEl>
                                              <p:pRg st="2" end="2"/>
                                            </p:txEl>
                                          </p:spTgt>
                                        </p:tgtEl>
                                        <p:attrNameLst>
                                          <p:attrName>style.visibility</p:attrName>
                                        </p:attrNameLst>
                                      </p:cBhvr>
                                      <p:to>
                                        <p:strVal val="visible"/>
                                      </p:to>
                                    </p:set>
                                    <p:animEffect transition="in" filter="wipe(left)">
                                      <p:cBhvr>
                                        <p:cTn id="22" dur="500"/>
                                        <p:tgtEl>
                                          <p:spTgt spid="1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left)">
                                      <p:cBhvr>
                                        <p:cTn id="27" dur="500"/>
                                        <p:tgtEl>
                                          <p:spTgt spid="111"/>
                                        </p:tgtEl>
                                      </p:cBhvr>
                                    </p:animEffect>
                                  </p:childTnLst>
                                </p:cTn>
                              </p:par>
                              <p:par>
                                <p:cTn id="28" presetID="22" presetClass="entr" presetSubtype="1" repeatCount="3000" fill="hold" grpId="0"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wipe(up)">
                                      <p:cBhvr>
                                        <p:cTn id="30" dur="500"/>
                                        <p:tgtEl>
                                          <p:spTgt spid="112"/>
                                        </p:tgtEl>
                                      </p:cBhvr>
                                    </p:animEffect>
                                  </p:childTnLst>
                                </p:cTn>
                              </p:par>
                              <p:par>
                                <p:cTn id="31" presetID="22" presetClass="entr" presetSubtype="1" repeatCount="300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wipe(up)">
                                      <p:cBhvr>
                                        <p:cTn id="33" dur="500"/>
                                        <p:tgtEl>
                                          <p:spTgt spid="1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repeatCount="400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up)">
                                      <p:cBhvr>
                                        <p:cTn id="43" dur="500"/>
                                        <p:tgtEl>
                                          <p:spTgt spid="114"/>
                                        </p:tgtEl>
                                      </p:cBhvr>
                                    </p:animEffect>
                                  </p:childTnLst>
                                </p:cTn>
                              </p:par>
                              <p:par>
                                <p:cTn id="44" presetID="22" presetClass="entr" presetSubtype="1" repeatCount="4000" fill="hold"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wipe(up)">
                                      <p:cBhvr>
                                        <p:cTn id="46" dur="500"/>
                                        <p:tgtEl>
                                          <p:spTgt spid="1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1">
                                            <p:txEl>
                                              <p:pRg st="3" end="3"/>
                                            </p:txEl>
                                          </p:spTgt>
                                        </p:tgtEl>
                                        <p:attrNameLst>
                                          <p:attrName>style.visibility</p:attrName>
                                        </p:attrNameLst>
                                      </p:cBhvr>
                                      <p:to>
                                        <p:strVal val="visible"/>
                                      </p:to>
                                    </p:set>
                                    <p:animEffect transition="in" filter="wipe(left)">
                                      <p:cBhvr>
                                        <p:cTn id="51" dur="500"/>
                                        <p:tgtEl>
                                          <p:spTgt spid="131">
                                            <p:txEl>
                                              <p:pRg st="3" end="3"/>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31">
                                            <p:txEl>
                                              <p:pRg st="4" end="4"/>
                                            </p:txEl>
                                          </p:spTgt>
                                        </p:tgtEl>
                                        <p:attrNameLst>
                                          <p:attrName>style.visibility</p:attrName>
                                        </p:attrNameLst>
                                      </p:cBhvr>
                                      <p:to>
                                        <p:strVal val="visible"/>
                                      </p:to>
                                    </p:set>
                                    <p:animEffect transition="in" filter="wipe(left)">
                                      <p:cBhvr>
                                        <p:cTn id="54" dur="500"/>
                                        <p:tgtEl>
                                          <p:spTgt spid="131">
                                            <p:txEl>
                                              <p:pRg st="4" end="4"/>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1">
                                            <p:txEl>
                                              <p:pRg st="5" end="5"/>
                                            </p:txEl>
                                          </p:spTgt>
                                        </p:tgtEl>
                                        <p:attrNameLst>
                                          <p:attrName>style.visibility</p:attrName>
                                        </p:attrNameLst>
                                      </p:cBhvr>
                                      <p:to>
                                        <p:strVal val="visible"/>
                                      </p:to>
                                    </p:set>
                                    <p:animEffect transition="in" filter="wipe(left)">
                                      <p:cBhvr>
                                        <p:cTn id="57" dur="500"/>
                                        <p:tgtEl>
                                          <p:spTgt spid="13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3000" fill="hold" grpId="0"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8" repeatCount="3000" fill="hold" grpId="0" nodeType="withEffect">
                                  <p:stCondLst>
                                    <p:cond delay="0"/>
                                  </p:stCondLst>
                                  <p:childTnLst>
                                    <p:set>
                                      <p:cBhvr>
                                        <p:cTn id="64" dur="1" fill="hold">
                                          <p:stCondLst>
                                            <p:cond delay="0"/>
                                          </p:stCondLst>
                                        </p:cTn>
                                        <p:tgtEl>
                                          <p:spTgt spid="121"/>
                                        </p:tgtEl>
                                        <p:attrNameLst>
                                          <p:attrName>style.visibility</p:attrName>
                                        </p:attrNameLst>
                                      </p:cBhvr>
                                      <p:to>
                                        <p:strVal val="visible"/>
                                      </p:to>
                                    </p:set>
                                    <p:animEffect transition="in" filter="wipe(left)">
                                      <p:cBhvr>
                                        <p:cTn id="65" dur="500"/>
                                        <p:tgtEl>
                                          <p:spTgt spid="1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wipe(down)">
                                      <p:cBhvr>
                                        <p:cTn id="70" dur="500"/>
                                        <p:tgtEl>
                                          <p:spTgt spid="145"/>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up)">
                                      <p:cBhvr>
                                        <p:cTn id="7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uiExpand="1" build="p"/>
      <p:bldP spid="109" grpId="0" animBg="1"/>
      <p:bldP spid="110" grpId="0" animBg="1"/>
      <p:bldP spid="111" grpId="0" animBg="1"/>
      <p:bldP spid="112" grpId="0" animBg="1"/>
      <p:bldP spid="113" grpId="0" animBg="1"/>
      <p:bldP spid="120" grpId="0" animBg="1"/>
      <p:bldP spid="121" grpId="0" animBg="1"/>
    </p:bldLst>
  </p:timing>
</p:sld>
</file>

<file path=ppt/slides/slide2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071" name="Rectangle 2"/>
          <p:cNvSpPr>
            <a:spLocks noGrp="1" noChangeArrowheads="1"/>
          </p:cNvSpPr>
          <p:nvPr>
            <p:ph type="title"/>
          </p:nvPr>
        </p:nvSpPr>
        <p:spPr>
          <a:ln>
            <a:noFill/>
          </a:ln>
        </p:spPr>
        <p:txBody>
          <a:bodyPr/>
          <a:lstStyle/>
          <a:p>
            <a:pPr eaLnBrk="1" hangingPunct="1"/>
            <a:r>
              <a:rPr lang="zh-CN" altLang="en-US"/>
              <a:t>数据读出</a:t>
            </a:r>
          </a:p>
        </p:txBody>
      </p:sp>
      <p:graphicFrame>
        <p:nvGraphicFramePr>
          <p:cNvPr id="1069060" name="Object 118"/>
          <p:cNvGraphicFramePr>
            <a:graphicFrameLocks noGrp="1" noChangeAspect="1"/>
          </p:cNvGraphicFramePr>
          <p:nvPr>
            <p:ph idx="1"/>
            <p:extLst>
              <p:ext uri="{D42A27DB-BD31-4B8C-83A1-F6EECF244321}">
                <p14:modId xmlns:p14="http://schemas.microsoft.com/office/powerpoint/2010/main" val="1175119323"/>
              </p:ext>
            </p:extLst>
          </p:nvPr>
        </p:nvGraphicFramePr>
        <p:xfrm>
          <a:off x="2310577" y="2792654"/>
          <a:ext cx="8065890" cy="2840754"/>
        </p:xfrm>
        <a:graphic>
          <a:graphicData uri="http://schemas.openxmlformats.org/presentationml/2006/ole">
            <mc:AlternateContent xmlns:mc="http://schemas.openxmlformats.org/markup-compatibility/2006">
              <mc:Choice xmlns:v="urn:schemas-microsoft-com:vml" Requires="v">
                <p:oleObj spid="_x0000_s6311" name="图片" r:id="rId3" imgW="3733800" imgH="1314450" progId="Word.Picture.8">
                  <p:embed/>
                </p:oleObj>
              </mc:Choice>
              <mc:Fallback>
                <p:oleObj name="图片" r:id="rId3" imgW="3733800" imgH="1314450" progId="Word.Picture.8">
                  <p:embed/>
                  <p:pic>
                    <p:nvPicPr>
                      <p:cNvPr id="1069060" name="Object 1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577" y="2792654"/>
                        <a:ext cx="8065890" cy="2840754"/>
                      </a:xfrm>
                      <a:prstGeom prst="rect">
                        <a:avLst/>
                      </a:prstGeom>
                      <a:noFill/>
                      <a:ln w="12700">
                        <a:noFill/>
                        <a:miter lim="800000"/>
                        <a:headEnd/>
                        <a:tailEnd/>
                      </a:ln>
                    </p:spPr>
                  </p:pic>
                </p:oleObj>
              </mc:Fallback>
            </mc:AlternateContent>
          </a:graphicData>
        </a:graphic>
      </p:graphicFrame>
      <p:sp>
        <p:nvSpPr>
          <p:cNvPr id="1069059" name="Rectangle 3"/>
          <p:cNvSpPr>
            <a:spLocks noGrp="1" noChangeArrowheads="1"/>
          </p:cNvSpPr>
          <p:nvPr>
            <p:ph type="body" sz="half" idx="4294967295"/>
          </p:nvPr>
        </p:nvSpPr>
        <p:spPr>
          <a:xfrm>
            <a:off x="509155" y="1133258"/>
            <a:ext cx="8075613" cy="1489075"/>
          </a:xfrm>
          <a:prstGeom prst="rect">
            <a:avLst/>
          </a:prstGeom>
        </p:spPr>
        <p:txBody>
          <a:bodyPr>
            <a:normAutofit/>
          </a:bodyPr>
          <a:lstStyle/>
          <a:p>
            <a:pPr eaLnBrk="1" hangingPunct="1">
              <a:lnSpc>
                <a:spcPct val="130000"/>
              </a:lnSpc>
              <a:buClr>
                <a:srgbClr val="FFC000"/>
              </a:buClr>
              <a:buFont typeface="Wingdings" pitchFamily="2" charset="2"/>
              <a:buChar char="n"/>
            </a:pPr>
            <a:r>
              <a:rPr sz="2600" dirty="0"/>
              <a:t>根据反射光强度判断</a:t>
            </a:r>
            <a:r>
              <a:rPr lang="en-US" altLang="zh-CN" sz="2600" dirty="0"/>
              <a:t>0/1</a:t>
            </a:r>
          </a:p>
          <a:p>
            <a:pPr eaLnBrk="1" hangingPunct="1">
              <a:lnSpc>
                <a:spcPct val="130000"/>
              </a:lnSpc>
              <a:buClr>
                <a:srgbClr val="FFC000"/>
              </a:buClr>
              <a:buFont typeface="Wingdings" pitchFamily="2" charset="2"/>
              <a:buChar char="n"/>
            </a:pPr>
            <a:r>
              <a:rPr sz="2600" dirty="0" err="1"/>
              <a:t>根据磁光克尔效应判断偏振光的旋转</a:t>
            </a:r>
            <a:endParaRPr sz="2600" dirty="0"/>
          </a:p>
        </p:txBody>
      </p:sp>
    </p:spTree>
    <p:extLst>
      <p:ext uri="{BB962C8B-B14F-4D97-AF65-F5344CB8AC3E}">
        <p14:creationId xmlns:p14="http://schemas.microsoft.com/office/powerpoint/2010/main" val="126839929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9059">
                                            <p:txEl>
                                              <p:pRg st="0" end="0"/>
                                            </p:txEl>
                                          </p:spTgt>
                                        </p:tgtEl>
                                        <p:attrNameLst>
                                          <p:attrName>style.visibility</p:attrName>
                                        </p:attrNameLst>
                                      </p:cBhvr>
                                      <p:to>
                                        <p:strVal val="visible"/>
                                      </p:to>
                                    </p:set>
                                    <p:anim calcmode="lin" valueType="num">
                                      <p:cBhvr additive="base">
                                        <p:cTn id="7" dur="500" fill="hold"/>
                                        <p:tgtEl>
                                          <p:spTgt spid="1069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9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69059">
                                            <p:txEl>
                                              <p:pRg st="1" end="1"/>
                                            </p:txEl>
                                          </p:spTgt>
                                        </p:tgtEl>
                                        <p:attrNameLst>
                                          <p:attrName>style.visibility</p:attrName>
                                        </p:attrNameLst>
                                      </p:cBhvr>
                                      <p:to>
                                        <p:strVal val="visible"/>
                                      </p:to>
                                    </p:set>
                                    <p:anim calcmode="lin" valueType="num">
                                      <p:cBhvr additive="base">
                                        <p:cTn id="13" dur="500" fill="hold"/>
                                        <p:tgtEl>
                                          <p:spTgt spid="1069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905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只读型光盘</a:t>
            </a:r>
          </a:p>
        </p:txBody>
      </p:sp>
      <p:sp>
        <p:nvSpPr>
          <p:cNvPr id="3" name="内容占位符 2"/>
          <p:cNvSpPr>
            <a:spLocks noGrp="1"/>
          </p:cNvSpPr>
          <p:nvPr>
            <p:ph idx="1"/>
          </p:nvPr>
        </p:nvSpPr>
        <p:spPr/>
        <p:txBody>
          <a:bodyPr/>
          <a:lstStyle/>
          <a:p>
            <a:pPr>
              <a:buNone/>
            </a:pPr>
            <a:r>
              <a:rPr lang="zh-CN" altLang="en-US" dirty="0"/>
              <a:t>利用母盘大批量重压制作出来的光盘。</a:t>
            </a:r>
          </a:p>
          <a:p>
            <a:r>
              <a:rPr lang="en-US" altLang="zh-CN" dirty="0"/>
              <a:t>CD-DA</a:t>
            </a:r>
          </a:p>
          <a:p>
            <a:pPr lvl="1"/>
            <a:r>
              <a:rPr lang="zh-CN" altLang="en-US" sz="2400" dirty="0"/>
              <a:t>数字唱盘，记录数字化信息，</a:t>
            </a:r>
            <a:r>
              <a:rPr lang="en-US" altLang="zh-CN" sz="2400" dirty="0"/>
              <a:t>74</a:t>
            </a:r>
            <a:r>
              <a:rPr lang="zh-CN" altLang="en-US" sz="2400" dirty="0"/>
              <a:t>分钟数字立体声信息</a:t>
            </a:r>
          </a:p>
          <a:p>
            <a:r>
              <a:rPr lang="en-US" altLang="zh-CN" dirty="0"/>
              <a:t>VCD</a:t>
            </a:r>
          </a:p>
          <a:p>
            <a:pPr lvl="1"/>
            <a:r>
              <a:rPr lang="zh-CN" altLang="en-US" sz="2400" dirty="0"/>
              <a:t>记录数字视频和音频信息，</a:t>
            </a:r>
            <a:r>
              <a:rPr lang="en-US" altLang="zh-CN" sz="2400" dirty="0"/>
              <a:t>74</a:t>
            </a:r>
            <a:r>
              <a:rPr lang="zh-CN" altLang="en-US" sz="2400" dirty="0"/>
              <a:t>分钟</a:t>
            </a:r>
            <a:r>
              <a:rPr lang="en-US" altLang="zh-CN" sz="2400" dirty="0"/>
              <a:t>MPEG1</a:t>
            </a:r>
            <a:r>
              <a:rPr lang="zh-CN" altLang="en-US" sz="2400" dirty="0"/>
              <a:t>视频</a:t>
            </a:r>
          </a:p>
          <a:p>
            <a:r>
              <a:rPr lang="en-US" altLang="zh-CN" dirty="0"/>
              <a:t>DVD</a:t>
            </a:r>
          </a:p>
          <a:p>
            <a:pPr lvl="1"/>
            <a:r>
              <a:rPr lang="zh-CN" altLang="en-US" sz="2400" dirty="0"/>
              <a:t>单面</a:t>
            </a:r>
            <a:r>
              <a:rPr lang="en-US" altLang="zh-CN" sz="2400" dirty="0"/>
              <a:t>4.7GB</a:t>
            </a:r>
            <a:r>
              <a:rPr lang="zh-CN" altLang="en-US" sz="2400" dirty="0"/>
              <a:t>，</a:t>
            </a:r>
            <a:r>
              <a:rPr lang="en-US" altLang="zh-CN" sz="2400" dirty="0"/>
              <a:t>135</a:t>
            </a:r>
            <a:r>
              <a:rPr lang="zh-CN" altLang="en-US" sz="2400" dirty="0"/>
              <a:t>分钟</a:t>
            </a:r>
            <a:r>
              <a:rPr lang="en-US" altLang="zh-CN" sz="2400" dirty="0"/>
              <a:t>MPEG-2</a:t>
            </a:r>
          </a:p>
          <a:p>
            <a:r>
              <a:rPr lang="en-US" altLang="zh-CN" dirty="0"/>
              <a:t>CD-ROM </a:t>
            </a:r>
          </a:p>
          <a:p>
            <a:endParaRPr lang="zh-CN" altLang="en-US" dirty="0"/>
          </a:p>
        </p:txBody>
      </p:sp>
    </p:spTree>
    <p:extLst>
      <p:ext uri="{BB962C8B-B14F-4D97-AF65-F5344CB8AC3E}">
        <p14:creationId xmlns:p14="http://schemas.microsoft.com/office/powerpoint/2010/main" val="26831550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CD-DA  </a:t>
            </a:r>
            <a:r>
              <a:rPr lang="en-US" altLang="zh-CN" dirty="0">
                <a:solidFill>
                  <a:srgbClr val="0000FF"/>
                </a:solidFill>
              </a:rPr>
              <a:t> </a:t>
            </a:r>
            <a:r>
              <a:rPr lang="en-US" altLang="zh-CN" dirty="0">
                <a:solidFill>
                  <a:schemeClr val="tx1"/>
                </a:solidFill>
              </a:rPr>
              <a:t>Compact Disc Digital Audio</a:t>
            </a:r>
            <a:endParaRPr lang="zh-CN" altLang="en-US" dirty="0">
              <a:solidFill>
                <a:schemeClr val="tx1"/>
              </a:solidFill>
            </a:endParaRPr>
          </a:p>
        </p:txBody>
      </p:sp>
      <p:sp>
        <p:nvSpPr>
          <p:cNvPr id="3" name="内容占位符 2"/>
          <p:cNvSpPr>
            <a:spLocks noGrp="1"/>
          </p:cNvSpPr>
          <p:nvPr>
            <p:ph idx="1"/>
          </p:nvPr>
        </p:nvSpPr>
        <p:spPr/>
        <p:txBody>
          <a:bodyPr/>
          <a:lstStyle/>
          <a:p>
            <a:r>
              <a:rPr lang="zh-CN" altLang="en-US" dirty="0"/>
              <a:t>一般的音乐</a:t>
            </a:r>
            <a:r>
              <a:rPr lang="en-US" altLang="zh-CN" dirty="0"/>
              <a:t>CD</a:t>
            </a:r>
            <a:r>
              <a:rPr lang="zh-CN" altLang="en-US" dirty="0"/>
              <a:t>，是</a:t>
            </a:r>
            <a:r>
              <a:rPr lang="en-US" altLang="zh-CN" dirty="0"/>
              <a:t>CD</a:t>
            </a:r>
            <a:r>
              <a:rPr lang="zh-CN" altLang="en-US" dirty="0"/>
              <a:t>系列的始祖，</a:t>
            </a:r>
          </a:p>
          <a:p>
            <a:r>
              <a:rPr lang="en-US" altLang="zh-CN" dirty="0"/>
              <a:t>Philips</a:t>
            </a:r>
            <a:r>
              <a:rPr lang="zh-CN" altLang="en-US" dirty="0"/>
              <a:t>和</a:t>
            </a:r>
            <a:r>
              <a:rPr lang="en-US" altLang="zh-CN" dirty="0"/>
              <a:t>Sony</a:t>
            </a:r>
            <a:r>
              <a:rPr lang="zh-CN" altLang="en-US" dirty="0"/>
              <a:t>于</a:t>
            </a:r>
            <a:r>
              <a:rPr lang="en-US" altLang="zh-CN" dirty="0"/>
              <a:t>1980</a:t>
            </a:r>
            <a:r>
              <a:rPr lang="zh-CN" altLang="en-US" dirty="0"/>
              <a:t>年发表著名的</a:t>
            </a:r>
            <a:r>
              <a:rPr lang="zh-CN" altLang="en-US" b="1" dirty="0">
                <a:solidFill>
                  <a:schemeClr val="accent2"/>
                </a:solidFill>
              </a:rPr>
              <a:t>红皮书。</a:t>
            </a:r>
          </a:p>
          <a:p>
            <a:r>
              <a:rPr lang="zh-CN" altLang="en-US" dirty="0"/>
              <a:t>该种光盘产品主要用于音乐储存，由于具有高品质的数字音质，该产品数年之内即风行世界，并衍生后续各种</a:t>
            </a:r>
            <a:r>
              <a:rPr lang="en-US" altLang="zh-CN" sz="2200" dirty="0"/>
              <a:t>CD</a:t>
            </a:r>
            <a:r>
              <a:rPr lang="zh-CN" altLang="en-US" dirty="0"/>
              <a:t>光盘产品。</a:t>
            </a:r>
          </a:p>
          <a:p>
            <a:endParaRPr lang="zh-CN" altLang="en-US" dirty="0"/>
          </a:p>
        </p:txBody>
      </p:sp>
    </p:spTree>
    <p:extLst>
      <p:ext uri="{BB962C8B-B14F-4D97-AF65-F5344CB8AC3E}">
        <p14:creationId xmlns:p14="http://schemas.microsoft.com/office/powerpoint/2010/main" val="393669729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CD-ROM  </a:t>
            </a:r>
            <a:r>
              <a:rPr lang="en-US" altLang="zh-CN" dirty="0">
                <a:solidFill>
                  <a:schemeClr val="tx1"/>
                </a:solidFill>
              </a:rPr>
              <a:t>CD Read Only Memory</a:t>
            </a:r>
            <a:endParaRPr lang="zh-CN" altLang="en-US" dirty="0">
              <a:solidFill>
                <a:schemeClr val="tx1"/>
              </a:solidFill>
            </a:endParaRPr>
          </a:p>
        </p:txBody>
      </p:sp>
      <p:sp>
        <p:nvSpPr>
          <p:cNvPr id="3" name="内容占位符 2"/>
          <p:cNvSpPr>
            <a:spLocks noGrp="1"/>
          </p:cNvSpPr>
          <p:nvPr>
            <p:ph idx="1"/>
          </p:nvPr>
        </p:nvSpPr>
        <p:spPr>
          <a:xfrm>
            <a:off x="487822" y="942764"/>
            <a:ext cx="11031078" cy="5637024"/>
          </a:xfrm>
        </p:spPr>
        <p:txBody>
          <a:bodyPr/>
          <a:lstStyle/>
          <a:p>
            <a:r>
              <a:rPr lang="en-US" altLang="zh-CN" dirty="0"/>
              <a:t>1985</a:t>
            </a:r>
            <a:r>
              <a:rPr lang="zh-CN" altLang="en-US" dirty="0"/>
              <a:t>年</a:t>
            </a:r>
            <a:r>
              <a:rPr lang="en-US" altLang="zh-CN" dirty="0"/>
              <a:t>Philips</a:t>
            </a:r>
            <a:r>
              <a:rPr lang="zh-CN" altLang="en-US" dirty="0"/>
              <a:t>和</a:t>
            </a:r>
            <a:r>
              <a:rPr lang="en-US" altLang="zh-CN" dirty="0"/>
              <a:t>Sony</a:t>
            </a:r>
            <a:r>
              <a:rPr lang="zh-CN" altLang="en-US" dirty="0"/>
              <a:t>发表</a:t>
            </a:r>
            <a:r>
              <a:rPr lang="zh-CN" altLang="en-US" b="1" u="sng" dirty="0">
                <a:solidFill>
                  <a:srgbClr val="FF9900"/>
                </a:solidFill>
              </a:rPr>
              <a:t>黄皮书</a:t>
            </a:r>
            <a:r>
              <a:rPr lang="zh-CN" altLang="en-US" dirty="0"/>
              <a:t>。</a:t>
            </a:r>
          </a:p>
          <a:p>
            <a:r>
              <a:rPr lang="zh-CN" altLang="en-US" dirty="0"/>
              <a:t>定义了存储计算机数据、图形、声音及动画档案的规格，为了能储存更复杂的数据，同时也规范了控制讯号，数据侦错、数据校正、扇区大小。</a:t>
            </a:r>
          </a:p>
          <a:p>
            <a:r>
              <a:rPr lang="en-US" altLang="zh-CN" dirty="0"/>
              <a:t>CD</a:t>
            </a:r>
            <a:r>
              <a:rPr lang="zh-CN" altLang="en-US" dirty="0"/>
              <a:t>自此进入了计算机记忆媒体的领域。</a:t>
            </a:r>
          </a:p>
          <a:p>
            <a:r>
              <a:rPr lang="en-US" altLang="zh-CN" dirty="0"/>
              <a:t>CD-ROM</a:t>
            </a:r>
            <a:r>
              <a:rPr lang="zh-CN" altLang="en-US" dirty="0"/>
              <a:t>可提供</a:t>
            </a:r>
            <a:r>
              <a:rPr lang="en-US" altLang="zh-CN" dirty="0"/>
              <a:t>650MB</a:t>
            </a:r>
            <a:r>
              <a:rPr lang="zh-CN" altLang="en-US" dirty="0"/>
              <a:t>，当时硬盘最大容量为</a:t>
            </a:r>
            <a:r>
              <a:rPr lang="en-US" altLang="zh-CN" dirty="0"/>
              <a:t>850MB</a:t>
            </a:r>
            <a:r>
              <a:rPr lang="zh-CN" altLang="en-US" dirty="0"/>
              <a:t>。</a:t>
            </a:r>
          </a:p>
          <a:p>
            <a:endParaRPr lang="zh-CN" altLang="en-US" dirty="0"/>
          </a:p>
        </p:txBody>
      </p:sp>
    </p:spTree>
    <p:extLst>
      <p:ext uri="{BB962C8B-B14F-4D97-AF65-F5344CB8AC3E}">
        <p14:creationId xmlns:p14="http://schemas.microsoft.com/office/powerpoint/2010/main" val="30805060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CD-I   </a:t>
            </a:r>
            <a:r>
              <a:rPr lang="en-US" altLang="zh-CN" dirty="0">
                <a:solidFill>
                  <a:schemeClr val="tx1"/>
                </a:solidFill>
              </a:rPr>
              <a:t>CD-Interactive</a:t>
            </a:r>
            <a:endParaRPr lang="zh-CN" altLang="en-US" dirty="0">
              <a:solidFill>
                <a:schemeClr val="tx1"/>
              </a:solidFill>
            </a:endParaRPr>
          </a:p>
        </p:txBody>
      </p:sp>
      <p:sp>
        <p:nvSpPr>
          <p:cNvPr id="3" name="内容占位符 2"/>
          <p:cNvSpPr>
            <a:spLocks noGrp="1"/>
          </p:cNvSpPr>
          <p:nvPr>
            <p:ph idx="1"/>
          </p:nvPr>
        </p:nvSpPr>
        <p:spPr>
          <a:xfrm>
            <a:off x="487822" y="942764"/>
            <a:ext cx="11031078" cy="5637024"/>
          </a:xfrm>
        </p:spPr>
        <p:txBody>
          <a:bodyPr/>
          <a:lstStyle/>
          <a:p>
            <a:r>
              <a:rPr lang="zh-CN" altLang="en-US" dirty="0"/>
              <a:t>黄皮书之后，</a:t>
            </a:r>
            <a:r>
              <a:rPr lang="en-US" altLang="zh-CN" sz="2200" dirty="0"/>
              <a:t>Philips</a:t>
            </a:r>
            <a:r>
              <a:rPr lang="zh-CN" altLang="en-US" dirty="0"/>
              <a:t>和</a:t>
            </a:r>
            <a:r>
              <a:rPr lang="en-US" altLang="zh-CN" sz="2200" dirty="0"/>
              <a:t>Sony</a:t>
            </a:r>
            <a:r>
              <a:rPr lang="zh-CN" altLang="en-US" dirty="0"/>
              <a:t>针对消费电子市场，推出了</a:t>
            </a:r>
            <a:r>
              <a:rPr lang="zh-CN" altLang="en-US" b="1" dirty="0">
                <a:solidFill>
                  <a:srgbClr val="008000"/>
                </a:solidFill>
              </a:rPr>
              <a:t>绿皮书</a:t>
            </a:r>
          </a:p>
          <a:p>
            <a:r>
              <a:rPr lang="zh-CN" altLang="en-US" dirty="0"/>
              <a:t>定义多媒体</a:t>
            </a:r>
            <a:r>
              <a:rPr lang="en-US" altLang="zh-CN" sz="2200" dirty="0"/>
              <a:t>CD</a:t>
            </a:r>
            <a:r>
              <a:rPr lang="zh-CN" altLang="en-US" dirty="0"/>
              <a:t>的规格及相关的硬件规格</a:t>
            </a:r>
            <a:r>
              <a:rPr lang="en-US" altLang="zh-CN" dirty="0"/>
              <a:t>(</a:t>
            </a:r>
            <a:r>
              <a:rPr lang="zh-CN" altLang="en-US" dirty="0"/>
              <a:t>指搭配</a:t>
            </a:r>
            <a:r>
              <a:rPr lang="en-US" altLang="zh-CN" sz="2200" dirty="0"/>
              <a:t>MPEG; Moving Picture Experts Group)</a:t>
            </a:r>
            <a:endParaRPr lang="zh-CN" altLang="en-US" dirty="0"/>
          </a:p>
          <a:p>
            <a:r>
              <a:rPr lang="zh-CN" altLang="en-US" dirty="0"/>
              <a:t>提供了一种交互式的媒体给使用者，能同步播放声音、影像、与其它数据</a:t>
            </a:r>
            <a:r>
              <a:rPr lang="en-US" altLang="zh-CN" dirty="0"/>
              <a:t>(</a:t>
            </a:r>
            <a:r>
              <a:rPr lang="zh-CN" altLang="en-US" dirty="0"/>
              <a:t>例如文字</a:t>
            </a:r>
            <a:r>
              <a:rPr lang="en-US" altLang="zh-CN" dirty="0"/>
              <a:t>)</a:t>
            </a:r>
            <a:r>
              <a:rPr lang="zh-CN" altLang="en-US" dirty="0"/>
              <a:t>，也就是具备了播放电影的能力，使光盘进入娱乐媒体的领域。</a:t>
            </a:r>
          </a:p>
          <a:p>
            <a:endParaRPr lang="zh-CN" altLang="en-US" dirty="0"/>
          </a:p>
        </p:txBody>
      </p:sp>
    </p:spTree>
    <p:extLst>
      <p:ext uri="{BB962C8B-B14F-4D97-AF65-F5344CB8AC3E}">
        <p14:creationId xmlns:p14="http://schemas.microsoft.com/office/powerpoint/2010/main" val="30377095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CD </a:t>
            </a:r>
            <a:endParaRPr lang="zh-CN" altLang="en-US" dirty="0"/>
          </a:p>
        </p:txBody>
      </p:sp>
      <p:sp>
        <p:nvSpPr>
          <p:cNvPr id="3" name="内容占位符 2"/>
          <p:cNvSpPr>
            <a:spLocks noGrp="1"/>
          </p:cNvSpPr>
          <p:nvPr>
            <p:ph idx="1"/>
          </p:nvPr>
        </p:nvSpPr>
        <p:spPr/>
        <p:txBody>
          <a:bodyPr/>
          <a:lstStyle/>
          <a:p>
            <a:r>
              <a:rPr lang="zh-CN" altLang="en-US" sz="2800" b="1" dirty="0">
                <a:solidFill>
                  <a:schemeClr val="accent2"/>
                </a:solidFill>
              </a:rPr>
              <a:t>白皮书</a:t>
            </a:r>
            <a:r>
              <a:rPr lang="zh-CN" altLang="en-US" sz="2800" dirty="0"/>
              <a:t>定义了</a:t>
            </a:r>
            <a:r>
              <a:rPr lang="en-US" altLang="zh-CN" dirty="0"/>
              <a:t>CD-I</a:t>
            </a:r>
            <a:r>
              <a:rPr lang="zh-CN" altLang="en-US" sz="2800" dirty="0"/>
              <a:t>的应用规格，</a:t>
            </a:r>
            <a:r>
              <a:rPr lang="en-US" altLang="zh-CN" dirty="0"/>
              <a:t>CD-I</a:t>
            </a:r>
            <a:r>
              <a:rPr lang="zh-CN" altLang="en-US" sz="2800" dirty="0"/>
              <a:t> </a:t>
            </a:r>
            <a:r>
              <a:rPr lang="en-US" altLang="zh-CN" dirty="0"/>
              <a:t>Bridge</a:t>
            </a:r>
            <a:r>
              <a:rPr lang="zh-CN" altLang="en-US" sz="2800" dirty="0"/>
              <a:t>，即所谓的</a:t>
            </a:r>
            <a:r>
              <a:rPr lang="en-US" altLang="zh-CN" dirty="0"/>
              <a:t>Video</a:t>
            </a:r>
            <a:r>
              <a:rPr lang="zh-CN" altLang="en-US" dirty="0"/>
              <a:t> </a:t>
            </a:r>
            <a:r>
              <a:rPr lang="en-US" altLang="zh-CN" dirty="0"/>
              <a:t>CD</a:t>
            </a:r>
            <a:endParaRPr lang="zh-CN" altLang="en-US" sz="2800" dirty="0"/>
          </a:p>
          <a:p>
            <a:r>
              <a:rPr lang="en-US" altLang="zh-CN" dirty="0"/>
              <a:t>Philips</a:t>
            </a:r>
            <a:r>
              <a:rPr lang="zh-CN" altLang="en-US" dirty="0"/>
              <a:t>、</a:t>
            </a:r>
            <a:r>
              <a:rPr lang="en-US" altLang="zh-CN" dirty="0"/>
              <a:t>Sony</a:t>
            </a:r>
            <a:r>
              <a:rPr lang="zh-CN" altLang="en-US" dirty="0"/>
              <a:t>、</a:t>
            </a:r>
            <a:r>
              <a:rPr lang="en-US" altLang="zh-CN" dirty="0"/>
              <a:t>JVC</a:t>
            </a:r>
            <a:r>
              <a:rPr lang="zh-CN" altLang="en-US" dirty="0"/>
              <a:t>、</a:t>
            </a:r>
            <a:r>
              <a:rPr lang="en-US" altLang="zh-CN" dirty="0"/>
              <a:t>Matsushita</a:t>
            </a:r>
            <a:r>
              <a:rPr lang="zh-CN" altLang="en-US" sz="2800" dirty="0"/>
              <a:t>共同开发</a:t>
            </a:r>
          </a:p>
          <a:p>
            <a:r>
              <a:rPr lang="en-US" altLang="zh-CN" dirty="0"/>
              <a:t>Video CD</a:t>
            </a:r>
            <a:r>
              <a:rPr lang="zh-CN" altLang="en-US" sz="2800" dirty="0"/>
              <a:t>储存的是以</a:t>
            </a:r>
            <a:r>
              <a:rPr lang="en-US" altLang="zh-CN" dirty="0"/>
              <a:t>MPEG-1</a:t>
            </a:r>
            <a:r>
              <a:rPr lang="zh-CN" altLang="en-US" sz="2800" dirty="0"/>
              <a:t>规格压缩之全屏幕全动态影像，整张</a:t>
            </a:r>
            <a:r>
              <a:rPr lang="en-US" altLang="zh-CN" dirty="0"/>
              <a:t>Video CD</a:t>
            </a:r>
            <a:r>
              <a:rPr lang="zh-CN" altLang="en-US" sz="2800" dirty="0"/>
              <a:t>可存放</a:t>
            </a:r>
            <a:r>
              <a:rPr lang="en-US" altLang="zh-CN" sz="2800" dirty="0"/>
              <a:t>74</a:t>
            </a:r>
            <a:r>
              <a:rPr lang="zh-CN" altLang="en-US" sz="2800" dirty="0"/>
              <a:t>分钟的影音资料。</a:t>
            </a:r>
          </a:p>
          <a:p>
            <a:endParaRPr lang="zh-CN" altLang="en-US" dirty="0"/>
          </a:p>
        </p:txBody>
      </p:sp>
    </p:spTree>
    <p:extLst>
      <p:ext uri="{BB962C8B-B14F-4D97-AF65-F5344CB8AC3E}">
        <p14:creationId xmlns:p14="http://schemas.microsoft.com/office/powerpoint/2010/main" val="181274920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可写一次型光盘</a:t>
            </a:r>
          </a:p>
        </p:txBody>
      </p:sp>
      <p:sp>
        <p:nvSpPr>
          <p:cNvPr id="3" name="内容占位符 2"/>
          <p:cNvSpPr>
            <a:spLocks noGrp="1"/>
          </p:cNvSpPr>
          <p:nvPr>
            <p:ph idx="1"/>
          </p:nvPr>
        </p:nvSpPr>
        <p:spPr>
          <a:xfrm>
            <a:off x="487822" y="942764"/>
            <a:ext cx="11031078" cy="5637024"/>
          </a:xfrm>
        </p:spPr>
        <p:txBody>
          <a:bodyPr/>
          <a:lstStyle/>
          <a:p>
            <a:pPr algn="just" eaLnBrk="1" hangingPunct="1"/>
            <a:r>
              <a:rPr lang="en-US" altLang="zh-CN" sz="2000" dirty="0"/>
              <a:t>CD-R </a:t>
            </a:r>
            <a:r>
              <a:rPr lang="zh-CN" altLang="en-US" dirty="0"/>
              <a:t>利用激光在</a:t>
            </a:r>
            <a:r>
              <a:rPr lang="en-US" altLang="zh-CN" sz="2000" dirty="0"/>
              <a:t>CD-R</a:t>
            </a:r>
            <a:r>
              <a:rPr lang="zh-CN" altLang="en-US" b="1" u="sng" dirty="0">
                <a:solidFill>
                  <a:srgbClr val="FF0000"/>
                </a:solidFill>
              </a:rPr>
              <a:t>有机染料记录面</a:t>
            </a:r>
            <a:r>
              <a:rPr lang="zh-CN" altLang="en-US" dirty="0"/>
              <a:t>直接加热而烧出坑</a:t>
            </a:r>
            <a:r>
              <a:rPr lang="en-US" altLang="zh-CN" sz="2000" dirty="0"/>
              <a:t>(Pit)</a:t>
            </a:r>
            <a:r>
              <a:rPr lang="zh-CN" altLang="en-US" dirty="0"/>
              <a:t>或是使有机染料曾发生</a:t>
            </a:r>
            <a:r>
              <a:rPr lang="zh-CN" altLang="en-US" b="1" dirty="0">
                <a:solidFill>
                  <a:srgbClr val="FF0000"/>
                </a:solidFill>
              </a:rPr>
              <a:t>化学性退化</a:t>
            </a:r>
            <a:r>
              <a:rPr lang="zh-CN" altLang="en-US" b="1" dirty="0"/>
              <a:t> </a:t>
            </a:r>
            <a:r>
              <a:rPr lang="en-US" altLang="zh-CN" sz="2000" dirty="0"/>
              <a:t>(Degrade)</a:t>
            </a:r>
            <a:r>
              <a:rPr lang="zh-CN" altLang="en-US" dirty="0"/>
              <a:t>，总之就改变有机染料记录面对光的反射率。</a:t>
            </a:r>
          </a:p>
          <a:p>
            <a:pPr algn="just" eaLnBrk="1" hangingPunct="1"/>
            <a:r>
              <a:rPr lang="zh-CN" altLang="en-US" dirty="0"/>
              <a:t>被烧出坑 </a:t>
            </a:r>
            <a:r>
              <a:rPr lang="en-US" altLang="zh-CN" sz="2000" dirty="0"/>
              <a:t>(Pit)</a:t>
            </a:r>
            <a:r>
              <a:rPr lang="zh-CN" altLang="en-US" dirty="0"/>
              <a:t> 的地方它会吸收部分的激光，而原来的表面不吸收而反射激光，光驱将不同的反射结果转换成对应的数据</a:t>
            </a:r>
          </a:p>
          <a:p>
            <a:endParaRPr lang="zh-CN" altLang="en-US" dirty="0"/>
          </a:p>
        </p:txBody>
      </p:sp>
    </p:spTree>
    <p:extLst>
      <p:ext uri="{BB962C8B-B14F-4D97-AF65-F5344CB8AC3E}">
        <p14:creationId xmlns:p14="http://schemas.microsoft.com/office/powerpoint/2010/main" val="249811177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可重写型光盘</a:t>
            </a:r>
          </a:p>
        </p:txBody>
      </p:sp>
      <p:sp>
        <p:nvSpPr>
          <p:cNvPr id="3" name="内容占位符 2"/>
          <p:cNvSpPr>
            <a:spLocks noGrp="1"/>
          </p:cNvSpPr>
          <p:nvPr>
            <p:ph idx="1"/>
          </p:nvPr>
        </p:nvSpPr>
        <p:spPr/>
        <p:txBody>
          <a:bodyPr/>
          <a:lstStyle/>
          <a:p>
            <a:r>
              <a:rPr lang="zh-CN" altLang="en-US" dirty="0"/>
              <a:t>可重写入型指光盘片可无限次的重复写入，将旧数据洗掉，重新写上新数据</a:t>
            </a:r>
          </a:p>
          <a:p>
            <a:pPr lvl="1"/>
            <a:r>
              <a:rPr lang="en-US" altLang="zh-CN" sz="2400" dirty="0"/>
              <a:t>CD-MO(Magneto-Optical)</a:t>
            </a:r>
            <a:endParaRPr lang="en-US" altLang="zh-TW" sz="2400" dirty="0"/>
          </a:p>
          <a:p>
            <a:pPr lvl="1" algn="just"/>
            <a:r>
              <a:rPr lang="en-US" altLang="zh-CN" sz="2400" dirty="0"/>
              <a:t>PD(Phase-change Dual)</a:t>
            </a:r>
          </a:p>
          <a:p>
            <a:pPr lvl="2" algn="just"/>
            <a:r>
              <a:rPr lang="en-US" altLang="zh-CN" sz="2400" dirty="0"/>
              <a:t>CD-RW(Rewritable) </a:t>
            </a:r>
          </a:p>
          <a:p>
            <a:endParaRPr lang="zh-CN" altLang="en-US" dirty="0"/>
          </a:p>
        </p:txBody>
      </p:sp>
    </p:spTree>
    <p:extLst>
      <p:ext uri="{BB962C8B-B14F-4D97-AF65-F5344CB8AC3E}">
        <p14:creationId xmlns:p14="http://schemas.microsoft.com/office/powerpoint/2010/main" val="217210319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a:t>
            </a:r>
            <a:r>
              <a:rPr lang="zh-CN" altLang="en-US" dirty="0"/>
              <a:t>磁光盘</a:t>
            </a:r>
          </a:p>
        </p:txBody>
      </p:sp>
      <p:sp>
        <p:nvSpPr>
          <p:cNvPr id="3" name="内容占位符 2"/>
          <p:cNvSpPr>
            <a:spLocks noGrp="1"/>
          </p:cNvSpPr>
          <p:nvPr>
            <p:ph idx="1"/>
          </p:nvPr>
        </p:nvSpPr>
        <p:spPr/>
        <p:txBody>
          <a:bodyPr/>
          <a:lstStyle/>
          <a:p>
            <a:pPr>
              <a:tabLst>
                <a:tab pos="5829300" algn="l"/>
              </a:tabLst>
            </a:pPr>
            <a:r>
              <a:rPr lang="en-US" altLang="zh-CN" sz="2200" dirty="0"/>
              <a:t>CD-MO</a:t>
            </a:r>
            <a:r>
              <a:rPr lang="zh-CN" altLang="en-US" dirty="0"/>
              <a:t>为</a:t>
            </a:r>
            <a:r>
              <a:rPr lang="zh-CN" altLang="en-US" b="1" dirty="0"/>
              <a:t>磁光式光盘</a:t>
            </a:r>
            <a:r>
              <a:rPr lang="zh-CN" altLang="en-US" dirty="0"/>
              <a:t>，推出时被预测将取代硬盘，但由于存取时间较长，因此在功能上一直无法超越硬盘，</a:t>
            </a:r>
          </a:p>
          <a:p>
            <a:pPr>
              <a:tabLst>
                <a:tab pos="5829300" algn="l"/>
              </a:tabLst>
            </a:pPr>
            <a:r>
              <a:rPr lang="zh-CN" altLang="en-US" dirty="0"/>
              <a:t>存取方式和一般的</a:t>
            </a:r>
            <a:r>
              <a:rPr lang="en-US" altLang="zh-CN" sz="2200" dirty="0"/>
              <a:t>CD-ROM</a:t>
            </a:r>
            <a:r>
              <a:rPr lang="zh-CN" altLang="en-US" dirty="0"/>
              <a:t>不同，无法和其它的光盘系统兼容，也造成磁光盘在推广上的困难。</a:t>
            </a:r>
          </a:p>
          <a:p>
            <a:pPr>
              <a:tabLst>
                <a:tab pos="5829300" algn="l"/>
              </a:tabLst>
            </a:pPr>
            <a:r>
              <a:rPr lang="zh-CN" altLang="en-US" dirty="0"/>
              <a:t>三种尺寸</a:t>
            </a:r>
          </a:p>
          <a:p>
            <a:pPr lvl="1">
              <a:tabLst>
                <a:tab pos="5829300" algn="l"/>
              </a:tabLst>
            </a:pPr>
            <a:r>
              <a:rPr lang="zh-CN" altLang="en-US" sz="2200" dirty="0"/>
              <a:t> </a:t>
            </a:r>
            <a:r>
              <a:rPr lang="en-US" altLang="zh-CN" sz="2200" dirty="0"/>
              <a:t>2.5</a:t>
            </a:r>
            <a:r>
              <a:rPr lang="zh-CN" altLang="en-US" sz="2200" dirty="0">
                <a:latin typeface="宋体" charset="-122"/>
              </a:rPr>
              <a:t>”</a:t>
            </a:r>
            <a:r>
              <a:rPr lang="en-US" altLang="zh-CN" sz="2200" dirty="0"/>
              <a:t>MD</a:t>
            </a:r>
            <a:r>
              <a:rPr lang="zh-CN" altLang="en-US" sz="2200" dirty="0"/>
              <a:t>，</a:t>
            </a:r>
            <a:r>
              <a:rPr lang="en-US" altLang="zh-CN" sz="2200" dirty="0"/>
              <a:t>3.5</a:t>
            </a:r>
            <a:r>
              <a:rPr lang="zh-CN" altLang="en-US" sz="2200" dirty="0">
                <a:latin typeface="宋体" charset="-122"/>
              </a:rPr>
              <a:t>”</a:t>
            </a:r>
            <a:r>
              <a:rPr lang="en-US" altLang="zh-CN" sz="2200" dirty="0"/>
              <a:t>MO</a:t>
            </a:r>
            <a:r>
              <a:rPr lang="zh-CN" altLang="en-US" sz="2200" dirty="0"/>
              <a:t>，</a:t>
            </a:r>
            <a:r>
              <a:rPr lang="en-US" altLang="zh-CN" sz="2200" dirty="0"/>
              <a:t>5.25</a:t>
            </a:r>
            <a:r>
              <a:rPr lang="zh-CN" altLang="en-US" sz="2200" dirty="0">
                <a:latin typeface="宋体" charset="-122"/>
              </a:rPr>
              <a:t>”</a:t>
            </a:r>
            <a:r>
              <a:rPr lang="en-US" altLang="zh-CN" sz="2200" dirty="0"/>
              <a:t>MO</a:t>
            </a:r>
            <a:r>
              <a:rPr lang="zh-CN" altLang="en-US" sz="2200" dirty="0"/>
              <a:t>。</a:t>
            </a:r>
          </a:p>
          <a:p>
            <a:endParaRPr lang="zh-CN" altLang="en-US" dirty="0"/>
          </a:p>
        </p:txBody>
      </p:sp>
    </p:spTree>
    <p:extLst>
      <p:ext uri="{BB962C8B-B14F-4D97-AF65-F5344CB8AC3E}">
        <p14:creationId xmlns:p14="http://schemas.microsoft.com/office/powerpoint/2010/main" val="36320819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a:t>
            </a:r>
            <a:r>
              <a:rPr lang="zh-CN" altLang="en-US" dirty="0"/>
              <a:t>磁光盘</a:t>
            </a:r>
          </a:p>
        </p:txBody>
      </p:sp>
      <p:sp>
        <p:nvSpPr>
          <p:cNvPr id="3" name="内容占位符 2"/>
          <p:cNvSpPr>
            <a:spLocks noGrp="1"/>
          </p:cNvSpPr>
          <p:nvPr>
            <p:ph idx="1"/>
          </p:nvPr>
        </p:nvSpPr>
        <p:spPr/>
        <p:txBody>
          <a:bodyPr/>
          <a:lstStyle/>
          <a:p>
            <a:r>
              <a:rPr lang="zh-CN" altLang="en-US" dirty="0"/>
              <a:t>采用</a:t>
            </a:r>
            <a:r>
              <a:rPr lang="zh-CN" altLang="en-US" b="1" u="sng" dirty="0"/>
              <a:t>热磁效应</a:t>
            </a:r>
            <a:r>
              <a:rPr lang="zh-CN" altLang="en-US" dirty="0"/>
              <a:t>写入数据</a:t>
            </a:r>
          </a:p>
          <a:p>
            <a:pPr lvl="1"/>
            <a:r>
              <a:rPr lang="zh-CN" altLang="en-US" sz="2400" dirty="0"/>
              <a:t>采用激光对记录点进行加热，达到一定温度以后磁头产生的磁场即可磁化该记录点，根据磁化方向的不同表示</a:t>
            </a:r>
            <a:r>
              <a:rPr lang="en-US" altLang="zh-CN" sz="2400" dirty="0"/>
              <a:t>0/1</a:t>
            </a:r>
          </a:p>
          <a:p>
            <a:r>
              <a:rPr lang="zh-CN" altLang="en-US" dirty="0"/>
              <a:t>采用</a:t>
            </a:r>
            <a:r>
              <a:rPr lang="zh-CN" altLang="en-US" b="1" u="sng" dirty="0"/>
              <a:t>磁光克尔效应</a:t>
            </a:r>
            <a:r>
              <a:rPr lang="zh-CN" altLang="en-US" dirty="0"/>
              <a:t>读出数据</a:t>
            </a:r>
          </a:p>
          <a:p>
            <a:pPr lvl="1"/>
            <a:r>
              <a:rPr lang="zh-CN" altLang="en-US" sz="2400" dirty="0"/>
              <a:t>当激光照射到记录点时，反射光由于记录点磁化方向的不同产生偏振面的左旋和右旋，从而检测数据</a:t>
            </a:r>
            <a:r>
              <a:rPr lang="en-US" altLang="zh-CN" sz="2400" dirty="0"/>
              <a:t>0/1</a:t>
            </a:r>
            <a:endParaRPr lang="zh-CN" altLang="en-US" sz="2400" dirty="0"/>
          </a:p>
          <a:p>
            <a:endParaRPr lang="zh-CN" altLang="en-US" dirty="0"/>
          </a:p>
        </p:txBody>
      </p:sp>
    </p:spTree>
    <p:extLst>
      <p:ext uri="{BB962C8B-B14F-4D97-AF65-F5344CB8AC3E}">
        <p14:creationId xmlns:p14="http://schemas.microsoft.com/office/powerpoint/2010/main" val="3532687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存储器写操作</a:t>
            </a: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headEnd/>
            <a:tailE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headEnd/>
            <a:tailE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headEnd/>
            <a:tailE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headEnd/>
            <a:tailE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headEnd/>
            <a:tailEnd/>
          </a:ln>
        </p:spPr>
        <p:txBody>
          <a:bodyPr/>
          <a:lstStyle/>
          <a:p>
            <a:endParaRPr lang="zh-CN" altLang="en-US">
              <a:latin typeface="+mn-ea"/>
            </a:endParaRPr>
          </a:p>
        </p:txBody>
      </p:sp>
      <p:grpSp>
        <p:nvGrpSpPr>
          <p:cNvPr id="3" name="组合 2"/>
          <p:cNvGrpSpPr/>
          <p:nvPr/>
        </p:nvGrpSpPr>
        <p:grpSpPr>
          <a:xfrm>
            <a:off x="2788653" y="3093453"/>
            <a:ext cx="2430379" cy="449513"/>
            <a:chOff x="2788653" y="3093453"/>
            <a:chExt cx="2430379" cy="449513"/>
          </a:xfrm>
        </p:grpSpPr>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headEnd/>
              <a:tailE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headEnd/>
              <a:tailEnd/>
            </a:ln>
          </p:spPr>
          <p:txBody>
            <a:bodyPr/>
            <a:lstStyle/>
            <a:p>
              <a:endParaRPr lang="zh-CN" altLang="en-US">
                <a:latin typeface="+mn-ea"/>
              </a:endParaRPr>
            </a:p>
          </p:txBody>
        </p:sp>
        <p:sp>
          <p:nvSpPr>
            <p:cNvPr id="49" name="Line 48"/>
            <p:cNvSpPr>
              <a:spLocks noChangeAspect="1" noChangeShapeType="1"/>
            </p:cNvSpPr>
            <p:nvPr/>
          </p:nvSpPr>
          <p:spPr bwMode="auto">
            <a:xfrm>
              <a:off x="2788653" y="3093453"/>
              <a:ext cx="359611" cy="0"/>
            </a:xfrm>
            <a:prstGeom prst="line">
              <a:avLst/>
            </a:prstGeom>
            <a:noFill/>
            <a:ln w="19050">
              <a:solidFill>
                <a:schemeClr val="tx1"/>
              </a:solidFill>
              <a:round/>
              <a:headEnd/>
              <a:tailEnd type="oval"/>
            </a:ln>
          </p:spPr>
          <p:txBody>
            <a:bodyPr/>
            <a:lstStyle/>
            <a:p>
              <a:endParaRPr lang="zh-CN" altLang="en-US">
                <a:latin typeface="+mn-ea"/>
              </a:endParaRPr>
            </a:p>
          </p:txBody>
        </p:sp>
        <p:sp>
          <p:nvSpPr>
            <p:cNvPr id="50" name="Line 49"/>
            <p:cNvSpPr>
              <a:spLocks noChangeAspect="1" noChangeShapeType="1"/>
            </p:cNvSpPr>
            <p:nvPr/>
          </p:nvSpPr>
          <p:spPr bwMode="auto">
            <a:xfrm flipH="1">
              <a:off x="4859421" y="3093453"/>
              <a:ext cx="359611" cy="0"/>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51" name="Group 50"/>
          <p:cNvGrpSpPr>
            <a:grpSpLocks/>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latin typeface="+mn-ea"/>
                </a:endParaRPr>
              </a:p>
            </p:txBody>
          </p:sp>
        </p:grpSp>
      </p:grpSp>
      <p:grpSp>
        <p:nvGrpSpPr>
          <p:cNvPr id="64" name="Group 63"/>
          <p:cNvGrpSpPr>
            <a:grpSpLocks/>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7" name="Group 66"/>
          <p:cNvGrpSpPr>
            <a:grpSpLocks/>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0" name="Group 69"/>
          <p:cNvGrpSpPr>
            <a:grpSpLocks/>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solidFill>
                  <a:srgbClr val="008000"/>
                </a:solidFill>
                <a:latin typeface="+mn-ea"/>
              </a:endParaRPr>
            </a:p>
          </p:txBody>
        </p:sp>
      </p:grpSp>
      <p:grpSp>
        <p:nvGrpSpPr>
          <p:cNvPr id="73" name="Group 72"/>
          <p:cNvGrpSpPr>
            <a:grpSpLocks/>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78" name="Group 77"/>
          <p:cNvGrpSpPr>
            <a:grpSpLocks/>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headEnd/>
            <a:tailEnd/>
          </a:ln>
        </p:spPr>
        <p:txBody>
          <a:bodyPr/>
          <a:lstStyle/>
          <a:p>
            <a:endParaRPr lang="zh-CN" altLang="en-US">
              <a:latin typeface="+mn-ea"/>
            </a:endParaRPr>
          </a:p>
        </p:txBody>
      </p:sp>
      <p:grpSp>
        <p:nvGrpSpPr>
          <p:cNvPr id="92" name="Group 91"/>
          <p:cNvGrpSpPr>
            <a:grpSpLocks/>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headEnd/>
              <a:tailEnd type="non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headEnd/>
              <a:tailEnd type="non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sp>
        <p:nvSpPr>
          <p:cNvPr id="103" name="Rectangle 102"/>
          <p:cNvSpPr>
            <a:spLocks noChangeArrowheads="1"/>
          </p:cNvSpPr>
          <p:nvPr/>
        </p:nvSpPr>
        <p:spPr bwMode="auto">
          <a:xfrm>
            <a:off x="4050297"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Y</a:t>
            </a:r>
          </a:p>
        </p:txBody>
      </p:sp>
      <p:sp>
        <p:nvSpPr>
          <p:cNvPr id="104" name="Rectangle 103"/>
          <p:cNvSpPr>
            <a:spLocks noChangeArrowheads="1"/>
          </p:cNvSpPr>
          <p:nvPr/>
        </p:nvSpPr>
        <p:spPr bwMode="auto">
          <a:xfrm>
            <a:off x="723900" y="1655011"/>
            <a:ext cx="143844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p>
        </p:txBody>
      </p:sp>
      <p:sp>
        <p:nvSpPr>
          <p:cNvPr id="105" name="Rectangle 104"/>
          <p:cNvSpPr>
            <a:spLocks noChangeArrowheads="1"/>
          </p:cNvSpPr>
          <p:nvPr/>
        </p:nvSpPr>
        <p:spPr bwMode="auto">
          <a:xfrm>
            <a:off x="2477001" y="5790531"/>
            <a:ext cx="404562" cy="269708"/>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mn-ea"/>
              </a:rPr>
              <a:t>I/O</a:t>
            </a:r>
          </a:p>
        </p:txBody>
      </p:sp>
      <p:sp>
        <p:nvSpPr>
          <p:cNvPr id="106" name="Rectangle 125"/>
          <p:cNvSpPr>
            <a:spLocks noChangeArrowheads="1"/>
          </p:cNvSpPr>
          <p:nvPr/>
        </p:nvSpPr>
        <p:spPr bwMode="auto">
          <a:xfrm>
            <a:off x="2881563"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A</a:t>
            </a:r>
          </a:p>
        </p:txBody>
      </p:sp>
      <p:sp>
        <p:nvSpPr>
          <p:cNvPr id="107" name="Rectangle 126"/>
          <p:cNvSpPr>
            <a:spLocks noChangeArrowheads="1"/>
          </p:cNvSpPr>
          <p:nvPr/>
        </p:nvSpPr>
        <p:spPr bwMode="auto">
          <a:xfrm>
            <a:off x="4949324" y="3093453"/>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B</a:t>
            </a:r>
          </a:p>
        </p:txBody>
      </p:sp>
      <p:sp>
        <p:nvSpPr>
          <p:cNvPr id="108" name="Rectangle 127"/>
          <p:cNvSpPr>
            <a:spLocks noChangeArrowheads="1"/>
          </p:cNvSpPr>
          <p:nvPr/>
        </p:nvSpPr>
        <p:spPr bwMode="auto">
          <a:xfrm>
            <a:off x="2521953" y="4531895"/>
            <a:ext cx="269708" cy="359611"/>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09" name="Line 128"/>
          <p:cNvSpPr>
            <a:spLocks noChangeShapeType="1"/>
          </p:cNvSpPr>
          <p:nvPr/>
        </p:nvSpPr>
        <p:spPr bwMode="auto">
          <a:xfrm>
            <a:off x="1982537" y="3469105"/>
            <a:ext cx="988929" cy="0"/>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40530"/>
            <a:ext cx="0" cy="2610184"/>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headEnd/>
            <a:tailE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114" name="Group 133"/>
          <p:cNvGrpSpPr>
            <a:grpSpLocks/>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headEnd/>
              <a:tailEnd/>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headEnd/>
              <a:tailEnd/>
            </a:ln>
          </p:spPr>
          <p:txBody>
            <a:bodyPr/>
            <a:lstStyle/>
            <a:p>
              <a:endParaRPr lang="zh-CN" altLang="en-US">
                <a:latin typeface="+mn-ea"/>
              </a:endParaRPr>
            </a:p>
          </p:txBody>
        </p:sp>
      </p:grpSp>
      <p:grpSp>
        <p:nvGrpSpPr>
          <p:cNvPr id="117" name="Group 136"/>
          <p:cNvGrpSpPr>
            <a:grpSpLocks/>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headEnd/>
              <a:tailEnd/>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headEnd/>
              <a:tailEnd/>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headEnd/>
            <a:tailEnd/>
          </a:ln>
        </p:spPr>
        <p:txBody>
          <a:bodyPr/>
          <a:lstStyle/>
          <a:p>
            <a:endParaRPr lang="zh-CN" altLang="en-US">
              <a:latin typeface="+mn-ea"/>
            </a:endParaRPr>
          </a:p>
        </p:txBody>
      </p:sp>
      <p:grpSp>
        <p:nvGrpSpPr>
          <p:cNvPr id="122" name="Group 141"/>
          <p:cNvGrpSpPr>
            <a:grpSpLocks/>
          </p:cNvGrpSpPr>
          <p:nvPr/>
        </p:nvGrpSpPr>
        <p:grpSpPr bwMode="auto">
          <a:xfrm>
            <a:off x="2424196" y="5434095"/>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headEnd/>
              <a:tailEnd type="non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headEnd/>
              <a:tailEnd type="none" w="med" len="med"/>
            </a:ln>
          </p:spPr>
          <p:txBody>
            <a:bodyPr/>
            <a:lstStyle/>
            <a:p>
              <a:endParaRPr lang="zh-CN" altLang="en-US">
                <a:latin typeface="+mn-ea"/>
              </a:endParaRPr>
            </a:p>
          </p:txBody>
        </p:sp>
      </p:grpSp>
      <p:grpSp>
        <p:nvGrpSpPr>
          <p:cNvPr id="125" name="Group 144"/>
          <p:cNvGrpSpPr>
            <a:grpSpLocks/>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27" name="Line 146"/>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28" name="Group 147"/>
          <p:cNvGrpSpPr>
            <a:grpSpLocks/>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solidFill>
                    <a:srgbClr val="D60093"/>
                  </a:solidFill>
                  <a:latin typeface="+mn-ea"/>
                </a:rPr>
                <a:t>I/O</a:t>
              </a:r>
            </a:p>
          </p:txBody>
        </p:sp>
        <p:sp>
          <p:nvSpPr>
            <p:cNvPr id="130" name="Line 149"/>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2" name="Group 50"/>
          <p:cNvGrpSpPr>
            <a:grpSpLocks/>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headEnd/>
                <a:tailE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headEnd/>
                <a:tailE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headEnd/>
                <a:tailEnd/>
              </a:ln>
            </p:spPr>
            <p:txBody>
              <a:bodyPr/>
              <a:lstStyle/>
              <a:p>
                <a:endParaRPr lang="zh-CN" altLang="en-US">
                  <a:latin typeface="+mn-ea"/>
                </a:endParaRPr>
              </a:p>
            </p:txBody>
          </p:sp>
        </p:grpSp>
      </p:grpSp>
      <p:grpSp>
        <p:nvGrpSpPr>
          <p:cNvPr id="145" name="Group 77"/>
          <p:cNvGrpSpPr>
            <a:grpSpLocks/>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headEnd/>
                <a:tailE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headEnd/>
                <a:tailEnd/>
              </a:ln>
            </p:spPr>
            <p:txBody>
              <a:bodyPr/>
              <a:lstStyle/>
              <a:p>
                <a:endParaRPr lang="zh-CN" altLang="en-US">
                  <a:latin typeface="+mn-ea"/>
                </a:endParaRPr>
              </a:p>
            </p:txBody>
          </p:sp>
        </p:grpSp>
      </p:grpSp>
      <p:sp>
        <p:nvSpPr>
          <p:cNvPr id="158" name="Rectangle 166"/>
          <p:cNvSpPr txBox="1">
            <a:spLocks noChangeArrowheads="1"/>
          </p:cNvSpPr>
          <p:nvPr/>
        </p:nvSpPr>
        <p:spPr>
          <a:xfrm>
            <a:off x="6874224" y="4420457"/>
            <a:ext cx="5021870" cy="194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itchFamily="2" charset="2"/>
              <a:buChar char="n"/>
              <a:defRPr/>
            </a:pPr>
            <a:r>
              <a:rPr lang="en-US" altLang="zh-CN" sz="2400" dirty="0"/>
              <a:t>SRAM</a:t>
            </a:r>
            <a:r>
              <a:rPr lang="zh-CN" altLang="en-US" sz="2400" dirty="0"/>
              <a:t>缺陷</a:t>
            </a:r>
          </a:p>
          <a:p>
            <a:pPr lvl="1">
              <a:lnSpc>
                <a:spcPct val="150000"/>
              </a:lnSpc>
              <a:buClr>
                <a:srgbClr val="FFC000"/>
              </a:buClr>
              <a:buFont typeface="Wingdings" pitchFamily="2" charset="2"/>
              <a:buChar char="p"/>
              <a:defRPr/>
            </a:pPr>
            <a:r>
              <a:rPr lang="en-US" altLang="zh-CN" sz="2000" dirty="0">
                <a:solidFill>
                  <a:srgbClr val="C00000"/>
                </a:solidFill>
              </a:rPr>
              <a:t>MOS</a:t>
            </a:r>
            <a:r>
              <a:rPr lang="zh-CN" altLang="en-US" sz="2000" dirty="0">
                <a:solidFill>
                  <a:srgbClr val="C00000"/>
                </a:solidFill>
              </a:rPr>
              <a:t>管过多，存储密度低</a:t>
            </a:r>
          </a:p>
          <a:p>
            <a:pPr lvl="1">
              <a:lnSpc>
                <a:spcPct val="150000"/>
              </a:lnSpc>
              <a:buClr>
                <a:srgbClr val="FFC000"/>
              </a:buClr>
              <a:buFont typeface="Wingdings" pitchFamily="2" charset="2"/>
              <a:buChar char="p"/>
              <a:defRPr/>
            </a:pPr>
            <a:r>
              <a:rPr lang="zh-CN" altLang="en-US" sz="2000" dirty="0">
                <a:solidFill>
                  <a:srgbClr val="C00000"/>
                </a:solidFill>
              </a:rPr>
              <a:t>功耗太大，单位容量成本高</a:t>
            </a:r>
          </a:p>
        </p:txBody>
      </p:sp>
      <p:grpSp>
        <p:nvGrpSpPr>
          <p:cNvPr id="166" name="组合 165"/>
          <p:cNvGrpSpPr/>
          <p:nvPr/>
        </p:nvGrpSpPr>
        <p:grpSpPr>
          <a:xfrm>
            <a:off x="2786778" y="3096261"/>
            <a:ext cx="1621255" cy="449513"/>
            <a:chOff x="2786778" y="3096261"/>
            <a:chExt cx="1621255" cy="449513"/>
          </a:xfrm>
        </p:grpSpPr>
        <p:sp>
          <p:nvSpPr>
            <p:cNvPr id="160" name="Line 18"/>
            <p:cNvSpPr>
              <a:spLocks noChangeAspect="1" noChangeShapeType="1"/>
            </p:cNvSpPr>
            <p:nvPr/>
          </p:nvSpPr>
          <p:spPr bwMode="auto">
            <a:xfrm>
              <a:off x="3149396" y="3096261"/>
              <a:ext cx="539416" cy="0"/>
            </a:xfrm>
            <a:prstGeom prst="line">
              <a:avLst/>
            </a:prstGeom>
            <a:noFill/>
            <a:ln w="38100">
              <a:solidFill>
                <a:srgbClr val="0000FF"/>
              </a:solidFill>
              <a:round/>
              <a:headEnd/>
              <a:tailEnd/>
            </a:ln>
          </p:spPr>
          <p:txBody>
            <a:bodyPr/>
            <a:lstStyle/>
            <a:p>
              <a:endParaRPr lang="zh-CN" altLang="en-US">
                <a:latin typeface="+mn-ea"/>
              </a:endParaRPr>
            </a:p>
          </p:txBody>
        </p:sp>
        <p:sp>
          <p:nvSpPr>
            <p:cNvPr id="163" name="Line 43"/>
            <p:cNvSpPr>
              <a:spLocks noChangeAspect="1" noChangeShapeType="1"/>
            </p:cNvSpPr>
            <p:nvPr/>
          </p:nvSpPr>
          <p:spPr bwMode="auto">
            <a:xfrm>
              <a:off x="3688812" y="3096261"/>
              <a:ext cx="719221" cy="449513"/>
            </a:xfrm>
            <a:prstGeom prst="line">
              <a:avLst/>
            </a:prstGeom>
            <a:noFill/>
            <a:ln w="38100">
              <a:solidFill>
                <a:srgbClr val="0000FF"/>
              </a:solidFill>
              <a:round/>
              <a:headEnd/>
              <a:tailEnd/>
            </a:ln>
          </p:spPr>
          <p:txBody>
            <a:bodyPr/>
            <a:lstStyle/>
            <a:p>
              <a:endParaRPr lang="zh-CN" altLang="en-US">
                <a:latin typeface="+mn-ea"/>
              </a:endParaRPr>
            </a:p>
          </p:txBody>
        </p:sp>
        <p:sp>
          <p:nvSpPr>
            <p:cNvPr id="164" name="Line 48"/>
            <p:cNvSpPr>
              <a:spLocks noChangeAspect="1" noChangeShapeType="1"/>
            </p:cNvSpPr>
            <p:nvPr/>
          </p:nvSpPr>
          <p:spPr bwMode="auto">
            <a:xfrm>
              <a:off x="2786778" y="3096261"/>
              <a:ext cx="359611" cy="0"/>
            </a:xfrm>
            <a:prstGeom prst="line">
              <a:avLst/>
            </a:prstGeom>
            <a:noFill/>
            <a:ln w="38100">
              <a:solidFill>
                <a:srgbClr val="0000FF"/>
              </a:solidFill>
              <a:round/>
              <a:headEnd/>
              <a:tailEnd type="oval"/>
            </a:ln>
          </p:spPr>
          <p:txBody>
            <a:bodyPr/>
            <a:lstStyle/>
            <a:p>
              <a:endParaRPr lang="zh-CN" altLang="en-US">
                <a:latin typeface="+mn-ea"/>
              </a:endParaRPr>
            </a:p>
          </p:txBody>
        </p:sp>
      </p:grpSp>
      <p:grpSp>
        <p:nvGrpSpPr>
          <p:cNvPr id="167" name="组合 166"/>
          <p:cNvGrpSpPr/>
          <p:nvPr/>
        </p:nvGrpSpPr>
        <p:grpSpPr>
          <a:xfrm>
            <a:off x="3598909" y="3096261"/>
            <a:ext cx="1618248" cy="449513"/>
            <a:chOff x="3598909" y="3096261"/>
            <a:chExt cx="1618248" cy="449513"/>
          </a:xfrm>
        </p:grpSpPr>
        <p:sp>
          <p:nvSpPr>
            <p:cNvPr id="161" name="Line 41"/>
            <p:cNvSpPr>
              <a:spLocks noChangeAspect="1" noChangeShapeType="1"/>
            </p:cNvSpPr>
            <p:nvPr/>
          </p:nvSpPr>
          <p:spPr bwMode="auto">
            <a:xfrm>
              <a:off x="4318130" y="3096261"/>
              <a:ext cx="539416" cy="0"/>
            </a:xfrm>
            <a:prstGeom prst="line">
              <a:avLst/>
            </a:prstGeom>
            <a:noFill/>
            <a:ln w="38100">
              <a:solidFill>
                <a:srgbClr val="D60093"/>
              </a:solidFill>
              <a:round/>
              <a:headEnd/>
              <a:tailEnd/>
            </a:ln>
          </p:spPr>
          <p:txBody>
            <a:bodyPr/>
            <a:lstStyle/>
            <a:p>
              <a:endParaRPr lang="zh-CN" altLang="en-US">
                <a:latin typeface="+mn-ea"/>
              </a:endParaRPr>
            </a:p>
          </p:txBody>
        </p:sp>
        <p:sp>
          <p:nvSpPr>
            <p:cNvPr id="162" name="Line 42"/>
            <p:cNvSpPr>
              <a:spLocks noChangeAspect="1" noChangeShapeType="1"/>
            </p:cNvSpPr>
            <p:nvPr/>
          </p:nvSpPr>
          <p:spPr bwMode="auto">
            <a:xfrm flipV="1">
              <a:off x="3598909" y="3096261"/>
              <a:ext cx="719221" cy="449513"/>
            </a:xfrm>
            <a:prstGeom prst="line">
              <a:avLst/>
            </a:prstGeom>
            <a:noFill/>
            <a:ln w="38100">
              <a:solidFill>
                <a:srgbClr val="D60093"/>
              </a:solidFill>
              <a:round/>
              <a:headEnd/>
              <a:tailEnd/>
            </a:ln>
          </p:spPr>
          <p:txBody>
            <a:bodyPr/>
            <a:lstStyle/>
            <a:p>
              <a:endParaRPr lang="zh-CN" altLang="en-US">
                <a:latin typeface="+mn-ea"/>
              </a:endParaRPr>
            </a:p>
          </p:txBody>
        </p:sp>
        <p:sp>
          <p:nvSpPr>
            <p:cNvPr id="165" name="Line 49"/>
            <p:cNvSpPr>
              <a:spLocks noChangeAspect="1" noChangeShapeType="1"/>
            </p:cNvSpPr>
            <p:nvPr/>
          </p:nvSpPr>
          <p:spPr bwMode="auto">
            <a:xfrm flipH="1">
              <a:off x="4857546" y="3096261"/>
              <a:ext cx="359611" cy="0"/>
            </a:xfrm>
            <a:prstGeom prst="line">
              <a:avLst/>
            </a:prstGeom>
            <a:noFill/>
            <a:ln w="38100">
              <a:solidFill>
                <a:srgbClr val="D60093"/>
              </a:solidFill>
              <a:round/>
              <a:headEnd/>
              <a:tailEnd type="oval"/>
            </a:ln>
          </p:spPr>
          <p:txBody>
            <a:bodyPr/>
            <a:lstStyle/>
            <a:p>
              <a:endParaRPr lang="zh-CN" altLang="en-US">
                <a:latin typeface="+mn-ea"/>
              </a:endParaRPr>
            </a:p>
          </p:txBody>
        </p:sp>
      </p:grpSp>
      <p:grpSp>
        <p:nvGrpSpPr>
          <p:cNvPr id="228" name="组合 227"/>
          <p:cNvGrpSpPr/>
          <p:nvPr/>
        </p:nvGrpSpPr>
        <p:grpSpPr>
          <a:xfrm>
            <a:off x="8096850" y="1486758"/>
            <a:ext cx="2372196" cy="2590800"/>
            <a:chOff x="8096850" y="1486758"/>
            <a:chExt cx="2372196" cy="2590800"/>
          </a:xfrm>
        </p:grpSpPr>
        <p:sp>
          <p:nvSpPr>
            <p:cNvPr id="199"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p>
          </p:txBody>
        </p:sp>
        <p:sp>
          <p:nvSpPr>
            <p:cNvPr id="200" name="Line 5"/>
            <p:cNvSpPr>
              <a:spLocks noChangeShapeType="1"/>
            </p:cNvSpPr>
            <p:nvPr/>
          </p:nvSpPr>
          <p:spPr bwMode="auto">
            <a:xfrm>
              <a:off x="8335446" y="2515458"/>
              <a:ext cx="0" cy="838200"/>
            </a:xfrm>
            <a:prstGeom prst="line">
              <a:avLst/>
            </a:prstGeom>
            <a:noFill/>
            <a:ln w="19050">
              <a:solidFill>
                <a:schemeClr val="tx1"/>
              </a:solidFill>
              <a:round/>
              <a:headEnd/>
              <a:tailEnd/>
            </a:ln>
          </p:spPr>
          <p:txBody>
            <a:bodyPr/>
            <a:lstStyle/>
            <a:p>
              <a:endParaRPr lang="zh-CN" altLang="en-US">
                <a:latin typeface="+mn-ea"/>
              </a:endParaRPr>
            </a:p>
          </p:txBody>
        </p:sp>
        <p:sp>
          <p:nvSpPr>
            <p:cNvPr id="201" name="Line 6"/>
            <p:cNvSpPr>
              <a:spLocks noChangeShapeType="1"/>
            </p:cNvSpPr>
            <p:nvPr/>
          </p:nvSpPr>
          <p:spPr bwMode="auto">
            <a:xfrm>
              <a:off x="9249846" y="1789865"/>
              <a:ext cx="0" cy="420793"/>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02" name="Line 7"/>
            <p:cNvSpPr>
              <a:spLocks noChangeShapeType="1"/>
            </p:cNvSpPr>
            <p:nvPr/>
          </p:nvSpPr>
          <p:spPr bwMode="auto">
            <a:xfrm flipH="1">
              <a:off x="8335446" y="2515458"/>
              <a:ext cx="228600" cy="0"/>
            </a:xfrm>
            <a:prstGeom prst="line">
              <a:avLst/>
            </a:prstGeom>
            <a:noFill/>
            <a:ln w="19050">
              <a:solidFill>
                <a:schemeClr val="tx1"/>
              </a:solidFill>
              <a:round/>
              <a:headEnd/>
              <a:tailEnd/>
            </a:ln>
          </p:spPr>
          <p:txBody>
            <a:bodyPr/>
            <a:lstStyle/>
            <a:p>
              <a:endParaRPr lang="zh-CN" altLang="en-US">
                <a:latin typeface="+mn-ea"/>
              </a:endParaRPr>
            </a:p>
          </p:txBody>
        </p:sp>
        <p:sp>
          <p:nvSpPr>
            <p:cNvPr id="203" name="Line 8"/>
            <p:cNvSpPr>
              <a:spLocks noChangeShapeType="1"/>
            </p:cNvSpPr>
            <p:nvPr/>
          </p:nvSpPr>
          <p:spPr bwMode="auto">
            <a:xfrm>
              <a:off x="10164246" y="2515458"/>
              <a:ext cx="0" cy="838200"/>
            </a:xfrm>
            <a:prstGeom prst="line">
              <a:avLst/>
            </a:prstGeom>
            <a:noFill/>
            <a:ln w="19050">
              <a:solidFill>
                <a:schemeClr val="tx1"/>
              </a:solidFill>
              <a:round/>
              <a:headEnd/>
              <a:tailEnd/>
            </a:ln>
          </p:spPr>
          <p:txBody>
            <a:bodyPr/>
            <a:lstStyle/>
            <a:p>
              <a:endParaRPr lang="zh-CN" altLang="en-US">
                <a:latin typeface="+mn-ea"/>
              </a:endParaRPr>
            </a:p>
          </p:txBody>
        </p:sp>
        <p:sp>
          <p:nvSpPr>
            <p:cNvPr id="204" name="Line 9"/>
            <p:cNvSpPr>
              <a:spLocks noChangeShapeType="1"/>
            </p:cNvSpPr>
            <p:nvPr/>
          </p:nvSpPr>
          <p:spPr bwMode="auto">
            <a:xfrm flipH="1">
              <a:off x="9935646" y="2515458"/>
              <a:ext cx="228600" cy="0"/>
            </a:xfrm>
            <a:prstGeom prst="line">
              <a:avLst/>
            </a:prstGeom>
            <a:noFill/>
            <a:ln w="19050">
              <a:solidFill>
                <a:schemeClr val="tx1"/>
              </a:solidFill>
              <a:round/>
              <a:headEnd/>
              <a:tailEnd/>
            </a:ln>
          </p:spPr>
          <p:txBody>
            <a:bodyPr/>
            <a:lstStyle/>
            <a:p>
              <a:endParaRPr lang="zh-CN" altLang="en-US">
                <a:latin typeface="+mn-ea"/>
              </a:endParaRPr>
            </a:p>
          </p:txBody>
        </p:sp>
        <p:sp>
          <p:nvSpPr>
            <p:cNvPr id="205" name="Rectangle 10"/>
            <p:cNvSpPr>
              <a:spLocks noChangeArrowheads="1"/>
            </p:cNvSpPr>
            <p:nvPr/>
          </p:nvSpPr>
          <p:spPr bwMode="auto">
            <a:xfrm>
              <a:off x="8701438" y="14867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X</a:t>
              </a:r>
              <a:r>
                <a:rPr lang="zh-CN" altLang="en-US" sz="1600" dirty="0">
                  <a:latin typeface="+mn-ea"/>
                </a:rPr>
                <a:t>地址译码线</a:t>
              </a:r>
            </a:p>
          </p:txBody>
        </p:sp>
        <p:sp>
          <p:nvSpPr>
            <p:cNvPr id="206" name="Rectangle 11"/>
            <p:cNvSpPr>
              <a:spLocks noChangeArrowheads="1"/>
            </p:cNvSpPr>
            <p:nvPr/>
          </p:nvSpPr>
          <p:spPr bwMode="auto">
            <a:xfrm>
              <a:off x="8096850" y="2439258"/>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07" name="Group 12"/>
            <p:cNvGrpSpPr>
              <a:grpSpLocks/>
            </p:cNvGrpSpPr>
            <p:nvPr/>
          </p:nvGrpSpPr>
          <p:grpSpPr bwMode="auto">
            <a:xfrm>
              <a:off x="10240446" y="2439258"/>
              <a:ext cx="228600" cy="304800"/>
              <a:chOff x="5040" y="2688"/>
              <a:chExt cx="144" cy="192"/>
            </a:xfrm>
          </p:grpSpPr>
          <p:sp>
            <p:nvSpPr>
              <p:cNvPr id="208" name="Rectangle 13"/>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latin typeface="+mn-ea"/>
                  </a:rPr>
                  <a:t>D</a:t>
                </a:r>
              </a:p>
            </p:txBody>
          </p:sp>
          <p:sp>
            <p:nvSpPr>
              <p:cNvPr id="209" name="Line 14"/>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210" name="Group 15"/>
            <p:cNvGrpSpPr>
              <a:grpSpLocks noChangeAspect="1"/>
            </p:cNvGrpSpPr>
            <p:nvPr/>
          </p:nvGrpSpPr>
          <p:grpSpPr bwMode="auto">
            <a:xfrm>
              <a:off x="8335446" y="3277458"/>
              <a:ext cx="381000" cy="304800"/>
              <a:chOff x="3360" y="2544"/>
              <a:chExt cx="240" cy="192"/>
            </a:xfrm>
          </p:grpSpPr>
          <p:sp>
            <p:nvSpPr>
              <p:cNvPr id="211" name="Line 1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2" name="Line 1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3" name="Line 1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4" name="Line 1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5" name="Line 2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16" name="Group 21"/>
            <p:cNvGrpSpPr>
              <a:grpSpLocks noChangeAspect="1"/>
            </p:cNvGrpSpPr>
            <p:nvPr/>
          </p:nvGrpSpPr>
          <p:grpSpPr bwMode="auto">
            <a:xfrm>
              <a:off x="9783246" y="3277458"/>
              <a:ext cx="381000" cy="304800"/>
              <a:chOff x="4032" y="2544"/>
              <a:chExt cx="240" cy="192"/>
            </a:xfrm>
          </p:grpSpPr>
          <p:sp>
            <p:nvSpPr>
              <p:cNvPr id="217" name="Line 2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18" name="Line 2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19" name="Line 2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0" name="Line 2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1" name="Line 2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22" name="Line 27"/>
            <p:cNvSpPr>
              <a:spLocks noChangeShapeType="1"/>
            </p:cNvSpPr>
            <p:nvPr/>
          </p:nvSpPr>
          <p:spPr bwMode="auto">
            <a:xfrm>
              <a:off x="8716446" y="3429858"/>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223"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24" name="Rectangle 29"/>
            <p:cNvSpPr>
              <a:spLocks noChangeArrowheads="1"/>
            </p:cNvSpPr>
            <p:nvPr/>
          </p:nvSpPr>
          <p:spPr bwMode="auto">
            <a:xfrm>
              <a:off x="8720198" y="38489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Y</a:t>
              </a:r>
              <a:r>
                <a:rPr lang="zh-CN" altLang="en-US" sz="1600" dirty="0">
                  <a:latin typeface="+mn-ea"/>
                </a:rPr>
                <a:t>地址译码线</a:t>
              </a:r>
            </a:p>
          </p:txBody>
        </p:sp>
        <p:sp>
          <p:nvSpPr>
            <p:cNvPr id="225" name="Line 30"/>
            <p:cNvSpPr>
              <a:spLocks noChangeShapeType="1"/>
            </p:cNvSpPr>
            <p:nvPr/>
          </p:nvSpPr>
          <p:spPr bwMode="auto">
            <a:xfrm>
              <a:off x="8335446" y="3506058"/>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26" name="Line 31"/>
            <p:cNvSpPr>
              <a:spLocks noChangeShapeType="1"/>
            </p:cNvSpPr>
            <p:nvPr/>
          </p:nvSpPr>
          <p:spPr bwMode="auto">
            <a:xfrm>
              <a:off x="10164246" y="3506058"/>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27" name="Rectangle 32"/>
            <p:cNvSpPr>
              <a:spLocks noChangeArrowheads="1"/>
            </p:cNvSpPr>
            <p:nvPr/>
          </p:nvSpPr>
          <p:spPr bwMode="auto">
            <a:xfrm>
              <a:off x="9311038" y="1947292"/>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X</a:t>
              </a:r>
            </a:p>
          </p:txBody>
        </p:sp>
      </p:grpSp>
    </p:spTree>
    <p:extLst>
      <p:ext uri="{BB962C8B-B14F-4D97-AF65-F5344CB8AC3E}">
        <p14:creationId xmlns:p14="http://schemas.microsoft.com/office/powerpoint/2010/main" val="16080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left)">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par>
                                <p:cTn id="17" presetID="22" presetClass="entr" presetSubtype="1" repeatCount="300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par>
                                <p:cTn id="20" presetID="22" presetClass="entr" presetSubtype="1" repeatCount="3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up)">
                                      <p:cBhvr>
                                        <p:cTn id="22" dur="500"/>
                                        <p:tgtEl>
                                          <p:spTgt spid="113"/>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300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down)">
                                      <p:cBhvr>
                                        <p:cTn id="31" dur="500"/>
                                        <p:tgtEl>
                                          <p:spTgt spid="120"/>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wipe(left)">
                                      <p:cBhvr>
                                        <p:cTn id="34" dur="500"/>
                                        <p:tgtEl>
                                          <p:spTgt spid="121"/>
                                        </p:tgtEl>
                                      </p:cBhvr>
                                    </p:animEffect>
                                  </p:childTnLst>
                                </p:cTn>
                              </p:par>
                            </p:childTnLst>
                          </p:cTn>
                        </p:par>
                        <p:par>
                          <p:cTn id="35" fill="hold">
                            <p:stCondLst>
                              <p:cond delay="1500"/>
                            </p:stCondLst>
                            <p:childTnLst>
                              <p:par>
                                <p:cTn id="36" presetID="22" presetClass="entr" presetSubtype="4" fill="hold" nodeType="after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down)">
                                      <p:cBhvr>
                                        <p:cTn id="38" dur="500"/>
                                        <p:tgtEl>
                                          <p:spTgt spid="1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down)">
                                      <p:cBhvr>
                                        <p:cTn id="43" dur="500"/>
                                        <p:tgtEl>
                                          <p:spTgt spid="122"/>
                                        </p:tgtEl>
                                      </p:cBhvr>
                                    </p:animEffect>
                                  </p:childTnLst>
                                </p:cTn>
                              </p:par>
                            </p:childTnLst>
                          </p:cTn>
                        </p:par>
                        <p:par>
                          <p:cTn id="44" fill="hold">
                            <p:stCondLst>
                              <p:cond delay="500"/>
                            </p:stCondLst>
                            <p:childTnLst>
                              <p:par>
                                <p:cTn id="45" presetID="22" presetClass="entr" presetSubtype="4" repeatCount="4000" fill="hold" nodeType="after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par>
                                <p:cTn id="48" presetID="22" presetClass="entr" presetSubtype="4" repeatCount="4000" fill="hold" nodeType="with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wipe(down)">
                                      <p:cBhvr>
                                        <p:cTn id="50" dur="500"/>
                                        <p:tgtEl>
                                          <p:spTgt spid="117"/>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166"/>
                                        </p:tgtEl>
                                        <p:attrNameLst>
                                          <p:attrName>style.visibility</p:attrName>
                                        </p:attrNameLst>
                                      </p:cBhvr>
                                      <p:to>
                                        <p:strVal val="visible"/>
                                      </p:to>
                                    </p:set>
                                    <p:animEffect transition="in" filter="wipe(left)">
                                      <p:cBhvr>
                                        <p:cTn id="54" dur="500"/>
                                        <p:tgtEl>
                                          <p:spTgt spid="166"/>
                                        </p:tgtEl>
                                      </p:cBhvr>
                                    </p:animEffect>
                                  </p:childTnLst>
                                </p:cTn>
                              </p:par>
                              <p:par>
                                <p:cTn id="55" presetID="22" presetClass="entr" presetSubtype="2" fill="hold" nodeType="with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wipe(right)">
                                      <p:cBhvr>
                                        <p:cTn id="57" dur="5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58">
                                            <p:txEl>
                                              <p:pRg st="0" end="0"/>
                                            </p:txEl>
                                          </p:spTgt>
                                        </p:tgtEl>
                                        <p:attrNameLst>
                                          <p:attrName>style.visibility</p:attrName>
                                        </p:attrNameLst>
                                      </p:cBhvr>
                                      <p:to>
                                        <p:strVal val="visible"/>
                                      </p:to>
                                    </p:set>
                                    <p:animEffect transition="in" filter="fade">
                                      <p:cBhvr>
                                        <p:cTn id="62" dur="1000"/>
                                        <p:tgtEl>
                                          <p:spTgt spid="158">
                                            <p:txEl>
                                              <p:pRg st="0" end="0"/>
                                            </p:txEl>
                                          </p:spTgt>
                                        </p:tgtEl>
                                      </p:cBhvr>
                                    </p:animEffect>
                                    <p:anim calcmode="lin" valueType="num">
                                      <p:cBhvr>
                                        <p:cTn id="63" dur="10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158">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8">
                                            <p:txEl>
                                              <p:pRg st="1" end="1"/>
                                            </p:txEl>
                                          </p:spTgt>
                                        </p:tgtEl>
                                        <p:attrNameLst>
                                          <p:attrName>style.visibility</p:attrName>
                                        </p:attrNameLst>
                                      </p:cBhvr>
                                      <p:to>
                                        <p:strVal val="visible"/>
                                      </p:to>
                                    </p:set>
                                    <p:animEffect transition="in" filter="fade">
                                      <p:cBhvr>
                                        <p:cTn id="67" dur="1000"/>
                                        <p:tgtEl>
                                          <p:spTgt spid="158">
                                            <p:txEl>
                                              <p:pRg st="1" end="1"/>
                                            </p:txEl>
                                          </p:spTgt>
                                        </p:tgtEl>
                                      </p:cBhvr>
                                    </p:animEffect>
                                    <p:anim calcmode="lin" valueType="num">
                                      <p:cBhvr>
                                        <p:cTn id="68" dur="1000" fill="hold"/>
                                        <p:tgtEl>
                                          <p:spTgt spid="158">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158">
                                            <p:txEl>
                                              <p:pRg st="1" end="1"/>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8">
                                            <p:txEl>
                                              <p:pRg st="2" end="2"/>
                                            </p:txEl>
                                          </p:spTgt>
                                        </p:tgtEl>
                                        <p:attrNameLst>
                                          <p:attrName>style.visibility</p:attrName>
                                        </p:attrNameLst>
                                      </p:cBhvr>
                                      <p:to>
                                        <p:strVal val="visible"/>
                                      </p:to>
                                    </p:set>
                                    <p:animEffect transition="in" filter="fade">
                                      <p:cBhvr>
                                        <p:cTn id="72" dur="1000"/>
                                        <p:tgtEl>
                                          <p:spTgt spid="158">
                                            <p:txEl>
                                              <p:pRg st="2" end="2"/>
                                            </p:txEl>
                                          </p:spTgt>
                                        </p:tgtEl>
                                      </p:cBhvr>
                                    </p:animEffect>
                                    <p:anim calcmode="lin" valueType="num">
                                      <p:cBhvr>
                                        <p:cTn id="73" dur="1000" fill="hold"/>
                                        <p:tgtEl>
                                          <p:spTgt spid="158">
                                            <p:txEl>
                                              <p:pRg st="2" end="2"/>
                                            </p:txEl>
                                          </p:spTgt>
                                        </p:tgtEl>
                                        <p:attrNameLst>
                                          <p:attrName>ppt_x</p:attrName>
                                        </p:attrNameLst>
                                      </p:cBhvr>
                                      <p:tavLst>
                                        <p:tav tm="0">
                                          <p:val>
                                            <p:strVal val="#ppt_x"/>
                                          </p:val>
                                        </p:tav>
                                        <p:tav tm="100000">
                                          <p:val>
                                            <p:strVal val="#ppt_x"/>
                                          </p:val>
                                        </p:tav>
                                      </p:tavLst>
                                    </p:anim>
                                    <p:anim calcmode="lin" valueType="num">
                                      <p:cBhvr>
                                        <p:cTn id="74" dur="1000" fill="hold"/>
                                        <p:tgtEl>
                                          <p:spTgt spid="15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P spid="120" grpId="0" animBg="1"/>
      <p:bldP spid="121" grpId="0" animBg="1"/>
      <p:bldP spid="158" grpId="0" uiExpand="1"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 </a:t>
            </a:r>
            <a:r>
              <a:rPr lang="zh-CN" altLang="en-US" dirty="0"/>
              <a:t>相变盘</a:t>
            </a:r>
          </a:p>
        </p:txBody>
      </p:sp>
      <p:sp>
        <p:nvSpPr>
          <p:cNvPr id="3" name="内容占位符 2"/>
          <p:cNvSpPr>
            <a:spLocks noGrp="1"/>
          </p:cNvSpPr>
          <p:nvPr>
            <p:ph idx="1"/>
          </p:nvPr>
        </p:nvSpPr>
        <p:spPr/>
        <p:txBody>
          <a:bodyPr/>
          <a:lstStyle/>
          <a:p>
            <a:r>
              <a:rPr lang="en-US" altLang="zh-CN" sz="2200" dirty="0"/>
              <a:t>PD</a:t>
            </a:r>
            <a:r>
              <a:rPr lang="zh-CN" altLang="en-US" dirty="0"/>
              <a:t>是</a:t>
            </a:r>
            <a:r>
              <a:rPr lang="zh-CN" altLang="en-US" dirty="0">
                <a:solidFill>
                  <a:srgbClr val="C00000"/>
                </a:solidFill>
              </a:rPr>
              <a:t>相变型光盘</a:t>
            </a:r>
            <a:r>
              <a:rPr lang="zh-CN" altLang="en-US" dirty="0"/>
              <a:t>，</a:t>
            </a:r>
            <a:r>
              <a:rPr lang="en-US" altLang="zh-CN" dirty="0"/>
              <a:t>1995</a:t>
            </a:r>
            <a:r>
              <a:rPr lang="zh-CN" altLang="en-US" dirty="0"/>
              <a:t>年由</a:t>
            </a:r>
            <a:r>
              <a:rPr lang="en-US" altLang="zh-CN" sz="2200" dirty="0"/>
              <a:t>Matsushita</a:t>
            </a:r>
            <a:r>
              <a:rPr lang="zh-CN" altLang="en-US" dirty="0"/>
              <a:t>公司推出，这种光驱可读取其它的一般光盘片，但相变光盘在一般的光驱中却无法读取，由于兼容性的问题，相变光盘和磁光盘均为</a:t>
            </a:r>
            <a:r>
              <a:rPr lang="en-US" altLang="zh-CN" sz="2200" dirty="0"/>
              <a:t>CD</a:t>
            </a:r>
            <a:r>
              <a:rPr lang="zh-CN" altLang="en-US" dirty="0"/>
              <a:t>家族的异类。</a:t>
            </a:r>
          </a:p>
          <a:p>
            <a:r>
              <a:rPr lang="zh-CN" altLang="en-US" dirty="0"/>
              <a:t>利用相变材料的</a:t>
            </a:r>
            <a:r>
              <a:rPr lang="zh-CN" altLang="en-US" u="sng" dirty="0">
                <a:solidFill>
                  <a:srgbClr val="C00000"/>
                </a:solidFill>
              </a:rPr>
              <a:t>晶态和非晶态</a:t>
            </a:r>
            <a:r>
              <a:rPr lang="zh-CN" altLang="en-US" dirty="0"/>
              <a:t>两种状态记录信息，写入时利用激光束加热记录点后迅速冷却，可以改变其状态，晶态反射率高。</a:t>
            </a:r>
          </a:p>
          <a:p>
            <a:endParaRPr lang="zh-CN" altLang="en-US" dirty="0"/>
          </a:p>
        </p:txBody>
      </p:sp>
    </p:spTree>
    <p:extLst>
      <p:ext uri="{BB962C8B-B14F-4D97-AF65-F5344CB8AC3E}">
        <p14:creationId xmlns:p14="http://schemas.microsoft.com/office/powerpoint/2010/main" val="2310368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CD-RW   </a:t>
            </a:r>
            <a:r>
              <a:rPr lang="en-US" altLang="zh-CN" dirty="0">
                <a:solidFill>
                  <a:srgbClr val="C00000"/>
                </a:solidFill>
              </a:rPr>
              <a:t>CD-</a:t>
            </a:r>
            <a:r>
              <a:rPr lang="en-US" altLang="zh-CN" dirty="0" err="1">
                <a:solidFill>
                  <a:srgbClr val="C00000"/>
                </a:solidFill>
              </a:rPr>
              <a:t>ReWritable</a:t>
            </a:r>
            <a:endParaRPr lang="zh-CN" altLang="en-US" dirty="0">
              <a:solidFill>
                <a:srgbClr val="C00000"/>
              </a:solidFill>
            </a:endParaRPr>
          </a:p>
        </p:txBody>
      </p:sp>
      <p:sp>
        <p:nvSpPr>
          <p:cNvPr id="3" name="内容占位符 2"/>
          <p:cNvSpPr>
            <a:spLocks noGrp="1"/>
          </p:cNvSpPr>
          <p:nvPr>
            <p:ph idx="1"/>
          </p:nvPr>
        </p:nvSpPr>
        <p:spPr>
          <a:xfrm>
            <a:off x="487822" y="942764"/>
            <a:ext cx="11031078" cy="5637024"/>
          </a:xfrm>
        </p:spPr>
        <p:txBody>
          <a:bodyPr/>
          <a:lstStyle/>
          <a:p>
            <a:r>
              <a:rPr lang="zh-CN" altLang="en-US" dirty="0"/>
              <a:t>为了克服</a:t>
            </a:r>
            <a:r>
              <a:rPr lang="en-US" altLang="zh-CN" sz="2000" dirty="0"/>
              <a:t>PD</a:t>
            </a:r>
            <a:r>
              <a:rPr lang="zh-CN" altLang="en-US" dirty="0"/>
              <a:t>的缺点，</a:t>
            </a:r>
            <a:r>
              <a:rPr lang="en-US" altLang="zh-CN" sz="2000" dirty="0"/>
              <a:t>Philips</a:t>
            </a:r>
            <a:r>
              <a:rPr lang="zh-CN" altLang="en-US" dirty="0"/>
              <a:t>和</a:t>
            </a:r>
            <a:r>
              <a:rPr lang="en-US" altLang="zh-CN" sz="2000" dirty="0"/>
              <a:t>Ricoh1997</a:t>
            </a:r>
            <a:r>
              <a:rPr lang="zh-CN" altLang="en-US" dirty="0"/>
              <a:t>年推出</a:t>
            </a:r>
          </a:p>
          <a:p>
            <a:pPr lvl="1"/>
            <a:r>
              <a:rPr lang="en-US" altLang="zh-CN" sz="2400" dirty="0"/>
              <a:t>CD-RW</a:t>
            </a:r>
            <a:r>
              <a:rPr lang="zh-CN" altLang="en-US" sz="2400" dirty="0"/>
              <a:t>光盘片可在任何非磁光式的光驱中读取，解决了兼容性的问题，但重复改写次数低于磁光盘。</a:t>
            </a:r>
          </a:p>
          <a:p>
            <a:pPr lvl="1"/>
            <a:r>
              <a:rPr lang="zh-CN" altLang="en-US" sz="2400" dirty="0"/>
              <a:t>可重复烧录 </a:t>
            </a:r>
            <a:r>
              <a:rPr lang="en-US" altLang="zh-CN" sz="2400" dirty="0"/>
              <a:t>1000 </a:t>
            </a:r>
            <a:r>
              <a:rPr lang="zh-CN" altLang="en-US" sz="2400" dirty="0"/>
              <a:t>次左右。</a:t>
            </a:r>
          </a:p>
          <a:p>
            <a:r>
              <a:rPr lang="zh-CN" altLang="en-US" dirty="0"/>
              <a:t>数据记录在</a:t>
            </a:r>
            <a:r>
              <a:rPr lang="zh-CN" altLang="en-US" dirty="0">
                <a:solidFill>
                  <a:schemeClr val="accent2"/>
                </a:solidFill>
              </a:rPr>
              <a:t>相变合金属</a:t>
            </a:r>
            <a:r>
              <a:rPr lang="zh-CN" altLang="en-US" dirty="0"/>
              <a:t>上</a:t>
            </a:r>
            <a:r>
              <a:rPr lang="en-US" altLang="zh-CN" dirty="0"/>
              <a:t>(</a:t>
            </a:r>
            <a:r>
              <a:rPr lang="zh-CN" altLang="en-US" dirty="0"/>
              <a:t>具备高度反射性的晶体结构</a:t>
            </a:r>
            <a:r>
              <a:rPr lang="en-US" altLang="zh-CN" dirty="0"/>
              <a:t>)</a:t>
            </a:r>
          </a:p>
          <a:p>
            <a:r>
              <a:rPr lang="en-US" altLang="zh-CN" dirty="0"/>
              <a:t>CD-RW </a:t>
            </a:r>
            <a:r>
              <a:rPr lang="zh-CN" altLang="en-US" dirty="0"/>
              <a:t>使用最高功率的激光在写入数据 </a:t>
            </a:r>
            <a:r>
              <a:rPr lang="en-US" altLang="zh-CN" dirty="0"/>
              <a:t>1</a:t>
            </a:r>
            <a:r>
              <a:rPr lang="zh-CN" altLang="en-US" dirty="0"/>
              <a:t> 的位置加热，将小区域的合金物质融化，然后凝结成非结晶的组织，使其反射性降低。</a:t>
            </a:r>
          </a:p>
          <a:p>
            <a:r>
              <a:rPr lang="zh-CN" altLang="en-US" dirty="0"/>
              <a:t>中等功率的激光产生足够温度，将非结晶的组织还原成晶体结构</a:t>
            </a:r>
            <a:r>
              <a:rPr lang="zh-CN" altLang="en-US" sz="2800" dirty="0"/>
              <a:t>。</a:t>
            </a:r>
            <a:endParaRPr lang="zh-CN" altLang="en-US" sz="3200" dirty="0"/>
          </a:p>
          <a:p>
            <a:endParaRPr lang="zh-CN" altLang="en-US" dirty="0"/>
          </a:p>
          <a:p>
            <a:endParaRPr lang="zh-CN" altLang="en-US" dirty="0"/>
          </a:p>
        </p:txBody>
      </p:sp>
    </p:spTree>
    <p:extLst>
      <p:ext uri="{BB962C8B-B14F-4D97-AF65-F5344CB8AC3E}">
        <p14:creationId xmlns:p14="http://schemas.microsoft.com/office/powerpoint/2010/main" val="19681731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DVD</a:t>
            </a:r>
            <a:endParaRPr lang="zh-CN" altLang="en-US" dirty="0"/>
          </a:p>
        </p:txBody>
      </p:sp>
      <p:sp>
        <p:nvSpPr>
          <p:cNvPr id="3" name="内容占位符 2"/>
          <p:cNvSpPr>
            <a:spLocks noGrp="1"/>
          </p:cNvSpPr>
          <p:nvPr>
            <p:ph idx="1"/>
          </p:nvPr>
        </p:nvSpPr>
        <p:spPr>
          <a:xfrm>
            <a:off x="487822" y="942764"/>
            <a:ext cx="11031078" cy="5637024"/>
          </a:xfrm>
        </p:spPr>
        <p:txBody>
          <a:bodyPr/>
          <a:lstStyle/>
          <a:p>
            <a:r>
              <a:rPr lang="zh-CN" altLang="en-US" dirty="0"/>
              <a:t>在</a:t>
            </a:r>
            <a:r>
              <a:rPr lang="en-US" altLang="zh-CN" dirty="0"/>
              <a:t>CD</a:t>
            </a:r>
            <a:r>
              <a:rPr lang="zh-CN" altLang="en-US" dirty="0"/>
              <a:t>系列的发展中，产品的改良都局限于光盘片材质与数据格式的加强，因此存储容量始终无法突破。</a:t>
            </a:r>
          </a:p>
          <a:p>
            <a:r>
              <a:rPr lang="en-US" altLang="zh-CN" dirty="0"/>
              <a:t>DVD</a:t>
            </a:r>
            <a:r>
              <a:rPr lang="zh-CN" altLang="en-US" dirty="0"/>
              <a:t>则从使用较短波长的激光束着手，并提高光盘片数据的密度，推出第一代的</a:t>
            </a:r>
            <a:r>
              <a:rPr lang="en-US" altLang="zh-CN" dirty="0"/>
              <a:t>DVD</a:t>
            </a:r>
            <a:r>
              <a:rPr lang="zh-CN" altLang="en-US" dirty="0"/>
              <a:t>储存容量即高达</a:t>
            </a:r>
            <a:r>
              <a:rPr lang="en-US" altLang="zh-CN" dirty="0"/>
              <a:t>4.7GB</a:t>
            </a:r>
            <a:r>
              <a:rPr lang="zh-CN" altLang="en-US" dirty="0"/>
              <a:t>，是</a:t>
            </a:r>
            <a:r>
              <a:rPr lang="en-US" altLang="zh-CN" dirty="0"/>
              <a:t>CD</a:t>
            </a:r>
            <a:r>
              <a:rPr lang="zh-CN" altLang="en-US" dirty="0"/>
              <a:t>产品容量的</a:t>
            </a:r>
            <a:r>
              <a:rPr lang="en-US" altLang="zh-CN" dirty="0"/>
              <a:t>7</a:t>
            </a:r>
            <a:r>
              <a:rPr lang="zh-CN" altLang="en-US" dirty="0"/>
              <a:t>倍，而如果采取双面双层的记录方式，容量更可高达</a:t>
            </a:r>
            <a:r>
              <a:rPr lang="en-US" altLang="zh-CN" dirty="0"/>
              <a:t>17GB</a:t>
            </a:r>
            <a:r>
              <a:rPr lang="zh-CN" altLang="en-US" dirty="0"/>
              <a:t>。</a:t>
            </a:r>
          </a:p>
          <a:p>
            <a:pPr lvl="1"/>
            <a:r>
              <a:rPr lang="en-US" altLang="zh-CN" sz="2400" dirty="0"/>
              <a:t>DVD-ROM   DVD-Video  DVD-Audio DVD-R   DVD-RAM</a:t>
            </a:r>
            <a:endParaRPr lang="zh-CN" altLang="en-US" sz="2400" dirty="0"/>
          </a:p>
          <a:p>
            <a:pPr>
              <a:lnSpc>
                <a:spcPct val="115000"/>
              </a:lnSpc>
            </a:pPr>
            <a:endParaRPr lang="zh-CN" altLang="en-US" dirty="0"/>
          </a:p>
          <a:p>
            <a:pPr>
              <a:buNone/>
            </a:pPr>
            <a:endParaRPr lang="zh-CN" altLang="en-US" dirty="0"/>
          </a:p>
          <a:p>
            <a:endParaRPr lang="zh-CN" altLang="en-US" dirty="0"/>
          </a:p>
        </p:txBody>
      </p:sp>
    </p:spTree>
    <p:extLst>
      <p:ext uri="{BB962C8B-B14F-4D97-AF65-F5344CB8AC3E}">
        <p14:creationId xmlns:p14="http://schemas.microsoft.com/office/powerpoint/2010/main" val="3748087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新一代</a:t>
            </a:r>
            <a:r>
              <a:rPr lang="en-US" altLang="zh-CN" dirty="0"/>
              <a:t>DVD</a:t>
            </a:r>
            <a:r>
              <a:rPr lang="zh-CN" altLang="en-US" dirty="0"/>
              <a:t>两大阵营</a:t>
            </a:r>
          </a:p>
        </p:txBody>
      </p:sp>
      <p:graphicFrame>
        <p:nvGraphicFramePr>
          <p:cNvPr id="4" name="Group 40"/>
          <p:cNvGraphicFramePr>
            <a:graphicFrameLocks noGrp="1"/>
          </p:cNvGraphicFramePr>
          <p:nvPr>
            <p:ph sz="half" idx="4294967295"/>
            <p:extLst/>
          </p:nvPr>
        </p:nvGraphicFramePr>
        <p:xfrm>
          <a:off x="2133600" y="1752600"/>
          <a:ext cx="7932738" cy="4267200"/>
        </p:xfrm>
        <a:graphic>
          <a:graphicData uri="http://schemas.openxmlformats.org/drawingml/2006/table">
            <a:tbl>
              <a:tblPr/>
              <a:tblGrid>
                <a:gridCol w="2103438">
                  <a:extLst>
                    <a:ext uri="{9D8B030D-6E8A-4147-A177-3AD203B41FA5}">
                      <a16:colId xmlns:a16="http://schemas.microsoft.com/office/drawing/2014/main" val="20000"/>
                    </a:ext>
                  </a:extLst>
                </a:gridCol>
                <a:gridCol w="3170237">
                  <a:extLst>
                    <a:ext uri="{9D8B030D-6E8A-4147-A177-3AD203B41FA5}">
                      <a16:colId xmlns:a16="http://schemas.microsoft.com/office/drawing/2014/main" val="20001"/>
                    </a:ext>
                  </a:extLst>
                </a:gridCol>
                <a:gridCol w="2659063">
                  <a:extLst>
                    <a:ext uri="{9D8B030D-6E8A-4147-A177-3AD203B41FA5}">
                      <a16:colId xmlns:a16="http://schemas.microsoft.com/office/drawing/2014/main" val="20002"/>
                    </a:ext>
                  </a:extLst>
                </a:gridCol>
              </a:tblGrid>
              <a:tr h="5953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dirty="0">
                        <a:ln>
                          <a:noFill/>
                        </a:ln>
                        <a:solidFill>
                          <a:schemeClr val="tx1"/>
                        </a:solidFill>
                        <a:effectLst/>
                        <a:latin typeface="Verdana"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600" b="0" i="0" u="none" strike="noStrike" cap="none" normalizeH="0" baseline="0">
                          <a:ln>
                            <a:noFill/>
                          </a:ln>
                          <a:solidFill>
                            <a:schemeClr val="tx1"/>
                          </a:solidFill>
                          <a:effectLst/>
                          <a:latin typeface="Verdana" pitchFamily="34" charset="0"/>
                          <a:ea typeface="华文新魏" pitchFamily="2" charset="-122"/>
                        </a:rPr>
                        <a:t>Blu-ray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600" b="0" i="0" u="none" strike="noStrike" cap="none" normalizeH="0" baseline="0">
                          <a:ln>
                            <a:noFill/>
                          </a:ln>
                          <a:solidFill>
                            <a:schemeClr val="tx1"/>
                          </a:solidFill>
                          <a:effectLst/>
                          <a:latin typeface="Verdana" pitchFamily="34" charset="0"/>
                          <a:ea typeface="华文新魏" pitchFamily="2" charset="-122"/>
                        </a:rPr>
                        <a:t>HD DVD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3787">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a:ln>
                            <a:noFill/>
                          </a:ln>
                          <a:solidFill>
                            <a:schemeClr val="tx1"/>
                          </a:solidFill>
                          <a:effectLst/>
                          <a:latin typeface="Verdana" pitchFamily="34" charset="0"/>
                          <a:ea typeface="华文新魏" pitchFamily="2" charset="-122"/>
                        </a:rPr>
                        <a:t>Consumer </a:t>
                      </a:r>
                      <a:r>
                        <a:rPr kumimoji="0" lang="en-US" sz="2200" b="0" i="0" u="none" strike="noStrike" cap="none" normalizeH="0" baseline="0" dirty="0">
                          <a:ln>
                            <a:noFill/>
                          </a:ln>
                          <a:solidFill>
                            <a:schemeClr val="tx1"/>
                          </a:solidFill>
                          <a:effectLst/>
                          <a:latin typeface="Verdana" pitchFamily="34" charset="0"/>
                          <a:ea typeface="华文新魏" pitchFamily="2" charset="-122"/>
                        </a:rPr>
                        <a:t>Electronics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tx1"/>
                          </a:solidFill>
                          <a:effectLst/>
                          <a:latin typeface="Verdana" pitchFamily="34" charset="0"/>
                          <a:ea typeface="华文新魏" pitchFamily="2" charset="-122"/>
                        </a:rPr>
                        <a:t>Hitachi,LG, Matsushita, Pioneer,Philips, Samsung, Sharp, Sony,Thomson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tx1"/>
                          </a:solidFill>
                          <a:effectLst/>
                          <a:latin typeface="Verdana" pitchFamily="34" charset="0"/>
                          <a:ea typeface="华文新魏" pitchFamily="2" charset="-122"/>
                        </a:rPr>
                        <a:t>Toshiba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406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a:ln>
                            <a:noFill/>
                          </a:ln>
                          <a:solidFill>
                            <a:schemeClr val="tx1"/>
                          </a:solidFill>
                          <a:effectLst/>
                          <a:latin typeface="Verdana" pitchFamily="34" charset="0"/>
                          <a:ea typeface="华文新魏" pitchFamily="2" charset="-122"/>
                        </a:rPr>
                        <a:t>PC</a:t>
                      </a:r>
                      <a:endParaRPr kumimoji="0" lang="en-US" sz="2200" b="0" i="0" u="none" strike="noStrike" cap="none" normalizeH="0" baseline="0" dirty="0">
                        <a:ln>
                          <a:noFill/>
                        </a:ln>
                        <a:solidFill>
                          <a:schemeClr val="tx1"/>
                        </a:solidFill>
                        <a:effectLst/>
                        <a:latin typeface="Verdana"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tx1"/>
                          </a:solidFill>
                          <a:effectLst/>
                          <a:latin typeface="Verdana" pitchFamily="34" charset="0"/>
                          <a:ea typeface="华文新魏" pitchFamily="2" charset="-122"/>
                        </a:rPr>
                        <a:t>HP, Dell, </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tx1"/>
                          </a:solidFill>
                          <a:effectLst/>
                          <a:latin typeface="Verdana" pitchFamily="34" charset="0"/>
                          <a:ea typeface="华文新魏" pitchFamily="2" charset="-122"/>
                        </a:rPr>
                        <a:t>Panasonic, Sony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tx1"/>
                          </a:solidFill>
                          <a:effectLst/>
                          <a:latin typeface="Verdana" pitchFamily="34" charset="0"/>
                          <a:ea typeface="华文新魏" pitchFamily="2" charset="-122"/>
                        </a:rPr>
                        <a:t>NEC</a:t>
                      </a:r>
                      <a:endParaRPr kumimoji="0" lang="en-US" sz="1800" b="0" i="0" u="none" strike="noStrike" cap="none" normalizeH="0" baseline="0" dirty="0">
                        <a:ln>
                          <a:noFill/>
                        </a:ln>
                        <a:solidFill>
                          <a:schemeClr val="tx1"/>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50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a:ln>
                            <a:noFill/>
                          </a:ln>
                          <a:solidFill>
                            <a:schemeClr val="tx1"/>
                          </a:solidFill>
                          <a:effectLst/>
                          <a:latin typeface="Verdana" pitchFamily="34" charset="0"/>
                          <a:ea typeface="华文新魏" pitchFamily="2" charset="-122"/>
                        </a:rPr>
                        <a:t>Media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tx1"/>
                          </a:solidFill>
                          <a:effectLst/>
                          <a:latin typeface="Verdana" pitchFamily="34" charset="0"/>
                          <a:ea typeface="华文新魏" pitchFamily="2" charset="-122"/>
                        </a:rPr>
                        <a:t>TDK</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tx1"/>
                          </a:solidFill>
                          <a:effectLst/>
                          <a:latin typeface="Verdana" pitchFamily="34" charset="0"/>
                          <a:ea typeface="华文新魏" pitchFamily="2" charset="-122"/>
                        </a:rPr>
                        <a:t>Panasonic, Sony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a:ln>
                          <a:noFill/>
                        </a:ln>
                        <a:solidFill>
                          <a:schemeClr val="tx1"/>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89024">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a:ln>
                            <a:noFill/>
                          </a:ln>
                          <a:solidFill>
                            <a:schemeClr val="tx1"/>
                          </a:solidFill>
                          <a:effectLst/>
                          <a:latin typeface="Verdana" pitchFamily="34" charset="0"/>
                          <a:ea typeface="华文新魏" pitchFamily="2" charset="-122"/>
                        </a:rPr>
                        <a:t>Content</a:t>
                      </a:r>
                      <a:endParaRPr kumimoji="0" lang="en-US" sz="2200" b="0" i="0" u="none" strike="noStrike" cap="none" normalizeH="0" baseline="0" dirty="0">
                        <a:ln>
                          <a:noFill/>
                        </a:ln>
                        <a:solidFill>
                          <a:schemeClr val="tx1"/>
                        </a:solidFill>
                        <a:effectLst/>
                        <a:latin typeface="Verdana"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a:ln>
                          <a:noFill/>
                        </a:ln>
                        <a:solidFill>
                          <a:schemeClr val="tx1"/>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dirty="0">
                          <a:ln>
                            <a:noFill/>
                          </a:ln>
                          <a:solidFill>
                            <a:schemeClr val="tx1"/>
                          </a:solidFill>
                          <a:effectLst/>
                          <a:latin typeface="Verdana" pitchFamily="34" charset="0"/>
                          <a:ea typeface="华文新魏" pitchFamily="2" charset="-122"/>
                        </a:rPr>
                        <a:t>Paramount Pictures</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dirty="0">
                          <a:ln>
                            <a:noFill/>
                          </a:ln>
                          <a:solidFill>
                            <a:schemeClr val="tx1"/>
                          </a:solidFill>
                          <a:effectLst/>
                          <a:latin typeface="Verdana" pitchFamily="34" charset="0"/>
                          <a:ea typeface="华文新魏" pitchFamily="2" charset="-122"/>
                        </a:rPr>
                        <a:t>Universal Pictures</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dirty="0">
                          <a:ln>
                            <a:noFill/>
                          </a:ln>
                          <a:solidFill>
                            <a:schemeClr val="tx1"/>
                          </a:solidFill>
                          <a:effectLst/>
                          <a:latin typeface="Verdana" pitchFamily="34" charset="0"/>
                          <a:ea typeface="华文新魏" pitchFamily="2" charset="-122"/>
                        </a:rPr>
                        <a:t>New Line Cinema</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dirty="0">
                          <a:ln>
                            <a:noFill/>
                          </a:ln>
                          <a:solidFill>
                            <a:schemeClr val="tx1"/>
                          </a:solidFill>
                          <a:effectLst/>
                          <a:latin typeface="Verdana" pitchFamily="34" charset="0"/>
                          <a:ea typeface="华文新魏" pitchFamily="2" charset="-122"/>
                        </a:rPr>
                        <a:t>Warner Bros. Studios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 name="Picture 38" descr="未命名"/>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4572001" y="4965701"/>
            <a:ext cx="2028825" cy="1057275"/>
          </a:xfrm>
          <a:prstGeom prst="rect">
            <a:avLst/>
          </a:prstGeom>
          <a:noFill/>
          <a:ln w="9525">
            <a:noFill/>
            <a:miter lim="800000"/>
            <a:headEnd/>
            <a:tailEnd/>
          </a:ln>
        </p:spPr>
      </p:pic>
    </p:spTree>
    <p:extLst>
      <p:ext uri="{BB962C8B-B14F-4D97-AF65-F5344CB8AC3E}">
        <p14:creationId xmlns:p14="http://schemas.microsoft.com/office/powerpoint/2010/main" val="3412419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1" name="Rectangle 2"/>
          <p:cNvSpPr>
            <a:spLocks noGrp="1" noChangeArrowheads="1"/>
          </p:cNvSpPr>
          <p:nvPr>
            <p:ph type="title"/>
          </p:nvPr>
        </p:nvSpPr>
        <p:spPr/>
        <p:txBody>
          <a:bodyPr/>
          <a:lstStyle/>
          <a:p>
            <a:pPr eaLnBrk="1" hangingPunct="1"/>
            <a:r>
              <a:rPr lang="zh-CN" altLang="en-US" dirty="0"/>
              <a:t>第三代蓝光盘</a:t>
            </a:r>
          </a:p>
        </p:txBody>
      </p:sp>
      <p:pic>
        <p:nvPicPr>
          <p:cNvPr id="5"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59200" y="1557803"/>
            <a:ext cx="9273600" cy="4500097"/>
          </a:xfrm>
          <a:prstGeom prst="rect">
            <a:avLst/>
          </a:prstGeom>
          <a:noFill/>
          <a:ln w="9525">
            <a:noFill/>
            <a:miter lim="800000"/>
            <a:headEnd/>
            <a:tailEnd/>
          </a:ln>
        </p:spPr>
      </p:pic>
    </p:spTree>
    <p:extLst>
      <p:ext uri="{BB962C8B-B14F-4D97-AF65-F5344CB8AC3E}">
        <p14:creationId xmlns:p14="http://schemas.microsoft.com/office/powerpoint/2010/main" val="142610987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不同盘片比较</a:t>
            </a:r>
          </a:p>
        </p:txBody>
      </p:sp>
      <p:sp>
        <p:nvSpPr>
          <p:cNvPr id="4" name="Text Box 5"/>
          <p:cNvSpPr txBox="1">
            <a:spLocks noChangeArrowheads="1"/>
          </p:cNvSpPr>
          <p:nvPr/>
        </p:nvSpPr>
        <p:spPr bwMode="auto">
          <a:xfrm>
            <a:off x="2108200" y="4889500"/>
            <a:ext cx="2603500" cy="600164"/>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1.6</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0.8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0.41Gb/inch</a:t>
            </a:r>
            <a:r>
              <a:rPr lang="en-US" altLang="zh-CN" sz="1100" b="1" baseline="30000">
                <a:solidFill>
                  <a:schemeClr val="accent2"/>
                </a:solidFill>
                <a:latin typeface="Verdana" pitchFamily="34" charset="0"/>
                <a:ea typeface="宋体" charset="-122"/>
              </a:rPr>
              <a:t>2</a:t>
            </a:r>
          </a:p>
        </p:txBody>
      </p:sp>
      <p:sp>
        <p:nvSpPr>
          <p:cNvPr id="5" name="Text Box 6"/>
          <p:cNvSpPr txBox="1">
            <a:spLocks noChangeArrowheads="1"/>
          </p:cNvSpPr>
          <p:nvPr/>
        </p:nvSpPr>
        <p:spPr bwMode="auto">
          <a:xfrm>
            <a:off x="4902200" y="4899025"/>
            <a:ext cx="2603500" cy="600164"/>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0.74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0.4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2.77Gb/inch</a:t>
            </a:r>
            <a:r>
              <a:rPr lang="en-US" altLang="zh-CN" sz="1100" b="1" baseline="30000">
                <a:solidFill>
                  <a:schemeClr val="accent2"/>
                </a:solidFill>
                <a:latin typeface="Verdana" pitchFamily="34" charset="0"/>
                <a:ea typeface="宋体" charset="-122"/>
              </a:rPr>
              <a:t>2</a:t>
            </a:r>
          </a:p>
        </p:txBody>
      </p:sp>
      <p:sp>
        <p:nvSpPr>
          <p:cNvPr id="6" name="Text Box 7"/>
          <p:cNvSpPr txBox="1">
            <a:spLocks noChangeArrowheads="1"/>
          </p:cNvSpPr>
          <p:nvPr/>
        </p:nvSpPr>
        <p:spPr bwMode="auto">
          <a:xfrm>
            <a:off x="7645400" y="4924425"/>
            <a:ext cx="2781300" cy="600164"/>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0.32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0.15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14.73 Gb/inch</a:t>
            </a:r>
            <a:r>
              <a:rPr lang="en-US" altLang="zh-CN" sz="1100" b="1" baseline="30000">
                <a:solidFill>
                  <a:schemeClr val="accent2"/>
                </a:solidFill>
                <a:latin typeface="Verdana" pitchFamily="34" charset="0"/>
                <a:ea typeface="宋体" charset="-122"/>
              </a:rPr>
              <a:t>2</a:t>
            </a:r>
          </a:p>
        </p:txBody>
      </p:sp>
      <p:sp>
        <p:nvSpPr>
          <p:cNvPr id="7" name="Text Box 8"/>
          <p:cNvSpPr txBox="1">
            <a:spLocks noChangeArrowheads="1"/>
          </p:cNvSpPr>
          <p:nvPr/>
        </p:nvSpPr>
        <p:spPr bwMode="auto">
          <a:xfrm>
            <a:off x="2222500" y="2133600"/>
            <a:ext cx="12700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CD </a:t>
            </a:r>
            <a:r>
              <a:rPr lang="en-US" altLang="zh-CN" sz="1600" b="1" dirty="0">
                <a:solidFill>
                  <a:schemeClr val="tx2"/>
                </a:solidFill>
                <a:latin typeface="Verdana" pitchFamily="34" charset="0"/>
                <a:ea typeface="宋体" charset="-122"/>
              </a:rPr>
              <a:t>0.7GB</a:t>
            </a:r>
          </a:p>
        </p:txBody>
      </p:sp>
      <p:sp>
        <p:nvSpPr>
          <p:cNvPr id="8" name="Text Box 9"/>
          <p:cNvSpPr txBox="1">
            <a:spLocks noChangeArrowheads="1"/>
          </p:cNvSpPr>
          <p:nvPr/>
        </p:nvSpPr>
        <p:spPr bwMode="auto">
          <a:xfrm>
            <a:off x="5130800" y="2133600"/>
            <a:ext cx="15621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DVD 4.7GB</a:t>
            </a:r>
          </a:p>
        </p:txBody>
      </p:sp>
      <p:sp>
        <p:nvSpPr>
          <p:cNvPr id="9" name="Text Box 10"/>
          <p:cNvSpPr txBox="1">
            <a:spLocks noChangeArrowheads="1"/>
          </p:cNvSpPr>
          <p:nvPr/>
        </p:nvSpPr>
        <p:spPr bwMode="auto">
          <a:xfrm>
            <a:off x="7683500" y="2108200"/>
            <a:ext cx="27813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Blu_ray Disc  25GB</a:t>
            </a:r>
          </a:p>
        </p:txBody>
      </p:sp>
      <p:pic>
        <p:nvPicPr>
          <p:cNvPr id="10" name="Picture 11"/>
          <p:cNvPicPr>
            <a:picLocks noChangeAspect="1" noChangeArrowheads="1"/>
          </p:cNvPicPr>
          <p:nvPr/>
        </p:nvPicPr>
        <p:blipFill>
          <a:blip r:embed="rId2" cstate="print"/>
          <a:srcRect/>
          <a:stretch>
            <a:fillRect/>
          </a:stretch>
        </p:blipFill>
        <p:spPr bwMode="auto">
          <a:xfrm>
            <a:off x="2187575" y="2676525"/>
            <a:ext cx="2076450" cy="1885950"/>
          </a:xfrm>
          <a:prstGeom prst="rect">
            <a:avLst/>
          </a:prstGeom>
          <a:noFill/>
          <a:effectLst>
            <a:outerShdw dist="107763" dir="2700000" algn="ctr" rotWithShape="0">
              <a:srgbClr val="808080">
                <a:alpha val="50000"/>
              </a:srgbClr>
            </a:outerShdw>
          </a:effectLst>
        </p:spPr>
      </p:pic>
      <p:pic>
        <p:nvPicPr>
          <p:cNvPr id="11" name="Picture 12"/>
          <p:cNvPicPr>
            <a:picLocks noChangeAspect="1" noChangeArrowheads="1"/>
          </p:cNvPicPr>
          <p:nvPr/>
        </p:nvPicPr>
        <p:blipFill>
          <a:blip r:embed="rId3" cstate="print"/>
          <a:srcRect/>
          <a:stretch>
            <a:fillRect/>
          </a:stretch>
        </p:blipFill>
        <p:spPr bwMode="auto">
          <a:xfrm>
            <a:off x="4987925" y="2670176"/>
            <a:ext cx="2089150" cy="1903413"/>
          </a:xfrm>
          <a:prstGeom prst="rect">
            <a:avLst/>
          </a:prstGeom>
          <a:noFill/>
          <a:effectLst>
            <a:outerShdw dist="107763" dir="2700000" algn="ctr" rotWithShape="0">
              <a:srgbClr val="808080">
                <a:alpha val="50000"/>
              </a:srgbClr>
            </a:outerShdw>
          </a:effectLst>
        </p:spPr>
      </p:pic>
      <p:pic>
        <p:nvPicPr>
          <p:cNvPr id="12" name="Picture 13"/>
          <p:cNvPicPr>
            <a:picLocks noChangeAspect="1" noChangeArrowheads="1"/>
          </p:cNvPicPr>
          <p:nvPr/>
        </p:nvPicPr>
        <p:blipFill>
          <a:blip r:embed="rId4" cstate="print"/>
          <a:srcRect/>
          <a:stretch>
            <a:fillRect/>
          </a:stretch>
        </p:blipFill>
        <p:spPr bwMode="auto">
          <a:xfrm>
            <a:off x="7742239" y="2659063"/>
            <a:ext cx="2105025" cy="1911350"/>
          </a:xfrm>
          <a:prstGeom prst="rect">
            <a:avLst/>
          </a:prstGeom>
          <a:noFill/>
          <a:effectLst>
            <a:outerShdw dist="107763" dir="2700000" algn="ctr" rotWithShape="0">
              <a:srgbClr val="808080">
                <a:alpha val="50000"/>
              </a:srgbClr>
            </a:outerShdw>
          </a:effectLst>
        </p:spPr>
      </p:pic>
    </p:spTree>
    <p:extLst>
      <p:ext uri="{BB962C8B-B14F-4D97-AF65-F5344CB8AC3E}">
        <p14:creationId xmlns:p14="http://schemas.microsoft.com/office/powerpoint/2010/main" val="82545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2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7095" name="Rectangle 3"/>
          <p:cNvSpPr>
            <a:spLocks noGrp="1" noChangeArrowheads="1"/>
          </p:cNvSpPr>
          <p:nvPr>
            <p:ph type="title"/>
          </p:nvPr>
        </p:nvSpPr>
        <p:spPr/>
        <p:txBody>
          <a:bodyPr/>
          <a:lstStyle/>
          <a:p>
            <a:pPr eaLnBrk="1" hangingPunct="1"/>
            <a:r>
              <a:rPr lang="zh-CN" altLang="en-US"/>
              <a:t>光斑尺寸</a:t>
            </a:r>
            <a:r>
              <a:rPr lang="en-US" altLang="zh-CN"/>
              <a:t>D,</a:t>
            </a:r>
            <a:r>
              <a:rPr lang="zh-CN" altLang="en-US"/>
              <a:t>数值孔径</a:t>
            </a:r>
            <a:r>
              <a:rPr lang="en-US" altLang="zh-CN"/>
              <a:t>NA,</a:t>
            </a:r>
            <a:r>
              <a:rPr lang="zh-CN" altLang="en-US"/>
              <a:t>波长</a:t>
            </a:r>
            <a:r>
              <a:rPr lang="zh-CN" altLang="en-US">
                <a:sym typeface="Symbol" pitchFamily="18" charset="2"/>
              </a:rPr>
              <a:t></a:t>
            </a:r>
            <a:endParaRPr lang="zh-CN" altLang="en-US"/>
          </a:p>
        </p:txBody>
      </p:sp>
      <p:pic>
        <p:nvPicPr>
          <p:cNvPr id="1358857" name="Picture 9"/>
          <p:cNvPicPr>
            <a:picLocks noGrp="1" noChangeAspect="1" noChangeArrowheads="1"/>
          </p:cNvPicPr>
          <p:nvPr>
            <p:ph idx="1"/>
          </p:nvPr>
        </p:nvPicPr>
        <p:blipFill>
          <a:blip r:embed="rId3" cstate="print"/>
          <a:stretch>
            <a:fillRect/>
          </a:stretch>
        </p:blipFill>
        <p:spPr>
          <a:xfrm>
            <a:off x="5450431" y="1944689"/>
            <a:ext cx="4114800" cy="3600450"/>
          </a:xfrm>
          <a:ln>
            <a:solidFill>
              <a:srgbClr val="FF9900"/>
            </a:solidFill>
          </a:ln>
          <a:effectLst>
            <a:outerShdw dist="107763" dir="2700000" algn="ctr" rotWithShape="0">
              <a:srgbClr val="808080">
                <a:alpha val="50000"/>
              </a:srgbClr>
            </a:outerShdw>
          </a:effectLst>
        </p:spPr>
      </p:pic>
      <p:sp>
        <p:nvSpPr>
          <p:cNvPr id="127097" name="Rectangle 4"/>
          <p:cNvSpPr>
            <a:spLocks noChangeArrowheads="1"/>
          </p:cNvSpPr>
          <p:nvPr/>
        </p:nvSpPr>
        <p:spPr bwMode="auto">
          <a:xfrm>
            <a:off x="3981450" y="1833563"/>
            <a:ext cx="9144000" cy="369332"/>
          </a:xfrm>
          <a:prstGeom prst="rect">
            <a:avLst/>
          </a:prstGeom>
          <a:noFill/>
          <a:ln w="9525">
            <a:noFill/>
            <a:miter lim="800000"/>
            <a:headEnd/>
            <a:tailEnd/>
          </a:ln>
        </p:spPr>
        <p:txBody>
          <a:bodyPr>
            <a:spAutoFit/>
          </a:bodyPr>
          <a:lstStyle/>
          <a:p>
            <a:pPr algn="r"/>
            <a:endParaRPr lang="zh-CN" altLang="en-US"/>
          </a:p>
        </p:txBody>
      </p:sp>
      <p:graphicFrame>
        <p:nvGraphicFramePr>
          <p:cNvPr id="127094" name="Object 118"/>
          <p:cNvGraphicFramePr>
            <a:graphicFrameLocks noChangeAspect="1"/>
          </p:cNvGraphicFramePr>
          <p:nvPr>
            <p:extLst>
              <p:ext uri="{D42A27DB-BD31-4B8C-83A1-F6EECF244321}">
                <p14:modId xmlns:p14="http://schemas.microsoft.com/office/powerpoint/2010/main" val="3793186142"/>
              </p:ext>
            </p:extLst>
          </p:nvPr>
        </p:nvGraphicFramePr>
        <p:xfrm>
          <a:off x="2586038" y="2542533"/>
          <a:ext cx="2070100" cy="1457325"/>
        </p:xfrm>
        <a:graphic>
          <a:graphicData uri="http://schemas.openxmlformats.org/presentationml/2006/ole">
            <mc:AlternateContent xmlns:mc="http://schemas.openxmlformats.org/markup-compatibility/2006">
              <mc:Choice xmlns:v="urn:schemas-microsoft-com:vml" Requires="v">
                <p:oleObj spid="_x0000_s7335" name="Equation" r:id="rId4" imgW="558558" imgH="393529" progId="Equation.3">
                  <p:embed/>
                </p:oleObj>
              </mc:Choice>
              <mc:Fallback>
                <p:oleObj name="Equation" r:id="rId4" imgW="558558" imgH="393529" progId="Equation.3">
                  <p:embed/>
                  <p:pic>
                    <p:nvPicPr>
                      <p:cNvPr id="127094" name="Object 1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038" y="2542533"/>
                        <a:ext cx="2070100" cy="145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785404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2"/>
          <p:cNvSpPr>
            <a:spLocks noGrp="1" noChangeArrowheads="1"/>
          </p:cNvSpPr>
          <p:nvPr>
            <p:ph type="title"/>
          </p:nvPr>
        </p:nvSpPr>
        <p:spPr/>
        <p:txBody>
          <a:bodyPr/>
          <a:lstStyle/>
          <a:p>
            <a:pPr eaLnBrk="1" hangingPunct="1"/>
            <a:r>
              <a:rPr lang="en-US" altLang="zh-CN"/>
              <a:t>OPU</a:t>
            </a:r>
          </a:p>
        </p:txBody>
      </p:sp>
      <p:pic>
        <p:nvPicPr>
          <p:cNvPr id="409602" name="Picture 4" descr="OPU"/>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2902441" y="1378092"/>
            <a:ext cx="6387118" cy="4508216"/>
          </a:xfrm>
        </p:spPr>
      </p:pic>
    </p:spTree>
    <p:extLst>
      <p:ext uri="{BB962C8B-B14F-4D97-AF65-F5344CB8AC3E}">
        <p14:creationId xmlns:p14="http://schemas.microsoft.com/office/powerpoint/2010/main" val="34569627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光盘存储器的特点</a:t>
            </a:r>
          </a:p>
        </p:txBody>
      </p:sp>
      <p:sp>
        <p:nvSpPr>
          <p:cNvPr id="3" name="内容占位符 2"/>
          <p:cNvSpPr>
            <a:spLocks noGrp="1"/>
          </p:cNvSpPr>
          <p:nvPr>
            <p:ph idx="1"/>
          </p:nvPr>
        </p:nvSpPr>
        <p:spPr/>
        <p:txBody>
          <a:bodyPr/>
          <a:lstStyle/>
          <a:p>
            <a:pPr algn="just">
              <a:lnSpc>
                <a:spcPct val="130000"/>
              </a:lnSpc>
            </a:pPr>
            <a:r>
              <a:rPr lang="zh-CN" altLang="en-US" dirty="0"/>
              <a:t>存储密度高</a:t>
            </a:r>
          </a:p>
          <a:p>
            <a:pPr algn="just">
              <a:lnSpc>
                <a:spcPct val="130000"/>
              </a:lnSpc>
            </a:pPr>
            <a:r>
              <a:rPr lang="zh-CN" altLang="en-US" dirty="0"/>
              <a:t>非接触式读／写</a:t>
            </a:r>
          </a:p>
          <a:p>
            <a:pPr algn="just">
              <a:lnSpc>
                <a:spcPct val="130000"/>
              </a:lnSpc>
            </a:pPr>
            <a:r>
              <a:rPr lang="zh-CN" altLang="en-US" dirty="0"/>
              <a:t>盘面抗污染</a:t>
            </a:r>
          </a:p>
          <a:p>
            <a:pPr algn="just">
              <a:lnSpc>
                <a:spcPct val="130000"/>
              </a:lnSpc>
            </a:pPr>
            <a:r>
              <a:rPr lang="zh-CN" altLang="en-US" dirty="0"/>
              <a:t>保存时间长</a:t>
            </a:r>
          </a:p>
          <a:p>
            <a:pPr algn="just">
              <a:lnSpc>
                <a:spcPct val="130000"/>
              </a:lnSpc>
            </a:pPr>
            <a:r>
              <a:rPr lang="zh-CN" altLang="en-US" dirty="0"/>
              <a:t>使用方便</a:t>
            </a:r>
          </a:p>
          <a:p>
            <a:pPr algn="just">
              <a:lnSpc>
                <a:spcPct val="130000"/>
              </a:lnSpc>
            </a:pPr>
            <a:r>
              <a:rPr lang="zh-CN" altLang="en-US" dirty="0"/>
              <a:t>价格低</a:t>
            </a:r>
            <a:r>
              <a:rPr lang="zh-CN" altLang="en-US" sz="2500" dirty="0"/>
              <a:t> </a:t>
            </a:r>
          </a:p>
          <a:p>
            <a:endParaRPr lang="zh-CN" altLang="en-US" dirty="0"/>
          </a:p>
        </p:txBody>
      </p:sp>
    </p:spTree>
    <p:extLst>
      <p:ext uri="{BB962C8B-B14F-4D97-AF65-F5344CB8AC3E}">
        <p14:creationId xmlns:p14="http://schemas.microsoft.com/office/powerpoint/2010/main" val="5294312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光驱的工作原理</a:t>
            </a:r>
          </a:p>
        </p:txBody>
      </p:sp>
      <p:sp>
        <p:nvSpPr>
          <p:cNvPr id="3" name="内容占位符 2"/>
          <p:cNvSpPr>
            <a:spLocks noGrp="1"/>
          </p:cNvSpPr>
          <p:nvPr>
            <p:ph idx="1"/>
          </p:nvPr>
        </p:nvSpPr>
        <p:spPr>
          <a:xfrm>
            <a:off x="487822" y="942764"/>
            <a:ext cx="11031078" cy="5637024"/>
          </a:xfrm>
        </p:spPr>
        <p:txBody>
          <a:bodyPr/>
          <a:lstStyle/>
          <a:p>
            <a:r>
              <a:rPr lang="zh-CN" altLang="en-US" dirty="0"/>
              <a:t>写入时，被调制信号送调制器，将写入光束调制。调制后的光束由跟踪反射镜反射至聚焦系统再射向光盘，在光盘记录介质上记录信息。</a:t>
            </a:r>
          </a:p>
          <a:p>
            <a:r>
              <a:rPr lang="zh-CN" altLang="en-US" dirty="0"/>
              <a:t>读出时，写入光束不起作用。小功率（数</a:t>
            </a:r>
            <a:r>
              <a:rPr lang="en-US" altLang="zh-CN" dirty="0"/>
              <a:t>mw</a:t>
            </a:r>
            <a:r>
              <a:rPr lang="zh-CN" altLang="en-US" dirty="0"/>
              <a:t>）读出光束经光束分离器将从光盘反射回的读出光信号导入光电探测器，由光电探测器输出电信号。</a:t>
            </a:r>
          </a:p>
          <a:p>
            <a:endParaRPr lang="zh-CN" altLang="en-US" dirty="0"/>
          </a:p>
        </p:txBody>
      </p:sp>
    </p:spTree>
    <p:extLst>
      <p:ext uri="{BB962C8B-B14F-4D97-AF65-F5344CB8AC3E}">
        <p14:creationId xmlns:p14="http://schemas.microsoft.com/office/powerpoint/2010/main" val="417045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487822" y="257614"/>
            <a:ext cx="3965425" cy="617641"/>
          </a:xfrm>
        </p:spPr>
        <p:txBody>
          <a:bodyPr/>
          <a:lstStyle/>
          <a:p>
            <a:pPr eaLnBrk="1" hangingPunct="1"/>
            <a:r>
              <a:rPr lang="zh-CN" altLang="en-US" dirty="0"/>
              <a:t>位存储体封装与扩展</a:t>
            </a:r>
          </a:p>
        </p:txBody>
      </p:sp>
      <p:sp>
        <p:nvSpPr>
          <p:cNvPr id="40982" name="Rectangle 33"/>
          <p:cNvSpPr>
            <a:spLocks noGrp="1" noChangeArrowheads="1"/>
          </p:cNvSpPr>
          <p:nvPr>
            <p:ph type="body" idx="1"/>
          </p:nvPr>
        </p:nvSpPr>
        <p:spPr>
          <a:xfrm>
            <a:off x="679040" y="4597706"/>
            <a:ext cx="3582988" cy="1745513"/>
          </a:xfrm>
        </p:spPr>
        <p:txBody>
          <a:bodyPr/>
          <a:lstStyle/>
          <a:p>
            <a:pPr eaLnBrk="1" hangingPunct="1">
              <a:defRPr/>
            </a:pPr>
            <a:r>
              <a:rPr lang="zh-CN" altLang="en-US" sz="2000" b="1" dirty="0"/>
              <a:t>输入：</a:t>
            </a:r>
            <a:r>
              <a:rPr lang="en-US" altLang="zh-CN" sz="2000" b="1" dirty="0"/>
              <a:t>X   </a:t>
            </a:r>
            <a:r>
              <a:rPr sz="2000" b="1" dirty="0"/>
              <a:t>行选择线</a:t>
            </a:r>
          </a:p>
          <a:p>
            <a:pPr eaLnBrk="1" hangingPunct="1">
              <a:defRPr/>
            </a:pPr>
            <a:r>
              <a:rPr lang="zh-CN" altLang="en-US" sz="2000" b="1" dirty="0"/>
              <a:t>输出：</a:t>
            </a:r>
            <a:r>
              <a:rPr lang="en-US" altLang="zh-CN" sz="2000" b="1" dirty="0"/>
              <a:t>D  </a:t>
            </a:r>
            <a:r>
              <a:rPr sz="2000" b="1" dirty="0"/>
              <a:t>数据输出口</a:t>
            </a:r>
          </a:p>
          <a:p>
            <a:pPr eaLnBrk="1" hangingPunct="1">
              <a:defRPr/>
            </a:pPr>
            <a:r>
              <a:rPr sz="2000" b="1" dirty="0"/>
              <a:t>行选线选中方能读写数据</a:t>
            </a:r>
          </a:p>
        </p:txBody>
      </p:sp>
      <p:sp>
        <p:nvSpPr>
          <p:cNvPr id="35" name="Line 2"/>
          <p:cNvSpPr>
            <a:spLocks noChangeShapeType="1"/>
          </p:cNvSpPr>
          <p:nvPr/>
        </p:nvSpPr>
        <p:spPr bwMode="auto">
          <a:xfrm>
            <a:off x="6442234" y="1796002"/>
            <a:ext cx="0" cy="3962400"/>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36" name="Rectangle 3"/>
          <p:cNvSpPr>
            <a:spLocks noChangeArrowheads="1"/>
          </p:cNvSpPr>
          <p:nvPr/>
        </p:nvSpPr>
        <p:spPr bwMode="auto">
          <a:xfrm>
            <a:off x="5346859" y="10721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0</a:t>
            </a:r>
          </a:p>
        </p:txBody>
      </p:sp>
      <p:grpSp>
        <p:nvGrpSpPr>
          <p:cNvPr id="37" name="Group 4"/>
          <p:cNvGrpSpPr>
            <a:grpSpLocks/>
          </p:cNvGrpSpPr>
          <p:nvPr/>
        </p:nvGrpSpPr>
        <p:grpSpPr bwMode="auto">
          <a:xfrm>
            <a:off x="6442234" y="5682202"/>
            <a:ext cx="2235200" cy="685800"/>
            <a:chOff x="960" y="2736"/>
            <a:chExt cx="1408" cy="432"/>
          </a:xfrm>
        </p:grpSpPr>
        <p:grpSp>
          <p:nvGrpSpPr>
            <p:cNvPr id="38" name="Group 5"/>
            <p:cNvGrpSpPr>
              <a:grpSpLocks noChangeAspect="1"/>
            </p:cNvGrpSpPr>
            <p:nvPr/>
          </p:nvGrpSpPr>
          <p:grpSpPr bwMode="auto">
            <a:xfrm>
              <a:off x="960" y="2736"/>
              <a:ext cx="240" cy="192"/>
              <a:chOff x="3360" y="2544"/>
              <a:chExt cx="240" cy="192"/>
            </a:xfrm>
          </p:grpSpPr>
          <p:sp>
            <p:nvSpPr>
              <p:cNvPr id="50" name="Line 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51" name="Line 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52" name="Line 8"/>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sz="2000">
                  <a:latin typeface="+mn-ea"/>
                </a:endParaRPr>
              </a:p>
            </p:txBody>
          </p:sp>
          <p:sp>
            <p:nvSpPr>
              <p:cNvPr id="53" name="Line 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54" name="Line 1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grpSp>
          <p:nvGrpSpPr>
            <p:cNvPr id="39" name="Group 11"/>
            <p:cNvGrpSpPr>
              <a:grpSpLocks noChangeAspect="1"/>
            </p:cNvGrpSpPr>
            <p:nvPr/>
          </p:nvGrpSpPr>
          <p:grpSpPr bwMode="auto">
            <a:xfrm>
              <a:off x="1872" y="2736"/>
              <a:ext cx="240" cy="192"/>
              <a:chOff x="4032" y="2544"/>
              <a:chExt cx="240" cy="192"/>
            </a:xfrm>
          </p:grpSpPr>
          <p:sp>
            <p:nvSpPr>
              <p:cNvPr id="45" name="Line 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46" name="Line 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47" name="Line 14"/>
              <p:cNvSpPr>
                <a:spLocks noChangeAspect="1" noChangeShapeType="1"/>
              </p:cNvSpPr>
              <p:nvPr/>
            </p:nvSpPr>
            <p:spPr bwMode="auto">
              <a:xfrm>
                <a:off x="4176" y="2592"/>
                <a:ext cx="96" cy="0"/>
              </a:xfrm>
              <a:prstGeom prst="line">
                <a:avLst/>
              </a:prstGeom>
              <a:noFill/>
              <a:ln w="19050" cap="sq">
                <a:solidFill>
                  <a:schemeClr val="tx1"/>
                </a:solidFill>
                <a:miter lim="800000"/>
                <a:headEnd/>
                <a:tailEnd/>
              </a:ln>
            </p:spPr>
            <p:txBody>
              <a:bodyPr/>
              <a:lstStyle/>
              <a:p>
                <a:endParaRPr lang="zh-CN" altLang="en-US" sz="2000">
                  <a:latin typeface="+mn-ea"/>
                </a:endParaRPr>
              </a:p>
            </p:txBody>
          </p:sp>
          <p:sp>
            <p:nvSpPr>
              <p:cNvPr id="48" name="Line 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49" name="Line 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sp>
          <p:nvSpPr>
            <p:cNvPr id="40" name="Line 17"/>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2000">
                <a:latin typeface="+mn-ea"/>
              </a:endParaRPr>
            </a:p>
          </p:txBody>
        </p:sp>
        <p:sp>
          <p:nvSpPr>
            <p:cNvPr id="41" name="Line 18"/>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2000">
                <a:latin typeface="+mn-ea"/>
              </a:endParaRPr>
            </a:p>
          </p:txBody>
        </p:sp>
        <p:sp>
          <p:nvSpPr>
            <p:cNvPr id="42" name="Rectangle 19"/>
            <p:cNvSpPr>
              <a:spLocks noChangeArrowheads="1"/>
            </p:cNvSpPr>
            <p:nvPr/>
          </p:nvSpPr>
          <p:spPr bwMode="auto">
            <a:xfrm>
              <a:off x="1600" y="3018"/>
              <a:ext cx="768" cy="144"/>
            </a:xfrm>
            <a:prstGeom prst="rect">
              <a:avLst/>
            </a:prstGeom>
            <a:noFill/>
            <a:ln w="12700">
              <a:noFill/>
              <a:miter lim="800000"/>
              <a:headEnd/>
              <a:tailEnd/>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0</a:t>
              </a:r>
            </a:p>
          </p:txBody>
        </p:sp>
        <p:sp>
          <p:nvSpPr>
            <p:cNvPr id="43" name="Line 20"/>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44" name="Line 21"/>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grpSp>
      <p:sp>
        <p:nvSpPr>
          <p:cNvPr id="55" name="Line 22"/>
          <p:cNvSpPr>
            <a:spLocks noChangeShapeType="1"/>
          </p:cNvSpPr>
          <p:nvPr/>
        </p:nvSpPr>
        <p:spPr bwMode="auto">
          <a:xfrm>
            <a:off x="5680234" y="11864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6" name="Line 33"/>
          <p:cNvSpPr>
            <a:spLocks noChangeShapeType="1"/>
          </p:cNvSpPr>
          <p:nvPr/>
        </p:nvSpPr>
        <p:spPr bwMode="auto">
          <a:xfrm>
            <a:off x="5680234" y="22532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7" name="Line 34"/>
          <p:cNvSpPr>
            <a:spLocks noChangeShapeType="1"/>
          </p:cNvSpPr>
          <p:nvPr/>
        </p:nvSpPr>
        <p:spPr bwMode="auto">
          <a:xfrm>
            <a:off x="5680234" y="33200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8" name="Line 35"/>
          <p:cNvSpPr>
            <a:spLocks noChangeShapeType="1"/>
          </p:cNvSpPr>
          <p:nvPr/>
        </p:nvSpPr>
        <p:spPr bwMode="auto">
          <a:xfrm>
            <a:off x="5680234" y="4386802"/>
            <a:ext cx="5410200" cy="0"/>
          </a:xfrm>
          <a:prstGeom prst="line">
            <a:avLst/>
          </a:prstGeom>
          <a:noFill/>
          <a:ln w="28575">
            <a:solidFill>
              <a:schemeClr val="tx1"/>
            </a:solidFill>
            <a:round/>
            <a:headEnd/>
            <a:tailEnd/>
          </a:ln>
        </p:spPr>
        <p:txBody>
          <a:bodyPr/>
          <a:lstStyle/>
          <a:p>
            <a:endParaRPr lang="zh-CN" altLang="en-US" sz="1400">
              <a:latin typeface="+mn-ea"/>
            </a:endParaRPr>
          </a:p>
        </p:txBody>
      </p:sp>
      <p:sp>
        <p:nvSpPr>
          <p:cNvPr id="69" name="Line 36"/>
          <p:cNvSpPr>
            <a:spLocks noChangeShapeType="1"/>
          </p:cNvSpPr>
          <p:nvPr/>
        </p:nvSpPr>
        <p:spPr bwMode="auto">
          <a:xfrm>
            <a:off x="8271034" y="1796002"/>
            <a:ext cx="0" cy="3962400"/>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70" name="Rectangle 37"/>
          <p:cNvSpPr>
            <a:spLocks noChangeArrowheads="1"/>
          </p:cNvSpPr>
          <p:nvPr/>
        </p:nvSpPr>
        <p:spPr bwMode="auto">
          <a:xfrm>
            <a:off x="5346859" y="20627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1</a:t>
            </a:r>
          </a:p>
        </p:txBody>
      </p:sp>
      <p:sp>
        <p:nvSpPr>
          <p:cNvPr id="71" name="Rectangle 38"/>
          <p:cNvSpPr>
            <a:spLocks noChangeArrowheads="1"/>
          </p:cNvSpPr>
          <p:nvPr/>
        </p:nvSpPr>
        <p:spPr bwMode="auto">
          <a:xfrm>
            <a:off x="5346859" y="31295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2</a:t>
            </a:r>
          </a:p>
        </p:txBody>
      </p:sp>
      <p:sp>
        <p:nvSpPr>
          <p:cNvPr id="72" name="Rectangle 39"/>
          <p:cNvSpPr>
            <a:spLocks noChangeArrowheads="1"/>
          </p:cNvSpPr>
          <p:nvPr/>
        </p:nvSpPr>
        <p:spPr bwMode="auto">
          <a:xfrm>
            <a:off x="5346859" y="4196302"/>
            <a:ext cx="381000" cy="228600"/>
          </a:xfrm>
          <a:prstGeom prst="rect">
            <a:avLst/>
          </a:prstGeom>
          <a:noFill/>
          <a:ln w="12700">
            <a:noFill/>
            <a:miter lim="800000"/>
            <a:headEnd/>
            <a:tailEnd/>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3</a:t>
            </a:r>
          </a:p>
        </p:txBody>
      </p:sp>
      <p:grpSp>
        <p:nvGrpSpPr>
          <p:cNvPr id="73" name="Group 40"/>
          <p:cNvGrpSpPr>
            <a:grpSpLocks/>
          </p:cNvGrpSpPr>
          <p:nvPr/>
        </p:nvGrpSpPr>
        <p:grpSpPr bwMode="auto">
          <a:xfrm>
            <a:off x="8804434" y="5682202"/>
            <a:ext cx="2209800" cy="685800"/>
            <a:chOff x="960" y="2736"/>
            <a:chExt cx="1392" cy="432"/>
          </a:xfrm>
        </p:grpSpPr>
        <p:grpSp>
          <p:nvGrpSpPr>
            <p:cNvPr id="74" name="Group 41"/>
            <p:cNvGrpSpPr>
              <a:grpSpLocks noChangeAspect="1"/>
            </p:cNvGrpSpPr>
            <p:nvPr/>
          </p:nvGrpSpPr>
          <p:grpSpPr bwMode="auto">
            <a:xfrm>
              <a:off x="960" y="2736"/>
              <a:ext cx="240" cy="192"/>
              <a:chOff x="3360" y="2544"/>
              <a:chExt cx="240" cy="192"/>
            </a:xfrm>
          </p:grpSpPr>
          <p:sp>
            <p:nvSpPr>
              <p:cNvPr id="86" name="Line 4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87" name="Line 4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88" name="Line 4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9" name="Line 4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90" name="Line 4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grpSp>
          <p:nvGrpSpPr>
            <p:cNvPr id="75" name="Group 47"/>
            <p:cNvGrpSpPr>
              <a:grpSpLocks noChangeAspect="1"/>
            </p:cNvGrpSpPr>
            <p:nvPr/>
          </p:nvGrpSpPr>
          <p:grpSpPr bwMode="auto">
            <a:xfrm>
              <a:off x="1872" y="2736"/>
              <a:ext cx="240" cy="192"/>
              <a:chOff x="4032" y="2544"/>
              <a:chExt cx="240" cy="192"/>
            </a:xfrm>
          </p:grpSpPr>
          <p:sp>
            <p:nvSpPr>
              <p:cNvPr id="81" name="Line 4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2000">
                  <a:latin typeface="+mn-ea"/>
                </a:endParaRPr>
              </a:p>
            </p:txBody>
          </p:sp>
          <p:sp>
            <p:nvSpPr>
              <p:cNvPr id="82" name="Line 4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2000">
                  <a:latin typeface="+mn-ea"/>
                </a:endParaRPr>
              </a:p>
            </p:txBody>
          </p:sp>
          <p:sp>
            <p:nvSpPr>
              <p:cNvPr id="83" name="Line 5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4" name="Line 5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2000">
                  <a:latin typeface="+mn-ea"/>
                </a:endParaRPr>
              </a:p>
            </p:txBody>
          </p:sp>
          <p:sp>
            <p:nvSpPr>
              <p:cNvPr id="85" name="Line 5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2000">
                  <a:latin typeface="+mn-ea"/>
                </a:endParaRPr>
              </a:p>
            </p:txBody>
          </p:sp>
        </p:grpSp>
        <p:sp>
          <p:nvSpPr>
            <p:cNvPr id="76" name="Line 53"/>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2000">
                <a:latin typeface="+mn-ea"/>
              </a:endParaRPr>
            </a:p>
          </p:txBody>
        </p:sp>
        <p:sp>
          <p:nvSpPr>
            <p:cNvPr id="77" name="Line 54"/>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2000">
                <a:latin typeface="+mn-ea"/>
              </a:endParaRPr>
            </a:p>
          </p:txBody>
        </p:sp>
        <p:sp>
          <p:nvSpPr>
            <p:cNvPr id="78" name="Rectangle 55"/>
            <p:cNvSpPr>
              <a:spLocks noChangeArrowheads="1"/>
            </p:cNvSpPr>
            <p:nvPr/>
          </p:nvSpPr>
          <p:spPr bwMode="auto">
            <a:xfrm>
              <a:off x="1584" y="3024"/>
              <a:ext cx="768" cy="144"/>
            </a:xfrm>
            <a:prstGeom prst="rect">
              <a:avLst/>
            </a:prstGeom>
            <a:noFill/>
            <a:ln w="12700">
              <a:noFill/>
              <a:miter lim="800000"/>
              <a:headEnd/>
              <a:tailEnd/>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1</a:t>
              </a:r>
            </a:p>
          </p:txBody>
        </p:sp>
        <p:sp>
          <p:nvSpPr>
            <p:cNvPr id="79" name="Line 56"/>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0" name="Line 57"/>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2000">
                <a:latin typeface="+mn-ea"/>
              </a:endParaRPr>
            </a:p>
          </p:txBody>
        </p:sp>
      </p:grpSp>
      <p:grpSp>
        <p:nvGrpSpPr>
          <p:cNvPr id="91" name="Group 59"/>
          <p:cNvGrpSpPr>
            <a:grpSpLocks/>
          </p:cNvGrpSpPr>
          <p:nvPr/>
        </p:nvGrpSpPr>
        <p:grpSpPr bwMode="auto">
          <a:xfrm>
            <a:off x="6442234" y="2253202"/>
            <a:ext cx="1828800" cy="914400"/>
            <a:chOff x="1584" y="864"/>
            <a:chExt cx="1152" cy="576"/>
          </a:xfrm>
        </p:grpSpPr>
        <p:sp>
          <p:nvSpPr>
            <p:cNvPr id="92" name="Rectangle 6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93" name="Rectangle 6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94" name="Line 6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95" name="Line 6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96" name="Line 6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97" name="Group 65"/>
            <p:cNvGrpSpPr>
              <a:grpSpLocks/>
            </p:cNvGrpSpPr>
            <p:nvPr/>
          </p:nvGrpSpPr>
          <p:grpSpPr bwMode="auto">
            <a:xfrm>
              <a:off x="2496" y="1104"/>
              <a:ext cx="144" cy="192"/>
              <a:chOff x="5040" y="2688"/>
              <a:chExt cx="144" cy="192"/>
            </a:xfrm>
          </p:grpSpPr>
          <p:sp>
            <p:nvSpPr>
              <p:cNvPr id="99" name="Rectangle 6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00" name="Line 6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98" name="Rectangle 6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01" name="Group 69"/>
          <p:cNvGrpSpPr>
            <a:grpSpLocks/>
          </p:cNvGrpSpPr>
          <p:nvPr/>
        </p:nvGrpSpPr>
        <p:grpSpPr bwMode="auto">
          <a:xfrm>
            <a:off x="6442234" y="3320002"/>
            <a:ext cx="1828800" cy="914400"/>
            <a:chOff x="1584" y="864"/>
            <a:chExt cx="1152" cy="576"/>
          </a:xfrm>
        </p:grpSpPr>
        <p:sp>
          <p:nvSpPr>
            <p:cNvPr id="102" name="Rectangle 7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03" name="Rectangle 7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04" name="Line 7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05" name="Line 7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06" name="Line 7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07" name="Group 75"/>
            <p:cNvGrpSpPr>
              <a:grpSpLocks/>
            </p:cNvGrpSpPr>
            <p:nvPr/>
          </p:nvGrpSpPr>
          <p:grpSpPr bwMode="auto">
            <a:xfrm>
              <a:off x="2496" y="1104"/>
              <a:ext cx="144" cy="192"/>
              <a:chOff x="5040" y="2688"/>
              <a:chExt cx="144" cy="192"/>
            </a:xfrm>
          </p:grpSpPr>
          <p:sp>
            <p:nvSpPr>
              <p:cNvPr id="109" name="Rectangle 7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10" name="Line 7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08" name="Rectangle 7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11" name="Group 79"/>
          <p:cNvGrpSpPr>
            <a:grpSpLocks/>
          </p:cNvGrpSpPr>
          <p:nvPr/>
        </p:nvGrpSpPr>
        <p:grpSpPr bwMode="auto">
          <a:xfrm>
            <a:off x="6442234" y="4386802"/>
            <a:ext cx="1828800" cy="914400"/>
            <a:chOff x="1584" y="864"/>
            <a:chExt cx="1152" cy="576"/>
          </a:xfrm>
        </p:grpSpPr>
        <p:sp>
          <p:nvSpPr>
            <p:cNvPr id="112" name="Rectangle 8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13" name="Rectangle 8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r">
                <a:defRPr/>
              </a:pPr>
              <a:r>
                <a:rPr lang="zh-CN" altLang="en-US" sz="1400" b="1" dirty="0">
                  <a:latin typeface="+mn-ea"/>
                </a:rPr>
                <a:t>位存储体</a:t>
              </a:r>
            </a:p>
          </p:txBody>
        </p:sp>
        <p:sp>
          <p:nvSpPr>
            <p:cNvPr id="114" name="Line 8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15" name="Line 8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16" name="Line 8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17" name="Group 85"/>
            <p:cNvGrpSpPr>
              <a:grpSpLocks/>
            </p:cNvGrpSpPr>
            <p:nvPr/>
          </p:nvGrpSpPr>
          <p:grpSpPr bwMode="auto">
            <a:xfrm>
              <a:off x="2496" y="1104"/>
              <a:ext cx="144" cy="192"/>
              <a:chOff x="5040" y="2688"/>
              <a:chExt cx="144" cy="192"/>
            </a:xfrm>
          </p:grpSpPr>
          <p:sp>
            <p:nvSpPr>
              <p:cNvPr id="119" name="Rectangle 8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20" name="Line 87"/>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18" name="Rectangle 8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1" name="Group 89"/>
          <p:cNvGrpSpPr>
            <a:grpSpLocks/>
          </p:cNvGrpSpPr>
          <p:nvPr/>
        </p:nvGrpSpPr>
        <p:grpSpPr bwMode="auto">
          <a:xfrm>
            <a:off x="8804434" y="1186402"/>
            <a:ext cx="1828800" cy="4572000"/>
            <a:chOff x="3072" y="864"/>
            <a:chExt cx="1152" cy="2880"/>
          </a:xfrm>
        </p:grpSpPr>
        <p:sp>
          <p:nvSpPr>
            <p:cNvPr id="122" name="Line 90"/>
            <p:cNvSpPr>
              <a:spLocks noChangeShapeType="1"/>
            </p:cNvSpPr>
            <p:nvPr/>
          </p:nvSpPr>
          <p:spPr bwMode="auto">
            <a:xfrm>
              <a:off x="3072" y="1248"/>
              <a:ext cx="0" cy="2496"/>
            </a:xfrm>
            <a:prstGeom prst="line">
              <a:avLst/>
            </a:prstGeom>
            <a:noFill/>
            <a:ln w="28575" cap="sq">
              <a:solidFill>
                <a:schemeClr val="tx1"/>
              </a:solidFill>
              <a:miter lim="800000"/>
              <a:headEnd/>
              <a:tailEnd/>
            </a:ln>
          </p:spPr>
          <p:txBody>
            <a:bodyPr/>
            <a:lstStyle/>
            <a:p>
              <a:endParaRPr lang="zh-CN" altLang="en-US" sz="1400">
                <a:latin typeface="+mn-ea"/>
              </a:endParaRPr>
            </a:p>
          </p:txBody>
        </p:sp>
        <p:sp>
          <p:nvSpPr>
            <p:cNvPr id="123" name="Line 91"/>
            <p:cNvSpPr>
              <a:spLocks noChangeShapeType="1"/>
            </p:cNvSpPr>
            <p:nvPr/>
          </p:nvSpPr>
          <p:spPr bwMode="auto">
            <a:xfrm>
              <a:off x="4224" y="1248"/>
              <a:ext cx="0" cy="2496"/>
            </a:xfrm>
            <a:prstGeom prst="line">
              <a:avLst/>
            </a:prstGeom>
            <a:noFill/>
            <a:ln w="28575" cap="sq">
              <a:solidFill>
                <a:schemeClr val="tx1"/>
              </a:solidFill>
              <a:miter lim="800000"/>
              <a:headEnd/>
              <a:tailEnd/>
            </a:ln>
          </p:spPr>
          <p:txBody>
            <a:bodyPr/>
            <a:lstStyle/>
            <a:p>
              <a:endParaRPr lang="zh-CN" altLang="en-US" sz="1400">
                <a:latin typeface="+mn-ea"/>
              </a:endParaRPr>
            </a:p>
          </p:txBody>
        </p:sp>
        <p:grpSp>
          <p:nvGrpSpPr>
            <p:cNvPr id="124" name="Group 92"/>
            <p:cNvGrpSpPr>
              <a:grpSpLocks/>
            </p:cNvGrpSpPr>
            <p:nvPr/>
          </p:nvGrpSpPr>
          <p:grpSpPr bwMode="auto">
            <a:xfrm>
              <a:off x="3072" y="864"/>
              <a:ext cx="1152" cy="576"/>
              <a:chOff x="1584" y="864"/>
              <a:chExt cx="1152" cy="576"/>
            </a:xfrm>
          </p:grpSpPr>
          <p:sp>
            <p:nvSpPr>
              <p:cNvPr id="155" name="Rectangle 9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56" name="Rectangle 9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57" name="Line 9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58" name="Line 9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59" name="Line 9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60" name="Group 98"/>
              <p:cNvGrpSpPr>
                <a:grpSpLocks/>
              </p:cNvGrpSpPr>
              <p:nvPr/>
            </p:nvGrpSpPr>
            <p:grpSpPr bwMode="auto">
              <a:xfrm>
                <a:off x="2496" y="1104"/>
                <a:ext cx="144" cy="192"/>
                <a:chOff x="5040" y="2688"/>
                <a:chExt cx="144" cy="192"/>
              </a:xfrm>
            </p:grpSpPr>
            <p:sp>
              <p:nvSpPr>
                <p:cNvPr id="162" name="Rectangle 9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63" name="Line 10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61" name="Rectangle 10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5" name="Group 102"/>
            <p:cNvGrpSpPr>
              <a:grpSpLocks/>
            </p:cNvGrpSpPr>
            <p:nvPr/>
          </p:nvGrpSpPr>
          <p:grpSpPr bwMode="auto">
            <a:xfrm>
              <a:off x="3072" y="1536"/>
              <a:ext cx="1152" cy="576"/>
              <a:chOff x="1584" y="864"/>
              <a:chExt cx="1152" cy="576"/>
            </a:xfrm>
          </p:grpSpPr>
          <p:sp>
            <p:nvSpPr>
              <p:cNvPr id="146" name="Rectangle 10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47" name="Rectangle 10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48" name="Line 10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49" name="Line 10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50" name="Line 10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51" name="Group 108"/>
              <p:cNvGrpSpPr>
                <a:grpSpLocks/>
              </p:cNvGrpSpPr>
              <p:nvPr/>
            </p:nvGrpSpPr>
            <p:grpSpPr bwMode="auto">
              <a:xfrm>
                <a:off x="2496" y="1104"/>
                <a:ext cx="144" cy="192"/>
                <a:chOff x="5040" y="2688"/>
                <a:chExt cx="144" cy="192"/>
              </a:xfrm>
            </p:grpSpPr>
            <p:sp>
              <p:nvSpPr>
                <p:cNvPr id="153" name="Rectangle 10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54" name="Line 11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52" name="Rectangle 11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6" name="Group 112"/>
            <p:cNvGrpSpPr>
              <a:grpSpLocks/>
            </p:cNvGrpSpPr>
            <p:nvPr/>
          </p:nvGrpSpPr>
          <p:grpSpPr bwMode="auto">
            <a:xfrm>
              <a:off x="3072" y="2208"/>
              <a:ext cx="1152" cy="576"/>
              <a:chOff x="1584" y="864"/>
              <a:chExt cx="1152" cy="576"/>
            </a:xfrm>
          </p:grpSpPr>
          <p:sp>
            <p:nvSpPr>
              <p:cNvPr id="137" name="Rectangle 11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38" name="Rectangle 11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39" name="Line 11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40" name="Line 11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41" name="Line 11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42" name="Group 118"/>
              <p:cNvGrpSpPr>
                <a:grpSpLocks/>
              </p:cNvGrpSpPr>
              <p:nvPr/>
            </p:nvGrpSpPr>
            <p:grpSpPr bwMode="auto">
              <a:xfrm>
                <a:off x="2496" y="1104"/>
                <a:ext cx="144" cy="192"/>
                <a:chOff x="5040" y="2688"/>
                <a:chExt cx="144" cy="192"/>
              </a:xfrm>
            </p:grpSpPr>
            <p:sp>
              <p:nvSpPr>
                <p:cNvPr id="144" name="Rectangle 11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45" name="Line 120"/>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143" name="Rectangle 12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nvGrpSpPr>
            <p:cNvPr id="127" name="Group 122"/>
            <p:cNvGrpSpPr>
              <a:grpSpLocks/>
            </p:cNvGrpSpPr>
            <p:nvPr/>
          </p:nvGrpSpPr>
          <p:grpSpPr bwMode="auto">
            <a:xfrm>
              <a:off x="3072" y="2880"/>
              <a:ext cx="1152" cy="576"/>
              <a:chOff x="1584" y="864"/>
              <a:chExt cx="1152" cy="576"/>
            </a:xfrm>
          </p:grpSpPr>
          <p:sp>
            <p:nvSpPr>
              <p:cNvPr id="128" name="Rectangle 12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29" name="Rectangle 12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130" name="Line 12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131" name="Line 12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a:latin typeface="+mn-ea"/>
                </a:endParaRPr>
              </a:p>
            </p:txBody>
          </p:sp>
          <p:sp>
            <p:nvSpPr>
              <p:cNvPr id="132" name="Line 12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a:latin typeface="+mn-ea"/>
                </a:endParaRPr>
              </a:p>
            </p:txBody>
          </p:sp>
          <p:grpSp>
            <p:nvGrpSpPr>
              <p:cNvPr id="133" name="Group 128"/>
              <p:cNvGrpSpPr>
                <a:grpSpLocks/>
              </p:cNvGrpSpPr>
              <p:nvPr/>
            </p:nvGrpSpPr>
            <p:grpSpPr bwMode="auto">
              <a:xfrm>
                <a:off x="2496" y="1104"/>
                <a:ext cx="144" cy="192"/>
                <a:chOff x="5040" y="2688"/>
                <a:chExt cx="144" cy="192"/>
              </a:xfrm>
            </p:grpSpPr>
            <p:sp>
              <p:nvSpPr>
                <p:cNvPr id="135" name="Rectangle 12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136" name="Line 13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a:latin typeface="+mn-ea"/>
                  </a:endParaRPr>
                </a:p>
              </p:txBody>
            </p:sp>
          </p:grpSp>
          <p:sp>
            <p:nvSpPr>
              <p:cNvPr id="134" name="Rectangle 131"/>
              <p:cNvSpPr>
                <a:spLocks noChangeArrowheads="1"/>
              </p:cNvSpPr>
              <p:nvPr/>
            </p:nvSpPr>
            <p:spPr bwMode="auto">
              <a:xfrm>
                <a:off x="2242"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grpSp>
      <p:grpSp>
        <p:nvGrpSpPr>
          <p:cNvPr id="165" name="组合 164"/>
          <p:cNvGrpSpPr/>
          <p:nvPr/>
        </p:nvGrpSpPr>
        <p:grpSpPr>
          <a:xfrm>
            <a:off x="1178254" y="1487868"/>
            <a:ext cx="2372196" cy="2590800"/>
            <a:chOff x="8096850" y="1486758"/>
            <a:chExt cx="2372196" cy="2590800"/>
          </a:xfrm>
        </p:grpSpPr>
        <p:sp>
          <p:nvSpPr>
            <p:cNvPr id="166"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b="1">
                  <a:effectLst>
                    <a:outerShdw blurRad="38100" dist="38100" dir="2700000" algn="tl">
                      <a:srgbClr val="FFFFFF"/>
                    </a:outerShdw>
                  </a:effectLst>
                  <a:latin typeface="+mn-ea"/>
                </a:rPr>
                <a:t>位存储体</a:t>
              </a:r>
            </a:p>
          </p:txBody>
        </p:sp>
        <p:sp>
          <p:nvSpPr>
            <p:cNvPr id="167" name="Line 5"/>
            <p:cNvSpPr>
              <a:spLocks noChangeShapeType="1"/>
            </p:cNvSpPr>
            <p:nvPr/>
          </p:nvSpPr>
          <p:spPr bwMode="auto">
            <a:xfrm>
              <a:off x="8335446" y="2515458"/>
              <a:ext cx="0" cy="838200"/>
            </a:xfrm>
            <a:prstGeom prst="line">
              <a:avLst/>
            </a:prstGeom>
            <a:noFill/>
            <a:ln w="19050">
              <a:solidFill>
                <a:schemeClr val="tx1"/>
              </a:solidFill>
              <a:round/>
              <a:headEnd/>
              <a:tailEnd/>
            </a:ln>
          </p:spPr>
          <p:txBody>
            <a:bodyPr/>
            <a:lstStyle/>
            <a:p>
              <a:endParaRPr lang="zh-CN" altLang="en-US">
                <a:latin typeface="+mn-ea"/>
              </a:endParaRPr>
            </a:p>
          </p:txBody>
        </p:sp>
        <p:sp>
          <p:nvSpPr>
            <p:cNvPr id="168" name="Line 6"/>
            <p:cNvSpPr>
              <a:spLocks noChangeShapeType="1"/>
            </p:cNvSpPr>
            <p:nvPr/>
          </p:nvSpPr>
          <p:spPr bwMode="auto">
            <a:xfrm>
              <a:off x="9249846" y="1789865"/>
              <a:ext cx="0" cy="420793"/>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69" name="Line 7"/>
            <p:cNvSpPr>
              <a:spLocks noChangeShapeType="1"/>
            </p:cNvSpPr>
            <p:nvPr/>
          </p:nvSpPr>
          <p:spPr bwMode="auto">
            <a:xfrm flipH="1">
              <a:off x="8335446" y="2515458"/>
              <a:ext cx="228600" cy="0"/>
            </a:xfrm>
            <a:prstGeom prst="line">
              <a:avLst/>
            </a:prstGeom>
            <a:noFill/>
            <a:ln w="19050">
              <a:solidFill>
                <a:schemeClr val="tx1"/>
              </a:solidFill>
              <a:round/>
              <a:headEnd/>
              <a:tailEnd/>
            </a:ln>
          </p:spPr>
          <p:txBody>
            <a:bodyPr/>
            <a:lstStyle/>
            <a:p>
              <a:endParaRPr lang="zh-CN" altLang="en-US">
                <a:latin typeface="+mn-ea"/>
              </a:endParaRPr>
            </a:p>
          </p:txBody>
        </p:sp>
        <p:sp>
          <p:nvSpPr>
            <p:cNvPr id="170" name="Line 8"/>
            <p:cNvSpPr>
              <a:spLocks noChangeShapeType="1"/>
            </p:cNvSpPr>
            <p:nvPr/>
          </p:nvSpPr>
          <p:spPr bwMode="auto">
            <a:xfrm>
              <a:off x="10164246" y="2515458"/>
              <a:ext cx="0" cy="838200"/>
            </a:xfrm>
            <a:prstGeom prst="line">
              <a:avLst/>
            </a:prstGeom>
            <a:noFill/>
            <a:ln w="19050">
              <a:solidFill>
                <a:schemeClr val="tx1"/>
              </a:solidFill>
              <a:round/>
              <a:headEnd/>
              <a:tailEnd/>
            </a:ln>
          </p:spPr>
          <p:txBody>
            <a:bodyPr/>
            <a:lstStyle/>
            <a:p>
              <a:endParaRPr lang="zh-CN" altLang="en-US">
                <a:latin typeface="+mn-ea"/>
              </a:endParaRPr>
            </a:p>
          </p:txBody>
        </p:sp>
        <p:sp>
          <p:nvSpPr>
            <p:cNvPr id="171" name="Line 9"/>
            <p:cNvSpPr>
              <a:spLocks noChangeShapeType="1"/>
            </p:cNvSpPr>
            <p:nvPr/>
          </p:nvSpPr>
          <p:spPr bwMode="auto">
            <a:xfrm flipH="1">
              <a:off x="9935646" y="2515458"/>
              <a:ext cx="228600" cy="0"/>
            </a:xfrm>
            <a:prstGeom prst="line">
              <a:avLst/>
            </a:prstGeom>
            <a:noFill/>
            <a:ln w="19050">
              <a:solidFill>
                <a:schemeClr val="tx1"/>
              </a:solidFill>
              <a:round/>
              <a:headEnd/>
              <a:tailEnd/>
            </a:ln>
          </p:spPr>
          <p:txBody>
            <a:bodyPr/>
            <a:lstStyle/>
            <a:p>
              <a:endParaRPr lang="zh-CN" altLang="en-US">
                <a:latin typeface="+mn-ea"/>
              </a:endParaRPr>
            </a:p>
          </p:txBody>
        </p:sp>
        <p:sp>
          <p:nvSpPr>
            <p:cNvPr id="172" name="Rectangle 10"/>
            <p:cNvSpPr>
              <a:spLocks noChangeArrowheads="1"/>
            </p:cNvSpPr>
            <p:nvPr/>
          </p:nvSpPr>
          <p:spPr bwMode="auto">
            <a:xfrm>
              <a:off x="8701438" y="14867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X</a:t>
              </a:r>
              <a:r>
                <a:rPr lang="zh-CN" altLang="en-US" sz="1600" dirty="0">
                  <a:latin typeface="+mn-ea"/>
                </a:rPr>
                <a:t>地址译码线</a:t>
              </a:r>
            </a:p>
          </p:txBody>
        </p:sp>
        <p:sp>
          <p:nvSpPr>
            <p:cNvPr id="173" name="Rectangle 11"/>
            <p:cNvSpPr>
              <a:spLocks noChangeArrowheads="1"/>
            </p:cNvSpPr>
            <p:nvPr/>
          </p:nvSpPr>
          <p:spPr bwMode="auto">
            <a:xfrm>
              <a:off x="8096850" y="2439258"/>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174" name="Group 12"/>
            <p:cNvGrpSpPr>
              <a:grpSpLocks/>
            </p:cNvGrpSpPr>
            <p:nvPr/>
          </p:nvGrpSpPr>
          <p:grpSpPr bwMode="auto">
            <a:xfrm>
              <a:off x="10240446" y="2439258"/>
              <a:ext cx="228600" cy="304800"/>
              <a:chOff x="5040" y="2688"/>
              <a:chExt cx="144" cy="192"/>
            </a:xfrm>
          </p:grpSpPr>
          <p:sp>
            <p:nvSpPr>
              <p:cNvPr id="193" name="Rectangle 13"/>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latin typeface="+mn-ea"/>
                  </a:rPr>
                  <a:t>D</a:t>
                </a:r>
              </a:p>
            </p:txBody>
          </p:sp>
          <p:sp>
            <p:nvSpPr>
              <p:cNvPr id="194" name="Line 14"/>
              <p:cNvSpPr>
                <a:spLocks noChangeShapeType="1"/>
              </p:cNvSpPr>
              <p:nvPr/>
            </p:nvSpPr>
            <p:spPr bwMode="auto">
              <a:xfrm>
                <a:off x="5040" y="2688"/>
                <a:ext cx="96" cy="0"/>
              </a:xfrm>
              <a:prstGeom prst="line">
                <a:avLst/>
              </a:prstGeom>
              <a:noFill/>
              <a:ln w="19050">
                <a:solidFill>
                  <a:srgbClr val="002060"/>
                </a:solidFill>
                <a:round/>
                <a:headEnd/>
                <a:tailEnd/>
              </a:ln>
            </p:spPr>
            <p:txBody>
              <a:bodyPr/>
              <a:lstStyle/>
              <a:p>
                <a:endParaRPr lang="zh-CN" altLang="en-US">
                  <a:latin typeface="+mn-ea"/>
                </a:endParaRPr>
              </a:p>
            </p:txBody>
          </p:sp>
        </p:grpSp>
        <p:grpSp>
          <p:nvGrpSpPr>
            <p:cNvPr id="175" name="Group 15"/>
            <p:cNvGrpSpPr>
              <a:grpSpLocks noChangeAspect="1"/>
            </p:cNvGrpSpPr>
            <p:nvPr/>
          </p:nvGrpSpPr>
          <p:grpSpPr bwMode="auto">
            <a:xfrm>
              <a:off x="8335446" y="3277458"/>
              <a:ext cx="381000" cy="304800"/>
              <a:chOff x="3360" y="2544"/>
              <a:chExt cx="240" cy="192"/>
            </a:xfrm>
          </p:grpSpPr>
          <p:sp>
            <p:nvSpPr>
              <p:cNvPr id="188" name="Line 1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9" name="Line 1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90" name="Line 1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91" name="Line 1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92" name="Line 2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6" name="Group 21"/>
            <p:cNvGrpSpPr>
              <a:grpSpLocks noChangeAspect="1"/>
            </p:cNvGrpSpPr>
            <p:nvPr/>
          </p:nvGrpSpPr>
          <p:grpSpPr bwMode="auto">
            <a:xfrm>
              <a:off x="9783246" y="3277458"/>
              <a:ext cx="381000" cy="304800"/>
              <a:chOff x="4032" y="2544"/>
              <a:chExt cx="240" cy="192"/>
            </a:xfrm>
          </p:grpSpPr>
          <p:sp>
            <p:nvSpPr>
              <p:cNvPr id="183" name="Line 2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4" name="Line 2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5" name="Line 2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6" name="Line 2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7" name="Line 2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77" name="Line 27"/>
            <p:cNvSpPr>
              <a:spLocks noChangeShapeType="1"/>
            </p:cNvSpPr>
            <p:nvPr/>
          </p:nvSpPr>
          <p:spPr bwMode="auto">
            <a:xfrm>
              <a:off x="8716446" y="3429858"/>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178"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79" name="Rectangle 29"/>
            <p:cNvSpPr>
              <a:spLocks noChangeArrowheads="1"/>
            </p:cNvSpPr>
            <p:nvPr/>
          </p:nvSpPr>
          <p:spPr bwMode="auto">
            <a:xfrm>
              <a:off x="8720198" y="3848958"/>
              <a:ext cx="1219200" cy="228600"/>
            </a:xfrm>
            <a:prstGeom prst="rect">
              <a:avLst/>
            </a:prstGeom>
            <a:noFill/>
            <a:ln w="12700">
              <a:noFill/>
              <a:miter lim="800000"/>
              <a:headEnd/>
              <a:tailEnd/>
            </a:ln>
          </p:spPr>
          <p:txBody>
            <a:bodyPr lIns="12700" tIns="12700" rIns="12700" bIns="12700"/>
            <a:lstStyle/>
            <a:p>
              <a:pPr algn="just"/>
              <a:r>
                <a:rPr lang="en-US" altLang="zh-CN" sz="1600" dirty="0">
                  <a:latin typeface="+mn-ea"/>
                </a:rPr>
                <a:t>Y</a:t>
              </a:r>
              <a:r>
                <a:rPr lang="zh-CN" altLang="en-US" sz="1600" dirty="0">
                  <a:latin typeface="+mn-ea"/>
                </a:rPr>
                <a:t>地址译码线</a:t>
              </a:r>
            </a:p>
          </p:txBody>
        </p:sp>
        <p:sp>
          <p:nvSpPr>
            <p:cNvPr id="180" name="Line 30"/>
            <p:cNvSpPr>
              <a:spLocks noChangeShapeType="1"/>
            </p:cNvSpPr>
            <p:nvPr/>
          </p:nvSpPr>
          <p:spPr bwMode="auto">
            <a:xfrm>
              <a:off x="8335446" y="3506058"/>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1" name="Line 31"/>
            <p:cNvSpPr>
              <a:spLocks noChangeShapeType="1"/>
            </p:cNvSpPr>
            <p:nvPr/>
          </p:nvSpPr>
          <p:spPr bwMode="auto">
            <a:xfrm>
              <a:off x="10164246" y="3506058"/>
              <a:ext cx="0" cy="45720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2" name="Rectangle 32"/>
            <p:cNvSpPr>
              <a:spLocks noChangeArrowheads="1"/>
            </p:cNvSpPr>
            <p:nvPr/>
          </p:nvSpPr>
          <p:spPr bwMode="auto">
            <a:xfrm>
              <a:off x="9311038" y="1947292"/>
              <a:ext cx="228600" cy="304800"/>
            </a:xfrm>
            <a:prstGeom prst="rect">
              <a:avLst/>
            </a:prstGeom>
            <a:noFill/>
            <a:ln w="12700">
              <a:noFill/>
              <a:miter lim="800000"/>
              <a:headEnd/>
              <a:tailEnd/>
            </a:ln>
          </p:spPr>
          <p:txBody>
            <a:bodyPr lIns="12700" tIns="12700" rIns="12700" bIns="12700"/>
            <a:lstStyle/>
            <a:p>
              <a:pPr algn="just"/>
              <a:r>
                <a:rPr lang="en-US" altLang="zh-CN" sz="1600" dirty="0">
                  <a:latin typeface="+mn-ea"/>
                </a:rPr>
                <a:t>X</a:t>
              </a:r>
            </a:p>
          </p:txBody>
        </p:sp>
      </p:grpSp>
      <p:grpSp>
        <p:nvGrpSpPr>
          <p:cNvPr id="56" name="Group 23"/>
          <p:cNvGrpSpPr>
            <a:grpSpLocks/>
          </p:cNvGrpSpPr>
          <p:nvPr/>
        </p:nvGrpSpPr>
        <p:grpSpPr bwMode="auto">
          <a:xfrm>
            <a:off x="6442234" y="1186402"/>
            <a:ext cx="1828800" cy="914400"/>
            <a:chOff x="1584" y="864"/>
            <a:chExt cx="1152" cy="576"/>
          </a:xfrm>
        </p:grpSpPr>
        <p:sp>
          <p:nvSpPr>
            <p:cNvPr id="60" name="Line 27"/>
            <p:cNvSpPr>
              <a:spLocks noChangeShapeType="1"/>
            </p:cNvSpPr>
            <p:nvPr/>
          </p:nvSpPr>
          <p:spPr bwMode="auto">
            <a:xfrm flipH="1">
              <a:off x="1584" y="1248"/>
              <a:ext cx="240" cy="0"/>
            </a:xfrm>
            <a:prstGeom prst="line">
              <a:avLst/>
            </a:prstGeom>
            <a:noFill/>
            <a:ln w="19050" cap="sq">
              <a:solidFill>
                <a:schemeClr val="tx1"/>
              </a:solidFill>
              <a:miter lim="800000"/>
              <a:headEnd/>
              <a:tailEnd/>
            </a:ln>
          </p:spPr>
          <p:txBody>
            <a:bodyPr/>
            <a:lstStyle/>
            <a:p>
              <a:endParaRPr lang="zh-CN" altLang="en-US" sz="1400">
                <a:latin typeface="+mn-ea"/>
              </a:endParaRPr>
            </a:p>
          </p:txBody>
        </p:sp>
        <p:sp>
          <p:nvSpPr>
            <p:cNvPr id="57" name="Rectangle 24"/>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dirty="0">
                  <a:solidFill>
                    <a:srgbClr val="0000FF"/>
                  </a:solidFill>
                  <a:latin typeface="+mn-ea"/>
                </a:rPr>
                <a:t>D</a:t>
              </a:r>
            </a:p>
          </p:txBody>
        </p:sp>
        <p:sp>
          <p:nvSpPr>
            <p:cNvPr id="58" name="Rectangle 25"/>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headEnd/>
              <a:tailEnd/>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p>
          </p:txBody>
        </p:sp>
        <p:sp>
          <p:nvSpPr>
            <p:cNvPr id="59" name="Line 26"/>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a:latin typeface="+mn-ea"/>
              </a:endParaRPr>
            </a:p>
          </p:txBody>
        </p:sp>
        <p:sp>
          <p:nvSpPr>
            <p:cNvPr id="61" name="Line 28"/>
            <p:cNvSpPr>
              <a:spLocks noChangeShapeType="1"/>
            </p:cNvSpPr>
            <p:nvPr/>
          </p:nvSpPr>
          <p:spPr bwMode="auto">
            <a:xfrm flipH="1">
              <a:off x="2448" y="1248"/>
              <a:ext cx="288" cy="0"/>
            </a:xfrm>
            <a:prstGeom prst="line">
              <a:avLst/>
            </a:prstGeom>
            <a:noFill/>
            <a:ln w="19050" cap="sq">
              <a:solidFill>
                <a:schemeClr val="tx1"/>
              </a:solidFill>
              <a:miter lim="800000"/>
              <a:headEnd/>
              <a:tailEnd/>
            </a:ln>
          </p:spPr>
          <p:txBody>
            <a:bodyPr/>
            <a:lstStyle/>
            <a:p>
              <a:endParaRPr lang="zh-CN" altLang="en-US" sz="1400">
                <a:latin typeface="+mn-ea"/>
              </a:endParaRPr>
            </a:p>
          </p:txBody>
        </p:sp>
        <p:grpSp>
          <p:nvGrpSpPr>
            <p:cNvPr id="62" name="Group 29"/>
            <p:cNvGrpSpPr>
              <a:grpSpLocks/>
            </p:cNvGrpSpPr>
            <p:nvPr/>
          </p:nvGrpSpPr>
          <p:grpSpPr bwMode="auto">
            <a:xfrm>
              <a:off x="2496" y="1104"/>
              <a:ext cx="144" cy="192"/>
              <a:chOff x="5040" y="2688"/>
              <a:chExt cx="144" cy="192"/>
            </a:xfrm>
          </p:grpSpPr>
          <p:sp>
            <p:nvSpPr>
              <p:cNvPr id="64" name="Rectangle 30"/>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a:solidFill>
                      <a:srgbClr val="0000FF"/>
                    </a:solidFill>
                    <a:latin typeface="+mn-ea"/>
                  </a:rPr>
                  <a:t>D</a:t>
                </a:r>
              </a:p>
            </p:txBody>
          </p:sp>
          <p:sp>
            <p:nvSpPr>
              <p:cNvPr id="65" name="Line 31"/>
              <p:cNvSpPr>
                <a:spLocks noChangeShapeType="1"/>
              </p:cNvSpPr>
              <p:nvPr/>
            </p:nvSpPr>
            <p:spPr bwMode="auto">
              <a:xfrm>
                <a:off x="5040" y="2688"/>
                <a:ext cx="96" cy="0"/>
              </a:xfrm>
              <a:prstGeom prst="line">
                <a:avLst/>
              </a:prstGeom>
              <a:noFill/>
              <a:ln w="19050">
                <a:solidFill>
                  <a:srgbClr val="0000FF"/>
                </a:solidFill>
                <a:round/>
                <a:headEnd/>
                <a:tailEnd/>
              </a:ln>
            </p:spPr>
            <p:txBody>
              <a:bodyPr/>
              <a:lstStyle/>
              <a:p>
                <a:endParaRPr lang="zh-CN" altLang="en-US" sz="1400">
                  <a:latin typeface="+mn-ea"/>
                </a:endParaRPr>
              </a:p>
            </p:txBody>
          </p:sp>
        </p:grpSp>
        <p:sp>
          <p:nvSpPr>
            <p:cNvPr id="63" name="Rectangle 32"/>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dirty="0">
                  <a:latin typeface="+mn-ea"/>
                </a:rPr>
                <a:t>X</a:t>
              </a:r>
            </a:p>
          </p:txBody>
        </p:sp>
      </p:grpSp>
    </p:spTree>
    <p:extLst>
      <p:ext uri="{BB962C8B-B14F-4D97-AF65-F5344CB8AC3E}">
        <p14:creationId xmlns:p14="http://schemas.microsoft.com/office/powerpoint/2010/main" val="515225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 calcmode="lin" valueType="num">
                                      <p:cBhvr additive="base">
                                        <p:cTn id="25" dur="500" fill="hold"/>
                                        <p:tgtEl>
                                          <p:spTgt spid="111"/>
                                        </p:tgtEl>
                                        <p:attrNameLst>
                                          <p:attrName>ppt_x</p:attrName>
                                        </p:attrNameLst>
                                      </p:cBhvr>
                                      <p:tavLst>
                                        <p:tav tm="0">
                                          <p:val>
                                            <p:strVal val="#ppt_x"/>
                                          </p:val>
                                        </p:tav>
                                        <p:tav tm="100000">
                                          <p:val>
                                            <p:strVal val="#ppt_x"/>
                                          </p:val>
                                        </p:tav>
                                      </p:tavLst>
                                    </p:anim>
                                    <p:anim calcmode="lin" valueType="num">
                                      <p:cBhvr additive="base">
                                        <p:cTn id="26"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1000"/>
                                        <p:tgtEl>
                                          <p:spTgt spid="55"/>
                                        </p:tgtEl>
                                      </p:cBhvr>
                                    </p:animEffect>
                                  </p:childTnLst>
                                </p:cTn>
                              </p:par>
                              <p:par>
                                <p:cTn id="35" presetID="22" presetClass="entr" presetSubtype="8" repeatCount="3000" fill="hold" grpId="1"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1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1000"/>
                                        <p:tgtEl>
                                          <p:spTgt spid="66"/>
                                        </p:tgtEl>
                                      </p:cBhvr>
                                    </p:animEffect>
                                  </p:childTnLst>
                                </p:cTn>
                              </p:par>
                              <p:par>
                                <p:cTn id="43" presetID="22" presetClass="entr" presetSubtype="8" repeatCount="300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10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1000"/>
                                        <p:tgtEl>
                                          <p:spTgt spid="67"/>
                                        </p:tgtEl>
                                      </p:cBhvr>
                                    </p:animEffect>
                                  </p:childTnLst>
                                </p:cTn>
                              </p:par>
                              <p:par>
                                <p:cTn id="51" presetID="22" presetClass="entr" presetSubtype="8" repeatCount="300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10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1000"/>
                                        <p:tgtEl>
                                          <p:spTgt spid="68"/>
                                        </p:tgtEl>
                                      </p:cBhvr>
                                    </p:animEffect>
                                  </p:childTnLst>
                                </p:cTn>
                              </p:par>
                              <p:par>
                                <p:cTn id="59" presetID="22" presetClass="entr" presetSubtype="8" repeatCount="300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10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10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300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up)">
                                      <p:cBhvr>
                                        <p:cTn id="71" dur="10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21"/>
                                        </p:tgtEl>
                                        <p:attrNameLst>
                                          <p:attrName>style.visibility</p:attrName>
                                        </p:attrNameLst>
                                      </p:cBhvr>
                                      <p:to>
                                        <p:strVal val="visible"/>
                                      </p:to>
                                    </p:set>
                                    <p:anim calcmode="lin" valueType="num">
                                      <p:cBhvr additive="base">
                                        <p:cTn id="82" dur="500" fill="hold"/>
                                        <p:tgtEl>
                                          <p:spTgt spid="121"/>
                                        </p:tgtEl>
                                        <p:attrNameLst>
                                          <p:attrName>ppt_x</p:attrName>
                                        </p:attrNameLst>
                                      </p:cBhvr>
                                      <p:tavLst>
                                        <p:tav tm="0">
                                          <p:val>
                                            <p:strVal val="1+#ppt_w/2"/>
                                          </p:val>
                                        </p:tav>
                                        <p:tav tm="100000">
                                          <p:val>
                                            <p:strVal val="#ppt_x"/>
                                          </p:val>
                                        </p:tav>
                                      </p:tavLst>
                                    </p:anim>
                                    <p:anim calcmode="lin" valueType="num">
                                      <p:cBhvr additive="base">
                                        <p:cTn id="83"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additive="base">
                                        <p:cTn id="88" dur="500" fill="hold"/>
                                        <p:tgtEl>
                                          <p:spTgt spid="73"/>
                                        </p:tgtEl>
                                        <p:attrNameLst>
                                          <p:attrName>ppt_x</p:attrName>
                                        </p:attrNameLst>
                                      </p:cBhvr>
                                      <p:tavLst>
                                        <p:tav tm="0">
                                          <p:val>
                                            <p:strVal val="#ppt_x"/>
                                          </p:val>
                                        </p:tav>
                                        <p:tav tm="100000">
                                          <p:val>
                                            <p:strVal val="#ppt_x"/>
                                          </p:val>
                                        </p:tav>
                                      </p:tavLst>
                                    </p:anim>
                                    <p:anim calcmode="lin" valueType="num">
                                      <p:cBhvr additive="base">
                                        <p:cTn id="8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55" grpId="0" animBg="1"/>
      <p:bldP spid="55" grpId="1" animBg="1"/>
      <p:bldP spid="66" grpId="0" animBg="1"/>
      <p:bldP spid="67" grpId="0" animBg="1"/>
      <p:bldP spid="68" grpId="0" animBg="1"/>
      <p:bldP spid="69" grpId="0" animBg="1"/>
      <p:bldP spid="70" grpId="0"/>
      <p:bldP spid="71" grpId="0"/>
      <p:bldP spid="72"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2673" name="Picture 2" descr="光盘的光学系统"/>
          <p:cNvPicPr>
            <a:picLocks noGrp="1" noChangeAspect="1" noChangeArrowheads="1"/>
          </p:cNvPicPr>
          <p:nvPr>
            <p:ph type="body" idx="1"/>
          </p:nvPr>
        </p:nvPicPr>
        <p:blipFill>
          <a:blip r:embed="rId2" cstate="print">
            <a:clrChange>
              <a:clrFrom>
                <a:srgbClr val="FFFFFF"/>
              </a:clrFrom>
              <a:clrTo>
                <a:srgbClr val="FFFFFF">
                  <a:alpha val="0"/>
                </a:srgbClr>
              </a:clrTo>
            </a:clrChange>
            <a:lum contrast="24000"/>
          </a:blip>
          <a:srcRect/>
          <a:stretch>
            <a:fillRect/>
          </a:stretch>
        </p:blipFill>
        <p:spPr>
          <a:xfrm>
            <a:off x="2185988" y="1373189"/>
            <a:ext cx="7569200" cy="4776787"/>
          </a:xfrm>
        </p:spPr>
      </p:pic>
      <p:pic>
        <p:nvPicPr>
          <p:cNvPr id="412674" name="Picture 3" descr="MCj03457190000[1]"/>
          <p:cNvPicPr>
            <a:picLocks noChangeAspect="1" noChangeArrowheads="1"/>
          </p:cNvPicPr>
          <p:nvPr/>
        </p:nvPicPr>
        <p:blipFill>
          <a:blip r:embed="rId3" cstate="print"/>
          <a:srcRect/>
          <a:stretch>
            <a:fillRect/>
          </a:stretch>
        </p:blipFill>
        <p:spPr bwMode="auto">
          <a:xfrm>
            <a:off x="1765300" y="279400"/>
            <a:ext cx="1784350" cy="1638300"/>
          </a:xfrm>
          <a:prstGeom prst="rect">
            <a:avLst/>
          </a:prstGeom>
          <a:noFill/>
          <a:ln w="9525">
            <a:noFill/>
            <a:miter lim="800000"/>
            <a:headEnd/>
            <a:tailEnd/>
          </a:ln>
        </p:spPr>
      </p:pic>
    </p:spTree>
    <p:extLst>
      <p:ext uri="{BB962C8B-B14F-4D97-AF65-F5344CB8AC3E}">
        <p14:creationId xmlns:p14="http://schemas.microsoft.com/office/powerpoint/2010/main" val="4098343093"/>
      </p:ext>
    </p:extLst>
  </p:cSld>
  <p:clrMapOvr>
    <a:masterClrMapping/>
  </p:clrMapOvr>
  <p:transition>
    <p:random/>
  </p:transition>
</p:sld>
</file>

<file path=ppt/slides/slide2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光驱的速度</a:t>
            </a:r>
          </a:p>
        </p:txBody>
      </p:sp>
      <p:sp>
        <p:nvSpPr>
          <p:cNvPr id="3" name="内容占位符 2"/>
          <p:cNvSpPr>
            <a:spLocks noGrp="1"/>
          </p:cNvSpPr>
          <p:nvPr>
            <p:ph idx="1"/>
          </p:nvPr>
        </p:nvSpPr>
        <p:spPr/>
        <p:txBody>
          <a:bodyPr/>
          <a:lstStyle/>
          <a:p>
            <a:r>
              <a:rPr lang="zh-CN" altLang="en-US" dirty="0"/>
              <a:t>最早的光驱是单倍速的，只能用来听</a:t>
            </a:r>
            <a:r>
              <a:rPr lang="en-US" altLang="zh-CN" dirty="0"/>
              <a:t>CD</a:t>
            </a:r>
            <a:r>
              <a:rPr lang="zh-CN" altLang="en-US" dirty="0"/>
              <a:t>，伴随着技术的更新和发展，短短几年的时间，由原来单倍速光驱到发展到现在</a:t>
            </a:r>
            <a:r>
              <a:rPr lang="en-US" altLang="zh-CN" dirty="0"/>
              <a:t>52</a:t>
            </a:r>
            <a:r>
              <a:rPr lang="zh-CN" altLang="en-US" dirty="0"/>
              <a:t>倍速光驱。</a:t>
            </a:r>
          </a:p>
          <a:p>
            <a:pPr>
              <a:buNone/>
            </a:pPr>
            <a:r>
              <a:rPr lang="zh-CN" altLang="en-US" dirty="0">
                <a:solidFill>
                  <a:schemeClr val="accent2"/>
                </a:solidFill>
              </a:rPr>
              <a:t>      </a:t>
            </a:r>
            <a:r>
              <a:rPr lang="zh-CN" altLang="en-US" dirty="0">
                <a:solidFill>
                  <a:srgbClr val="C00000"/>
                </a:solidFill>
              </a:rPr>
              <a:t>单速： </a:t>
            </a:r>
            <a:r>
              <a:rPr lang="en-US" altLang="zh-CN" dirty="0">
                <a:solidFill>
                  <a:srgbClr val="C00000"/>
                </a:solidFill>
              </a:rPr>
              <a:t>150KB/S</a:t>
            </a:r>
          </a:p>
          <a:p>
            <a:pPr>
              <a:buNone/>
            </a:pPr>
            <a:r>
              <a:rPr lang="en-US" altLang="zh-CN" dirty="0">
                <a:solidFill>
                  <a:srgbClr val="C00000"/>
                </a:solidFill>
              </a:rPr>
              <a:t>      8</a:t>
            </a:r>
            <a:r>
              <a:rPr lang="zh-CN" altLang="en-US" dirty="0">
                <a:solidFill>
                  <a:srgbClr val="C00000"/>
                </a:solidFill>
              </a:rPr>
              <a:t>速：  </a:t>
            </a:r>
            <a:r>
              <a:rPr lang="en-US" altLang="zh-CN" dirty="0">
                <a:solidFill>
                  <a:srgbClr val="C00000"/>
                </a:solidFill>
              </a:rPr>
              <a:t>1200KB/S      </a:t>
            </a:r>
            <a:r>
              <a:rPr lang="zh-CN" altLang="en-US" dirty="0">
                <a:solidFill>
                  <a:srgbClr val="C00000"/>
                </a:solidFill>
              </a:rPr>
              <a:t>读出时间  </a:t>
            </a:r>
            <a:r>
              <a:rPr lang="en-US" altLang="zh-CN" dirty="0">
                <a:solidFill>
                  <a:srgbClr val="C00000"/>
                </a:solidFill>
              </a:rPr>
              <a:t>155ms</a:t>
            </a:r>
          </a:p>
          <a:p>
            <a:pPr>
              <a:buNone/>
            </a:pPr>
            <a:r>
              <a:rPr lang="en-US" altLang="zh-CN" dirty="0">
                <a:solidFill>
                  <a:srgbClr val="C00000"/>
                </a:solidFill>
              </a:rPr>
              <a:t>      24</a:t>
            </a:r>
            <a:r>
              <a:rPr lang="zh-CN" altLang="en-US" dirty="0">
                <a:solidFill>
                  <a:srgbClr val="C00000"/>
                </a:solidFill>
              </a:rPr>
              <a:t>速：</a:t>
            </a:r>
            <a:r>
              <a:rPr lang="en-US" altLang="zh-CN" dirty="0">
                <a:solidFill>
                  <a:srgbClr val="C00000"/>
                </a:solidFill>
              </a:rPr>
              <a:t>3600KB/S      </a:t>
            </a:r>
            <a:r>
              <a:rPr lang="zh-CN" altLang="en-US" dirty="0">
                <a:solidFill>
                  <a:srgbClr val="C00000"/>
                </a:solidFill>
              </a:rPr>
              <a:t>读出时间  </a:t>
            </a:r>
            <a:r>
              <a:rPr lang="en-US" altLang="zh-CN" dirty="0">
                <a:solidFill>
                  <a:srgbClr val="C00000"/>
                </a:solidFill>
              </a:rPr>
              <a:t>125ms</a:t>
            </a:r>
          </a:p>
          <a:p>
            <a:pPr>
              <a:buNone/>
            </a:pPr>
            <a:r>
              <a:rPr lang="en-US" altLang="zh-CN" dirty="0">
                <a:solidFill>
                  <a:srgbClr val="C00000"/>
                </a:solidFill>
              </a:rPr>
              <a:t>      52</a:t>
            </a:r>
            <a:r>
              <a:rPr lang="zh-CN" altLang="en-US" dirty="0">
                <a:solidFill>
                  <a:srgbClr val="C00000"/>
                </a:solidFill>
              </a:rPr>
              <a:t>速：</a:t>
            </a:r>
            <a:r>
              <a:rPr lang="en-US" altLang="zh-CN" dirty="0">
                <a:solidFill>
                  <a:srgbClr val="C00000"/>
                </a:solidFill>
              </a:rPr>
              <a:t>7800KB/S</a:t>
            </a:r>
          </a:p>
          <a:p>
            <a:endParaRPr lang="zh-CN" altLang="en-US" dirty="0"/>
          </a:p>
          <a:p>
            <a:endParaRPr lang="zh-CN" altLang="en-US" dirty="0"/>
          </a:p>
        </p:txBody>
      </p:sp>
    </p:spTree>
    <p:extLst>
      <p:ext uri="{BB962C8B-B14F-4D97-AF65-F5344CB8AC3E}">
        <p14:creationId xmlns:p14="http://schemas.microsoft.com/office/powerpoint/2010/main" val="18116233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课后作业</a:t>
            </a:r>
          </a:p>
        </p:txBody>
      </p:sp>
      <p:sp>
        <p:nvSpPr>
          <p:cNvPr id="3" name="内容占位符 2"/>
          <p:cNvSpPr>
            <a:spLocks noGrp="1"/>
          </p:cNvSpPr>
          <p:nvPr>
            <p:ph idx="1"/>
          </p:nvPr>
        </p:nvSpPr>
        <p:spPr/>
        <p:txBody>
          <a:bodyPr/>
          <a:lstStyle/>
          <a:p>
            <a:r>
              <a:rPr lang="en-US" altLang="zh-CN" dirty="0"/>
              <a:t>4.6~4.8</a:t>
            </a:r>
          </a:p>
          <a:p>
            <a:r>
              <a:rPr lang="en-US" altLang="zh-CN" dirty="0"/>
              <a:t>4.14</a:t>
            </a:r>
          </a:p>
          <a:p>
            <a:r>
              <a:rPr lang="en-US" altLang="zh-CN" dirty="0"/>
              <a:t>4.15</a:t>
            </a:r>
          </a:p>
          <a:p>
            <a:r>
              <a:rPr lang="en-US" altLang="zh-CN" dirty="0"/>
              <a:t>4.18</a:t>
            </a:r>
          </a:p>
          <a:p>
            <a:r>
              <a:rPr lang="en-US" altLang="zh-CN" dirty="0"/>
              <a:t>4.19</a:t>
            </a:r>
          </a:p>
          <a:p>
            <a:endParaRPr lang="zh-CN" altLang="en-US" dirty="0"/>
          </a:p>
        </p:txBody>
      </p:sp>
    </p:spTree>
    <p:extLst>
      <p:ext uri="{BB962C8B-B14F-4D97-AF65-F5344CB8AC3E}">
        <p14:creationId xmlns:p14="http://schemas.microsoft.com/office/powerpoint/2010/main" val="79656427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857250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a:t>64x64 </a:t>
            </a:r>
            <a:r>
              <a:rPr lang="zh-CN" altLang="en-US"/>
              <a:t>存储矩阵</a:t>
            </a:r>
          </a:p>
        </p:txBody>
      </p:sp>
      <p:sp>
        <p:nvSpPr>
          <p:cNvPr id="1140740" name="Text Box 4"/>
          <p:cNvSpPr txBox="1">
            <a:spLocks noChangeArrowheads="1"/>
          </p:cNvSpPr>
          <p:nvPr/>
        </p:nvSpPr>
        <p:spPr bwMode="auto">
          <a:xfrm>
            <a:off x="2819401" y="4762500"/>
            <a:ext cx="1058863" cy="598488"/>
          </a:xfrm>
          <a:prstGeom prst="rect">
            <a:avLst/>
          </a:prstGeom>
          <a:solidFill>
            <a:schemeClr val="accent4">
              <a:lumMod val="60000"/>
              <a:lumOff val="40000"/>
            </a:schemeClr>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0"/>
          <a:lstStyle/>
          <a:p>
            <a:pPr algn="ctr">
              <a:spcBef>
                <a:spcPts val="500"/>
              </a:spcBef>
              <a:defRPr/>
            </a:pPr>
            <a:r>
              <a:rPr lang="en-US" altLang="zh-CN" dirty="0">
                <a:latin typeface="+mn-ea"/>
              </a:rPr>
              <a:t>I/O</a:t>
            </a:r>
            <a:r>
              <a:rPr lang="zh-CN" altLang="en-US" dirty="0">
                <a:latin typeface="+mn-ea"/>
              </a:rPr>
              <a:t>电路</a:t>
            </a:r>
            <a:endParaRPr lang="zh-CN" altLang="en-US" dirty="0">
              <a:effectLst>
                <a:outerShdw blurRad="38100" dist="38100" dir="2700000" algn="tl">
                  <a:srgbClr val="FFFFFF"/>
                </a:outerShdw>
              </a:effectLst>
              <a:latin typeface="+mn-ea"/>
            </a:endParaRPr>
          </a:p>
        </p:txBody>
      </p:sp>
      <p:grpSp>
        <p:nvGrpSpPr>
          <p:cNvPr id="2" name="Group 5"/>
          <p:cNvGrpSpPr>
            <a:grpSpLocks/>
          </p:cNvGrpSpPr>
          <p:nvPr/>
        </p:nvGrpSpPr>
        <p:grpSpPr bwMode="auto">
          <a:xfrm>
            <a:off x="6110289" y="2720975"/>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dirty="0">
                  <a:solidFill>
                    <a:srgbClr val="C00000"/>
                  </a:solidFill>
                  <a:latin typeface="+mn-ea"/>
                </a:rPr>
                <a:t>存储矩阵</a:t>
              </a:r>
              <a:endParaRPr lang="zh-CN" altLang="en-US" dirty="0">
                <a:solidFill>
                  <a:srgbClr val="C00000"/>
                </a:solidFill>
                <a:effectLst>
                  <a:outerShdw blurRad="38100" dist="38100" dir="2700000" algn="tl">
                    <a:srgbClr val="C0C0C0"/>
                  </a:outerShdw>
                </a:effectLst>
                <a:latin typeface="+mn-ea"/>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dirty="0">
                  <a:solidFill>
                    <a:srgbClr val="C00000"/>
                  </a:solidFill>
                  <a:latin typeface="+mn-ea"/>
                </a:rPr>
                <a:t>64×64</a:t>
              </a:r>
              <a:r>
                <a:rPr lang="zh-CN" altLang="en-US" dirty="0">
                  <a:solidFill>
                    <a:srgbClr val="C00000"/>
                  </a:solidFill>
                  <a:latin typeface="+mn-ea"/>
                </a:rPr>
                <a:t>＝</a:t>
              </a:r>
              <a:r>
                <a:rPr lang="en-US" altLang="zh-CN" dirty="0">
                  <a:solidFill>
                    <a:srgbClr val="C00000"/>
                  </a:solidFill>
                  <a:latin typeface="+mn-ea"/>
                </a:rPr>
                <a:t>4096</a:t>
              </a:r>
              <a:endParaRPr lang="en-US" altLang="zh-CN" dirty="0">
                <a:solidFill>
                  <a:srgbClr val="C00000"/>
                </a:solidFill>
                <a:effectLst>
                  <a:outerShdw blurRad="38100" dist="38100" dir="2700000" algn="tl">
                    <a:srgbClr val="C0C0C0"/>
                  </a:outerShdw>
                </a:effectLst>
                <a:latin typeface="+mn-ea"/>
              </a:endParaRPr>
            </a:p>
          </p:txBody>
        </p:sp>
      </p:grpSp>
      <p:grpSp>
        <p:nvGrpSpPr>
          <p:cNvPr id="3" name="Group 8"/>
          <p:cNvGrpSpPr>
            <a:grpSpLocks/>
          </p:cNvGrpSpPr>
          <p:nvPr/>
        </p:nvGrpSpPr>
        <p:grpSpPr bwMode="auto">
          <a:xfrm>
            <a:off x="6432551" y="1658938"/>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grpSp>
      <p:sp>
        <p:nvSpPr>
          <p:cNvPr id="1140748" name="Freeform 12"/>
          <p:cNvSpPr>
            <a:spLocks/>
          </p:cNvSpPr>
          <p:nvPr/>
        </p:nvSpPr>
        <p:spPr bwMode="auto">
          <a:xfrm>
            <a:off x="3878263" y="4625976"/>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headEnd/>
            <a:tailEnd/>
          </a:ln>
        </p:spPr>
        <p:txBody>
          <a:bodyPr/>
          <a:lstStyle/>
          <a:p>
            <a:endParaRPr lang="zh-CN" altLang="en-US">
              <a:latin typeface="+mn-ea"/>
            </a:endParaRPr>
          </a:p>
        </p:txBody>
      </p:sp>
      <p:sp>
        <p:nvSpPr>
          <p:cNvPr id="1140749" name="Freeform 13"/>
          <p:cNvSpPr>
            <a:spLocks/>
          </p:cNvSpPr>
          <p:nvPr/>
        </p:nvSpPr>
        <p:spPr bwMode="auto">
          <a:xfrm>
            <a:off x="3887789" y="4635500"/>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headEnd/>
            <a:tailEnd/>
          </a:ln>
        </p:spPr>
        <p:txBody>
          <a:bodyPr/>
          <a:lstStyle/>
          <a:p>
            <a:endParaRPr lang="zh-CN" altLang="en-US">
              <a:latin typeface="+mn-ea"/>
            </a:endParaRPr>
          </a:p>
        </p:txBody>
      </p:sp>
      <p:grpSp>
        <p:nvGrpSpPr>
          <p:cNvPr id="4" name="Group 14"/>
          <p:cNvGrpSpPr>
            <a:grpSpLocks/>
          </p:cNvGrpSpPr>
          <p:nvPr/>
        </p:nvGrpSpPr>
        <p:grpSpPr bwMode="auto">
          <a:xfrm>
            <a:off x="3130551" y="1120776"/>
            <a:ext cx="5489575" cy="2690813"/>
            <a:chOff x="1012" y="1104"/>
            <a:chExt cx="3458" cy="1695"/>
          </a:xfrm>
        </p:grpSpPr>
        <p:sp>
          <p:nvSpPr>
            <p:cNvPr id="55406"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55407"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55408"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headEnd/>
              <a:tailEnd/>
            </a:ln>
          </p:spPr>
          <p:txBody>
            <a:bodyPr/>
            <a:lstStyle/>
            <a:p>
              <a:endParaRPr lang="zh-CN" altLang="en-US">
                <a:latin typeface="+mn-ea"/>
              </a:endParaRPr>
            </a:p>
          </p:txBody>
        </p:sp>
        <p:sp>
          <p:nvSpPr>
            <p:cNvPr id="1140754"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grpSp>
        <p:nvGrpSpPr>
          <p:cNvPr id="5" name="Group 22"/>
          <p:cNvGrpSpPr>
            <a:grpSpLocks/>
          </p:cNvGrpSpPr>
          <p:nvPr/>
        </p:nvGrpSpPr>
        <p:grpSpPr bwMode="auto">
          <a:xfrm>
            <a:off x="3997325" y="1233489"/>
            <a:ext cx="966788" cy="4459287"/>
            <a:chOff x="1558" y="1175"/>
            <a:chExt cx="609" cy="2809"/>
          </a:xfrm>
        </p:grpSpPr>
        <p:grpSp>
          <p:nvGrpSpPr>
            <p:cNvPr id="55368" name="Group 23"/>
            <p:cNvGrpSpPr>
              <a:grpSpLocks/>
            </p:cNvGrpSpPr>
            <p:nvPr/>
          </p:nvGrpSpPr>
          <p:grpSpPr bwMode="auto">
            <a:xfrm>
              <a:off x="1586" y="1417"/>
              <a:ext cx="555" cy="1791"/>
              <a:chOff x="8760" y="8852"/>
              <a:chExt cx="642" cy="2393"/>
            </a:xfrm>
          </p:grpSpPr>
          <p:sp>
            <p:nvSpPr>
              <p:cNvPr id="55404" name="Freeform 24"/>
              <p:cNvSpPr>
                <a:spLocks/>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55405" name="Freeform 25"/>
              <p:cNvSpPr>
                <a:spLocks/>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grpSp>
          <p:nvGrpSpPr>
            <p:cNvPr id="55369" name="Group 26"/>
            <p:cNvGrpSpPr>
              <a:grpSpLocks/>
            </p:cNvGrpSpPr>
            <p:nvPr/>
          </p:nvGrpSpPr>
          <p:grpSpPr bwMode="auto">
            <a:xfrm>
              <a:off x="1558" y="1175"/>
              <a:ext cx="609" cy="2809"/>
              <a:chOff x="1558" y="1175"/>
              <a:chExt cx="609" cy="2809"/>
            </a:xfrm>
          </p:grpSpPr>
          <p:grpSp>
            <p:nvGrpSpPr>
              <p:cNvPr id="55370" name="Group 27"/>
              <p:cNvGrpSpPr>
                <a:grpSpLocks/>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140765" name="Text Box 29"/>
                <p:cNvSpPr txBox="1">
                  <a:spLocks noChangeArrowheads="1"/>
                </p:cNvSpPr>
                <p:nvPr/>
              </p:nvSpPr>
              <p:spPr bwMode="auto">
                <a:xfrm>
                  <a:off x="1722"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140766" name="Text Box 30"/>
                <p:cNvSpPr txBox="1">
                  <a:spLocks noChangeArrowheads="1"/>
                </p:cNvSpPr>
                <p:nvPr/>
              </p:nvSpPr>
              <p:spPr bwMode="auto">
                <a:xfrm>
                  <a:off x="1722"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0" name="Line 32"/>
                <p:cNvSpPr>
                  <a:spLocks noChangeShapeType="1"/>
                </p:cNvSpPr>
                <p:nvPr/>
              </p:nvSpPr>
              <p:spPr bwMode="auto">
                <a:xfrm flipV="1">
                  <a:off x="1886" y="1730"/>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2" name="Line 34"/>
                <p:cNvSpPr>
                  <a:spLocks noChangeShapeType="1"/>
                </p:cNvSpPr>
                <p:nvPr/>
              </p:nvSpPr>
              <p:spPr bwMode="auto">
                <a:xfrm flipV="1">
                  <a:off x="1889" y="1211"/>
                  <a:ext cx="0" cy="142"/>
                </a:xfrm>
                <a:prstGeom prst="line">
                  <a:avLst/>
                </a:prstGeom>
                <a:noFill/>
                <a:ln w="19050">
                  <a:solidFill>
                    <a:schemeClr val="tx1"/>
                  </a:solidFill>
                  <a:round/>
                  <a:headEnd/>
                  <a:tailEnd/>
                </a:ln>
              </p:spPr>
              <p:txBody>
                <a:bodyPr/>
                <a:lstStyle/>
                <a:p>
                  <a:endParaRPr lang="zh-CN" altLang="en-US">
                    <a:latin typeface="+mn-ea"/>
                  </a:endParaRPr>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98" name="Oval 40"/>
                <p:cNvSpPr>
                  <a:spLocks noChangeArrowheads="1"/>
                </p:cNvSpPr>
                <p:nvPr/>
              </p:nvSpPr>
              <p:spPr bwMode="auto">
                <a:xfrm>
                  <a:off x="1866" y="2604"/>
                  <a:ext cx="52"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99" name="Line 41"/>
                <p:cNvSpPr>
                  <a:spLocks noChangeShapeType="1"/>
                </p:cNvSpPr>
                <p:nvPr/>
              </p:nvSpPr>
              <p:spPr bwMode="auto">
                <a:xfrm flipV="1">
                  <a:off x="1889" y="2639"/>
                  <a:ext cx="0" cy="165"/>
                </a:xfrm>
                <a:prstGeom prst="line">
                  <a:avLst/>
                </a:prstGeom>
                <a:noFill/>
                <a:ln w="19050">
                  <a:solidFill>
                    <a:schemeClr val="tx1"/>
                  </a:solidFill>
                  <a:round/>
                  <a:headEnd/>
                  <a:tailEnd/>
                </a:ln>
              </p:spPr>
              <p:txBody>
                <a:bodyPr/>
                <a:lstStyle/>
                <a:p>
                  <a:endParaRPr lang="zh-CN" altLang="en-US">
                    <a:latin typeface="+mn-ea"/>
                  </a:endParaRPr>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71" name="Group 46"/>
              <p:cNvGrpSpPr>
                <a:grpSpLocks/>
              </p:cNvGrpSpPr>
              <p:nvPr/>
            </p:nvGrpSpPr>
            <p:grpSpPr bwMode="auto">
              <a:xfrm>
                <a:off x="1679" y="3141"/>
                <a:ext cx="307" cy="253"/>
                <a:chOff x="1679" y="3141"/>
                <a:chExt cx="307" cy="253"/>
              </a:xfrm>
            </p:grpSpPr>
            <p:grpSp>
              <p:nvGrpSpPr>
                <p:cNvPr id="55378" name="Group 47"/>
                <p:cNvGrpSpPr>
                  <a:grpSpLocks/>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79" name="Group 50"/>
                <p:cNvGrpSpPr>
                  <a:grpSpLocks/>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grpSp>
          <p:sp>
            <p:nvSpPr>
              <p:cNvPr id="55372" name="Line 55"/>
              <p:cNvSpPr>
                <a:spLocks noChangeShapeType="1"/>
              </p:cNvSpPr>
              <p:nvPr/>
            </p:nvSpPr>
            <p:spPr bwMode="auto">
              <a:xfrm>
                <a:off x="183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55373" name="Freeform 56"/>
              <p:cNvSpPr>
                <a:spLocks/>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74" name="Freeform 57"/>
              <p:cNvSpPr>
                <a:spLocks/>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1140796" name="Text Box 60"/>
              <p:cNvSpPr txBox="1">
                <a:spLocks noChangeArrowheads="1"/>
              </p:cNvSpPr>
              <p:nvPr/>
            </p:nvSpPr>
            <p:spPr bwMode="auto">
              <a:xfrm>
                <a:off x="1832" y="3764"/>
                <a:ext cx="221"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grpSp>
        <p:nvGrpSpPr>
          <p:cNvPr id="12" name="Group 61"/>
          <p:cNvGrpSpPr>
            <a:grpSpLocks/>
          </p:cNvGrpSpPr>
          <p:nvPr/>
        </p:nvGrpSpPr>
        <p:grpSpPr bwMode="auto">
          <a:xfrm>
            <a:off x="5019676" y="1233489"/>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140799" name="Text Box 63"/>
            <p:cNvSpPr txBox="1">
              <a:spLocks noChangeArrowheads="1"/>
            </p:cNvSpPr>
            <p:nvPr/>
          </p:nvSpPr>
          <p:spPr bwMode="auto">
            <a:xfrm>
              <a:off x="2368" y="187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140800" name="Text Box 64"/>
            <p:cNvSpPr txBox="1">
              <a:spLocks noChangeArrowheads="1"/>
            </p:cNvSpPr>
            <p:nvPr/>
          </p:nvSpPr>
          <p:spPr bwMode="auto">
            <a:xfrm>
              <a:off x="2368" y="2804"/>
              <a:ext cx="331"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38" name="Line 66"/>
            <p:cNvSpPr>
              <a:spLocks noChangeShapeType="1"/>
            </p:cNvSpPr>
            <p:nvPr/>
          </p:nvSpPr>
          <p:spPr bwMode="auto">
            <a:xfrm flipV="1">
              <a:off x="2534" y="1721"/>
              <a:ext cx="0" cy="151"/>
            </a:xfrm>
            <a:prstGeom prst="line">
              <a:avLst/>
            </a:prstGeom>
            <a:noFill/>
            <a:ln w="19050">
              <a:solidFill>
                <a:schemeClr val="tx1"/>
              </a:solidFill>
              <a:round/>
              <a:headEnd/>
              <a:tailEnd/>
            </a:ln>
          </p:spPr>
          <p:txBody>
            <a:bodyPr/>
            <a:lstStyle/>
            <a:p>
              <a:endParaRPr lang="zh-CN" altLang="en-US">
                <a:latin typeface="+mn-ea"/>
              </a:endParaRPr>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0" name="Line 68"/>
            <p:cNvSpPr>
              <a:spLocks noChangeShapeType="1"/>
            </p:cNvSpPr>
            <p:nvPr/>
          </p:nvSpPr>
          <p:spPr bwMode="auto">
            <a:xfrm flipV="1">
              <a:off x="2537" y="1211"/>
              <a:ext cx="0" cy="142"/>
            </a:xfrm>
            <a:prstGeom prst="line">
              <a:avLst/>
            </a:prstGeom>
            <a:noFill/>
            <a:ln w="19050">
              <a:solidFill>
                <a:schemeClr val="tx1"/>
              </a:solidFill>
              <a:round/>
              <a:headEnd/>
              <a:tailEnd/>
            </a:ln>
          </p:spPr>
          <p:txBody>
            <a:bodyPr/>
            <a:lstStyle/>
            <a:p>
              <a:endParaRPr lang="zh-CN" altLang="en-US">
                <a:latin typeface="+mn-ea"/>
              </a:endParaRPr>
            </a:p>
          </p:txBody>
        </p:sp>
        <p:grpSp>
          <p:nvGrpSpPr>
            <p:cNvPr id="55341" name="Group 69"/>
            <p:cNvGrpSpPr>
              <a:grpSpLocks/>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42" name="Group 72"/>
            <p:cNvGrpSpPr>
              <a:grpSpLocks/>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48" name="Oval 80"/>
            <p:cNvSpPr>
              <a:spLocks noChangeArrowheads="1"/>
            </p:cNvSpPr>
            <p:nvPr/>
          </p:nvSpPr>
          <p:spPr bwMode="auto">
            <a:xfrm>
              <a:off x="2519" y="2604"/>
              <a:ext cx="51" cy="53"/>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49" name="Line 81"/>
            <p:cNvSpPr>
              <a:spLocks noChangeShapeType="1"/>
            </p:cNvSpPr>
            <p:nvPr/>
          </p:nvSpPr>
          <p:spPr bwMode="auto">
            <a:xfrm flipV="1">
              <a:off x="2544" y="2633"/>
              <a:ext cx="0" cy="171"/>
            </a:xfrm>
            <a:prstGeom prst="line">
              <a:avLst/>
            </a:prstGeom>
            <a:noFill/>
            <a:ln w="19050">
              <a:solidFill>
                <a:schemeClr val="tx1"/>
              </a:solidFill>
              <a:round/>
              <a:headEnd/>
              <a:tailEnd/>
            </a:ln>
          </p:spPr>
          <p:txBody>
            <a:bodyPr/>
            <a:lstStyle/>
            <a:p>
              <a:endParaRPr lang="zh-CN" altLang="en-US">
                <a:latin typeface="+mn-ea"/>
              </a:endParaRPr>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headEnd/>
              <a:tailEnd/>
            </a:ln>
          </p:spPr>
          <p:txBody>
            <a:bodyPr/>
            <a:lstStyle/>
            <a:p>
              <a:endParaRPr lang="zh-CN" altLang="en-US">
                <a:latin typeface="+mn-ea"/>
              </a:endParaRPr>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headEnd/>
              <a:tailEnd/>
            </a:ln>
          </p:spPr>
          <p:txBody>
            <a:bodyPr/>
            <a:lstStyle/>
            <a:p>
              <a:endParaRPr lang="zh-CN" altLang="en-US">
                <a:latin typeface="+mn-ea"/>
              </a:endParaRPr>
            </a:p>
          </p:txBody>
        </p:sp>
        <p:sp>
          <p:nvSpPr>
            <p:cNvPr id="55354" name="Line 86"/>
            <p:cNvSpPr>
              <a:spLocks noChangeShapeType="1"/>
            </p:cNvSpPr>
            <p:nvPr/>
          </p:nvSpPr>
          <p:spPr bwMode="auto">
            <a:xfrm>
              <a:off x="2381" y="3267"/>
              <a:ext cx="192" cy="3"/>
            </a:xfrm>
            <a:prstGeom prst="line">
              <a:avLst/>
            </a:prstGeom>
            <a:noFill/>
            <a:ln w="19050">
              <a:solidFill>
                <a:schemeClr val="tx1"/>
              </a:solidFill>
              <a:round/>
              <a:headEnd/>
              <a:tailEnd/>
            </a:ln>
          </p:spPr>
          <p:txBody>
            <a:bodyPr/>
            <a:lstStyle/>
            <a:p>
              <a:endParaRPr lang="zh-CN" altLang="en-US">
                <a:latin typeface="+mn-ea"/>
              </a:endParaRPr>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6" name="Freeform 88"/>
            <p:cNvSpPr>
              <a:spLocks/>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57" name="Freeform 89"/>
            <p:cNvSpPr>
              <a:spLocks/>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latin typeface="+mn-ea"/>
              </a:endParaRPr>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60" name="Line 92"/>
            <p:cNvSpPr>
              <a:spLocks noChangeShapeType="1"/>
            </p:cNvSpPr>
            <p:nvPr/>
          </p:nvSpPr>
          <p:spPr bwMode="auto">
            <a:xfrm>
              <a:off x="2478"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55361" name="Freeform 93"/>
            <p:cNvSpPr>
              <a:spLocks/>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latin typeface="+mn-ea"/>
              </a:endParaRPr>
            </a:p>
          </p:txBody>
        </p:sp>
        <p:sp>
          <p:nvSpPr>
            <p:cNvPr id="55362" name="Freeform 94"/>
            <p:cNvSpPr>
              <a:spLocks/>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1140831" name="Text Box 95"/>
            <p:cNvSpPr txBox="1">
              <a:spLocks noChangeArrowheads="1"/>
            </p:cNvSpPr>
            <p:nvPr/>
          </p:nvSpPr>
          <p:spPr bwMode="auto">
            <a:xfrm>
              <a:off x="2487" y="3764"/>
              <a:ext cx="22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1</a:t>
              </a:r>
              <a:endParaRPr lang="en-US" altLang="zh-CN">
                <a:effectLst>
                  <a:outerShdw blurRad="38100" dist="38100" dir="2700000" algn="tl">
                    <a:srgbClr val="C0C0C0"/>
                  </a:outerShdw>
                </a:effectLst>
                <a:latin typeface="+mn-ea"/>
              </a:endParaRPr>
            </a:p>
          </p:txBody>
        </p:sp>
      </p:grpSp>
      <p:grpSp>
        <p:nvGrpSpPr>
          <p:cNvPr id="15" name="Group 96"/>
          <p:cNvGrpSpPr>
            <a:grpSpLocks/>
          </p:cNvGrpSpPr>
          <p:nvPr/>
        </p:nvGrpSpPr>
        <p:grpSpPr bwMode="auto">
          <a:xfrm>
            <a:off x="8005764" y="1539875"/>
            <a:ext cx="1214437" cy="4152900"/>
            <a:chOff x="4083" y="1368"/>
            <a:chExt cx="765" cy="2616"/>
          </a:xfrm>
        </p:grpSpPr>
        <p:sp>
          <p:nvSpPr>
            <p:cNvPr id="55324" name="Line 115"/>
            <p:cNvSpPr>
              <a:spLocks noChangeShapeType="1"/>
            </p:cNvSpPr>
            <p:nvPr/>
          </p:nvSpPr>
          <p:spPr bwMode="auto">
            <a:xfrm>
              <a:off x="4467" y="3274"/>
              <a:ext cx="0" cy="606"/>
            </a:xfrm>
            <a:prstGeom prst="line">
              <a:avLst/>
            </a:prstGeom>
            <a:noFill/>
            <a:ln w="19050">
              <a:solidFill>
                <a:schemeClr val="tx1"/>
              </a:solidFill>
              <a:round/>
              <a:headEnd/>
              <a:tailEnd/>
            </a:ln>
          </p:spPr>
          <p:txBody>
            <a:bodyPr/>
            <a:lstStyle/>
            <a:p>
              <a:endParaRPr lang="zh-CN" altLang="en-US">
                <a:latin typeface="+mn-ea"/>
              </a:endParaRPr>
            </a:p>
          </p:txBody>
        </p:sp>
        <p:sp>
          <p:nvSpPr>
            <p:cNvPr id="1140833" name="Text Box 97"/>
            <p:cNvSpPr txBox="1">
              <a:spLocks noChangeArrowheads="1"/>
            </p:cNvSpPr>
            <p:nvPr/>
          </p:nvSpPr>
          <p:spPr bwMode="auto">
            <a:xfrm>
              <a:off x="4249" y="1368"/>
              <a:ext cx="434" cy="226"/>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1140834" name="Text Box 98"/>
            <p:cNvSpPr txBox="1">
              <a:spLocks noChangeArrowheads="1"/>
            </p:cNvSpPr>
            <p:nvPr/>
          </p:nvSpPr>
          <p:spPr bwMode="auto">
            <a:xfrm>
              <a:off x="4249" y="1887"/>
              <a:ext cx="434" cy="227"/>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1,63</a:t>
              </a:r>
              <a:endParaRPr lang="en-US" altLang="zh-CN" dirty="0">
                <a:effectLst>
                  <a:outerShdw blurRad="38100" dist="38100" dir="2700000" algn="tl">
                    <a:srgbClr val="FFFFFF"/>
                  </a:outerShdw>
                </a:effectLst>
                <a:latin typeface="+mn-ea"/>
              </a:endParaRPr>
            </a:p>
          </p:txBody>
        </p:sp>
        <p:sp>
          <p:nvSpPr>
            <p:cNvPr id="1140835" name="Text Box 99"/>
            <p:cNvSpPr txBox="1">
              <a:spLocks noChangeArrowheads="1"/>
            </p:cNvSpPr>
            <p:nvPr/>
          </p:nvSpPr>
          <p:spPr bwMode="auto">
            <a:xfrm>
              <a:off x="4249" y="2790"/>
              <a:ext cx="434" cy="227"/>
            </a:xfrm>
            <a:prstGeom prst="rect">
              <a:avLst/>
            </a:prstGeom>
            <a:solidFill>
              <a:srgbClr val="99FFCC"/>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55316" name="Freeform 103"/>
            <p:cNvSpPr>
              <a:spLocks/>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55317" name="Freeform 104"/>
            <p:cNvSpPr>
              <a:spLocks/>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headEnd/>
              <a:tailEnd/>
            </a:ln>
          </p:spPr>
          <p:txBody>
            <a:bodyPr/>
            <a:lstStyle/>
            <a:p>
              <a:endParaRPr lang="zh-CN" altLang="en-US">
                <a:latin typeface="+mn-ea"/>
              </a:endParaRPr>
            </a:p>
          </p:txBody>
        </p:sp>
        <p:grpSp>
          <p:nvGrpSpPr>
            <p:cNvPr id="55320" name="Group 107"/>
            <p:cNvGrpSpPr>
              <a:grpSpLocks/>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5321" name="Group 110"/>
            <p:cNvGrpSpPr>
              <a:grpSpLocks/>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latin typeface="+mn-ea"/>
                </a:endParaRPr>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latin typeface="+mn-ea"/>
                </a:endParaRPr>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headEnd/>
              <a:tailEnd/>
            </a:ln>
          </p:spPr>
          <p:txBody>
            <a:bodyPr/>
            <a:lstStyle/>
            <a:p>
              <a:endParaRPr lang="zh-CN" altLang="en-US">
                <a:latin typeface="+mn-ea"/>
              </a:endParaRPr>
            </a:p>
          </p:txBody>
        </p:sp>
        <p:sp>
          <p:nvSpPr>
            <p:cNvPr id="55323" name="Oval 114"/>
            <p:cNvSpPr>
              <a:spLocks noChangeArrowheads="1"/>
            </p:cNvSpPr>
            <p:nvPr/>
          </p:nvSpPr>
          <p:spPr bwMode="auto">
            <a:xfrm>
              <a:off x="4444" y="3238"/>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headEnd/>
              <a:tailEnd/>
            </a:ln>
          </p:spPr>
          <p:txBody>
            <a:bodyPr/>
            <a:lstStyle/>
            <a:p>
              <a:endParaRPr lang="zh-CN" altLang="en-US">
                <a:latin typeface="+mn-ea"/>
              </a:endParaRPr>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headEnd/>
              <a:tailEnd/>
            </a:ln>
          </p:spPr>
          <p:txBody>
            <a:bodyPr/>
            <a:lstStyle/>
            <a:p>
              <a:pPr algn="ctr"/>
              <a:endParaRPr lang="zh-CN" altLang="en-US">
                <a:latin typeface="+mn-ea"/>
              </a:endParaRPr>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headEnd/>
              <a:tailEnd/>
            </a:ln>
          </p:spPr>
          <p:txBody>
            <a:bodyPr/>
            <a:lstStyle/>
            <a:p>
              <a:endParaRPr lang="zh-CN" altLang="en-US">
                <a:latin typeface="+mn-ea"/>
              </a:endParaRPr>
            </a:p>
          </p:txBody>
        </p:sp>
        <p:sp>
          <p:nvSpPr>
            <p:cNvPr id="1140856" name="Text Box 120"/>
            <p:cNvSpPr txBox="1">
              <a:spLocks noChangeArrowheads="1"/>
            </p:cNvSpPr>
            <p:nvPr/>
          </p:nvSpPr>
          <p:spPr bwMode="auto">
            <a:xfrm>
              <a:off x="4498" y="3764"/>
              <a:ext cx="350" cy="220"/>
            </a:xfrm>
            <a:prstGeom prst="rect">
              <a:avLst/>
            </a:prstGeom>
            <a:noFill/>
            <a:ln w="19050">
              <a:noFill/>
              <a:miter lim="800000"/>
              <a:headEnd/>
              <a:tailEnd/>
            </a:ln>
          </p:spPr>
          <p:txBody>
            <a:bodyPr lIns="0" tIns="0" rIns="0" bIns="0"/>
            <a:lstStyle/>
            <a:p>
              <a:pPr algn="ctr">
                <a:defRPr/>
              </a:pPr>
              <a:r>
                <a:rPr lang="en-US" altLang="zh-CN">
                  <a:latin typeface="+mn-ea"/>
                </a:rPr>
                <a:t>Y</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1140857" name="Line 121"/>
          <p:cNvSpPr>
            <a:spLocks noChangeShapeType="1"/>
          </p:cNvSpPr>
          <p:nvPr/>
        </p:nvSpPr>
        <p:spPr bwMode="auto">
          <a:xfrm flipH="1">
            <a:off x="2362200" y="5045075"/>
            <a:ext cx="457200" cy="0"/>
          </a:xfrm>
          <a:prstGeom prst="line">
            <a:avLst/>
          </a:prstGeom>
          <a:noFill/>
          <a:ln w="19050">
            <a:solidFill>
              <a:schemeClr val="tx1"/>
            </a:solidFill>
            <a:round/>
            <a:headEnd type="triangle" w="lg" len="lg"/>
            <a:tailEnd type="triangle" w="lg" len="lg"/>
          </a:ln>
        </p:spPr>
        <p:txBody>
          <a:bodyPr/>
          <a:lstStyle/>
          <a:p>
            <a:endParaRPr lang="zh-CN" altLang="en-US">
              <a:latin typeface="+mn-ea"/>
            </a:endParaRPr>
          </a:p>
        </p:txBody>
      </p:sp>
      <p:grpSp>
        <p:nvGrpSpPr>
          <p:cNvPr id="124" name="组合 123">
            <a:extLst>
              <a:ext uri="{FF2B5EF4-FFF2-40B4-BE49-F238E27FC236}">
                <a16:creationId xmlns:a16="http://schemas.microsoft.com/office/drawing/2014/main" id="{8290AFFA-5954-43B2-9E25-77DB5E178460}"/>
              </a:ext>
            </a:extLst>
          </p:cNvPr>
          <p:cNvGrpSpPr/>
          <p:nvPr/>
        </p:nvGrpSpPr>
        <p:grpSpPr>
          <a:xfrm>
            <a:off x="4237566" y="5805014"/>
            <a:ext cx="3743735" cy="579957"/>
            <a:chOff x="747312" y="4732301"/>
            <a:chExt cx="1887609" cy="579957"/>
          </a:xfrm>
        </p:grpSpPr>
        <p:sp>
          <p:nvSpPr>
            <p:cNvPr id="125" name="矩形 124">
              <a:extLst>
                <a:ext uri="{FF2B5EF4-FFF2-40B4-BE49-F238E27FC236}">
                  <a16:creationId xmlns:a16="http://schemas.microsoft.com/office/drawing/2014/main" id="{D2EA2FE2-746F-4AAB-85CE-AB44F64ED41A}"/>
                </a:ext>
              </a:extLst>
            </p:cNvPr>
            <p:cNvSpPr/>
            <p:nvPr/>
          </p:nvSpPr>
          <p:spPr>
            <a:xfrm>
              <a:off x="747312" y="4732301"/>
              <a:ext cx="188760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BAC7BD4A-A4F1-46FD-B146-38590863C8B2}"/>
                </a:ext>
              </a:extLst>
            </p:cNvPr>
            <p:cNvSpPr/>
            <p:nvPr/>
          </p:nvSpPr>
          <p:spPr>
            <a:xfrm>
              <a:off x="757451" y="4822224"/>
              <a:ext cx="1877470" cy="400110"/>
            </a:xfrm>
            <a:prstGeom prst="rect">
              <a:avLst/>
            </a:prstGeom>
          </p:spPr>
          <p:txBody>
            <a:bodyPr wrap="square">
              <a:spAutoFit/>
            </a:bodyPr>
            <a:lstStyle/>
            <a:p>
              <a:pPr algn="ctr">
                <a:defRPr/>
              </a:pPr>
              <a:r>
                <a:rPr lang="zh-CN" altLang="en-US" sz="2000" b="1" dirty="0">
                  <a:solidFill>
                    <a:schemeClr val="bg1"/>
                  </a:solidFill>
                  <a:latin typeface="+mn-ea"/>
                </a:rPr>
                <a:t>可否一次性读出一行数据？</a:t>
              </a:r>
              <a:endParaRPr lang="en-US" altLang="zh-CN" sz="2000" b="1" dirty="0">
                <a:solidFill>
                  <a:srgbClr val="FF0000"/>
                </a:solidFill>
                <a:latin typeface="+mn-ea"/>
              </a:endParaRPr>
            </a:p>
          </p:txBody>
        </p:sp>
      </p:grpSp>
      <p:pic>
        <p:nvPicPr>
          <p:cNvPr id="127" name="Picture 250" descr="j03125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950325" y="45349"/>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601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8043867" y="2491585"/>
            <a:ext cx="285745" cy="1427956"/>
            <a:chOff x="4049715" y="2597944"/>
            <a:chExt cx="204785" cy="1427956"/>
          </a:xfrm>
        </p:grpSpPr>
        <p:sp>
          <p:nvSpPr>
            <p:cNvPr id="110"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11"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129" name="组合 128"/>
          <p:cNvGrpSpPr/>
          <p:nvPr/>
        </p:nvGrpSpPr>
        <p:grpSpPr>
          <a:xfrm>
            <a:off x="3954494" y="2497539"/>
            <a:ext cx="254763" cy="1427956"/>
            <a:chOff x="4051302" y="2597944"/>
            <a:chExt cx="206266" cy="1427956"/>
          </a:xfrm>
        </p:grpSpPr>
        <p:sp>
          <p:nvSpPr>
            <p:cNvPr id="130"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31" name="Line 32"/>
            <p:cNvSpPr>
              <a:spLocks noChangeShapeType="1"/>
            </p:cNvSpPr>
            <p:nvPr/>
          </p:nvSpPr>
          <p:spPr bwMode="auto">
            <a:xfrm rot="16200000" flipV="1">
              <a:off x="4155969"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56321" name="标题 1"/>
          <p:cNvSpPr>
            <a:spLocks noGrp="1"/>
          </p:cNvSpPr>
          <p:nvPr>
            <p:ph type="title"/>
          </p:nvPr>
        </p:nvSpPr>
        <p:spPr>
          <a:xfrm>
            <a:off x="487822" y="257614"/>
            <a:ext cx="2331578" cy="617641"/>
          </a:xfrm>
        </p:spPr>
        <p:txBody>
          <a:bodyPr/>
          <a:lstStyle/>
          <a:p>
            <a:r>
              <a:rPr lang="zh-CN" altLang="en-US"/>
              <a:t>一次读出一行</a:t>
            </a:r>
          </a:p>
        </p:txBody>
      </p:sp>
      <p:grpSp>
        <p:nvGrpSpPr>
          <p:cNvPr id="56322" name="Group 5"/>
          <p:cNvGrpSpPr>
            <a:grpSpLocks/>
          </p:cNvGrpSpPr>
          <p:nvPr/>
        </p:nvGrpSpPr>
        <p:grpSpPr bwMode="auto">
          <a:xfrm>
            <a:off x="6265070" y="2767010"/>
            <a:ext cx="1936753"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b="1" dirty="0">
                  <a:solidFill>
                    <a:srgbClr val="C00000"/>
                  </a:solidFill>
                  <a:latin typeface="+mn-ea"/>
                </a:rPr>
                <a:t>存储矩阵</a:t>
              </a:r>
              <a:endParaRPr lang="zh-CN" altLang="en-US" b="1" dirty="0">
                <a:solidFill>
                  <a:srgbClr val="C00000"/>
                </a:solidFill>
                <a:effectLst>
                  <a:outerShdw blurRad="38100" dist="38100" dir="2700000" algn="tl">
                    <a:srgbClr val="C0C0C0"/>
                  </a:outerShdw>
                </a:effectLst>
                <a:latin typeface="+mn-ea"/>
              </a:endParaRPr>
            </a:p>
          </p:txBody>
        </p:sp>
        <p:sp>
          <p:nvSpPr>
            <p:cNvPr id="7"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b="1">
                  <a:solidFill>
                    <a:srgbClr val="C00000"/>
                  </a:solidFill>
                  <a:latin typeface="+mn-ea"/>
                </a:rPr>
                <a:t>64×64</a:t>
              </a:r>
              <a:r>
                <a:rPr lang="zh-CN" altLang="en-US" b="1">
                  <a:solidFill>
                    <a:srgbClr val="C00000"/>
                  </a:solidFill>
                  <a:latin typeface="+mn-ea"/>
                </a:rPr>
                <a:t>＝</a:t>
              </a:r>
              <a:r>
                <a:rPr lang="en-US" altLang="zh-CN" b="1">
                  <a:solidFill>
                    <a:srgbClr val="C00000"/>
                  </a:solidFill>
                  <a:latin typeface="+mn-ea"/>
                </a:rPr>
                <a:t>4096</a:t>
              </a:r>
              <a:endParaRPr lang="en-US" altLang="zh-CN" b="1">
                <a:solidFill>
                  <a:srgbClr val="C00000"/>
                </a:solidFill>
                <a:effectLst>
                  <a:outerShdw blurRad="38100" dist="38100" dir="2700000" algn="tl">
                    <a:srgbClr val="C0C0C0"/>
                  </a:outerShdw>
                </a:effectLst>
                <a:latin typeface="+mn-ea"/>
              </a:endParaRPr>
            </a:p>
          </p:txBody>
        </p:sp>
      </p:grpSp>
      <p:grpSp>
        <p:nvGrpSpPr>
          <p:cNvPr id="56323" name="Group 8"/>
          <p:cNvGrpSpPr>
            <a:grpSpLocks/>
          </p:cNvGrpSpPr>
          <p:nvPr/>
        </p:nvGrpSpPr>
        <p:grpSpPr bwMode="auto">
          <a:xfrm>
            <a:off x="6423029" y="1485107"/>
            <a:ext cx="917576" cy="2546350"/>
            <a:chOff x="3086" y="1443"/>
            <a:chExt cx="578" cy="1604"/>
          </a:xfrm>
        </p:grpSpPr>
        <p:sp>
          <p:nvSpPr>
            <p:cNvPr id="9"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latin typeface="+mn-ea"/>
                </a:rPr>
                <a:t>…</a:t>
              </a:r>
              <a:endParaRPr lang="en-US" altLang="zh-CN">
                <a:effectLst>
                  <a:outerShdw blurRad="38100" dist="38100" dir="2700000" algn="tl">
                    <a:srgbClr val="C0C0C0"/>
                  </a:outerShdw>
                </a:effectLst>
                <a:latin typeface="+mn-ea"/>
              </a:endParaRPr>
            </a:p>
          </p:txBody>
        </p:sp>
        <p:sp>
          <p:nvSpPr>
            <p:cNvPr id="10" name="Text Box 10"/>
            <p:cNvSpPr txBox="1">
              <a:spLocks noChangeArrowheads="1"/>
            </p:cNvSpPr>
            <p:nvPr/>
          </p:nvSpPr>
          <p:spPr bwMode="auto">
            <a:xfrm>
              <a:off x="3086" y="1962"/>
              <a:ext cx="555" cy="221"/>
            </a:xfrm>
            <a:prstGeom prst="rect">
              <a:avLst/>
            </a:prstGeom>
            <a:noFill/>
            <a:ln w="19050">
              <a:noFill/>
              <a:miter lim="800000"/>
              <a:headEnd/>
              <a:tailEnd/>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sp>
          <p:nvSpPr>
            <p:cNvPr id="11" name="Text Box 11"/>
            <p:cNvSpPr txBox="1">
              <a:spLocks noChangeArrowheads="1"/>
            </p:cNvSpPr>
            <p:nvPr/>
          </p:nvSpPr>
          <p:spPr bwMode="auto">
            <a:xfrm>
              <a:off x="3109" y="2827"/>
              <a:ext cx="555" cy="220"/>
            </a:xfrm>
            <a:prstGeom prst="rect">
              <a:avLst/>
            </a:prstGeom>
            <a:noFill/>
            <a:ln w="19050">
              <a:noFill/>
              <a:miter lim="800000"/>
              <a:headEnd/>
              <a:tailEnd/>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grpSp>
      <p:grpSp>
        <p:nvGrpSpPr>
          <p:cNvPr id="56324" name="Group 14"/>
          <p:cNvGrpSpPr>
            <a:grpSpLocks/>
          </p:cNvGrpSpPr>
          <p:nvPr/>
        </p:nvGrpSpPr>
        <p:grpSpPr bwMode="auto">
          <a:xfrm>
            <a:off x="3130551" y="1073151"/>
            <a:ext cx="5489575" cy="2690813"/>
            <a:chOff x="1012" y="1104"/>
            <a:chExt cx="3458" cy="1695"/>
          </a:xfrm>
        </p:grpSpPr>
        <p:sp>
          <p:nvSpPr>
            <p:cNvPr id="56399"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56400"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56401"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headEnd/>
              <a:tailEnd/>
            </a:ln>
          </p:spPr>
          <p:txBody>
            <a:bodyPr/>
            <a:lstStyle/>
            <a:p>
              <a:endParaRPr lang="zh-CN" altLang="en-US">
                <a:latin typeface="+mn-ea"/>
              </a:endParaRPr>
            </a:p>
          </p:txBody>
        </p:sp>
        <p:sp>
          <p:nvSpPr>
            <p:cNvPr id="18"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97" name="Text Box 97"/>
          <p:cNvSpPr txBox="1">
            <a:spLocks noChangeArrowheads="1"/>
          </p:cNvSpPr>
          <p:nvPr/>
        </p:nvSpPr>
        <p:spPr bwMode="auto">
          <a:xfrm>
            <a:off x="8269289" y="1492251"/>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98" name="Text Box 98"/>
          <p:cNvSpPr txBox="1">
            <a:spLocks noChangeArrowheads="1"/>
          </p:cNvSpPr>
          <p:nvPr/>
        </p:nvSpPr>
        <p:spPr bwMode="auto">
          <a:xfrm>
            <a:off x="8269289" y="2316163"/>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a:latin typeface="+mn-ea"/>
              </a:rPr>
              <a:t>1,63</a:t>
            </a:r>
            <a:endParaRPr lang="en-US" altLang="zh-CN">
              <a:effectLst>
                <a:outerShdw blurRad="38100" dist="38100" dir="2700000" algn="tl">
                  <a:srgbClr val="FFFFFF"/>
                </a:outerShdw>
              </a:effectLst>
              <a:latin typeface="+mn-ea"/>
            </a:endParaRPr>
          </a:p>
        </p:txBody>
      </p:sp>
      <p:sp>
        <p:nvSpPr>
          <p:cNvPr id="99" name="Text Box 99"/>
          <p:cNvSpPr txBox="1">
            <a:spLocks noChangeArrowheads="1"/>
          </p:cNvSpPr>
          <p:nvPr/>
        </p:nvSpPr>
        <p:spPr bwMode="auto">
          <a:xfrm>
            <a:off x="8269289" y="3740151"/>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00" name="Text Box 100"/>
          <p:cNvSpPr txBox="1">
            <a:spLocks noChangeArrowheads="1"/>
          </p:cNvSpPr>
          <p:nvPr/>
        </p:nvSpPr>
        <p:spPr bwMode="auto">
          <a:xfrm rot="16200000">
            <a:off x="8440738" y="3009901"/>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56371" name="Freeform 103"/>
          <p:cNvSpPr>
            <a:spLocks/>
          </p:cNvSpPr>
          <p:nvPr/>
        </p:nvSpPr>
        <p:spPr bwMode="auto">
          <a:xfrm>
            <a:off x="8048626" y="1687512"/>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56372" name="Freeform 104"/>
          <p:cNvSpPr>
            <a:spLocks/>
          </p:cNvSpPr>
          <p:nvPr/>
        </p:nvSpPr>
        <p:spPr bwMode="auto">
          <a:xfrm>
            <a:off x="8783639" y="1668462"/>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sp>
        <p:nvSpPr>
          <p:cNvPr id="122" name="Rectangle 33"/>
          <p:cNvSpPr txBox="1">
            <a:spLocks noChangeArrowheads="1"/>
          </p:cNvSpPr>
          <p:nvPr/>
        </p:nvSpPr>
        <p:spPr bwMode="auto">
          <a:xfrm>
            <a:off x="2531269" y="5934869"/>
            <a:ext cx="7467601" cy="504825"/>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pPr>
            <a:r>
              <a:rPr lang="zh-CN" altLang="en-US" sz="2400" b="1" dirty="0">
                <a:solidFill>
                  <a:srgbClr val="C00000"/>
                </a:solidFill>
                <a:latin typeface="微软雅黑" charset="-122"/>
                <a:ea typeface="微软雅黑" charset="-122"/>
              </a:rPr>
              <a:t>给出行选，一行上所有存储体均给行缓冲提供数据</a:t>
            </a:r>
          </a:p>
        </p:txBody>
      </p:sp>
      <p:grpSp>
        <p:nvGrpSpPr>
          <p:cNvPr id="56380" name="组合 166"/>
          <p:cNvGrpSpPr>
            <a:grpSpLocks/>
          </p:cNvGrpSpPr>
          <p:nvPr/>
        </p:nvGrpSpPr>
        <p:grpSpPr bwMode="auto">
          <a:xfrm>
            <a:off x="4170327" y="4964110"/>
            <a:ext cx="4949862" cy="730646"/>
            <a:chOff x="2645551" y="5058917"/>
            <a:chExt cx="4950635" cy="730876"/>
          </a:xfrm>
          <a:solidFill>
            <a:schemeClr val="accent6">
              <a:lumMod val="60000"/>
              <a:lumOff val="40000"/>
            </a:schemeClr>
          </a:solidFill>
          <a:effectLst>
            <a:outerShdw blurRad="50800" dist="38100" dir="5400000" algn="t" rotWithShape="0">
              <a:prstClr val="black">
                <a:alpha val="40000"/>
              </a:prstClr>
            </a:outerShdw>
          </a:effectLst>
        </p:grpSpPr>
        <p:sp>
          <p:nvSpPr>
            <p:cNvPr id="32" name="Text Box 60"/>
            <p:cNvSpPr txBox="1">
              <a:spLocks noChangeArrowheads="1"/>
            </p:cNvSpPr>
            <p:nvPr/>
          </p:nvSpPr>
          <p:spPr bwMode="auto">
            <a:xfrm>
              <a:off x="2809126" y="5419392"/>
              <a:ext cx="350893"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0</a:t>
              </a:r>
              <a:endParaRPr lang="en-US" altLang="zh-CN" dirty="0">
                <a:latin typeface="+mn-ea"/>
              </a:endParaRPr>
            </a:p>
          </p:txBody>
        </p:sp>
        <p:sp>
          <p:nvSpPr>
            <p:cNvPr id="91" name="Text Box 95"/>
            <p:cNvSpPr txBox="1">
              <a:spLocks noChangeArrowheads="1"/>
            </p:cNvSpPr>
            <p:nvPr/>
          </p:nvSpPr>
          <p:spPr bwMode="auto">
            <a:xfrm>
              <a:off x="4121403" y="5440433"/>
              <a:ext cx="349305"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1</a:t>
              </a:r>
              <a:endParaRPr lang="en-US" altLang="zh-CN" dirty="0">
                <a:latin typeface="+mn-ea"/>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headEnd/>
              <a:tailEnd/>
            </a:ln>
          </p:spPr>
          <p:txBody>
            <a:bodyPr lIns="0" tIns="0" rIns="0" bIns="0" anchor="ctr" anchorCtr="1"/>
            <a:lstStyle/>
            <a:p>
              <a:pPr algn="ctr">
                <a:defRPr/>
              </a:pPr>
              <a:r>
                <a:rPr lang="en-US" altLang="zh-CN" dirty="0">
                  <a:latin typeface="+mn-ea"/>
                </a:rPr>
                <a:t>Y</a:t>
              </a:r>
              <a:r>
                <a:rPr lang="en-US" altLang="zh-CN" baseline="-25000" dirty="0">
                  <a:latin typeface="+mn-ea"/>
                </a:rPr>
                <a:t>63</a:t>
              </a:r>
              <a:endParaRPr lang="en-US" altLang="zh-CN" dirty="0">
                <a:latin typeface="+mn-ea"/>
              </a:endParaRPr>
            </a:p>
          </p:txBody>
        </p:sp>
        <p:sp>
          <p:nvSpPr>
            <p:cNvPr id="148" name="Text Box 28"/>
            <p:cNvSpPr txBox="1">
              <a:spLocks noChangeArrowheads="1"/>
            </p:cNvSpPr>
            <p:nvPr/>
          </p:nvSpPr>
          <p:spPr bwMode="auto">
            <a:xfrm>
              <a:off x="2645551" y="5058917"/>
              <a:ext cx="4788684" cy="358888"/>
            </a:xfrm>
            <a:prstGeom prst="rect">
              <a:avLst/>
            </a:prstGeom>
            <a:grpFill/>
            <a:ln w="19050">
              <a:solidFill>
                <a:schemeClr val="tx1"/>
              </a:solidFill>
              <a:miter lim="800000"/>
              <a:headEnd/>
              <a:tailEnd/>
            </a:ln>
            <a:effectLst/>
          </p:spPr>
          <p:txBody>
            <a:bodyPr lIns="0" tIns="0" rIns="0" bIns="0" anchor="ctr" anchorCtr="1"/>
            <a:lstStyle/>
            <a:p>
              <a:pPr algn="ctr">
                <a:spcBef>
                  <a:spcPts val="150"/>
                </a:spcBef>
                <a:defRPr/>
              </a:pPr>
              <a:r>
                <a:rPr lang="zh-CN" altLang="en-US" b="1" dirty="0">
                  <a:latin typeface="+mn-ea"/>
                </a:rPr>
                <a:t>行缓冲（</a:t>
              </a:r>
              <a:r>
                <a:rPr lang="en-US" altLang="zh-CN" b="1" dirty="0">
                  <a:latin typeface="+mn-ea"/>
                </a:rPr>
                <a:t>64bits</a:t>
              </a:r>
              <a:r>
                <a:rPr lang="zh-CN" altLang="en-US" b="1" dirty="0">
                  <a:latin typeface="+mn-ea"/>
                </a:rPr>
                <a:t>）</a:t>
              </a:r>
              <a:endParaRPr lang="en-US" altLang="zh-CN" b="1" dirty="0">
                <a:latin typeface="+mn-ea"/>
              </a:endParaRPr>
            </a:p>
          </p:txBody>
        </p:sp>
      </p:grpSp>
      <p:grpSp>
        <p:nvGrpSpPr>
          <p:cNvPr id="56383" name="组合 163"/>
          <p:cNvGrpSpPr>
            <a:grpSpLocks/>
          </p:cNvGrpSpPr>
          <p:nvPr/>
        </p:nvGrpSpPr>
        <p:grpSpPr bwMode="auto">
          <a:xfrm>
            <a:off x="8266112" y="4286250"/>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65" name="直接箭头连接符 164"/>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15" name="组合 114"/>
          <p:cNvGrpSpPr/>
          <p:nvPr/>
        </p:nvGrpSpPr>
        <p:grpSpPr>
          <a:xfrm flipH="1">
            <a:off x="8961441" y="2481661"/>
            <a:ext cx="209545" cy="1427956"/>
            <a:chOff x="4049715" y="2597944"/>
            <a:chExt cx="204785" cy="1427956"/>
          </a:xfrm>
        </p:grpSpPr>
        <p:sp>
          <p:nvSpPr>
            <p:cNvPr id="117"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18"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119" name="Text Box 97"/>
          <p:cNvSpPr txBox="1">
            <a:spLocks noChangeArrowheads="1"/>
          </p:cNvSpPr>
          <p:nvPr/>
        </p:nvSpPr>
        <p:spPr bwMode="auto">
          <a:xfrm>
            <a:off x="4175127" y="1498205"/>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20" name="Text Box 98"/>
          <p:cNvSpPr txBox="1">
            <a:spLocks noChangeArrowheads="1"/>
          </p:cNvSpPr>
          <p:nvPr/>
        </p:nvSpPr>
        <p:spPr bwMode="auto">
          <a:xfrm>
            <a:off x="4175127" y="2322117"/>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21" name="Text Box 99"/>
          <p:cNvSpPr txBox="1">
            <a:spLocks noChangeArrowheads="1"/>
          </p:cNvSpPr>
          <p:nvPr/>
        </p:nvSpPr>
        <p:spPr bwMode="auto">
          <a:xfrm>
            <a:off x="4175127" y="3746105"/>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123" name="Text Box 100"/>
          <p:cNvSpPr txBox="1">
            <a:spLocks noChangeArrowheads="1"/>
          </p:cNvSpPr>
          <p:nvPr/>
        </p:nvSpPr>
        <p:spPr bwMode="auto">
          <a:xfrm rot="16200000">
            <a:off x="4346576" y="3015855"/>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24" name="Freeform 103"/>
          <p:cNvSpPr>
            <a:spLocks/>
          </p:cNvSpPr>
          <p:nvPr/>
        </p:nvSpPr>
        <p:spPr bwMode="auto">
          <a:xfrm>
            <a:off x="3954464" y="1693466"/>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125" name="Freeform 104"/>
          <p:cNvSpPr>
            <a:spLocks/>
          </p:cNvSpPr>
          <p:nvPr/>
        </p:nvSpPr>
        <p:spPr bwMode="auto">
          <a:xfrm>
            <a:off x="4689477" y="1674416"/>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nvGrpSpPr>
          <p:cNvPr id="126" name="组合 163"/>
          <p:cNvGrpSpPr>
            <a:grpSpLocks/>
          </p:cNvGrpSpPr>
          <p:nvPr/>
        </p:nvGrpSpPr>
        <p:grpSpPr bwMode="auto">
          <a:xfrm>
            <a:off x="4171950" y="4292204"/>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27" name="直接箭头连接符 126"/>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8"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32" name="组合 131"/>
          <p:cNvGrpSpPr/>
          <p:nvPr/>
        </p:nvGrpSpPr>
        <p:grpSpPr>
          <a:xfrm flipH="1">
            <a:off x="4867279" y="2487615"/>
            <a:ext cx="209545" cy="1427956"/>
            <a:chOff x="4049715" y="2597944"/>
            <a:chExt cx="204785" cy="1427956"/>
          </a:xfrm>
        </p:grpSpPr>
        <p:sp>
          <p:nvSpPr>
            <p:cNvPr id="133"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34"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135" name="Text Box 97"/>
          <p:cNvSpPr txBox="1">
            <a:spLocks noChangeArrowheads="1"/>
          </p:cNvSpPr>
          <p:nvPr/>
        </p:nvSpPr>
        <p:spPr bwMode="auto">
          <a:xfrm>
            <a:off x="5480849" y="1485107"/>
            <a:ext cx="688975" cy="358775"/>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36" name="Text Box 98"/>
          <p:cNvSpPr txBox="1">
            <a:spLocks noChangeArrowheads="1"/>
          </p:cNvSpPr>
          <p:nvPr/>
        </p:nvSpPr>
        <p:spPr bwMode="auto">
          <a:xfrm>
            <a:off x="5480849" y="2309019"/>
            <a:ext cx="688975" cy="360362"/>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37" name="Text Box 99"/>
          <p:cNvSpPr txBox="1">
            <a:spLocks noChangeArrowheads="1"/>
          </p:cNvSpPr>
          <p:nvPr/>
        </p:nvSpPr>
        <p:spPr bwMode="auto">
          <a:xfrm>
            <a:off x="5480849" y="3733007"/>
            <a:ext cx="688975" cy="360363"/>
          </a:xfrm>
          <a:prstGeom prst="rect">
            <a:avLst/>
          </a:prstGeom>
          <a:solidFill>
            <a:srgbClr val="99FFCC"/>
          </a:solid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138" name="Text Box 100"/>
          <p:cNvSpPr txBox="1">
            <a:spLocks noChangeArrowheads="1"/>
          </p:cNvSpPr>
          <p:nvPr/>
        </p:nvSpPr>
        <p:spPr bwMode="auto">
          <a:xfrm rot="16200000">
            <a:off x="5652298" y="3002757"/>
            <a:ext cx="231775" cy="349250"/>
          </a:xfrm>
          <a:prstGeom prst="rect">
            <a:avLst/>
          </a:prstGeom>
          <a:noFill/>
          <a:ln w="19050">
            <a:noFill/>
            <a:miter lim="800000"/>
            <a:headEnd/>
            <a:tailEnd/>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39" name="Freeform 103"/>
          <p:cNvSpPr>
            <a:spLocks/>
          </p:cNvSpPr>
          <p:nvPr/>
        </p:nvSpPr>
        <p:spPr bwMode="auto">
          <a:xfrm>
            <a:off x="5260186" y="1680368"/>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latin typeface="+mn-ea"/>
            </a:endParaRPr>
          </a:p>
        </p:txBody>
      </p:sp>
      <p:sp>
        <p:nvSpPr>
          <p:cNvPr id="140" name="Freeform 104"/>
          <p:cNvSpPr>
            <a:spLocks/>
          </p:cNvSpPr>
          <p:nvPr/>
        </p:nvSpPr>
        <p:spPr bwMode="auto">
          <a:xfrm>
            <a:off x="5995199" y="1661318"/>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latin typeface="+mn-ea"/>
            </a:endParaRPr>
          </a:p>
        </p:txBody>
      </p:sp>
      <p:grpSp>
        <p:nvGrpSpPr>
          <p:cNvPr id="141" name="组合 163"/>
          <p:cNvGrpSpPr>
            <a:grpSpLocks/>
          </p:cNvGrpSpPr>
          <p:nvPr/>
        </p:nvGrpSpPr>
        <p:grpSpPr bwMode="auto">
          <a:xfrm>
            <a:off x="5477672" y="4279106"/>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42" name="直接箭头连接符 141"/>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3" name="Text Box 4"/>
            <p:cNvSpPr txBox="1">
              <a:spLocks noChangeArrowheads="1"/>
            </p:cNvSpPr>
            <p:nvPr/>
          </p:nvSpPr>
          <p:spPr bwMode="auto">
            <a:xfrm>
              <a:off x="2622549" y="4409629"/>
              <a:ext cx="692151" cy="361949"/>
            </a:xfrm>
            <a:prstGeom prst="rect">
              <a:avLst/>
            </a:prstGeom>
            <a:grpFill/>
            <a:ln w="19050">
              <a:solidFill>
                <a:schemeClr val="tx1"/>
              </a:solidFill>
              <a:miter lim="800000"/>
              <a:headEnd/>
              <a:tailEnd/>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44" name="组合 143"/>
          <p:cNvGrpSpPr/>
          <p:nvPr/>
        </p:nvGrpSpPr>
        <p:grpSpPr>
          <a:xfrm>
            <a:off x="5263364" y="2484441"/>
            <a:ext cx="209545" cy="1427956"/>
            <a:chOff x="4049715" y="2597944"/>
            <a:chExt cx="204785" cy="1427956"/>
          </a:xfrm>
        </p:grpSpPr>
        <p:sp>
          <p:nvSpPr>
            <p:cNvPr id="145"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50"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grpSp>
        <p:nvGrpSpPr>
          <p:cNvPr id="151" name="组合 150"/>
          <p:cNvGrpSpPr/>
          <p:nvPr/>
        </p:nvGrpSpPr>
        <p:grpSpPr>
          <a:xfrm flipH="1">
            <a:off x="6173001" y="2474517"/>
            <a:ext cx="209545" cy="1427956"/>
            <a:chOff x="4049715" y="2597944"/>
            <a:chExt cx="204785" cy="1427956"/>
          </a:xfrm>
        </p:grpSpPr>
        <p:sp>
          <p:nvSpPr>
            <p:cNvPr id="152" name="Line 32"/>
            <p:cNvSpPr>
              <a:spLocks noChangeShapeType="1"/>
            </p:cNvSpPr>
            <p:nvPr/>
          </p:nvSpPr>
          <p:spPr bwMode="auto">
            <a:xfrm rot="16200000" flipV="1">
              <a:off x="4152901" y="2496345"/>
              <a:ext cx="0" cy="203198"/>
            </a:xfrm>
            <a:prstGeom prst="line">
              <a:avLst/>
            </a:prstGeom>
            <a:noFill/>
            <a:ln w="19050">
              <a:solidFill>
                <a:schemeClr val="tx1"/>
              </a:solidFill>
              <a:round/>
              <a:headEnd/>
              <a:tailEnd type="oval"/>
            </a:ln>
          </p:spPr>
          <p:txBody>
            <a:bodyPr/>
            <a:lstStyle/>
            <a:p>
              <a:endParaRPr lang="zh-CN" altLang="en-US">
                <a:latin typeface="+mn-ea"/>
              </a:endParaRPr>
            </a:p>
          </p:txBody>
        </p:sp>
        <p:sp>
          <p:nvSpPr>
            <p:cNvPr id="154" name="Line 32"/>
            <p:cNvSpPr>
              <a:spLocks noChangeShapeType="1"/>
            </p:cNvSpPr>
            <p:nvPr/>
          </p:nvSpPr>
          <p:spPr bwMode="auto">
            <a:xfrm rot="16200000" flipV="1">
              <a:off x="4151314" y="3924301"/>
              <a:ext cx="0" cy="203198"/>
            </a:xfrm>
            <a:prstGeom prst="line">
              <a:avLst/>
            </a:prstGeom>
            <a:noFill/>
            <a:ln w="19050">
              <a:solidFill>
                <a:schemeClr val="tx1"/>
              </a:solidFill>
              <a:round/>
              <a:headEnd/>
              <a:tailEnd type="oval"/>
            </a:ln>
          </p:spPr>
          <p:txBody>
            <a:bodyPr/>
            <a:lstStyle/>
            <a:p>
              <a:endParaRPr lang="zh-CN" altLang="en-US">
                <a:latin typeface="+mn-ea"/>
              </a:endParaRPr>
            </a:p>
          </p:txBody>
        </p:sp>
      </p:grpSp>
      <p:sp>
        <p:nvSpPr>
          <p:cNvPr id="69" name="Line 34">
            <a:extLst>
              <a:ext uri="{FF2B5EF4-FFF2-40B4-BE49-F238E27FC236}">
                <a16:creationId xmlns:a16="http://schemas.microsoft.com/office/drawing/2014/main" id="{D8540FBA-F586-407C-924C-3D69CAD1C181}"/>
              </a:ext>
            </a:extLst>
          </p:cNvPr>
          <p:cNvSpPr>
            <a:spLocks noChangeShapeType="1"/>
          </p:cNvSpPr>
          <p:nvPr/>
        </p:nvSpPr>
        <p:spPr bwMode="auto">
          <a:xfrm flipV="1">
            <a:off x="4522788" y="1228724"/>
            <a:ext cx="0" cy="263526"/>
          </a:xfrm>
          <a:prstGeom prst="line">
            <a:avLst/>
          </a:prstGeom>
          <a:noFill/>
          <a:ln w="19050">
            <a:solidFill>
              <a:schemeClr val="tx1"/>
            </a:solidFill>
            <a:round/>
            <a:headEnd/>
            <a:tailEnd type="oval"/>
          </a:ln>
        </p:spPr>
        <p:txBody>
          <a:bodyPr/>
          <a:lstStyle/>
          <a:p>
            <a:endParaRPr lang="zh-CN" altLang="en-US">
              <a:latin typeface="+mn-ea"/>
            </a:endParaRPr>
          </a:p>
        </p:txBody>
      </p:sp>
      <p:sp>
        <p:nvSpPr>
          <p:cNvPr id="70" name="Line 34">
            <a:extLst>
              <a:ext uri="{FF2B5EF4-FFF2-40B4-BE49-F238E27FC236}">
                <a16:creationId xmlns:a16="http://schemas.microsoft.com/office/drawing/2014/main" id="{2735A4F7-6CAF-4305-857F-541E3D30CBFA}"/>
              </a:ext>
            </a:extLst>
          </p:cNvPr>
          <p:cNvSpPr>
            <a:spLocks noChangeShapeType="1"/>
          </p:cNvSpPr>
          <p:nvPr/>
        </p:nvSpPr>
        <p:spPr bwMode="auto">
          <a:xfrm flipV="1">
            <a:off x="5846828" y="1227931"/>
            <a:ext cx="0" cy="263526"/>
          </a:xfrm>
          <a:prstGeom prst="line">
            <a:avLst/>
          </a:prstGeom>
          <a:noFill/>
          <a:ln w="19050">
            <a:solidFill>
              <a:schemeClr val="tx1"/>
            </a:solidFill>
            <a:round/>
            <a:headEnd/>
            <a:tailEnd type="oval"/>
          </a:ln>
        </p:spPr>
        <p:txBody>
          <a:bodyPr/>
          <a:lstStyle/>
          <a:p>
            <a:endParaRPr lang="zh-CN" altLang="en-US">
              <a:latin typeface="+mn-ea"/>
            </a:endParaRPr>
          </a:p>
        </p:txBody>
      </p:sp>
    </p:spTree>
    <p:extLst>
      <p:ext uri="{BB962C8B-B14F-4D97-AF65-F5344CB8AC3E}">
        <p14:creationId xmlns:p14="http://schemas.microsoft.com/office/powerpoint/2010/main" val="52242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b="1" dirty="0">
                <a:solidFill>
                  <a:srgbClr val="C00000"/>
                </a:solidFill>
                <a:latin typeface="Times New Roman" pitchFamily="18" charset="0"/>
              </a:rPr>
              <a:t>存储器概述</a:t>
            </a:r>
          </a:p>
          <a:p>
            <a:r>
              <a:rPr lang="zh-CN" altLang="en-US" dirty="0">
                <a:latin typeface="Times New Roman" pitchFamily="18" charset="0"/>
              </a:rPr>
              <a:t>主存储器</a:t>
            </a:r>
          </a:p>
          <a:p>
            <a:r>
              <a:rPr lang="zh-CN" altLang="en-US" dirty="0">
                <a:latin typeface="Times New Roman" pitchFamily="18" charset="0"/>
              </a:rPr>
              <a:t>高速缓冲存储器</a:t>
            </a:r>
          </a:p>
          <a:p>
            <a:r>
              <a:rPr lang="zh-CN" altLang="en-US" dirty="0">
                <a:latin typeface="Times New Roman" pitchFamily="18" charset="0"/>
              </a:rPr>
              <a:t>虚拟存储器</a:t>
            </a:r>
          </a:p>
          <a:p>
            <a:r>
              <a:rPr lang="zh-CN" altLang="en-US" dirty="0">
                <a:latin typeface="Times New Roman" pitchFamily="18" charset="0"/>
              </a:rPr>
              <a:t>外存储器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04622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458685" y="2576386"/>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6" name="Line 5"/>
            <p:cNvSpPr>
              <a:spLocks noChangeShapeType="1"/>
            </p:cNvSpPr>
            <p:nvPr/>
          </p:nvSpPr>
          <p:spPr bwMode="auto">
            <a:xfrm>
              <a:off x="912" y="2304"/>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7" name="Line 6"/>
            <p:cNvSpPr>
              <a:spLocks noChangeShapeType="1"/>
            </p:cNvSpPr>
            <p:nvPr/>
          </p:nvSpPr>
          <p:spPr bwMode="auto">
            <a:xfrm>
              <a:off x="912" y="2448"/>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8" name="Line 7"/>
            <p:cNvSpPr>
              <a:spLocks noChangeShapeType="1"/>
            </p:cNvSpPr>
            <p:nvPr/>
          </p:nvSpPr>
          <p:spPr bwMode="auto">
            <a:xfrm>
              <a:off x="912" y="2592"/>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29" name="Line 8"/>
            <p:cNvSpPr>
              <a:spLocks noChangeShapeType="1"/>
            </p:cNvSpPr>
            <p:nvPr/>
          </p:nvSpPr>
          <p:spPr bwMode="auto">
            <a:xfrm>
              <a:off x="912" y="2736"/>
              <a:ext cx="3168" cy="0"/>
            </a:xfrm>
            <a:prstGeom prst="line">
              <a:avLst/>
            </a:prstGeom>
            <a:noFill/>
            <a:ln w="28575">
              <a:solidFill>
                <a:schemeClr val="tx1"/>
              </a:solidFill>
              <a:round/>
              <a:headEnd/>
              <a:tailEnd/>
            </a:ln>
          </p:spPr>
          <p:txBody>
            <a:bodyPr/>
            <a:lstStyle/>
            <a:p>
              <a:endParaRPr lang="zh-CN" altLang="en-US" sz="2000">
                <a:latin typeface="+mn-ea"/>
              </a:endParaRPr>
            </a:p>
          </p:txBody>
        </p:sp>
        <p:sp>
          <p:nvSpPr>
            <p:cNvPr id="57430" name="Line 9"/>
            <p:cNvSpPr>
              <a:spLocks noChangeShapeType="1"/>
            </p:cNvSpPr>
            <p:nvPr/>
          </p:nvSpPr>
          <p:spPr bwMode="auto">
            <a:xfrm>
              <a:off x="912" y="2880"/>
              <a:ext cx="3168" cy="0"/>
            </a:xfrm>
            <a:prstGeom prst="line">
              <a:avLst/>
            </a:prstGeom>
            <a:noFill/>
            <a:ln w="28575">
              <a:solidFill>
                <a:schemeClr val="tx1"/>
              </a:solidFill>
              <a:round/>
              <a:headEnd/>
              <a:tailEnd/>
            </a:ln>
          </p:spPr>
          <p:txBody>
            <a:bodyPr/>
            <a:lstStyle/>
            <a:p>
              <a:endParaRPr lang="zh-CN" altLang="en-US" sz="2000">
                <a:latin typeface="+mn-ea"/>
              </a:endParaRPr>
            </a:p>
          </p:txBody>
        </p:sp>
      </p:grpSp>
      <p:sp>
        <p:nvSpPr>
          <p:cNvPr id="57346" name="Rectangle 2"/>
          <p:cNvSpPr>
            <a:spLocks noGrp="1" noChangeArrowheads="1"/>
          </p:cNvSpPr>
          <p:nvPr>
            <p:ph type="title"/>
          </p:nvPr>
        </p:nvSpPr>
        <p:spPr/>
        <p:txBody>
          <a:bodyPr/>
          <a:lstStyle/>
          <a:p>
            <a:pPr eaLnBrk="1" hangingPunct="1"/>
            <a:r>
              <a:rPr lang="en-US" altLang="zh-CN"/>
              <a:t>4k*4</a:t>
            </a:r>
            <a:r>
              <a:rPr lang="zh-CN" altLang="en-US"/>
              <a:t>位存储体</a:t>
            </a:r>
          </a:p>
        </p:txBody>
      </p:sp>
      <p:grpSp>
        <p:nvGrpSpPr>
          <p:cNvPr id="3" name="Group 10"/>
          <p:cNvGrpSpPr>
            <a:grpSpLocks/>
          </p:cNvGrpSpPr>
          <p:nvPr/>
        </p:nvGrpSpPr>
        <p:grpSpPr bwMode="auto">
          <a:xfrm>
            <a:off x="772886" y="2428748"/>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1</a:t>
              </a:r>
              <a:r>
                <a:rPr lang="en-US" altLang="zh-CN" sz="2000">
                  <a:latin typeface="+mn-ea"/>
                </a:rPr>
                <a:t> </a:t>
              </a:r>
              <a:endParaRPr lang="en-US" altLang="zh-CN" sz="2000">
                <a:effectLst>
                  <a:outerShdw blurRad="38100" dist="38100" dir="2700000" algn="tl">
                    <a:srgbClr val="C0C0C0"/>
                  </a:outerShdw>
                </a:effectLst>
                <a:latin typeface="+mn-ea"/>
              </a:endParaRPr>
            </a:p>
          </p:txBody>
        </p:sp>
      </p:grpSp>
      <p:grpSp>
        <p:nvGrpSpPr>
          <p:cNvPr id="4" name="Group 14"/>
          <p:cNvGrpSpPr>
            <a:grpSpLocks/>
          </p:cNvGrpSpPr>
          <p:nvPr/>
        </p:nvGrpSpPr>
        <p:grpSpPr bwMode="auto">
          <a:xfrm>
            <a:off x="2296885" y="4100386"/>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grpSp>
          <p:nvGrpSpPr>
            <p:cNvPr id="57414" name="Group 18"/>
            <p:cNvGrpSpPr>
              <a:grpSpLocks/>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headEnd/>
                <a:tailEnd/>
              </a:ln>
            </p:spPr>
            <p:txBody>
              <a:bodyPr/>
              <a:lstStyle/>
              <a:p>
                <a:endParaRPr lang="zh-CN" altLang="en-US" sz="2000">
                  <a:latin typeface="+mn-ea"/>
                </a:endParaRPr>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headEnd/>
                <a:tailEnd/>
              </a:ln>
            </p:spPr>
            <p:txBody>
              <a:bodyPr/>
              <a:lstStyle/>
              <a:p>
                <a:endParaRPr lang="zh-CN" altLang="en-US" sz="2000">
                  <a:latin typeface="+mn-ea"/>
                </a:endParaRPr>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headEnd/>
                <a:tailEnd/>
              </a:ln>
            </p:spPr>
            <p:txBody>
              <a:bodyPr wrap="none" anchor="ctr"/>
              <a:lstStyle/>
              <a:p>
                <a:pPr algn="ctr"/>
                <a:endParaRPr lang="zh-CN" altLang="en-US" sz="2000">
                  <a:latin typeface="+mn-ea"/>
                </a:endParaRPr>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headEnd/>
              <a:tailEnd/>
            </a:ln>
          </p:spPr>
          <p:txBody>
            <a:bodyPr wrap="none" anchor="ctr"/>
            <a:lstStyle/>
            <a:p>
              <a:pPr algn="ctr"/>
              <a:endParaRPr lang="zh-CN" altLang="en-US" sz="2000">
                <a:latin typeface="+mn-ea"/>
              </a:endParaRPr>
            </a:p>
          </p:txBody>
        </p:sp>
      </p:grpSp>
      <p:grpSp>
        <p:nvGrpSpPr>
          <p:cNvPr id="6" name="Group 40"/>
          <p:cNvGrpSpPr>
            <a:grpSpLocks/>
          </p:cNvGrpSpPr>
          <p:nvPr/>
        </p:nvGrpSpPr>
        <p:grpSpPr bwMode="auto">
          <a:xfrm>
            <a:off x="3238275" y="1966786"/>
            <a:ext cx="1620839" cy="3052762"/>
            <a:chOff x="1985" y="1443"/>
            <a:chExt cx="1021" cy="1923"/>
          </a:xfrm>
        </p:grpSpPr>
        <p:sp>
          <p:nvSpPr>
            <p:cNvPr id="57398" name="Rectangle 41"/>
            <p:cNvSpPr>
              <a:spLocks noChangeArrowheads="1"/>
            </p:cNvSpPr>
            <p:nvPr/>
          </p:nvSpPr>
          <p:spPr bwMode="auto">
            <a:xfrm>
              <a:off x="2256"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0" name="Line 43"/>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1" name="Line 44"/>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2" name="Line 45"/>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3" name="Line 46"/>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4" name="Line 47"/>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15" name="Text Box 51"/>
            <p:cNvSpPr txBox="1">
              <a:spLocks noChangeArrowheads="1"/>
            </p:cNvSpPr>
            <p:nvPr/>
          </p:nvSpPr>
          <p:spPr bwMode="auto">
            <a:xfrm>
              <a:off x="1985" y="3197"/>
              <a:ext cx="478" cy="169"/>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6" name="Text Box 52"/>
            <p:cNvSpPr txBox="1">
              <a:spLocks noChangeArrowheads="1"/>
            </p:cNvSpPr>
            <p:nvPr/>
          </p:nvSpPr>
          <p:spPr bwMode="auto">
            <a:xfrm>
              <a:off x="2640"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17" name="Text Box 53"/>
            <p:cNvSpPr txBox="1">
              <a:spLocks noChangeArrowheads="1"/>
            </p:cNvSpPr>
            <p:nvPr/>
          </p:nvSpPr>
          <p:spPr bwMode="auto">
            <a:xfrm>
              <a:off x="2304" y="3171"/>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7" name="Group 54"/>
          <p:cNvGrpSpPr>
            <a:grpSpLocks/>
          </p:cNvGrpSpPr>
          <p:nvPr/>
        </p:nvGrpSpPr>
        <p:grpSpPr bwMode="auto">
          <a:xfrm>
            <a:off x="4887685" y="1966786"/>
            <a:ext cx="1524000" cy="3052762"/>
            <a:chOff x="3024" y="1443"/>
            <a:chExt cx="960" cy="1923"/>
          </a:xfrm>
        </p:grpSpPr>
        <p:sp>
          <p:nvSpPr>
            <p:cNvPr id="57385" name="Rectangle 55"/>
            <p:cNvSpPr>
              <a:spLocks noChangeArrowheads="1"/>
            </p:cNvSpPr>
            <p:nvPr/>
          </p:nvSpPr>
          <p:spPr bwMode="auto">
            <a:xfrm>
              <a:off x="3264"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7" name="Line 57"/>
            <p:cNvSpPr>
              <a:spLocks noChangeShapeType="1"/>
            </p:cNvSpPr>
            <p:nvPr/>
          </p:nvSpPr>
          <p:spPr bwMode="auto">
            <a:xfrm>
              <a:off x="3024"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8" name="Line 58"/>
            <p:cNvSpPr>
              <a:spLocks noChangeShapeType="1"/>
            </p:cNvSpPr>
            <p:nvPr/>
          </p:nvSpPr>
          <p:spPr bwMode="auto">
            <a:xfrm>
              <a:off x="3024"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9" name="Line 59"/>
            <p:cNvSpPr>
              <a:spLocks noChangeShapeType="1"/>
            </p:cNvSpPr>
            <p:nvPr/>
          </p:nvSpPr>
          <p:spPr bwMode="auto">
            <a:xfrm>
              <a:off x="3024"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0" name="Line 60"/>
            <p:cNvSpPr>
              <a:spLocks noChangeShapeType="1"/>
            </p:cNvSpPr>
            <p:nvPr/>
          </p:nvSpPr>
          <p:spPr bwMode="auto">
            <a:xfrm>
              <a:off x="3024"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1" name="Line 61"/>
            <p:cNvSpPr>
              <a:spLocks noChangeShapeType="1"/>
            </p:cNvSpPr>
            <p:nvPr/>
          </p:nvSpPr>
          <p:spPr bwMode="auto">
            <a:xfrm>
              <a:off x="3024"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29" name="Text Box 65"/>
            <p:cNvSpPr txBox="1">
              <a:spLocks noChangeArrowheads="1"/>
            </p:cNvSpPr>
            <p:nvPr/>
          </p:nvSpPr>
          <p:spPr bwMode="auto">
            <a:xfrm>
              <a:off x="3042" y="3171"/>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0" name="Text Box 66"/>
            <p:cNvSpPr txBox="1">
              <a:spLocks noChangeArrowheads="1"/>
            </p:cNvSpPr>
            <p:nvPr/>
          </p:nvSpPr>
          <p:spPr bwMode="auto">
            <a:xfrm>
              <a:off x="3618"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31" name="Text Box 67"/>
            <p:cNvSpPr txBox="1">
              <a:spLocks noChangeArrowheads="1"/>
            </p:cNvSpPr>
            <p:nvPr/>
          </p:nvSpPr>
          <p:spPr bwMode="auto">
            <a:xfrm>
              <a:off x="3282"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grpSp>
      <p:grpSp>
        <p:nvGrpSpPr>
          <p:cNvPr id="8" name="Group 68"/>
          <p:cNvGrpSpPr>
            <a:grpSpLocks/>
          </p:cNvGrpSpPr>
          <p:nvPr/>
        </p:nvGrpSpPr>
        <p:grpSpPr bwMode="auto">
          <a:xfrm>
            <a:off x="6262479" y="1966786"/>
            <a:ext cx="1644655" cy="3052762"/>
            <a:chOff x="3890" y="1443"/>
            <a:chExt cx="1036" cy="1923"/>
          </a:xfrm>
        </p:grpSpPr>
        <p:sp>
          <p:nvSpPr>
            <p:cNvPr id="57372" name="Rectangle 69"/>
            <p:cNvSpPr>
              <a:spLocks noChangeArrowheads="1"/>
            </p:cNvSpPr>
            <p:nvPr/>
          </p:nvSpPr>
          <p:spPr bwMode="auto">
            <a:xfrm>
              <a:off x="4224"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4" name="Line 71"/>
            <p:cNvSpPr>
              <a:spLocks noChangeShapeType="1"/>
            </p:cNvSpPr>
            <p:nvPr/>
          </p:nvSpPr>
          <p:spPr bwMode="auto">
            <a:xfrm>
              <a:off x="3984"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5" name="Line 72"/>
            <p:cNvSpPr>
              <a:spLocks noChangeShapeType="1"/>
            </p:cNvSpPr>
            <p:nvPr/>
          </p:nvSpPr>
          <p:spPr bwMode="auto">
            <a:xfrm>
              <a:off x="3984"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6" name="Line 73"/>
            <p:cNvSpPr>
              <a:spLocks noChangeShapeType="1"/>
            </p:cNvSpPr>
            <p:nvPr/>
          </p:nvSpPr>
          <p:spPr bwMode="auto">
            <a:xfrm>
              <a:off x="3984"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7" name="Line 74"/>
            <p:cNvSpPr>
              <a:spLocks noChangeShapeType="1"/>
            </p:cNvSpPr>
            <p:nvPr/>
          </p:nvSpPr>
          <p:spPr bwMode="auto">
            <a:xfrm>
              <a:off x="3984"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8" name="Line 75"/>
            <p:cNvSpPr>
              <a:spLocks noChangeShapeType="1"/>
            </p:cNvSpPr>
            <p:nvPr/>
          </p:nvSpPr>
          <p:spPr bwMode="auto">
            <a:xfrm>
              <a:off x="3984"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43" name="Text Box 79"/>
            <p:cNvSpPr txBox="1">
              <a:spLocks noChangeArrowheads="1"/>
            </p:cNvSpPr>
            <p:nvPr/>
          </p:nvSpPr>
          <p:spPr bwMode="auto">
            <a:xfrm>
              <a:off x="3890" y="3171"/>
              <a:ext cx="478"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4" name="Text Box 80"/>
            <p:cNvSpPr txBox="1">
              <a:spLocks noChangeArrowheads="1"/>
            </p:cNvSpPr>
            <p:nvPr/>
          </p:nvSpPr>
          <p:spPr bwMode="auto">
            <a:xfrm>
              <a:off x="4560"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45" name="Text Box 81"/>
            <p:cNvSpPr txBox="1">
              <a:spLocks noChangeArrowheads="1"/>
            </p:cNvSpPr>
            <p:nvPr/>
          </p:nvSpPr>
          <p:spPr bwMode="auto">
            <a:xfrm>
              <a:off x="4224"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grpSp>
      <p:grpSp>
        <p:nvGrpSpPr>
          <p:cNvPr id="9" name="Group 82"/>
          <p:cNvGrpSpPr>
            <a:grpSpLocks/>
          </p:cNvGrpSpPr>
          <p:nvPr/>
        </p:nvGrpSpPr>
        <p:grpSpPr bwMode="auto">
          <a:xfrm>
            <a:off x="2401660" y="1638968"/>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2</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headEnd/>
              <a:tailEnd/>
            </a:ln>
          </p:spPr>
          <p:txBody>
            <a:bodyPr lIns="0" tIns="0" rIns="0" bIns="0"/>
            <a:lstStyle/>
            <a:p>
              <a:pPr algn="ctr">
                <a:defRPr/>
              </a:pPr>
              <a:r>
                <a:rPr lang="en-US" altLang="zh-CN" sz="2000" dirty="0">
                  <a:latin typeface="+mn-ea"/>
                </a:rPr>
                <a:t>D</a:t>
              </a:r>
              <a:r>
                <a:rPr lang="en-US" altLang="zh-CN" sz="2000" baseline="-25000" dirty="0">
                  <a:latin typeface="+mn-ea"/>
                </a:rPr>
                <a:t>3</a:t>
              </a:r>
              <a:endParaRPr lang="en-US" altLang="zh-CN" sz="2000" dirty="0">
                <a:effectLst>
                  <a:outerShdw blurRad="38100" dist="38100" dir="2700000" algn="tl">
                    <a:srgbClr val="C0C0C0"/>
                  </a:outerShdw>
                </a:effectLst>
                <a:latin typeface="+mn-ea"/>
              </a:endParaRPr>
            </a:p>
          </p:txBody>
        </p:sp>
      </p:grpSp>
      <p:grpSp>
        <p:nvGrpSpPr>
          <p:cNvPr id="10" name="Group 26"/>
          <p:cNvGrpSpPr>
            <a:grpSpLocks/>
          </p:cNvGrpSpPr>
          <p:nvPr/>
        </p:nvGrpSpPr>
        <p:grpSpPr bwMode="auto">
          <a:xfrm>
            <a:off x="1763486" y="1966786"/>
            <a:ext cx="1571625" cy="3052762"/>
            <a:chOff x="1056" y="1443"/>
            <a:chExt cx="990" cy="1923"/>
          </a:xfrm>
        </p:grpSpPr>
        <p:sp>
          <p:nvSpPr>
            <p:cNvPr id="57355" name="Rectangle 27"/>
            <p:cNvSpPr>
              <a:spLocks noChangeArrowheads="1"/>
            </p:cNvSpPr>
            <p:nvPr/>
          </p:nvSpPr>
          <p:spPr bwMode="auto">
            <a:xfrm>
              <a:off x="1296" y="1683"/>
              <a:ext cx="672" cy="960"/>
            </a:xfrm>
            <a:prstGeom prst="rect">
              <a:avLst/>
            </a:prstGeom>
            <a:solidFill>
              <a:srgbClr val="99FFCC"/>
            </a:solidFill>
            <a:ln w="38100" algn="ctr">
              <a:solidFill>
                <a:schemeClr val="tx1"/>
              </a:solidFill>
              <a:miter lim="800000"/>
              <a:headEnd/>
              <a:tailEnd/>
            </a:ln>
          </p:spPr>
          <p:txBody>
            <a:bodyPr wrap="none" anchor="ctr"/>
            <a:lstStyle/>
            <a:p>
              <a:pPr algn="ctr"/>
              <a:r>
                <a:rPr lang="en-US" altLang="zh-CN" sz="2000">
                  <a:solidFill>
                    <a:srgbClr val="0000FF"/>
                  </a:solidFill>
                  <a:latin typeface="+mn-ea"/>
                </a:rPr>
                <a:t>64*64</a:t>
              </a: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7" name="Line 29"/>
            <p:cNvSpPr>
              <a:spLocks noChangeShapeType="1"/>
            </p:cNvSpPr>
            <p:nvPr/>
          </p:nvSpPr>
          <p:spPr bwMode="auto">
            <a:xfrm>
              <a:off x="1056" y="1971"/>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8" name="Line 30"/>
            <p:cNvSpPr>
              <a:spLocks noChangeShapeType="1"/>
            </p:cNvSpPr>
            <p:nvPr/>
          </p:nvSpPr>
          <p:spPr bwMode="auto">
            <a:xfrm>
              <a:off x="1056" y="2115"/>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59" name="Line 31"/>
            <p:cNvSpPr>
              <a:spLocks noChangeShapeType="1"/>
            </p:cNvSpPr>
            <p:nvPr/>
          </p:nvSpPr>
          <p:spPr bwMode="auto">
            <a:xfrm>
              <a:off x="1056" y="2259"/>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0" name="Line 32"/>
            <p:cNvSpPr>
              <a:spLocks noChangeShapeType="1"/>
            </p:cNvSpPr>
            <p:nvPr/>
          </p:nvSpPr>
          <p:spPr bwMode="auto">
            <a:xfrm>
              <a:off x="1056" y="2403"/>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1" name="Line 33"/>
            <p:cNvSpPr>
              <a:spLocks noChangeShapeType="1"/>
            </p:cNvSpPr>
            <p:nvPr/>
          </p:nvSpPr>
          <p:spPr bwMode="auto">
            <a:xfrm>
              <a:off x="1056" y="2547"/>
              <a:ext cx="24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881701" name="Text Box 37"/>
            <p:cNvSpPr txBox="1">
              <a:spLocks noChangeArrowheads="1"/>
            </p:cNvSpPr>
            <p:nvPr/>
          </p:nvSpPr>
          <p:spPr bwMode="auto">
            <a:xfrm>
              <a:off x="1104" y="3171"/>
              <a:ext cx="366" cy="195"/>
            </a:xfrm>
            <a:prstGeom prst="rect">
              <a:avLst/>
            </a:prstGeom>
            <a:noFill/>
            <a:ln w="16510">
              <a:noFill/>
              <a:miter lim="800000"/>
              <a:headEnd/>
              <a:tailEnd/>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2" name="Text Box 38"/>
            <p:cNvSpPr txBox="1">
              <a:spLocks noChangeArrowheads="1"/>
            </p:cNvSpPr>
            <p:nvPr/>
          </p:nvSpPr>
          <p:spPr bwMode="auto">
            <a:xfrm>
              <a:off x="1680"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Y</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03" name="Text Box 39"/>
            <p:cNvSpPr txBox="1">
              <a:spLocks noChangeArrowheads="1"/>
            </p:cNvSpPr>
            <p:nvPr/>
          </p:nvSpPr>
          <p:spPr bwMode="auto">
            <a:xfrm>
              <a:off x="1344" y="3171"/>
              <a:ext cx="366" cy="195"/>
            </a:xfrm>
            <a:prstGeom prst="rect">
              <a:avLst/>
            </a:prstGeom>
            <a:noFill/>
            <a:ln w="16510">
              <a:noFill/>
              <a:miter lim="800000"/>
              <a:headEnd/>
              <a:tailEnd/>
            </a:ln>
            <a:effectLst/>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grpSp>
      <p:grpSp>
        <p:nvGrpSpPr>
          <p:cNvPr id="15" name="组合 14"/>
          <p:cNvGrpSpPr/>
          <p:nvPr/>
        </p:nvGrpSpPr>
        <p:grpSpPr>
          <a:xfrm>
            <a:off x="8545285" y="1649553"/>
            <a:ext cx="2336712" cy="3411398"/>
            <a:chOff x="8545285" y="1649553"/>
            <a:chExt cx="2336712" cy="3411398"/>
          </a:xfrm>
        </p:grpSpPr>
        <p:sp>
          <p:nvSpPr>
            <p:cNvPr id="110" name="Rectangle 5"/>
            <p:cNvSpPr>
              <a:spLocks noChangeArrowheads="1"/>
            </p:cNvSpPr>
            <p:nvPr/>
          </p:nvSpPr>
          <p:spPr bwMode="auto">
            <a:xfrm>
              <a:off x="9740738" y="2441116"/>
              <a:ext cx="1066800" cy="1524000"/>
            </a:xfrm>
            <a:prstGeom prst="rect">
              <a:avLst/>
            </a:prstGeom>
            <a:solidFill>
              <a:srgbClr val="99FFCC"/>
            </a:solidFill>
            <a:ln w="19050" algn="ctr">
              <a:solidFill>
                <a:schemeClr val="tx1"/>
              </a:solidFill>
              <a:miter lim="800000"/>
              <a:headEnd/>
              <a:tailEnd/>
            </a:ln>
            <a:effectLst/>
          </p:spPr>
          <p:txBody>
            <a:bodyPr wrap="none" anchor="ctr"/>
            <a:lstStyle/>
            <a:p>
              <a:pPr algn="ctr">
                <a:defRPr/>
              </a:pPr>
              <a:r>
                <a:rPr lang="en-US" altLang="zh-CN" sz="2000">
                  <a:effectLst>
                    <a:outerShdw blurRad="38100" dist="38100" dir="2700000" algn="tl">
                      <a:srgbClr val="FFFFFF"/>
                    </a:outerShdw>
                  </a:effectLst>
                  <a:latin typeface="+mn-ea"/>
                </a:rPr>
                <a:t>64*64</a:t>
              </a:r>
            </a:p>
          </p:txBody>
        </p:sp>
        <p:sp>
          <p:nvSpPr>
            <p:cNvPr id="93" name="Rectangle 14"/>
            <p:cNvSpPr>
              <a:spLocks noChangeArrowheads="1"/>
            </p:cNvSpPr>
            <p:nvPr/>
          </p:nvSpPr>
          <p:spPr bwMode="auto">
            <a:xfrm>
              <a:off x="9583509" y="2576386"/>
              <a:ext cx="1066800" cy="1524000"/>
            </a:xfrm>
            <a:prstGeom prst="rect">
              <a:avLst/>
            </a:prstGeom>
            <a:solidFill>
              <a:srgbClr val="99FFCC"/>
            </a:solidFill>
            <a:ln w="19050" algn="ctr">
              <a:solidFill>
                <a:schemeClr val="tx1"/>
              </a:solidFill>
              <a:miter lim="800000"/>
              <a:headEnd/>
              <a:tailEnd/>
            </a:ln>
            <a:effectLst/>
          </p:spPr>
          <p:txBody>
            <a:bodyPr wrap="none" anchor="ctr"/>
            <a:lstStyle/>
            <a:p>
              <a:pPr algn="ctr">
                <a:defRPr/>
              </a:pPr>
              <a:r>
                <a:rPr lang="en-US" altLang="zh-CN" sz="2000" dirty="0">
                  <a:effectLst>
                    <a:outerShdw blurRad="38100" dist="38100" dir="2700000" algn="tl">
                      <a:srgbClr val="FFFFFF"/>
                    </a:outerShdw>
                  </a:effectLst>
                  <a:latin typeface="+mn-ea"/>
                </a:rPr>
                <a:t>64*64</a:t>
              </a:r>
            </a:p>
            <a:p>
              <a:pPr algn="ctr">
                <a:defRPr/>
              </a:pPr>
              <a:r>
                <a:rPr lang="en-US" altLang="zh-CN" sz="2000" dirty="0">
                  <a:effectLst>
                    <a:outerShdw blurRad="38100" dist="38100" dir="2700000" algn="tl">
                      <a:srgbClr val="FFFFFF"/>
                    </a:outerShdw>
                  </a:effectLst>
                  <a:latin typeface="+mn-ea"/>
                </a:rPr>
                <a:t>4</a:t>
              </a:r>
              <a:r>
                <a:rPr lang="zh-CN" altLang="en-US" sz="2000" dirty="0">
                  <a:effectLst>
                    <a:outerShdw blurRad="38100" dist="38100" dir="2700000" algn="tl">
                      <a:srgbClr val="FFFFFF"/>
                    </a:outerShdw>
                  </a:effectLst>
                  <a:latin typeface="+mn-ea"/>
                </a:rPr>
                <a:t>片</a:t>
              </a:r>
              <a:endParaRPr lang="en-US" altLang="zh-CN" sz="2000" dirty="0">
                <a:effectLst>
                  <a:outerShdw blurRad="38100" dist="38100" dir="2700000" algn="tl">
                    <a:srgbClr val="FFFFFF"/>
                  </a:outerShdw>
                </a:effectLst>
                <a:latin typeface="+mn-ea"/>
              </a:endParaRPr>
            </a:p>
          </p:txBody>
        </p:sp>
        <p:sp>
          <p:nvSpPr>
            <p:cNvPr id="94" name="Line 15"/>
            <p:cNvSpPr>
              <a:spLocks noChangeShapeType="1"/>
            </p:cNvSpPr>
            <p:nvPr/>
          </p:nvSpPr>
          <p:spPr bwMode="auto">
            <a:xfrm>
              <a:off x="9202509" y="28049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5" name="Line 16"/>
            <p:cNvSpPr>
              <a:spLocks noChangeShapeType="1"/>
            </p:cNvSpPr>
            <p:nvPr/>
          </p:nvSpPr>
          <p:spPr bwMode="auto">
            <a:xfrm>
              <a:off x="9202509" y="30335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6" name="Line 17"/>
            <p:cNvSpPr>
              <a:spLocks noChangeShapeType="1"/>
            </p:cNvSpPr>
            <p:nvPr/>
          </p:nvSpPr>
          <p:spPr bwMode="auto">
            <a:xfrm>
              <a:off x="9202509" y="32621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7" name="Line 18"/>
            <p:cNvSpPr>
              <a:spLocks noChangeShapeType="1"/>
            </p:cNvSpPr>
            <p:nvPr/>
          </p:nvSpPr>
          <p:spPr bwMode="auto">
            <a:xfrm>
              <a:off x="9202509" y="34907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8" name="Line 19"/>
            <p:cNvSpPr>
              <a:spLocks noChangeShapeType="1"/>
            </p:cNvSpPr>
            <p:nvPr/>
          </p:nvSpPr>
          <p:spPr bwMode="auto">
            <a:xfrm>
              <a:off x="9202509" y="37193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99" name="Line 20"/>
            <p:cNvSpPr>
              <a:spLocks noChangeShapeType="1"/>
            </p:cNvSpPr>
            <p:nvPr/>
          </p:nvSpPr>
          <p:spPr bwMode="auto">
            <a:xfrm>
              <a:off x="9202509" y="3947986"/>
              <a:ext cx="381000" cy="0"/>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0" name="Line 21"/>
            <p:cNvSpPr>
              <a:spLocks noChangeShapeType="1"/>
            </p:cNvSpPr>
            <p:nvPr/>
          </p:nvSpPr>
          <p:spPr bwMode="auto">
            <a:xfrm flipV="1">
              <a:off x="9812109" y="4100386"/>
              <a:ext cx="0" cy="688182"/>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1" name="Line 22"/>
            <p:cNvSpPr>
              <a:spLocks noChangeShapeType="1"/>
            </p:cNvSpPr>
            <p:nvPr/>
          </p:nvSpPr>
          <p:spPr bwMode="auto">
            <a:xfrm flipV="1">
              <a:off x="10497909" y="4100386"/>
              <a:ext cx="0" cy="688182"/>
            </a:xfrm>
            <a:prstGeom prst="line">
              <a:avLst/>
            </a:prstGeom>
            <a:noFill/>
            <a:ln w="19050">
              <a:solidFill>
                <a:schemeClr val="tx1"/>
              </a:solidFill>
              <a:round/>
              <a:headEnd/>
              <a:tailEnd type="triangle" w="med" len="med"/>
            </a:ln>
          </p:spPr>
          <p:txBody>
            <a:bodyPr/>
            <a:lstStyle/>
            <a:p>
              <a:endParaRPr lang="zh-CN" altLang="en-US" sz="2000">
                <a:latin typeface="+mn-ea"/>
              </a:endParaRPr>
            </a:p>
          </p:txBody>
        </p:sp>
        <p:sp>
          <p:nvSpPr>
            <p:cNvPr id="103" name="Text Box 24"/>
            <p:cNvSpPr txBox="1">
              <a:spLocks noChangeArrowheads="1"/>
            </p:cNvSpPr>
            <p:nvPr/>
          </p:nvSpPr>
          <p:spPr bwMode="auto">
            <a:xfrm>
              <a:off x="9386572" y="4751388"/>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Y</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04" name="Text Box 25"/>
            <p:cNvSpPr txBox="1">
              <a:spLocks noChangeArrowheads="1"/>
            </p:cNvSpPr>
            <p:nvPr/>
          </p:nvSpPr>
          <p:spPr bwMode="auto">
            <a:xfrm>
              <a:off x="10300972" y="4751388"/>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Y</a:t>
              </a:r>
              <a:r>
                <a:rPr lang="en-US" altLang="zh-CN" sz="2000" baseline="-25000">
                  <a:latin typeface="+mn-ea"/>
                </a:rPr>
                <a:t>63</a:t>
              </a:r>
              <a:endParaRPr lang="en-US" altLang="zh-CN" sz="2000">
                <a:effectLst>
                  <a:outerShdw blurRad="38100" dist="38100" dir="2700000" algn="tl">
                    <a:srgbClr val="C0C0C0"/>
                  </a:outerShdw>
                </a:effectLst>
                <a:latin typeface="+mn-ea"/>
              </a:endParaRPr>
            </a:p>
          </p:txBody>
        </p:sp>
        <p:sp>
          <p:nvSpPr>
            <p:cNvPr id="105" name="Text Box 26"/>
            <p:cNvSpPr txBox="1">
              <a:spLocks noChangeArrowheads="1"/>
            </p:cNvSpPr>
            <p:nvPr/>
          </p:nvSpPr>
          <p:spPr bwMode="auto">
            <a:xfrm>
              <a:off x="9767572" y="4751388"/>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sp>
          <p:nvSpPr>
            <p:cNvPr id="113" name="Text Box 28"/>
            <p:cNvSpPr txBox="1">
              <a:spLocks noChangeArrowheads="1"/>
            </p:cNvSpPr>
            <p:nvPr/>
          </p:nvSpPr>
          <p:spPr bwMode="auto">
            <a:xfrm>
              <a:off x="8545285" y="2576385"/>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X</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14" name="Text Box 29"/>
            <p:cNvSpPr txBox="1">
              <a:spLocks noChangeArrowheads="1"/>
            </p:cNvSpPr>
            <p:nvPr/>
          </p:nvSpPr>
          <p:spPr bwMode="auto">
            <a:xfrm>
              <a:off x="8545285" y="3714623"/>
              <a:ext cx="581025" cy="309563"/>
            </a:xfrm>
            <a:prstGeom prst="rect">
              <a:avLst/>
            </a:prstGeom>
            <a:noFill/>
            <a:ln w="16510">
              <a:noFill/>
              <a:miter lim="800000"/>
              <a:headEnd/>
              <a:tailEnd/>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15" name="Text Box 30"/>
            <p:cNvSpPr txBox="1">
              <a:spLocks noChangeArrowheads="1"/>
            </p:cNvSpPr>
            <p:nvPr/>
          </p:nvSpPr>
          <p:spPr bwMode="auto">
            <a:xfrm>
              <a:off x="8545285" y="2876423"/>
              <a:ext cx="581025" cy="309563"/>
            </a:xfrm>
            <a:prstGeom prst="rect">
              <a:avLst/>
            </a:prstGeom>
            <a:noFill/>
            <a:ln w="16510">
              <a:noFill/>
              <a:miter lim="800000"/>
              <a:headEnd/>
              <a:tailEnd/>
            </a:ln>
          </p:spPr>
          <p:txBody>
            <a:bodyPr lIns="0" tIns="0" rIns="0" bIns="0"/>
            <a:lstStyle/>
            <a:p>
              <a:pPr algn="ctr">
                <a:defRPr/>
              </a:pPr>
              <a:r>
                <a:rPr lang="en-US" altLang="zh-CN" sz="2000" dirty="0">
                  <a:latin typeface="+mn-ea"/>
                </a:rPr>
                <a:t>X</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cxnSp>
          <p:nvCxnSpPr>
            <p:cNvPr id="14" name="直接箭头连接符 13"/>
            <p:cNvCxnSpPr/>
            <p:nvPr/>
          </p:nvCxnSpPr>
          <p:spPr>
            <a:xfrm flipV="1">
              <a:off x="10156375" y="1933264"/>
              <a:ext cx="0" cy="6431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 Box 28"/>
            <p:cNvSpPr txBox="1">
              <a:spLocks noChangeArrowheads="1"/>
            </p:cNvSpPr>
            <p:nvPr/>
          </p:nvSpPr>
          <p:spPr bwMode="auto">
            <a:xfrm>
              <a:off x="9865862" y="1649553"/>
              <a:ext cx="581025" cy="309563"/>
            </a:xfrm>
            <a:prstGeom prst="rect">
              <a:avLst/>
            </a:prstGeom>
            <a:noFill/>
            <a:ln w="16510">
              <a:noFill/>
              <a:miter lim="800000"/>
              <a:headEnd/>
              <a:tailEnd/>
            </a:ln>
          </p:spPr>
          <p:txBody>
            <a:bodyPr lIns="0" tIns="0" rIns="0" bIns="0"/>
            <a:lstStyle/>
            <a:p>
              <a:pPr algn="ctr">
                <a:defRPr/>
              </a:pPr>
              <a:r>
                <a:rPr lang="en-US" altLang="zh-CN" sz="2000" b="1" dirty="0">
                  <a:latin typeface="+mn-ea"/>
                </a:rPr>
                <a:t>D</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grpSp>
      <p:grpSp>
        <p:nvGrpSpPr>
          <p:cNvPr id="123" name="组合 122">
            <a:extLst>
              <a:ext uri="{FF2B5EF4-FFF2-40B4-BE49-F238E27FC236}">
                <a16:creationId xmlns:a16="http://schemas.microsoft.com/office/drawing/2014/main" id="{8290AFFA-5954-43B2-9E25-77DB5E178460}"/>
              </a:ext>
            </a:extLst>
          </p:cNvPr>
          <p:cNvGrpSpPr/>
          <p:nvPr/>
        </p:nvGrpSpPr>
        <p:grpSpPr>
          <a:xfrm>
            <a:off x="4216172" y="5493283"/>
            <a:ext cx="3743732" cy="579957"/>
            <a:chOff x="747312" y="4732301"/>
            <a:chExt cx="1887608" cy="579957"/>
          </a:xfrm>
        </p:grpSpPr>
        <p:sp>
          <p:nvSpPr>
            <p:cNvPr id="124" name="矩形 123">
              <a:extLst>
                <a:ext uri="{FF2B5EF4-FFF2-40B4-BE49-F238E27FC236}">
                  <a16:creationId xmlns:a16="http://schemas.microsoft.com/office/drawing/2014/main" id="{D2EA2FE2-746F-4AAB-85CE-AB44F64ED41A}"/>
                </a:ext>
              </a:extLst>
            </p:cNvPr>
            <p:cNvSpPr/>
            <p:nvPr/>
          </p:nvSpPr>
          <p:spPr>
            <a:xfrm>
              <a:off x="747312"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BAC7BD4A-A4F1-46FD-B146-38590863C8B2}"/>
                </a:ext>
              </a:extLst>
            </p:cNvPr>
            <p:cNvSpPr/>
            <p:nvPr/>
          </p:nvSpPr>
          <p:spPr>
            <a:xfrm>
              <a:off x="750662" y="4822224"/>
              <a:ext cx="1882602" cy="400110"/>
            </a:xfrm>
            <a:prstGeom prst="rect">
              <a:avLst/>
            </a:prstGeom>
          </p:spPr>
          <p:txBody>
            <a:bodyPr wrap="square">
              <a:spAutoFit/>
            </a:bodyPr>
            <a:lstStyle/>
            <a:p>
              <a:pPr algn="ctr">
                <a:defRPr/>
              </a:pPr>
              <a:r>
                <a:rPr lang="zh-CN" altLang="en-US" sz="2000" b="1" dirty="0">
                  <a:solidFill>
                    <a:schemeClr val="bg1"/>
                  </a:solidFill>
                  <a:latin typeface="+mn-ea"/>
                </a:rPr>
                <a:t>行列选择信号如何产生？</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1957616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wipe(left)">
                                      <p:cBhvr>
                                        <p:cTn id="5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dirty="0"/>
              <a:t>地址译码器</a:t>
            </a:r>
          </a:p>
        </p:txBody>
      </p:sp>
      <p:grpSp>
        <p:nvGrpSpPr>
          <p:cNvPr id="12" name="组合 11">
            <a:extLst>
              <a:ext uri="{FF2B5EF4-FFF2-40B4-BE49-F238E27FC236}">
                <a16:creationId xmlns:a16="http://schemas.microsoft.com/office/drawing/2014/main" id="{15980C09-4CD7-4346-AC00-9E5F5EB38989}"/>
              </a:ext>
            </a:extLst>
          </p:cNvPr>
          <p:cNvGrpSpPr/>
          <p:nvPr/>
        </p:nvGrpSpPr>
        <p:grpSpPr>
          <a:xfrm>
            <a:off x="967223" y="1599748"/>
            <a:ext cx="2999642" cy="4409917"/>
            <a:chOff x="852923" y="1599748"/>
            <a:chExt cx="2999642" cy="4409917"/>
          </a:xfrm>
        </p:grpSpPr>
        <p:cxnSp>
          <p:nvCxnSpPr>
            <p:cNvPr id="5" name="直接箭头连接符 4"/>
            <p:cNvCxnSpPr/>
            <p:nvPr/>
          </p:nvCxnSpPr>
          <p:spPr>
            <a:xfrm>
              <a:off x="3104420" y="199686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梯形 2"/>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itchFamily="18" charset="0"/>
                <a:ea typeface="宋体" pitchFamily="2" charset="-122"/>
              </a:endParaRPr>
            </a:p>
          </p:txBody>
        </p:sp>
        <p:cxnSp>
          <p:nvCxnSpPr>
            <p:cNvPr id="132" name="直接箭头连接符 131"/>
            <p:cNvCxnSpPr/>
            <p:nvPr/>
          </p:nvCxnSpPr>
          <p:spPr>
            <a:xfrm>
              <a:off x="3104420" y="2436558"/>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3104420" y="2876249"/>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3104420" y="3315940"/>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3104420" y="375563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3104420" y="419532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3104420" y="463501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3104420" y="507470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1516061" y="309990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1516061" y="353959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1516061" y="397928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37449" y="2980058"/>
              <a:ext cx="492443" cy="1503646"/>
            </a:xfrm>
            <a:prstGeom prst="rect">
              <a:avLst/>
            </a:prstGeom>
            <a:noFill/>
          </p:spPr>
          <p:txBody>
            <a:bodyPr vert="eaVert" wrap="square" rtlCol="0">
              <a:spAutoFit/>
            </a:bodyPr>
            <a:lstStyle/>
            <a:p>
              <a:r>
                <a:rPr lang="zh-CN" altLang="en-US" sz="2000" b="1" spc="300" dirty="0"/>
                <a:t>译码器</a:t>
              </a:r>
            </a:p>
          </p:txBody>
        </p:sp>
        <p:sp>
          <p:nvSpPr>
            <p:cNvPr id="8" name="文本框 7"/>
            <p:cNvSpPr txBox="1"/>
            <p:nvPr/>
          </p:nvSpPr>
          <p:spPr>
            <a:xfrm>
              <a:off x="1001318" y="2840657"/>
              <a:ext cx="482824" cy="400110"/>
            </a:xfrm>
            <a:prstGeom prst="rect">
              <a:avLst/>
            </a:prstGeom>
            <a:noFill/>
          </p:spPr>
          <p:txBody>
            <a:bodyPr wrap="none" rtlCol="0">
              <a:spAutoFit/>
            </a:bodyPr>
            <a:lstStyle/>
            <a:p>
              <a:r>
                <a:rPr lang="en-US" altLang="zh-CN" sz="2000" b="1" dirty="0"/>
                <a:t>A</a:t>
              </a:r>
              <a:r>
                <a:rPr lang="en-US" altLang="zh-CN" sz="2000" b="1" baseline="-25000" dirty="0"/>
                <a:t>2</a:t>
              </a:r>
              <a:endParaRPr lang="zh-CN" altLang="en-US" sz="2000" b="1" baseline="-25000" dirty="0"/>
            </a:p>
          </p:txBody>
        </p:sp>
        <p:sp>
          <p:nvSpPr>
            <p:cNvPr id="148" name="文本框 147"/>
            <p:cNvSpPr txBox="1"/>
            <p:nvPr/>
          </p:nvSpPr>
          <p:spPr>
            <a:xfrm>
              <a:off x="1009700" y="3270194"/>
              <a:ext cx="482824" cy="400110"/>
            </a:xfrm>
            <a:prstGeom prst="rect">
              <a:avLst/>
            </a:prstGeom>
            <a:noFill/>
          </p:spPr>
          <p:txBody>
            <a:bodyPr wrap="none" rtlCol="0">
              <a:spAutoFit/>
            </a:bodyPr>
            <a:lstStyle/>
            <a:p>
              <a:r>
                <a:rPr lang="en-US" altLang="zh-CN" sz="2000" b="1" dirty="0"/>
                <a:t>A</a:t>
              </a:r>
              <a:r>
                <a:rPr lang="en-US" altLang="zh-CN" sz="2000" b="1" baseline="-25000" dirty="0"/>
                <a:t>1</a:t>
              </a:r>
              <a:endParaRPr lang="zh-CN" altLang="en-US" sz="2000" b="1" baseline="-25000" dirty="0"/>
            </a:p>
          </p:txBody>
        </p:sp>
        <p:sp>
          <p:nvSpPr>
            <p:cNvPr id="149" name="文本框 148"/>
            <p:cNvSpPr txBox="1"/>
            <p:nvPr/>
          </p:nvSpPr>
          <p:spPr>
            <a:xfrm>
              <a:off x="1018082" y="3699731"/>
              <a:ext cx="482824" cy="400110"/>
            </a:xfrm>
            <a:prstGeom prst="rect">
              <a:avLst/>
            </a:prstGeom>
            <a:noFill/>
          </p:spPr>
          <p:txBody>
            <a:bodyPr wrap="none" rtlCol="0">
              <a:spAutoFit/>
            </a:bodyPr>
            <a:lstStyle/>
            <a:p>
              <a:r>
                <a:rPr lang="en-US" altLang="zh-CN" sz="2000" b="1" dirty="0"/>
                <a:t>A</a:t>
              </a:r>
              <a:r>
                <a:rPr lang="en-US" altLang="zh-CN" sz="2000" b="1" baseline="-25000" dirty="0"/>
                <a:t>0</a:t>
              </a:r>
              <a:endParaRPr lang="zh-CN" altLang="en-US" sz="2000" b="1" baseline="-25000" dirty="0"/>
            </a:p>
          </p:txBody>
        </p:sp>
        <p:sp>
          <p:nvSpPr>
            <p:cNvPr id="153" name="文本框 152"/>
            <p:cNvSpPr txBox="1"/>
            <p:nvPr/>
          </p:nvSpPr>
          <p:spPr>
            <a:xfrm>
              <a:off x="3089079" y="1599748"/>
              <a:ext cx="457176" cy="400110"/>
            </a:xfrm>
            <a:prstGeom prst="rect">
              <a:avLst/>
            </a:prstGeom>
            <a:noFill/>
          </p:spPr>
          <p:txBody>
            <a:bodyPr wrap="none" rtlCol="0">
              <a:spAutoFit/>
            </a:bodyPr>
            <a:lstStyle/>
            <a:p>
              <a:r>
                <a:rPr lang="en-US" altLang="zh-CN" sz="2000" b="1" dirty="0"/>
                <a:t>Y</a:t>
              </a:r>
              <a:r>
                <a:rPr lang="en-US" altLang="zh-CN" sz="2000" b="1" baseline="-25000" dirty="0"/>
                <a:t>7</a:t>
              </a:r>
              <a:endParaRPr lang="zh-CN" altLang="en-US" sz="2000" b="1" baseline="-25000" dirty="0"/>
            </a:p>
          </p:txBody>
        </p:sp>
        <p:sp>
          <p:nvSpPr>
            <p:cNvPr id="154" name="文本框 153"/>
            <p:cNvSpPr txBox="1"/>
            <p:nvPr/>
          </p:nvSpPr>
          <p:spPr>
            <a:xfrm>
              <a:off x="3097461" y="2029285"/>
              <a:ext cx="457176" cy="400110"/>
            </a:xfrm>
            <a:prstGeom prst="rect">
              <a:avLst/>
            </a:prstGeom>
            <a:noFill/>
          </p:spPr>
          <p:txBody>
            <a:bodyPr wrap="none" rtlCol="0">
              <a:spAutoFit/>
            </a:bodyPr>
            <a:lstStyle/>
            <a:p>
              <a:r>
                <a:rPr lang="en-US" altLang="zh-CN" sz="2000" b="1" dirty="0"/>
                <a:t>Y</a:t>
              </a:r>
              <a:r>
                <a:rPr lang="en-US" altLang="zh-CN" sz="2000" b="1" baseline="-25000" dirty="0"/>
                <a:t>6</a:t>
              </a:r>
              <a:endParaRPr lang="zh-CN" altLang="en-US" sz="2000" b="1" baseline="-25000" dirty="0"/>
            </a:p>
          </p:txBody>
        </p:sp>
        <p:sp>
          <p:nvSpPr>
            <p:cNvPr id="155" name="文本框 154"/>
            <p:cNvSpPr txBox="1"/>
            <p:nvPr/>
          </p:nvSpPr>
          <p:spPr>
            <a:xfrm>
              <a:off x="3105843" y="2458822"/>
              <a:ext cx="457176" cy="400110"/>
            </a:xfrm>
            <a:prstGeom prst="rect">
              <a:avLst/>
            </a:prstGeom>
            <a:noFill/>
          </p:spPr>
          <p:txBody>
            <a:bodyPr wrap="none" rtlCol="0">
              <a:spAutoFit/>
            </a:bodyPr>
            <a:lstStyle/>
            <a:p>
              <a:r>
                <a:rPr lang="en-US" altLang="zh-CN" sz="2000" b="1" dirty="0"/>
                <a:t>Y</a:t>
              </a:r>
              <a:r>
                <a:rPr lang="en-US" altLang="zh-CN" sz="2000" b="1" baseline="-25000" dirty="0"/>
                <a:t>5</a:t>
              </a:r>
              <a:endParaRPr lang="zh-CN" altLang="en-US" sz="2000" b="1" baseline="-25000" dirty="0"/>
            </a:p>
          </p:txBody>
        </p:sp>
        <p:sp>
          <p:nvSpPr>
            <p:cNvPr id="156" name="文本框 155"/>
            <p:cNvSpPr txBox="1"/>
            <p:nvPr/>
          </p:nvSpPr>
          <p:spPr>
            <a:xfrm>
              <a:off x="3095909" y="2915143"/>
              <a:ext cx="457176" cy="400110"/>
            </a:xfrm>
            <a:prstGeom prst="rect">
              <a:avLst/>
            </a:prstGeom>
            <a:noFill/>
          </p:spPr>
          <p:txBody>
            <a:bodyPr wrap="none" rtlCol="0">
              <a:spAutoFit/>
            </a:bodyPr>
            <a:lstStyle/>
            <a:p>
              <a:r>
                <a:rPr lang="en-US" altLang="zh-CN" sz="2000" b="1" dirty="0"/>
                <a:t>Y</a:t>
              </a:r>
              <a:r>
                <a:rPr lang="en-US" altLang="zh-CN" sz="2000" b="1" baseline="-25000" dirty="0"/>
                <a:t>4</a:t>
              </a:r>
              <a:endParaRPr lang="zh-CN" altLang="en-US" sz="2000" b="1" baseline="-25000" dirty="0"/>
            </a:p>
          </p:txBody>
        </p:sp>
        <p:sp>
          <p:nvSpPr>
            <p:cNvPr id="157" name="文本框 156"/>
            <p:cNvSpPr txBox="1"/>
            <p:nvPr/>
          </p:nvSpPr>
          <p:spPr>
            <a:xfrm>
              <a:off x="3104291" y="3344680"/>
              <a:ext cx="457176" cy="400110"/>
            </a:xfrm>
            <a:prstGeom prst="rect">
              <a:avLst/>
            </a:prstGeom>
            <a:noFill/>
          </p:spPr>
          <p:txBody>
            <a:bodyPr wrap="none" rtlCol="0">
              <a:spAutoFit/>
            </a:bodyPr>
            <a:lstStyle/>
            <a:p>
              <a:r>
                <a:rPr lang="en-US" altLang="zh-CN" sz="2000" b="1" dirty="0"/>
                <a:t>Y</a:t>
              </a:r>
              <a:r>
                <a:rPr lang="en-US" altLang="zh-CN" sz="2000" b="1" baseline="-25000" dirty="0"/>
                <a:t>3</a:t>
              </a:r>
              <a:endParaRPr lang="zh-CN" altLang="en-US" sz="2000" b="1" baseline="-25000" dirty="0"/>
            </a:p>
          </p:txBody>
        </p:sp>
        <p:sp>
          <p:nvSpPr>
            <p:cNvPr id="158" name="文本框 157"/>
            <p:cNvSpPr txBox="1"/>
            <p:nvPr/>
          </p:nvSpPr>
          <p:spPr>
            <a:xfrm>
              <a:off x="3112673" y="3774217"/>
              <a:ext cx="457176" cy="400110"/>
            </a:xfrm>
            <a:prstGeom prst="rect">
              <a:avLst/>
            </a:prstGeom>
            <a:noFill/>
          </p:spPr>
          <p:txBody>
            <a:bodyPr wrap="none" rtlCol="0">
              <a:spAutoFit/>
            </a:bodyPr>
            <a:lstStyle/>
            <a:p>
              <a:r>
                <a:rPr lang="en-US" altLang="zh-CN" sz="2000" b="1" dirty="0"/>
                <a:t>Y</a:t>
              </a:r>
              <a:r>
                <a:rPr lang="en-US" altLang="zh-CN" sz="2000" b="1" baseline="-25000" dirty="0"/>
                <a:t>2</a:t>
              </a:r>
              <a:endParaRPr lang="zh-CN" altLang="en-US" sz="2000" b="1" baseline="-25000" dirty="0"/>
            </a:p>
          </p:txBody>
        </p:sp>
        <p:sp>
          <p:nvSpPr>
            <p:cNvPr id="159" name="文本框 158"/>
            <p:cNvSpPr txBox="1"/>
            <p:nvPr/>
          </p:nvSpPr>
          <p:spPr>
            <a:xfrm>
              <a:off x="3102739" y="4230538"/>
              <a:ext cx="457176" cy="400110"/>
            </a:xfrm>
            <a:prstGeom prst="rect">
              <a:avLst/>
            </a:prstGeom>
            <a:noFill/>
          </p:spPr>
          <p:txBody>
            <a:bodyPr wrap="none" rtlCol="0">
              <a:spAutoFit/>
            </a:bodyPr>
            <a:lstStyle/>
            <a:p>
              <a:r>
                <a:rPr lang="en-US" altLang="zh-CN" sz="2000" b="1" dirty="0"/>
                <a:t>Y</a:t>
              </a:r>
              <a:r>
                <a:rPr lang="en-US" altLang="zh-CN" sz="2000" b="1" baseline="-25000" dirty="0"/>
                <a:t>1</a:t>
              </a:r>
              <a:endParaRPr lang="zh-CN" altLang="en-US" sz="2000" b="1" baseline="-25000" dirty="0"/>
            </a:p>
          </p:txBody>
        </p:sp>
        <p:sp>
          <p:nvSpPr>
            <p:cNvPr id="160" name="文本框 159"/>
            <p:cNvSpPr txBox="1"/>
            <p:nvPr/>
          </p:nvSpPr>
          <p:spPr>
            <a:xfrm>
              <a:off x="3111121" y="4660075"/>
              <a:ext cx="457176" cy="400110"/>
            </a:xfrm>
            <a:prstGeom prst="rect">
              <a:avLst/>
            </a:prstGeom>
            <a:noFill/>
          </p:spPr>
          <p:txBody>
            <a:bodyPr wrap="none" rtlCol="0">
              <a:spAutoFit/>
            </a:bodyPr>
            <a:lstStyle/>
            <a:p>
              <a:r>
                <a:rPr lang="en-US" altLang="zh-CN" sz="2000" b="1" dirty="0"/>
                <a:t>Y</a:t>
              </a:r>
              <a:r>
                <a:rPr lang="en-US" altLang="zh-CN" sz="2000" b="1" baseline="-25000" dirty="0"/>
                <a:t>0</a:t>
              </a:r>
              <a:endParaRPr lang="zh-CN" altLang="en-US" sz="2000" b="1" baseline="-25000" dirty="0"/>
            </a:p>
          </p:txBody>
        </p:sp>
        <p:sp>
          <p:nvSpPr>
            <p:cNvPr id="165" name="文本框 164"/>
            <p:cNvSpPr txBox="1"/>
            <p:nvPr/>
          </p:nvSpPr>
          <p:spPr>
            <a:xfrm>
              <a:off x="2315120" y="5609555"/>
              <a:ext cx="540533" cy="400110"/>
            </a:xfrm>
            <a:prstGeom prst="rect">
              <a:avLst/>
            </a:prstGeom>
            <a:noFill/>
          </p:spPr>
          <p:txBody>
            <a:bodyPr wrap="none" rtlCol="0">
              <a:spAutoFit/>
            </a:bodyPr>
            <a:lstStyle/>
            <a:p>
              <a:r>
                <a:rPr lang="en-US" altLang="zh-CN" sz="2000" b="1" dirty="0"/>
                <a:t>OE</a:t>
              </a:r>
              <a:endParaRPr lang="zh-CN" altLang="en-US" sz="2000" b="1" baseline="-25000" dirty="0"/>
            </a:p>
          </p:txBody>
        </p:sp>
        <p:cxnSp>
          <p:nvCxnSpPr>
            <p:cNvPr id="11" name="直接连接符 10"/>
            <p:cNvCxnSpPr/>
            <p:nvPr/>
          </p:nvCxnSpPr>
          <p:spPr>
            <a:xfrm flipV="1">
              <a:off x="2591799" y="5074707"/>
              <a:ext cx="0" cy="534848"/>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A4C129D9-95AC-4308-A359-EC15B6F561E1}"/>
                </a:ext>
              </a:extLst>
            </p:cNvPr>
            <p:cNvSpPr txBox="1"/>
            <p:nvPr/>
          </p:nvSpPr>
          <p:spPr>
            <a:xfrm>
              <a:off x="852923" y="5255612"/>
              <a:ext cx="954107" cy="707886"/>
            </a:xfrm>
            <a:prstGeom prst="rect">
              <a:avLst/>
            </a:prstGeom>
            <a:noFill/>
          </p:spPr>
          <p:txBody>
            <a:bodyPr wrap="none" rtlCol="0">
              <a:spAutoFit/>
            </a:bodyPr>
            <a:lstStyle/>
            <a:p>
              <a:pPr algn="ctr"/>
              <a:r>
                <a:rPr lang="en-US" altLang="zh-CN" sz="2000" b="1" dirty="0"/>
                <a:t>3:8</a:t>
              </a:r>
            </a:p>
            <a:p>
              <a:pPr algn="ctr"/>
              <a:r>
                <a:rPr lang="zh-CN" altLang="en-US" sz="2000" b="1" dirty="0"/>
                <a:t>译码器</a:t>
              </a:r>
              <a:endParaRPr lang="zh-CN" altLang="en-US" sz="2000" b="1" baseline="-25000" dirty="0"/>
            </a:p>
          </p:txBody>
        </p:sp>
      </p:grpSp>
      <p:pic>
        <p:nvPicPr>
          <p:cNvPr id="10" name="图片 9">
            <a:extLst>
              <a:ext uri="{FF2B5EF4-FFF2-40B4-BE49-F238E27FC236}">
                <a16:creationId xmlns:a16="http://schemas.microsoft.com/office/drawing/2014/main" id="{91CD4FD5-1387-4208-A94C-BEA69F1C1BB9}"/>
              </a:ext>
            </a:extLst>
          </p:cNvPr>
          <p:cNvPicPr>
            <a:picLocks noChangeAspect="1"/>
          </p:cNvPicPr>
          <p:nvPr/>
        </p:nvPicPr>
        <p:blipFill>
          <a:blip r:embed="rId3">
            <a:duotone>
              <a:schemeClr val="accent5">
                <a:shade val="45000"/>
                <a:satMod val="135000"/>
              </a:schemeClr>
              <a:prstClr val="white"/>
            </a:duotone>
          </a:blip>
          <a:stretch>
            <a:fillRect/>
          </a:stretch>
        </p:blipFill>
        <p:spPr>
          <a:xfrm>
            <a:off x="5048082" y="1861217"/>
            <a:ext cx="6134218" cy="3677028"/>
          </a:xfrm>
          <a:prstGeom prst="rect">
            <a:avLst/>
          </a:prstGeom>
        </p:spPr>
      </p:pic>
      <p:grpSp>
        <p:nvGrpSpPr>
          <p:cNvPr id="65" name="组合 64">
            <a:extLst>
              <a:ext uri="{FF2B5EF4-FFF2-40B4-BE49-F238E27FC236}">
                <a16:creationId xmlns:a16="http://schemas.microsoft.com/office/drawing/2014/main" id="{7C6A08EC-C207-4488-8861-9E385391EADB}"/>
              </a:ext>
            </a:extLst>
          </p:cNvPr>
          <p:cNvGrpSpPr/>
          <p:nvPr/>
        </p:nvGrpSpPr>
        <p:grpSpPr>
          <a:xfrm>
            <a:off x="2604501" y="7375059"/>
            <a:ext cx="3054729" cy="523220"/>
            <a:chOff x="4965243" y="1863083"/>
            <a:chExt cx="3054729" cy="523220"/>
          </a:xfrm>
        </p:grpSpPr>
        <p:sp>
          <p:nvSpPr>
            <p:cNvPr id="66" name="文本框 65">
              <a:extLst>
                <a:ext uri="{FF2B5EF4-FFF2-40B4-BE49-F238E27FC236}">
                  <a16:creationId xmlns:a16="http://schemas.microsoft.com/office/drawing/2014/main" id="{9BEB5704-8845-42DF-8870-0A5D2F668897}"/>
                </a:ext>
              </a:extLst>
            </p:cNvPr>
            <p:cNvSpPr txBox="1"/>
            <p:nvPr/>
          </p:nvSpPr>
          <p:spPr>
            <a:xfrm>
              <a:off x="4965243"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0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67" name="直接连接符 66">
              <a:extLst>
                <a:ext uri="{FF2B5EF4-FFF2-40B4-BE49-F238E27FC236}">
                  <a16:creationId xmlns:a16="http://schemas.microsoft.com/office/drawing/2014/main" id="{BF38C201-2410-4C4C-9969-1627554E7582}"/>
                </a:ext>
              </a:extLst>
            </p:cNvPr>
            <p:cNvCxnSpPr/>
            <p:nvPr/>
          </p:nvCxnSpPr>
          <p:spPr>
            <a:xfrm>
              <a:off x="6069119"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09A1FCD2-20C6-422C-8F9D-60B40A0F85D7}"/>
                </a:ext>
              </a:extLst>
            </p:cNvPr>
            <p:cNvCxnSpPr/>
            <p:nvPr/>
          </p:nvCxnSpPr>
          <p:spPr>
            <a:xfrm>
              <a:off x="6458201"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0EBC34D-94EF-4F02-AFBD-DD867017BF76}"/>
                </a:ext>
              </a:extLst>
            </p:cNvPr>
            <p:cNvCxnSpPr/>
            <p:nvPr/>
          </p:nvCxnSpPr>
          <p:spPr>
            <a:xfrm>
              <a:off x="687268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0BEF3732-66DE-406C-AC64-F4E506064903}"/>
              </a:ext>
            </a:extLst>
          </p:cNvPr>
          <p:cNvGrpSpPr/>
          <p:nvPr/>
        </p:nvGrpSpPr>
        <p:grpSpPr>
          <a:xfrm>
            <a:off x="2591800" y="8403175"/>
            <a:ext cx="3054729" cy="523220"/>
            <a:chOff x="4901742" y="2891199"/>
            <a:chExt cx="3054729" cy="523220"/>
          </a:xfrm>
        </p:grpSpPr>
        <p:sp>
          <p:nvSpPr>
            <p:cNvPr id="71" name="文本框 70">
              <a:extLst>
                <a:ext uri="{FF2B5EF4-FFF2-40B4-BE49-F238E27FC236}">
                  <a16:creationId xmlns:a16="http://schemas.microsoft.com/office/drawing/2014/main" id="{4F3F4A77-1E58-4FB8-A5C3-555526E0C3B4}"/>
                </a:ext>
              </a:extLst>
            </p:cNvPr>
            <p:cNvSpPr txBox="1"/>
            <p:nvPr/>
          </p:nvSpPr>
          <p:spPr>
            <a:xfrm>
              <a:off x="4901742" y="28911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1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2" name="直接连接符 71">
              <a:extLst>
                <a:ext uri="{FF2B5EF4-FFF2-40B4-BE49-F238E27FC236}">
                  <a16:creationId xmlns:a16="http://schemas.microsoft.com/office/drawing/2014/main" id="{ABB34BE4-02C9-4C26-95AA-8048E8BB4A3A}"/>
                </a:ext>
              </a:extLst>
            </p:cNvPr>
            <p:cNvCxnSpPr/>
            <p:nvPr/>
          </p:nvCxnSpPr>
          <p:spPr>
            <a:xfrm>
              <a:off x="6018319"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803E52E3-00BD-4792-9D96-827AC663F7B8}"/>
                </a:ext>
              </a:extLst>
            </p:cNvPr>
            <p:cNvCxnSpPr/>
            <p:nvPr/>
          </p:nvCxnSpPr>
          <p:spPr>
            <a:xfrm>
              <a:off x="6407401"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6013F68C-AD00-4C3F-9ADC-00EDA408F640}"/>
              </a:ext>
            </a:extLst>
          </p:cNvPr>
          <p:cNvGrpSpPr/>
          <p:nvPr/>
        </p:nvGrpSpPr>
        <p:grpSpPr>
          <a:xfrm>
            <a:off x="2591799" y="9431291"/>
            <a:ext cx="3054729" cy="523220"/>
            <a:chOff x="4901741" y="3919315"/>
            <a:chExt cx="3054729" cy="523220"/>
          </a:xfrm>
        </p:grpSpPr>
        <p:sp>
          <p:nvSpPr>
            <p:cNvPr id="75" name="文本框 74">
              <a:extLst>
                <a:ext uri="{FF2B5EF4-FFF2-40B4-BE49-F238E27FC236}">
                  <a16:creationId xmlns:a16="http://schemas.microsoft.com/office/drawing/2014/main" id="{1D2A3976-D309-4AFC-AF83-911BAD0DA7FC}"/>
                </a:ext>
              </a:extLst>
            </p:cNvPr>
            <p:cNvSpPr txBox="1"/>
            <p:nvPr/>
          </p:nvSpPr>
          <p:spPr>
            <a:xfrm>
              <a:off x="4901741"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2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6" name="直接连接符 75">
              <a:extLst>
                <a:ext uri="{FF2B5EF4-FFF2-40B4-BE49-F238E27FC236}">
                  <a16:creationId xmlns:a16="http://schemas.microsoft.com/office/drawing/2014/main" id="{48786033-E1DE-40C8-BCB9-7A95D6183426}"/>
                </a:ext>
              </a:extLst>
            </p:cNvPr>
            <p:cNvCxnSpPr/>
            <p:nvPr/>
          </p:nvCxnSpPr>
          <p:spPr>
            <a:xfrm>
              <a:off x="6018319"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D9184D8-86F8-476C-A821-D8CCF5F008E5}"/>
                </a:ext>
              </a:extLst>
            </p:cNvPr>
            <p:cNvCxnSpPr/>
            <p:nvPr/>
          </p:nvCxnSpPr>
          <p:spPr>
            <a:xfrm>
              <a:off x="6809183"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F48FC6C1-837D-4925-96FB-AB329B348C4B}"/>
              </a:ext>
            </a:extLst>
          </p:cNvPr>
          <p:cNvGrpSpPr/>
          <p:nvPr/>
        </p:nvGrpSpPr>
        <p:grpSpPr>
          <a:xfrm>
            <a:off x="2604498" y="10459406"/>
            <a:ext cx="3054729" cy="523220"/>
            <a:chOff x="4901740" y="4947430"/>
            <a:chExt cx="3054729" cy="523220"/>
          </a:xfrm>
        </p:grpSpPr>
        <p:sp>
          <p:nvSpPr>
            <p:cNvPr id="79" name="文本框 78">
              <a:extLst>
                <a:ext uri="{FF2B5EF4-FFF2-40B4-BE49-F238E27FC236}">
                  <a16:creationId xmlns:a16="http://schemas.microsoft.com/office/drawing/2014/main" id="{9FB65B49-BB4E-4BAA-9D3F-AA278FF69356}"/>
                </a:ext>
              </a:extLst>
            </p:cNvPr>
            <p:cNvSpPr txBox="1"/>
            <p:nvPr/>
          </p:nvSpPr>
          <p:spPr>
            <a:xfrm>
              <a:off x="4901740" y="4947430"/>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3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0" name="直接连接符 79">
              <a:extLst>
                <a:ext uri="{FF2B5EF4-FFF2-40B4-BE49-F238E27FC236}">
                  <a16:creationId xmlns:a16="http://schemas.microsoft.com/office/drawing/2014/main" id="{6E114CE8-17FC-41F7-9849-C9B3E9040C14}"/>
                </a:ext>
              </a:extLst>
            </p:cNvPr>
            <p:cNvCxnSpPr/>
            <p:nvPr/>
          </p:nvCxnSpPr>
          <p:spPr>
            <a:xfrm>
              <a:off x="6018319" y="5000552"/>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08FC19BB-2F45-4BF6-95D4-87CDFF064826}"/>
              </a:ext>
            </a:extLst>
          </p:cNvPr>
          <p:cNvGrpSpPr/>
          <p:nvPr/>
        </p:nvGrpSpPr>
        <p:grpSpPr>
          <a:xfrm>
            <a:off x="5940313" y="7375059"/>
            <a:ext cx="3054729" cy="523220"/>
            <a:chOff x="8301055" y="1863083"/>
            <a:chExt cx="3054729" cy="523220"/>
          </a:xfrm>
        </p:grpSpPr>
        <p:sp>
          <p:nvSpPr>
            <p:cNvPr id="82" name="文本框 81">
              <a:extLst>
                <a:ext uri="{FF2B5EF4-FFF2-40B4-BE49-F238E27FC236}">
                  <a16:creationId xmlns:a16="http://schemas.microsoft.com/office/drawing/2014/main" id="{1DAD88D6-3C38-4324-B919-D1F2E4E3BFC1}"/>
                </a:ext>
              </a:extLst>
            </p:cNvPr>
            <p:cNvSpPr txBox="1"/>
            <p:nvPr/>
          </p:nvSpPr>
          <p:spPr>
            <a:xfrm>
              <a:off x="8301055"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4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3" name="直接连接符 82">
              <a:extLst>
                <a:ext uri="{FF2B5EF4-FFF2-40B4-BE49-F238E27FC236}">
                  <a16:creationId xmlns:a16="http://schemas.microsoft.com/office/drawing/2014/main" id="{CD857196-8B5C-4C68-829D-DDE089D9401C}"/>
                </a:ext>
              </a:extLst>
            </p:cNvPr>
            <p:cNvCxnSpPr/>
            <p:nvPr/>
          </p:nvCxnSpPr>
          <p:spPr>
            <a:xfrm>
              <a:off x="979401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25B3196-5A68-46C7-9E2A-711CD06B1A2B}"/>
                </a:ext>
              </a:extLst>
            </p:cNvPr>
            <p:cNvCxnSpPr/>
            <p:nvPr/>
          </p:nvCxnSpPr>
          <p:spPr>
            <a:xfrm>
              <a:off x="10195795"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A64CBD25-D55E-4ED9-A86A-FA10DD6E2C27}"/>
              </a:ext>
            </a:extLst>
          </p:cNvPr>
          <p:cNvGrpSpPr/>
          <p:nvPr/>
        </p:nvGrpSpPr>
        <p:grpSpPr>
          <a:xfrm>
            <a:off x="5927612" y="8415875"/>
            <a:ext cx="3054729" cy="523220"/>
            <a:chOff x="8275654" y="2903899"/>
            <a:chExt cx="3054729" cy="523220"/>
          </a:xfrm>
        </p:grpSpPr>
        <p:sp>
          <p:nvSpPr>
            <p:cNvPr id="86" name="文本框 85">
              <a:extLst>
                <a:ext uri="{FF2B5EF4-FFF2-40B4-BE49-F238E27FC236}">
                  <a16:creationId xmlns:a16="http://schemas.microsoft.com/office/drawing/2014/main" id="{EDCEB286-A530-4648-8278-1268C74A364F}"/>
                </a:ext>
              </a:extLst>
            </p:cNvPr>
            <p:cNvSpPr txBox="1"/>
            <p:nvPr/>
          </p:nvSpPr>
          <p:spPr>
            <a:xfrm>
              <a:off x="8275654" y="29038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5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7" name="直接连接符 86">
              <a:extLst>
                <a:ext uri="{FF2B5EF4-FFF2-40B4-BE49-F238E27FC236}">
                  <a16:creationId xmlns:a16="http://schemas.microsoft.com/office/drawing/2014/main" id="{13666C0F-4814-4A6B-9F89-42750E66F913}"/>
                </a:ext>
              </a:extLst>
            </p:cNvPr>
            <p:cNvCxnSpPr/>
            <p:nvPr/>
          </p:nvCxnSpPr>
          <p:spPr>
            <a:xfrm>
              <a:off x="9794013" y="29602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E65D91A0-2058-46A8-B11C-0B5D77529042}"/>
              </a:ext>
            </a:extLst>
          </p:cNvPr>
          <p:cNvGrpSpPr/>
          <p:nvPr/>
        </p:nvGrpSpPr>
        <p:grpSpPr>
          <a:xfrm>
            <a:off x="5927611" y="9431291"/>
            <a:ext cx="3054729" cy="523220"/>
            <a:chOff x="8224853" y="3919315"/>
            <a:chExt cx="3054729" cy="523220"/>
          </a:xfrm>
        </p:grpSpPr>
        <p:sp>
          <p:nvSpPr>
            <p:cNvPr id="89" name="文本框 88">
              <a:extLst>
                <a:ext uri="{FF2B5EF4-FFF2-40B4-BE49-F238E27FC236}">
                  <a16:creationId xmlns:a16="http://schemas.microsoft.com/office/drawing/2014/main" id="{8B907130-E550-4FA2-A5FA-775B3E027092}"/>
                </a:ext>
              </a:extLst>
            </p:cNvPr>
            <p:cNvSpPr txBox="1"/>
            <p:nvPr/>
          </p:nvSpPr>
          <p:spPr>
            <a:xfrm>
              <a:off x="8224853"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6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90" name="直接连接符 89">
              <a:extLst>
                <a:ext uri="{FF2B5EF4-FFF2-40B4-BE49-F238E27FC236}">
                  <a16:creationId xmlns:a16="http://schemas.microsoft.com/office/drawing/2014/main" id="{209B9CA9-3CAA-49EE-AE2C-E87067ACDAAA}"/>
                </a:ext>
              </a:extLst>
            </p:cNvPr>
            <p:cNvCxnSpPr/>
            <p:nvPr/>
          </p:nvCxnSpPr>
          <p:spPr>
            <a:xfrm>
              <a:off x="10124213" y="3960561"/>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文本框 90">
            <a:extLst>
              <a:ext uri="{FF2B5EF4-FFF2-40B4-BE49-F238E27FC236}">
                <a16:creationId xmlns:a16="http://schemas.microsoft.com/office/drawing/2014/main" id="{8965C4E8-9CDE-497C-8D37-88D5B382A33C}"/>
              </a:ext>
            </a:extLst>
          </p:cNvPr>
          <p:cNvSpPr txBox="1"/>
          <p:nvPr/>
        </p:nvSpPr>
        <p:spPr>
          <a:xfrm>
            <a:off x="5927610" y="10459406"/>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7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spTree>
    <p:extLst>
      <p:ext uri="{BB962C8B-B14F-4D97-AF65-F5344CB8AC3E}">
        <p14:creationId xmlns:p14="http://schemas.microsoft.com/office/powerpoint/2010/main" val="594097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中的译码器</a:t>
            </a:r>
          </a:p>
        </p:txBody>
      </p:sp>
      <p:pic>
        <p:nvPicPr>
          <p:cNvPr id="5" name="内容占位符 4" descr="D:\百度云同步盘\0常用文件\J教学资料\教材建设\circ\decoder.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96745" y="1875453"/>
            <a:ext cx="10527975" cy="2758421"/>
          </a:xfrm>
          <a:prstGeom prst="rect">
            <a:avLst/>
          </a:prstGeom>
          <a:noFill/>
          <a:ln>
            <a:noFill/>
          </a:ln>
        </p:spPr>
      </p:pic>
      <p:grpSp>
        <p:nvGrpSpPr>
          <p:cNvPr id="4" name="组合 3">
            <a:extLst>
              <a:ext uri="{FF2B5EF4-FFF2-40B4-BE49-F238E27FC236}">
                <a16:creationId xmlns:a16="http://schemas.microsoft.com/office/drawing/2014/main" id="{8290AFFA-5954-43B2-9E25-77DB5E178460}"/>
              </a:ext>
            </a:extLst>
          </p:cNvPr>
          <p:cNvGrpSpPr/>
          <p:nvPr/>
        </p:nvGrpSpPr>
        <p:grpSpPr>
          <a:xfrm>
            <a:off x="4242857" y="5509610"/>
            <a:ext cx="3743735" cy="579957"/>
            <a:chOff x="665665" y="4732301"/>
            <a:chExt cx="1887609" cy="579957"/>
          </a:xfrm>
        </p:grpSpPr>
        <p:sp>
          <p:nvSpPr>
            <p:cNvPr id="6" name="矩形 5">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361504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中的多路选择器</a:t>
            </a:r>
          </a:p>
        </p:txBody>
      </p:sp>
      <p:pic>
        <p:nvPicPr>
          <p:cNvPr id="5" name="内容占位符 4" descr="D:\百度云同步盘\0常用文件\J教学资料\教材建设\circ\MUX.pn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53306" y="2132856"/>
            <a:ext cx="10700494" cy="2347457"/>
          </a:xfrm>
          <a:prstGeom prst="rect">
            <a:avLst/>
          </a:prstGeom>
          <a:noFill/>
          <a:ln>
            <a:noFill/>
          </a:ln>
        </p:spPr>
      </p:pic>
      <p:grpSp>
        <p:nvGrpSpPr>
          <p:cNvPr id="4" name="组合 3">
            <a:extLst>
              <a:ext uri="{FF2B5EF4-FFF2-40B4-BE49-F238E27FC236}">
                <a16:creationId xmlns:a16="http://schemas.microsoft.com/office/drawing/2014/main" id="{8290AFFA-5954-43B2-9E25-77DB5E178460}"/>
              </a:ext>
            </a:extLst>
          </p:cNvPr>
          <p:cNvGrpSpPr/>
          <p:nvPr/>
        </p:nvGrpSpPr>
        <p:grpSpPr>
          <a:xfrm>
            <a:off x="4242857" y="5509610"/>
            <a:ext cx="3743735" cy="579957"/>
            <a:chOff x="665665" y="4732301"/>
            <a:chExt cx="1887609" cy="579957"/>
          </a:xfrm>
        </p:grpSpPr>
        <p:sp>
          <p:nvSpPr>
            <p:cNvPr id="6" name="矩形 5">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404045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中的解复用器</a:t>
            </a:r>
          </a:p>
        </p:txBody>
      </p:sp>
      <p:pic>
        <p:nvPicPr>
          <p:cNvPr id="5" name="内容占位符 4" descr="D:\百度云同步盘\0常用文件\J教学资料\教材建设\circ\demux.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53721" y="1990260"/>
            <a:ext cx="10500079" cy="2432450"/>
          </a:xfrm>
          <a:prstGeom prst="rect">
            <a:avLst/>
          </a:prstGeom>
          <a:noFill/>
          <a:ln>
            <a:noFill/>
          </a:ln>
        </p:spPr>
      </p:pic>
      <p:grpSp>
        <p:nvGrpSpPr>
          <p:cNvPr id="4" name="组合 3">
            <a:extLst>
              <a:ext uri="{FF2B5EF4-FFF2-40B4-BE49-F238E27FC236}">
                <a16:creationId xmlns:a16="http://schemas.microsoft.com/office/drawing/2014/main" id="{8290AFFA-5954-43B2-9E25-77DB5E178460}"/>
              </a:ext>
            </a:extLst>
          </p:cNvPr>
          <p:cNvGrpSpPr/>
          <p:nvPr/>
        </p:nvGrpSpPr>
        <p:grpSpPr>
          <a:xfrm>
            <a:off x="4242857" y="5509610"/>
            <a:ext cx="3743735" cy="579957"/>
            <a:chOff x="665665" y="4732301"/>
            <a:chExt cx="1887609" cy="579957"/>
          </a:xfrm>
        </p:grpSpPr>
        <p:sp>
          <p:nvSpPr>
            <p:cNvPr id="6" name="矩形 5">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3412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zh-CN" altLang="en-US" dirty="0"/>
              <a:t>译码方式</a:t>
            </a:r>
          </a:p>
        </p:txBody>
      </p:sp>
      <p:sp>
        <p:nvSpPr>
          <p:cNvPr id="889891" name="Text Box 35"/>
          <p:cNvSpPr txBox="1">
            <a:spLocks noChangeArrowheads="1"/>
          </p:cNvSpPr>
          <p:nvPr/>
        </p:nvSpPr>
        <p:spPr bwMode="auto">
          <a:xfrm>
            <a:off x="208299" y="5955265"/>
            <a:ext cx="5706649" cy="400110"/>
          </a:xfrm>
          <a:prstGeom prst="rect">
            <a:avLst/>
          </a:prstGeom>
          <a:noFill/>
          <a:ln w="28575" algn="ctr">
            <a:noFill/>
            <a:miter lim="800000"/>
            <a:headEnd/>
            <a:tailEnd/>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根</a:t>
            </a:r>
            <a:r>
              <a:rPr lang="zh-CN" altLang="en-US" sz="2000" b="1" u="sng" dirty="0">
                <a:solidFill>
                  <a:srgbClr val="C00000"/>
                </a:solidFill>
                <a:latin typeface="+mn-ea"/>
              </a:rPr>
              <a:t>译码线</a:t>
            </a:r>
          </a:p>
        </p:txBody>
      </p:sp>
      <p:grpSp>
        <p:nvGrpSpPr>
          <p:cNvPr id="7" name="组合 6"/>
          <p:cNvGrpSpPr/>
          <p:nvPr/>
        </p:nvGrpSpPr>
        <p:grpSpPr>
          <a:xfrm>
            <a:off x="692339" y="1082343"/>
            <a:ext cx="5147014" cy="4637315"/>
            <a:chOff x="692339" y="1250301"/>
            <a:chExt cx="5147014" cy="4637315"/>
          </a:xfrm>
        </p:grpSpPr>
        <p:grpSp>
          <p:nvGrpSpPr>
            <p:cNvPr id="120" name="组合 119"/>
            <p:cNvGrpSpPr/>
            <p:nvPr/>
          </p:nvGrpSpPr>
          <p:grpSpPr>
            <a:xfrm>
              <a:off x="692339" y="1250301"/>
              <a:ext cx="5147014" cy="4637315"/>
              <a:chOff x="2673795" y="1634957"/>
              <a:chExt cx="5147014" cy="4351829"/>
            </a:xfrm>
          </p:grpSpPr>
          <p:sp>
            <p:nvSpPr>
              <p:cNvPr id="121" name="矩形 120">
                <a:extLst>
                  <a:ext uri="{FF2B5EF4-FFF2-40B4-BE49-F238E27FC236}">
                    <a16:creationId xmlns:a16="http://schemas.microsoft.com/office/drawing/2014/main" id="{69AD41AF-1F97-4601-9A6F-8BB265A95935}"/>
                  </a:ext>
                </a:extLst>
              </p:cNvPr>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2" name="组合 121"/>
              <p:cNvGrpSpPr/>
              <p:nvPr/>
            </p:nvGrpSpPr>
            <p:grpSpPr>
              <a:xfrm>
                <a:off x="2887032" y="5470097"/>
                <a:ext cx="1689493" cy="423526"/>
                <a:chOff x="2872519" y="5470097"/>
                <a:chExt cx="1689493" cy="423526"/>
              </a:xfrm>
            </p:grpSpPr>
            <p:sp>
              <p:nvSpPr>
                <p:cNvPr id="123" name="矩形 122"/>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p:cNvSpPr txBox="1"/>
                <p:nvPr/>
              </p:nvSpPr>
              <p:spPr>
                <a:xfrm>
                  <a:off x="2979922" y="5488706"/>
                  <a:ext cx="1531188" cy="369332"/>
                </a:xfrm>
                <a:prstGeom prst="rect">
                  <a:avLst/>
                </a:prstGeom>
                <a:noFill/>
              </p:spPr>
              <p:txBody>
                <a:bodyPr wrap="non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单译码结构</a:t>
                  </a:r>
                </a:p>
              </p:txBody>
            </p:sp>
          </p:grpSp>
        </p:grpSp>
        <p:grpSp>
          <p:nvGrpSpPr>
            <p:cNvPr id="2" name="组合 1"/>
            <p:cNvGrpSpPr/>
            <p:nvPr/>
          </p:nvGrpSpPr>
          <p:grpSpPr>
            <a:xfrm>
              <a:off x="729664" y="1576636"/>
              <a:ext cx="4624581" cy="3341207"/>
              <a:chOff x="2958616" y="1558220"/>
              <a:chExt cx="5502759" cy="3975681"/>
            </a:xfrm>
          </p:grpSpPr>
          <p:sp>
            <p:nvSpPr>
              <p:cNvPr id="32" name="梯形 31"/>
              <p:cNvSpPr/>
              <p:nvPr/>
            </p:nvSpPr>
            <p:spPr>
              <a:xfrm rot="16200000">
                <a:off x="2633756" y="3308807"/>
                <a:ext cx="3975681" cy="474507"/>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400" b="1">
                  <a:solidFill>
                    <a:schemeClr val="tx1"/>
                  </a:solidFill>
                  <a:latin typeface="+mn-ea"/>
                </a:endParaRPr>
              </a:p>
            </p:txBody>
          </p:sp>
          <p:sp>
            <p:nvSpPr>
              <p:cNvPr id="119810" name="Text Box 4"/>
              <p:cNvSpPr txBox="1">
                <a:spLocks noChangeArrowheads="1"/>
              </p:cNvSpPr>
              <p:nvPr/>
            </p:nvSpPr>
            <p:spPr bwMode="auto">
              <a:xfrm>
                <a:off x="6176960" y="255483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2</a:t>
                </a:r>
              </a:p>
            </p:txBody>
          </p:sp>
          <p:sp>
            <p:nvSpPr>
              <p:cNvPr id="119811" name="Text Box 5"/>
              <p:cNvSpPr txBox="1">
                <a:spLocks noChangeArrowheads="1"/>
              </p:cNvSpPr>
              <p:nvPr/>
            </p:nvSpPr>
            <p:spPr bwMode="auto">
              <a:xfrm>
                <a:off x="6176960" y="296394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dirty="0">
                    <a:solidFill>
                      <a:srgbClr val="0000FF"/>
                    </a:solidFill>
                    <a:latin typeface="+mn-ea"/>
                  </a:rPr>
                  <a:t>…</a:t>
                </a:r>
              </a:p>
            </p:txBody>
          </p:sp>
          <p:sp>
            <p:nvSpPr>
              <p:cNvPr id="119812" name="Text Box 6"/>
              <p:cNvSpPr txBox="1">
                <a:spLocks noChangeArrowheads="1"/>
              </p:cNvSpPr>
              <p:nvPr/>
            </p:nvSpPr>
            <p:spPr bwMode="auto">
              <a:xfrm>
                <a:off x="6176960" y="3373051"/>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a:t>
                </a:r>
              </a:p>
            </p:txBody>
          </p:sp>
          <p:sp>
            <p:nvSpPr>
              <p:cNvPr id="119813" name="Text Box 7"/>
              <p:cNvSpPr txBox="1">
                <a:spLocks noChangeArrowheads="1"/>
              </p:cNvSpPr>
              <p:nvPr/>
            </p:nvSpPr>
            <p:spPr bwMode="auto">
              <a:xfrm>
                <a:off x="6176960" y="378216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a:t>
                </a:r>
              </a:p>
            </p:txBody>
          </p:sp>
          <p:sp>
            <p:nvSpPr>
              <p:cNvPr id="119814" name="Text Box 8"/>
              <p:cNvSpPr txBox="1">
                <a:spLocks noChangeArrowheads="1"/>
              </p:cNvSpPr>
              <p:nvPr/>
            </p:nvSpPr>
            <p:spPr bwMode="auto">
              <a:xfrm>
                <a:off x="6176960" y="4191270"/>
                <a:ext cx="2284415" cy="366222"/>
              </a:xfrm>
              <a:prstGeom prst="rect">
                <a:avLst/>
              </a:prstGeom>
              <a:solidFill>
                <a:srgbClr val="99FFCC"/>
              </a:solidFill>
              <a:ln w="12700" algn="ctr">
                <a:solidFill>
                  <a:schemeClr val="tx1"/>
                </a:solidFill>
                <a:miter lim="800000"/>
                <a:headEnd/>
                <a:tailEnd/>
              </a:ln>
            </p:spPr>
            <p:txBody>
              <a:bodyPr>
                <a:spAutoFit/>
              </a:bodyPr>
              <a:lstStyle/>
              <a:p>
                <a:pPr algn="ctr"/>
                <a:endParaRPr lang="zh-CN" altLang="zh-CN" sz="1400" b="1">
                  <a:solidFill>
                    <a:srgbClr val="0000FF"/>
                  </a:solidFill>
                  <a:latin typeface="+mn-ea"/>
                </a:endParaRPr>
              </a:p>
            </p:txBody>
          </p:sp>
          <p:sp>
            <p:nvSpPr>
              <p:cNvPr id="119815" name="Text Box 9"/>
              <p:cNvSpPr txBox="1">
                <a:spLocks noChangeArrowheads="1"/>
              </p:cNvSpPr>
              <p:nvPr/>
            </p:nvSpPr>
            <p:spPr bwMode="auto">
              <a:xfrm>
                <a:off x="6176960" y="4600379"/>
                <a:ext cx="2284415" cy="366222"/>
              </a:xfrm>
              <a:prstGeom prst="rect">
                <a:avLst/>
              </a:prstGeom>
              <a:solidFill>
                <a:srgbClr val="99FFCC"/>
              </a:solidFill>
              <a:ln w="12700" algn="ctr">
                <a:solidFill>
                  <a:schemeClr val="tx1"/>
                </a:solidFill>
                <a:miter lim="800000"/>
                <a:headEnd/>
                <a:tailEnd/>
              </a:ln>
            </p:spPr>
            <p:txBody>
              <a:bodyPr>
                <a:spAutoFit/>
              </a:bodyPr>
              <a:lstStyle/>
              <a:p>
                <a:pPr algn="ctr"/>
                <a:endParaRPr lang="zh-CN" altLang="zh-CN" sz="1400" b="1">
                  <a:solidFill>
                    <a:srgbClr val="0000FF"/>
                  </a:solidFill>
                  <a:latin typeface="+mn-ea"/>
                </a:endParaRPr>
              </a:p>
            </p:txBody>
          </p:sp>
          <p:sp>
            <p:nvSpPr>
              <p:cNvPr id="119816" name="Text Box 10"/>
              <p:cNvSpPr txBox="1">
                <a:spLocks noChangeArrowheads="1"/>
              </p:cNvSpPr>
              <p:nvPr/>
            </p:nvSpPr>
            <p:spPr bwMode="auto">
              <a:xfrm>
                <a:off x="6176960" y="5009487"/>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2</a:t>
                </a:r>
                <a:r>
                  <a:rPr lang="en-US" altLang="zh-CN" sz="1400" b="1" baseline="50000">
                    <a:solidFill>
                      <a:srgbClr val="0000FF"/>
                    </a:solidFill>
                    <a:latin typeface="+mn-ea"/>
                  </a:rPr>
                  <a:t>n</a:t>
                </a:r>
                <a:r>
                  <a:rPr lang="en-US" altLang="zh-CN" sz="1400" b="1">
                    <a:solidFill>
                      <a:srgbClr val="0000FF"/>
                    </a:solidFill>
                    <a:latin typeface="+mn-ea"/>
                  </a:rPr>
                  <a:t>-1</a:t>
                </a:r>
              </a:p>
            </p:txBody>
          </p:sp>
          <p:sp>
            <p:nvSpPr>
              <p:cNvPr id="119817" name="Text Box 12"/>
              <p:cNvSpPr txBox="1">
                <a:spLocks noChangeArrowheads="1"/>
              </p:cNvSpPr>
              <p:nvPr/>
            </p:nvSpPr>
            <p:spPr bwMode="auto">
              <a:xfrm>
                <a:off x="6176960" y="214572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1</a:t>
                </a:r>
              </a:p>
            </p:txBody>
          </p:sp>
          <p:sp>
            <p:nvSpPr>
              <p:cNvPr id="119818" name="Text Box 13"/>
              <p:cNvSpPr txBox="1">
                <a:spLocks noChangeArrowheads="1"/>
              </p:cNvSpPr>
              <p:nvPr/>
            </p:nvSpPr>
            <p:spPr bwMode="auto">
              <a:xfrm>
                <a:off x="6176960" y="1736610"/>
                <a:ext cx="2284415" cy="366222"/>
              </a:xfrm>
              <a:prstGeom prst="rect">
                <a:avLst/>
              </a:prstGeom>
              <a:solidFill>
                <a:srgbClr val="99FFCC"/>
              </a:solidFill>
              <a:ln w="12700" algn="ctr">
                <a:solidFill>
                  <a:schemeClr val="tx1"/>
                </a:solidFill>
                <a:miter lim="800000"/>
                <a:headEnd/>
                <a:tailEnd/>
              </a:ln>
            </p:spPr>
            <p:txBody>
              <a:bodyPr>
                <a:spAutoFit/>
              </a:bodyPr>
              <a:lstStyle/>
              <a:p>
                <a:pPr algn="ctr"/>
                <a:r>
                  <a:rPr lang="en-US" altLang="zh-CN" sz="1400" b="1">
                    <a:solidFill>
                      <a:srgbClr val="0000FF"/>
                    </a:solidFill>
                    <a:latin typeface="+mn-ea"/>
                  </a:rPr>
                  <a:t>Byte 0</a:t>
                </a:r>
              </a:p>
            </p:txBody>
          </p:sp>
          <p:grpSp>
            <p:nvGrpSpPr>
              <p:cNvPr id="3" name="组合 2"/>
              <p:cNvGrpSpPr/>
              <p:nvPr/>
            </p:nvGrpSpPr>
            <p:grpSpPr>
              <a:xfrm>
                <a:off x="4858851" y="1899783"/>
                <a:ext cx="1318110" cy="3345037"/>
                <a:chOff x="5194842" y="1864157"/>
                <a:chExt cx="815863" cy="3345037"/>
              </a:xfrm>
            </p:grpSpPr>
            <p:sp>
              <p:nvSpPr>
                <p:cNvPr id="119820" name="Line 15"/>
                <p:cNvSpPr>
                  <a:spLocks noChangeShapeType="1"/>
                </p:cNvSpPr>
                <p:nvPr/>
              </p:nvSpPr>
              <p:spPr bwMode="auto">
                <a:xfrm>
                  <a:off x="5194842" y="1864157"/>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1" name="Line 16"/>
                <p:cNvSpPr>
                  <a:spLocks noChangeShapeType="1"/>
                </p:cNvSpPr>
                <p:nvPr/>
              </p:nvSpPr>
              <p:spPr bwMode="auto">
                <a:xfrm>
                  <a:off x="5194842" y="2326479"/>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2" name="Line 17"/>
                <p:cNvSpPr>
                  <a:spLocks noChangeShapeType="1"/>
                </p:cNvSpPr>
                <p:nvPr/>
              </p:nvSpPr>
              <p:spPr bwMode="auto">
                <a:xfrm>
                  <a:off x="5194842" y="2761606"/>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3" name="Line 18"/>
                <p:cNvSpPr>
                  <a:spLocks noChangeShapeType="1"/>
                </p:cNvSpPr>
                <p:nvPr/>
              </p:nvSpPr>
              <p:spPr bwMode="auto">
                <a:xfrm>
                  <a:off x="5194842" y="3169537"/>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4" name="Line 19"/>
                <p:cNvSpPr>
                  <a:spLocks noChangeShapeType="1"/>
                </p:cNvSpPr>
                <p:nvPr/>
              </p:nvSpPr>
              <p:spPr bwMode="auto">
                <a:xfrm>
                  <a:off x="5194842" y="3577468"/>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5" name="Line 20"/>
                <p:cNvSpPr>
                  <a:spLocks noChangeShapeType="1"/>
                </p:cNvSpPr>
                <p:nvPr/>
              </p:nvSpPr>
              <p:spPr bwMode="auto">
                <a:xfrm>
                  <a:off x="5194842" y="3985400"/>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6" name="Line 21"/>
                <p:cNvSpPr>
                  <a:spLocks noChangeShapeType="1"/>
                </p:cNvSpPr>
                <p:nvPr/>
              </p:nvSpPr>
              <p:spPr bwMode="auto">
                <a:xfrm>
                  <a:off x="5194842" y="4393331"/>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7" name="Line 22"/>
                <p:cNvSpPr>
                  <a:spLocks noChangeShapeType="1"/>
                </p:cNvSpPr>
                <p:nvPr/>
              </p:nvSpPr>
              <p:spPr bwMode="auto">
                <a:xfrm>
                  <a:off x="5194842" y="4801263"/>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sp>
              <p:nvSpPr>
                <p:cNvPr id="119828" name="Line 23"/>
                <p:cNvSpPr>
                  <a:spLocks noChangeShapeType="1"/>
                </p:cNvSpPr>
                <p:nvPr/>
              </p:nvSpPr>
              <p:spPr bwMode="auto">
                <a:xfrm>
                  <a:off x="5194842" y="5209194"/>
                  <a:ext cx="815863" cy="0"/>
                </a:xfrm>
                <a:prstGeom prst="line">
                  <a:avLst/>
                </a:prstGeom>
                <a:noFill/>
                <a:ln w="19050">
                  <a:solidFill>
                    <a:schemeClr val="tx1"/>
                  </a:solidFill>
                  <a:round/>
                  <a:headEnd/>
                  <a:tailEnd type="triangle" w="med" len="med"/>
                </a:ln>
              </p:spPr>
              <p:txBody>
                <a:bodyPr anchor="ctr">
                  <a:spAutoFit/>
                </a:bodyPr>
                <a:lstStyle/>
                <a:p>
                  <a:endParaRPr lang="zh-CN" altLang="en-US" sz="1400">
                    <a:latin typeface="+mn-ea"/>
                  </a:endParaRPr>
                </a:p>
              </p:txBody>
            </p:sp>
          </p:grpSp>
          <p:sp>
            <p:nvSpPr>
              <p:cNvPr id="119829" name="Line 25"/>
              <p:cNvSpPr>
                <a:spLocks noChangeShapeType="1"/>
              </p:cNvSpPr>
              <p:nvPr/>
            </p:nvSpPr>
            <p:spPr bwMode="auto">
              <a:xfrm>
                <a:off x="3552354" y="2525278"/>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0" name="Line 26"/>
              <p:cNvSpPr>
                <a:spLocks noChangeShapeType="1"/>
              </p:cNvSpPr>
              <p:nvPr/>
            </p:nvSpPr>
            <p:spPr bwMode="auto">
              <a:xfrm>
                <a:off x="3552354" y="2933209"/>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1" name="Line 27"/>
              <p:cNvSpPr>
                <a:spLocks noChangeShapeType="1"/>
              </p:cNvSpPr>
              <p:nvPr/>
            </p:nvSpPr>
            <p:spPr bwMode="auto">
              <a:xfrm>
                <a:off x="3552354" y="3341140"/>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2" name="Line 28"/>
              <p:cNvSpPr>
                <a:spLocks noChangeShapeType="1"/>
              </p:cNvSpPr>
              <p:nvPr/>
            </p:nvSpPr>
            <p:spPr bwMode="auto">
              <a:xfrm>
                <a:off x="3552354" y="3749072"/>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3" name="Line 29"/>
              <p:cNvSpPr>
                <a:spLocks noChangeShapeType="1"/>
              </p:cNvSpPr>
              <p:nvPr/>
            </p:nvSpPr>
            <p:spPr bwMode="auto">
              <a:xfrm>
                <a:off x="3552354" y="4157003"/>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4" name="Line 30"/>
              <p:cNvSpPr>
                <a:spLocks noChangeShapeType="1"/>
              </p:cNvSpPr>
              <p:nvPr/>
            </p:nvSpPr>
            <p:spPr bwMode="auto">
              <a:xfrm>
                <a:off x="3552354" y="4564934"/>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5" name="Text Box 31"/>
              <p:cNvSpPr txBox="1">
                <a:spLocks noChangeArrowheads="1"/>
              </p:cNvSpPr>
              <p:nvPr/>
            </p:nvSpPr>
            <p:spPr bwMode="auto">
              <a:xfrm>
                <a:off x="4324376" y="2668896"/>
                <a:ext cx="586402" cy="1647997"/>
              </a:xfrm>
              <a:prstGeom prst="rect">
                <a:avLst/>
              </a:prstGeom>
              <a:noFill/>
              <a:ln w="28575" algn="ctr">
                <a:noFill/>
                <a:miter lim="800000"/>
                <a:headEnd/>
                <a:tailEnd/>
              </a:ln>
            </p:spPr>
            <p:txBody>
              <a:bodyPr>
                <a:spAutoFit/>
              </a:bodyPr>
              <a:lstStyle/>
              <a:p>
                <a:pPr algn="ctr"/>
                <a:r>
                  <a:rPr lang="en-US" altLang="zh-CN" sz="1400" b="1" dirty="0">
                    <a:solidFill>
                      <a:srgbClr val="C00000"/>
                    </a:solidFill>
                    <a:latin typeface="+mn-ea"/>
                  </a:rPr>
                  <a:t>n</a:t>
                </a:r>
              </a:p>
              <a:p>
                <a:pPr algn="ctr"/>
                <a:r>
                  <a:rPr lang="zh-CN" altLang="en-US" sz="1400" b="1" dirty="0">
                    <a:solidFill>
                      <a:srgbClr val="C00000"/>
                    </a:solidFill>
                    <a:latin typeface="+mn-ea"/>
                  </a:rPr>
                  <a:t>路</a:t>
                </a:r>
              </a:p>
              <a:p>
                <a:pPr algn="ctr"/>
                <a:r>
                  <a:rPr lang="zh-CN" altLang="en-US" sz="1400" b="1" dirty="0">
                    <a:solidFill>
                      <a:srgbClr val="C00000"/>
                    </a:solidFill>
                    <a:latin typeface="+mn-ea"/>
                  </a:rPr>
                  <a:t>译</a:t>
                </a:r>
              </a:p>
              <a:p>
                <a:pPr algn="ctr"/>
                <a:r>
                  <a:rPr lang="zh-CN" altLang="en-US" sz="1400" b="1" dirty="0">
                    <a:solidFill>
                      <a:srgbClr val="C00000"/>
                    </a:solidFill>
                    <a:latin typeface="+mn-ea"/>
                  </a:rPr>
                  <a:t>码</a:t>
                </a:r>
              </a:p>
              <a:p>
                <a:pPr algn="ctr"/>
                <a:r>
                  <a:rPr lang="zh-CN" altLang="en-US" sz="1400" b="1" dirty="0">
                    <a:solidFill>
                      <a:srgbClr val="C00000"/>
                    </a:solidFill>
                    <a:latin typeface="+mn-ea"/>
                  </a:rPr>
                  <a:t>电</a:t>
                </a:r>
              </a:p>
              <a:p>
                <a:pPr algn="ctr"/>
                <a:r>
                  <a:rPr lang="zh-CN" altLang="en-US" sz="1400" b="1" dirty="0">
                    <a:solidFill>
                      <a:srgbClr val="C00000"/>
                    </a:solidFill>
                    <a:latin typeface="+mn-ea"/>
                  </a:rPr>
                  <a:t>路</a:t>
                </a:r>
              </a:p>
            </p:txBody>
          </p:sp>
          <p:sp>
            <p:nvSpPr>
              <p:cNvPr id="119836" name="Text Box 32"/>
              <p:cNvSpPr txBox="1">
                <a:spLocks noChangeArrowheads="1"/>
              </p:cNvSpPr>
              <p:nvPr/>
            </p:nvSpPr>
            <p:spPr bwMode="auto">
              <a:xfrm>
                <a:off x="2958616" y="2587803"/>
                <a:ext cx="815864" cy="1647997"/>
              </a:xfrm>
              <a:prstGeom prst="rect">
                <a:avLst/>
              </a:prstGeom>
              <a:noFill/>
              <a:ln w="28575" algn="ctr">
                <a:noFill/>
                <a:miter lim="800000"/>
                <a:headEnd/>
                <a:tailEnd/>
              </a:ln>
            </p:spPr>
            <p:txBody>
              <a:bodyPr>
                <a:spAutoFit/>
              </a:bodyPr>
              <a:lstStyle/>
              <a:p>
                <a:pPr algn="ctr"/>
                <a:r>
                  <a:rPr lang="en-US" altLang="zh-CN" sz="1400" b="1" dirty="0">
                    <a:latin typeface="+mn-ea"/>
                  </a:rPr>
                  <a:t>n</a:t>
                </a:r>
              </a:p>
              <a:p>
                <a:pPr algn="ctr"/>
                <a:r>
                  <a:rPr lang="zh-CN" altLang="en-US" sz="1400" b="1" dirty="0">
                    <a:latin typeface="+mn-ea"/>
                  </a:rPr>
                  <a:t>位</a:t>
                </a:r>
              </a:p>
              <a:p>
                <a:pPr algn="ctr"/>
                <a:r>
                  <a:rPr lang="zh-CN" altLang="en-US" sz="1400" b="1" dirty="0">
                    <a:latin typeface="+mn-ea"/>
                  </a:rPr>
                  <a:t>地</a:t>
                </a:r>
              </a:p>
              <a:p>
                <a:pPr algn="ctr"/>
                <a:r>
                  <a:rPr lang="zh-CN" altLang="en-US" sz="1400" b="1" dirty="0">
                    <a:latin typeface="+mn-ea"/>
                  </a:rPr>
                  <a:t>址</a:t>
                </a:r>
              </a:p>
              <a:p>
                <a:pPr algn="ctr"/>
                <a:r>
                  <a:rPr lang="zh-CN" altLang="en-US" sz="1400" b="1" dirty="0">
                    <a:latin typeface="+mn-ea"/>
                  </a:rPr>
                  <a:t>输</a:t>
                </a:r>
              </a:p>
              <a:p>
                <a:pPr algn="ctr"/>
                <a:r>
                  <a:rPr lang="zh-CN" altLang="en-US" sz="1400" b="1" dirty="0">
                    <a:latin typeface="+mn-ea"/>
                  </a:rPr>
                  <a:t>入</a:t>
                </a:r>
              </a:p>
            </p:txBody>
          </p:sp>
          <p:sp>
            <p:nvSpPr>
              <p:cNvPr id="4" name="矩形 3"/>
              <p:cNvSpPr/>
              <p:nvPr/>
            </p:nvSpPr>
            <p:spPr>
              <a:xfrm>
                <a:off x="5040661" y="2457806"/>
                <a:ext cx="860620" cy="366222"/>
              </a:xfrm>
              <a:prstGeom prst="rect">
                <a:avLst/>
              </a:prstGeom>
            </p:spPr>
            <p:txBody>
              <a:bodyPr wrap="none">
                <a:spAutoFit/>
              </a:bodyPr>
              <a:lstStyle/>
              <a:p>
                <a:r>
                  <a:rPr lang="zh-CN" altLang="en-US" sz="1400" b="1" dirty="0">
                    <a:latin typeface="+mn-ea"/>
                  </a:rPr>
                  <a:t>译码线</a:t>
                </a:r>
                <a:endParaRPr lang="zh-CN" altLang="en-US" sz="1400" dirty="0"/>
              </a:p>
            </p:txBody>
          </p:sp>
        </p:grpSp>
      </p:grpSp>
      <p:grpSp>
        <p:nvGrpSpPr>
          <p:cNvPr id="8" name="组合 7"/>
          <p:cNvGrpSpPr/>
          <p:nvPr/>
        </p:nvGrpSpPr>
        <p:grpSpPr>
          <a:xfrm>
            <a:off x="6238135" y="1082343"/>
            <a:ext cx="5147014" cy="4637315"/>
            <a:chOff x="6238135" y="1250301"/>
            <a:chExt cx="5147014" cy="4637315"/>
          </a:xfrm>
        </p:grpSpPr>
        <p:grpSp>
          <p:nvGrpSpPr>
            <p:cNvPr id="125" name="组合 124"/>
            <p:cNvGrpSpPr/>
            <p:nvPr/>
          </p:nvGrpSpPr>
          <p:grpSpPr>
            <a:xfrm>
              <a:off x="6238135" y="1250301"/>
              <a:ext cx="5147014" cy="4637315"/>
              <a:chOff x="2673795" y="1634957"/>
              <a:chExt cx="5147014" cy="4351829"/>
            </a:xfrm>
          </p:grpSpPr>
          <p:sp>
            <p:nvSpPr>
              <p:cNvPr id="126" name="矩形 125">
                <a:extLst>
                  <a:ext uri="{FF2B5EF4-FFF2-40B4-BE49-F238E27FC236}">
                    <a16:creationId xmlns:a16="http://schemas.microsoft.com/office/drawing/2014/main" id="{69AD41AF-1F97-4601-9A6F-8BB265A95935}"/>
                  </a:ext>
                </a:extLst>
              </p:cNvPr>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7" name="组合 126"/>
              <p:cNvGrpSpPr/>
              <p:nvPr/>
            </p:nvGrpSpPr>
            <p:grpSpPr>
              <a:xfrm>
                <a:off x="2887032" y="5470097"/>
                <a:ext cx="1689493" cy="423526"/>
                <a:chOff x="2872519" y="5470097"/>
                <a:chExt cx="1689493" cy="423526"/>
              </a:xfrm>
            </p:grpSpPr>
            <p:sp>
              <p:nvSpPr>
                <p:cNvPr id="128" name="矩形 127"/>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2979922" y="5488706"/>
                  <a:ext cx="1531188" cy="369332"/>
                </a:xfrm>
                <a:prstGeom prst="rect">
                  <a:avLst/>
                </a:prstGeom>
                <a:noFill/>
              </p:spPr>
              <p:txBody>
                <a:bodyPr wrap="non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双译码结构</a:t>
                  </a:r>
                </a:p>
              </p:txBody>
            </p:sp>
          </p:grpSp>
        </p:grpSp>
        <p:grpSp>
          <p:nvGrpSpPr>
            <p:cNvPr id="34" name="组合 33"/>
            <p:cNvGrpSpPr/>
            <p:nvPr/>
          </p:nvGrpSpPr>
          <p:grpSpPr>
            <a:xfrm>
              <a:off x="6832116" y="1478784"/>
              <a:ext cx="3982070" cy="3688499"/>
              <a:chOff x="3302508" y="1034657"/>
              <a:chExt cx="5095554" cy="4719894"/>
            </a:xfrm>
          </p:grpSpPr>
          <p:sp>
            <p:nvSpPr>
              <p:cNvPr id="35" name="Text Box 5"/>
              <p:cNvSpPr txBox="1">
                <a:spLocks noChangeArrowheads="1"/>
              </p:cNvSpPr>
              <p:nvPr/>
            </p:nvSpPr>
            <p:spPr bwMode="auto">
              <a:xfrm>
                <a:off x="7815811"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1n</a:t>
                </a:r>
              </a:p>
            </p:txBody>
          </p:sp>
          <p:sp>
            <p:nvSpPr>
              <p:cNvPr id="36" name="Text Box 6"/>
              <p:cNvSpPr txBox="1">
                <a:spLocks noChangeArrowheads="1"/>
              </p:cNvSpPr>
              <p:nvPr/>
            </p:nvSpPr>
            <p:spPr bwMode="auto">
              <a:xfrm>
                <a:off x="4585705"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11</a:t>
                </a:r>
              </a:p>
            </p:txBody>
          </p:sp>
          <p:sp>
            <p:nvSpPr>
              <p:cNvPr id="37" name="Text Box 7"/>
              <p:cNvSpPr txBox="1">
                <a:spLocks noChangeArrowheads="1"/>
              </p:cNvSpPr>
              <p:nvPr/>
            </p:nvSpPr>
            <p:spPr bwMode="auto">
              <a:xfrm>
                <a:off x="5528397"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12</a:t>
                </a:r>
              </a:p>
            </p:txBody>
          </p:sp>
          <p:sp>
            <p:nvSpPr>
              <p:cNvPr id="38" name="Text Box 8"/>
              <p:cNvSpPr txBox="1">
                <a:spLocks noChangeArrowheads="1"/>
              </p:cNvSpPr>
              <p:nvPr/>
            </p:nvSpPr>
            <p:spPr bwMode="auto">
              <a:xfrm>
                <a:off x="6457226" y="1511419"/>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13</a:t>
                </a:r>
              </a:p>
            </p:txBody>
          </p:sp>
          <p:sp>
            <p:nvSpPr>
              <p:cNvPr id="39" name="Text Box 9"/>
              <p:cNvSpPr txBox="1">
                <a:spLocks noChangeArrowheads="1"/>
              </p:cNvSpPr>
              <p:nvPr/>
            </p:nvSpPr>
            <p:spPr bwMode="auto">
              <a:xfrm>
                <a:off x="4585705"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21</a:t>
                </a:r>
              </a:p>
            </p:txBody>
          </p:sp>
          <p:sp>
            <p:nvSpPr>
              <p:cNvPr id="40" name="Text Box 10"/>
              <p:cNvSpPr txBox="1">
                <a:spLocks noChangeArrowheads="1"/>
              </p:cNvSpPr>
              <p:nvPr/>
            </p:nvSpPr>
            <p:spPr bwMode="auto">
              <a:xfrm>
                <a:off x="5528397"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22</a:t>
                </a:r>
              </a:p>
            </p:txBody>
          </p:sp>
          <p:sp>
            <p:nvSpPr>
              <p:cNvPr id="41" name="Text Box 11"/>
              <p:cNvSpPr txBox="1">
                <a:spLocks noChangeArrowheads="1"/>
              </p:cNvSpPr>
              <p:nvPr/>
            </p:nvSpPr>
            <p:spPr bwMode="auto">
              <a:xfrm>
                <a:off x="6457226"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23</a:t>
                </a:r>
              </a:p>
            </p:txBody>
          </p:sp>
          <p:sp>
            <p:nvSpPr>
              <p:cNvPr id="42" name="Text Box 12"/>
              <p:cNvSpPr txBox="1">
                <a:spLocks noChangeArrowheads="1"/>
              </p:cNvSpPr>
              <p:nvPr/>
            </p:nvSpPr>
            <p:spPr bwMode="auto">
              <a:xfrm>
                <a:off x="7815811" y="226002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2n</a:t>
                </a:r>
              </a:p>
            </p:txBody>
          </p:sp>
          <p:sp>
            <p:nvSpPr>
              <p:cNvPr id="43" name="Text Box 13"/>
              <p:cNvSpPr txBox="1">
                <a:spLocks noChangeArrowheads="1"/>
              </p:cNvSpPr>
              <p:nvPr/>
            </p:nvSpPr>
            <p:spPr bwMode="auto">
              <a:xfrm>
                <a:off x="4585705"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4" name="Text Box 14"/>
              <p:cNvSpPr txBox="1">
                <a:spLocks noChangeArrowheads="1"/>
              </p:cNvSpPr>
              <p:nvPr/>
            </p:nvSpPr>
            <p:spPr bwMode="auto">
              <a:xfrm>
                <a:off x="5528397"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5" name="Text Box 15"/>
              <p:cNvSpPr txBox="1">
                <a:spLocks noChangeArrowheads="1"/>
              </p:cNvSpPr>
              <p:nvPr/>
            </p:nvSpPr>
            <p:spPr bwMode="auto">
              <a:xfrm>
                <a:off x="6457226"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6" name="Text Box 16"/>
              <p:cNvSpPr txBox="1">
                <a:spLocks noChangeArrowheads="1"/>
              </p:cNvSpPr>
              <p:nvPr/>
            </p:nvSpPr>
            <p:spPr bwMode="auto">
              <a:xfrm>
                <a:off x="7815811" y="302250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7" name="Text Box 17"/>
              <p:cNvSpPr txBox="1">
                <a:spLocks noChangeArrowheads="1"/>
              </p:cNvSpPr>
              <p:nvPr/>
            </p:nvSpPr>
            <p:spPr bwMode="auto">
              <a:xfrm>
                <a:off x="4585705" y="449199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n1</a:t>
                </a:r>
              </a:p>
            </p:txBody>
          </p:sp>
          <p:sp>
            <p:nvSpPr>
              <p:cNvPr id="48" name="Text Box 18"/>
              <p:cNvSpPr txBox="1">
                <a:spLocks noChangeArrowheads="1"/>
              </p:cNvSpPr>
              <p:nvPr/>
            </p:nvSpPr>
            <p:spPr bwMode="auto">
              <a:xfrm>
                <a:off x="5528397" y="4491990"/>
                <a:ext cx="582251" cy="354455"/>
              </a:xfrm>
              <a:prstGeom prst="rect">
                <a:avLst/>
              </a:prstGeom>
              <a:solidFill>
                <a:srgbClr val="99FFCC"/>
              </a:solidFill>
              <a:ln w="19050" algn="ctr">
                <a:solidFill>
                  <a:schemeClr val="tx2"/>
                </a:solidFill>
                <a:miter lim="800000"/>
                <a:headEnd/>
                <a:tailEnd/>
              </a:ln>
              <a:effectLst/>
            </p:spPr>
            <p:txBody>
              <a:bodyPr>
                <a:spAutoFit/>
              </a:bodyPr>
              <a:lstStyle/>
              <a:p>
                <a:pPr algn="ctr">
                  <a:defRPr/>
                </a:pPr>
                <a:r>
                  <a:rPr lang="en-US" altLang="zh-CN" sz="1200" b="1">
                    <a:solidFill>
                      <a:srgbClr val="0000FF"/>
                    </a:solidFill>
                    <a:latin typeface="+mn-ea"/>
                  </a:rPr>
                  <a:t>n2</a:t>
                </a:r>
              </a:p>
            </p:txBody>
          </p:sp>
          <p:sp>
            <p:nvSpPr>
              <p:cNvPr id="49" name="Text Box 19"/>
              <p:cNvSpPr txBox="1">
                <a:spLocks noChangeArrowheads="1"/>
              </p:cNvSpPr>
              <p:nvPr/>
            </p:nvSpPr>
            <p:spPr bwMode="auto">
              <a:xfrm>
                <a:off x="6457226" y="4491990"/>
                <a:ext cx="582251" cy="354455"/>
              </a:xfrm>
              <a:prstGeom prst="rect">
                <a:avLst/>
              </a:prstGeom>
              <a:solidFill>
                <a:srgbClr val="99FFCC"/>
              </a:solidFill>
              <a:ln w="19050" algn="ctr">
                <a:solidFill>
                  <a:schemeClr val="tx2"/>
                </a:solidFill>
                <a:miter lim="800000"/>
                <a:headEnd/>
                <a:tailEnd/>
              </a:ln>
              <a:effectLst/>
            </p:spPr>
            <p:txBody>
              <a:bodyPr>
                <a:spAutoFit/>
              </a:bodyPr>
              <a:lstStyle/>
              <a:p>
                <a:pPr algn="ctr">
                  <a:defRPr/>
                </a:pPr>
                <a:r>
                  <a:rPr lang="en-US" altLang="zh-CN" sz="1200" b="1">
                    <a:solidFill>
                      <a:srgbClr val="0000FF"/>
                    </a:solidFill>
                    <a:latin typeface="+mn-ea"/>
                  </a:rPr>
                  <a:t>n3</a:t>
                </a:r>
              </a:p>
            </p:txBody>
          </p:sp>
          <p:sp>
            <p:nvSpPr>
              <p:cNvPr id="50" name="Text Box 20"/>
              <p:cNvSpPr txBox="1">
                <a:spLocks noChangeArrowheads="1"/>
              </p:cNvSpPr>
              <p:nvPr/>
            </p:nvSpPr>
            <p:spPr bwMode="auto">
              <a:xfrm>
                <a:off x="7815811" y="4491990"/>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nn</a:t>
                </a:r>
              </a:p>
            </p:txBody>
          </p:sp>
          <p:sp>
            <p:nvSpPr>
              <p:cNvPr id="51" name="Line 21"/>
              <p:cNvSpPr>
                <a:spLocks noChangeShapeType="1"/>
              </p:cNvSpPr>
              <p:nvPr/>
            </p:nvSpPr>
            <p:spPr bwMode="auto">
              <a:xfrm>
                <a:off x="3704080" y="1345061"/>
                <a:ext cx="4394608" cy="0"/>
              </a:xfrm>
              <a:prstGeom prst="line">
                <a:avLst/>
              </a:prstGeom>
              <a:noFill/>
              <a:ln w="19050">
                <a:solidFill>
                  <a:schemeClr val="tx1"/>
                </a:solidFill>
                <a:round/>
                <a:headEnd/>
                <a:tailEnd/>
              </a:ln>
            </p:spPr>
            <p:txBody>
              <a:bodyPr wrap="square" anchor="ctr">
                <a:spAutoFit/>
              </a:bodyPr>
              <a:lstStyle/>
              <a:p>
                <a:endParaRPr lang="zh-CN" altLang="en-US" sz="1600">
                  <a:latin typeface="+mn-ea"/>
                </a:endParaRPr>
              </a:p>
            </p:txBody>
          </p:sp>
          <p:sp>
            <p:nvSpPr>
              <p:cNvPr id="52" name="Line 22"/>
              <p:cNvSpPr>
                <a:spLocks noChangeShapeType="1"/>
              </p:cNvSpPr>
              <p:nvPr/>
            </p:nvSpPr>
            <p:spPr bwMode="auto">
              <a:xfrm>
                <a:off x="3699318" y="2093670"/>
                <a:ext cx="4394608" cy="0"/>
              </a:xfrm>
              <a:prstGeom prst="line">
                <a:avLst/>
              </a:prstGeom>
              <a:noFill/>
              <a:ln w="19050">
                <a:solidFill>
                  <a:schemeClr val="tx1"/>
                </a:solidFill>
                <a:round/>
                <a:headEnd/>
                <a:tailEnd/>
              </a:ln>
            </p:spPr>
            <p:txBody>
              <a:bodyPr wrap="square" anchor="ctr">
                <a:spAutoFit/>
              </a:bodyPr>
              <a:lstStyle/>
              <a:p>
                <a:endParaRPr lang="zh-CN" altLang="en-US" sz="1600">
                  <a:latin typeface="+mn-ea"/>
                </a:endParaRPr>
              </a:p>
            </p:txBody>
          </p:sp>
          <p:sp>
            <p:nvSpPr>
              <p:cNvPr id="53" name="Line 23"/>
              <p:cNvSpPr>
                <a:spLocks noChangeShapeType="1"/>
              </p:cNvSpPr>
              <p:nvPr/>
            </p:nvSpPr>
            <p:spPr bwMode="auto">
              <a:xfrm>
                <a:off x="3699317" y="2856141"/>
                <a:ext cx="4394608" cy="0"/>
              </a:xfrm>
              <a:prstGeom prst="line">
                <a:avLst/>
              </a:prstGeom>
              <a:noFill/>
              <a:ln w="19050">
                <a:solidFill>
                  <a:schemeClr val="tx1"/>
                </a:solidFill>
                <a:round/>
                <a:headEnd/>
                <a:tailEnd/>
              </a:ln>
            </p:spPr>
            <p:txBody>
              <a:bodyPr wrap="square" anchor="ctr">
                <a:spAutoFit/>
              </a:bodyPr>
              <a:lstStyle/>
              <a:p>
                <a:endParaRPr lang="zh-CN" altLang="en-US" sz="1600">
                  <a:latin typeface="+mn-ea"/>
                </a:endParaRPr>
              </a:p>
            </p:txBody>
          </p:sp>
          <p:sp>
            <p:nvSpPr>
              <p:cNvPr id="54" name="Line 30"/>
              <p:cNvSpPr>
                <a:spLocks noChangeShapeType="1"/>
              </p:cNvSpPr>
              <p:nvPr/>
            </p:nvSpPr>
            <p:spPr bwMode="auto">
              <a:xfrm>
                <a:off x="4882867" y="134506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5" name="Line 31"/>
              <p:cNvSpPr>
                <a:spLocks noChangeShapeType="1"/>
              </p:cNvSpPr>
              <p:nvPr/>
            </p:nvSpPr>
            <p:spPr bwMode="auto">
              <a:xfrm>
                <a:off x="5813821" y="134506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6" name="Line 32"/>
              <p:cNvSpPr>
                <a:spLocks noChangeShapeType="1"/>
              </p:cNvSpPr>
              <p:nvPr/>
            </p:nvSpPr>
            <p:spPr bwMode="auto">
              <a:xfrm>
                <a:off x="6754388" y="134506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7" name="Line 33"/>
              <p:cNvSpPr>
                <a:spLocks noChangeShapeType="1"/>
              </p:cNvSpPr>
              <p:nvPr/>
            </p:nvSpPr>
            <p:spPr bwMode="auto">
              <a:xfrm>
                <a:off x="8103447" y="1345061"/>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58" name="Line 34"/>
              <p:cNvSpPr>
                <a:spLocks noChangeShapeType="1"/>
              </p:cNvSpPr>
              <p:nvPr/>
            </p:nvSpPr>
            <p:spPr bwMode="auto">
              <a:xfrm>
                <a:off x="4882871" y="209367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59" name="Line 35"/>
              <p:cNvSpPr>
                <a:spLocks noChangeShapeType="1"/>
              </p:cNvSpPr>
              <p:nvPr/>
            </p:nvSpPr>
            <p:spPr bwMode="auto">
              <a:xfrm>
                <a:off x="5813819" y="209367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0" name="Line 36"/>
              <p:cNvSpPr>
                <a:spLocks noChangeShapeType="1"/>
              </p:cNvSpPr>
              <p:nvPr/>
            </p:nvSpPr>
            <p:spPr bwMode="auto">
              <a:xfrm>
                <a:off x="6754388" y="209367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1" name="Line 37"/>
              <p:cNvSpPr>
                <a:spLocks noChangeShapeType="1"/>
              </p:cNvSpPr>
              <p:nvPr/>
            </p:nvSpPr>
            <p:spPr bwMode="auto">
              <a:xfrm>
                <a:off x="8103447" y="2093670"/>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62" name="Line 38"/>
              <p:cNvSpPr>
                <a:spLocks noChangeShapeType="1"/>
              </p:cNvSpPr>
              <p:nvPr/>
            </p:nvSpPr>
            <p:spPr bwMode="auto">
              <a:xfrm>
                <a:off x="4882871" y="285614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3" name="Line 39"/>
              <p:cNvSpPr>
                <a:spLocks noChangeShapeType="1"/>
              </p:cNvSpPr>
              <p:nvPr/>
            </p:nvSpPr>
            <p:spPr bwMode="auto">
              <a:xfrm>
                <a:off x="5809061" y="285614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4" name="Line 40"/>
              <p:cNvSpPr>
                <a:spLocks noChangeShapeType="1"/>
              </p:cNvSpPr>
              <p:nvPr/>
            </p:nvSpPr>
            <p:spPr bwMode="auto">
              <a:xfrm>
                <a:off x="6754388" y="2856141"/>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5" name="Line 41"/>
              <p:cNvSpPr>
                <a:spLocks noChangeShapeType="1"/>
              </p:cNvSpPr>
              <p:nvPr/>
            </p:nvSpPr>
            <p:spPr bwMode="auto">
              <a:xfrm>
                <a:off x="8103447" y="2856141"/>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66" name="Line 42"/>
              <p:cNvSpPr>
                <a:spLocks noChangeShapeType="1"/>
              </p:cNvSpPr>
              <p:nvPr/>
            </p:nvSpPr>
            <p:spPr bwMode="auto">
              <a:xfrm>
                <a:off x="4878108" y="360475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7" name="Line 43"/>
              <p:cNvSpPr>
                <a:spLocks noChangeShapeType="1"/>
              </p:cNvSpPr>
              <p:nvPr/>
            </p:nvSpPr>
            <p:spPr bwMode="auto">
              <a:xfrm>
                <a:off x="5809058" y="360475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8" name="Line 44"/>
              <p:cNvSpPr>
                <a:spLocks noChangeShapeType="1"/>
              </p:cNvSpPr>
              <p:nvPr/>
            </p:nvSpPr>
            <p:spPr bwMode="auto">
              <a:xfrm>
                <a:off x="6754388" y="3604750"/>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69" name="Line 45"/>
              <p:cNvSpPr>
                <a:spLocks noChangeShapeType="1"/>
              </p:cNvSpPr>
              <p:nvPr/>
            </p:nvSpPr>
            <p:spPr bwMode="auto">
              <a:xfrm>
                <a:off x="8103447" y="3604750"/>
                <a:ext cx="0" cy="166357"/>
              </a:xfrm>
              <a:prstGeom prst="line">
                <a:avLst/>
              </a:prstGeom>
              <a:noFill/>
              <a:ln w="19050" cap="sq">
                <a:solidFill>
                  <a:schemeClr val="tx2"/>
                </a:solidFill>
                <a:miter lim="800000"/>
                <a:headEnd type="none" w="med" len="med"/>
                <a:tailEnd/>
              </a:ln>
              <a:effectLst/>
            </p:spPr>
            <p:txBody>
              <a:bodyPr anchor="ctr">
                <a:spAutoFit/>
              </a:bodyPr>
              <a:lstStyle/>
              <a:p>
                <a:endParaRPr lang="zh-CN" altLang="en-US" sz="1600">
                  <a:latin typeface="+mn-ea"/>
                </a:endParaRPr>
              </a:p>
            </p:txBody>
          </p:sp>
          <p:sp>
            <p:nvSpPr>
              <p:cNvPr id="70" name="Line 46"/>
              <p:cNvSpPr>
                <a:spLocks noChangeShapeType="1"/>
              </p:cNvSpPr>
              <p:nvPr/>
            </p:nvSpPr>
            <p:spPr bwMode="auto">
              <a:xfrm>
                <a:off x="4878108" y="4325632"/>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1" name="Line 47"/>
              <p:cNvSpPr>
                <a:spLocks noChangeShapeType="1"/>
              </p:cNvSpPr>
              <p:nvPr/>
            </p:nvSpPr>
            <p:spPr bwMode="auto">
              <a:xfrm>
                <a:off x="5809058" y="4325632"/>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2" name="Line 48"/>
              <p:cNvSpPr>
                <a:spLocks noChangeShapeType="1"/>
              </p:cNvSpPr>
              <p:nvPr/>
            </p:nvSpPr>
            <p:spPr bwMode="auto">
              <a:xfrm>
                <a:off x="6754388" y="4325632"/>
                <a:ext cx="0" cy="166357"/>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3" name="Line 49"/>
              <p:cNvSpPr>
                <a:spLocks noChangeShapeType="1"/>
              </p:cNvSpPr>
              <p:nvPr/>
            </p:nvSpPr>
            <p:spPr bwMode="auto">
              <a:xfrm>
                <a:off x="8103447" y="4325632"/>
                <a:ext cx="0" cy="166357"/>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74" name="Line 50"/>
              <p:cNvSpPr>
                <a:spLocks noChangeShapeType="1"/>
              </p:cNvSpPr>
              <p:nvPr/>
            </p:nvSpPr>
            <p:spPr bwMode="auto">
              <a:xfrm>
                <a:off x="4419347"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5" name="Line 51"/>
              <p:cNvSpPr>
                <a:spLocks noChangeShapeType="1"/>
              </p:cNvSpPr>
              <p:nvPr/>
            </p:nvSpPr>
            <p:spPr bwMode="auto">
              <a:xfrm>
                <a:off x="4419347"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76" name="Line 52"/>
              <p:cNvSpPr>
                <a:spLocks noChangeShapeType="1"/>
              </p:cNvSpPr>
              <p:nvPr/>
            </p:nvSpPr>
            <p:spPr bwMode="auto">
              <a:xfrm>
                <a:off x="4419347"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7" name="Line 53"/>
              <p:cNvSpPr>
                <a:spLocks noChangeShapeType="1"/>
              </p:cNvSpPr>
              <p:nvPr/>
            </p:nvSpPr>
            <p:spPr bwMode="auto">
              <a:xfrm>
                <a:off x="4419347"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78" name="Line 54"/>
              <p:cNvSpPr>
                <a:spLocks noChangeShapeType="1"/>
              </p:cNvSpPr>
              <p:nvPr/>
            </p:nvSpPr>
            <p:spPr bwMode="auto">
              <a:xfrm>
                <a:off x="4419347"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79" name="Line 55"/>
              <p:cNvSpPr>
                <a:spLocks noChangeShapeType="1"/>
              </p:cNvSpPr>
              <p:nvPr/>
            </p:nvSpPr>
            <p:spPr bwMode="auto">
              <a:xfrm>
                <a:off x="5362039"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0" name="Line 56"/>
              <p:cNvSpPr>
                <a:spLocks noChangeShapeType="1"/>
              </p:cNvSpPr>
              <p:nvPr/>
            </p:nvSpPr>
            <p:spPr bwMode="auto">
              <a:xfrm>
                <a:off x="5362039"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81" name="Line 57"/>
              <p:cNvSpPr>
                <a:spLocks noChangeShapeType="1"/>
              </p:cNvSpPr>
              <p:nvPr/>
            </p:nvSpPr>
            <p:spPr bwMode="auto">
              <a:xfrm>
                <a:off x="5362039"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2" name="Line 58"/>
              <p:cNvSpPr>
                <a:spLocks noChangeShapeType="1"/>
              </p:cNvSpPr>
              <p:nvPr/>
            </p:nvSpPr>
            <p:spPr bwMode="auto">
              <a:xfrm>
                <a:off x="5362039"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3" name="Line 59"/>
              <p:cNvSpPr>
                <a:spLocks noChangeShapeType="1"/>
              </p:cNvSpPr>
              <p:nvPr/>
            </p:nvSpPr>
            <p:spPr bwMode="auto">
              <a:xfrm>
                <a:off x="5362039"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4" name="Line 60"/>
              <p:cNvSpPr>
                <a:spLocks noChangeShapeType="1"/>
              </p:cNvSpPr>
              <p:nvPr/>
            </p:nvSpPr>
            <p:spPr bwMode="auto">
              <a:xfrm>
                <a:off x="6290868"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5" name="Line 61"/>
              <p:cNvSpPr>
                <a:spLocks noChangeShapeType="1"/>
              </p:cNvSpPr>
              <p:nvPr/>
            </p:nvSpPr>
            <p:spPr bwMode="auto">
              <a:xfrm>
                <a:off x="6290868"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86" name="Line 62"/>
              <p:cNvSpPr>
                <a:spLocks noChangeShapeType="1"/>
              </p:cNvSpPr>
              <p:nvPr/>
            </p:nvSpPr>
            <p:spPr bwMode="auto">
              <a:xfrm>
                <a:off x="6290868"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7" name="Line 63"/>
              <p:cNvSpPr>
                <a:spLocks noChangeShapeType="1"/>
              </p:cNvSpPr>
              <p:nvPr/>
            </p:nvSpPr>
            <p:spPr bwMode="auto">
              <a:xfrm>
                <a:off x="6290868"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88" name="Line 64"/>
              <p:cNvSpPr>
                <a:spLocks noChangeShapeType="1"/>
              </p:cNvSpPr>
              <p:nvPr/>
            </p:nvSpPr>
            <p:spPr bwMode="auto">
              <a:xfrm>
                <a:off x="6297218" y="4658347"/>
                <a:ext cx="166357" cy="0"/>
              </a:xfrm>
              <a:prstGeom prst="line">
                <a:avLst/>
              </a:prstGeom>
              <a:noFill/>
              <a:ln w="19050">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9" name="Line 65"/>
              <p:cNvSpPr>
                <a:spLocks noChangeShapeType="1"/>
              </p:cNvSpPr>
              <p:nvPr/>
            </p:nvSpPr>
            <p:spPr bwMode="auto">
              <a:xfrm>
                <a:off x="7649454" y="2426385"/>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90" name="Line 66"/>
              <p:cNvSpPr>
                <a:spLocks noChangeShapeType="1"/>
              </p:cNvSpPr>
              <p:nvPr/>
            </p:nvSpPr>
            <p:spPr bwMode="auto">
              <a:xfrm>
                <a:off x="7649454" y="1677776"/>
                <a:ext cx="166357" cy="0"/>
              </a:xfrm>
              <a:prstGeom prst="line">
                <a:avLst/>
              </a:prstGeom>
              <a:noFill/>
              <a:ln w="19050" cap="sq">
                <a:solidFill>
                  <a:schemeClr val="tx1"/>
                </a:solidFill>
                <a:miter lim="800000"/>
                <a:headEnd type="none" w="med" len="med"/>
                <a:tailEnd/>
              </a:ln>
              <a:effectLst/>
            </p:spPr>
            <p:txBody>
              <a:bodyPr anchor="ctr">
                <a:spAutoFit/>
              </a:bodyPr>
              <a:lstStyle/>
              <a:p>
                <a:endParaRPr lang="zh-CN" altLang="en-US" sz="1600">
                  <a:latin typeface="+mn-ea"/>
                </a:endParaRPr>
              </a:p>
            </p:txBody>
          </p:sp>
          <p:sp>
            <p:nvSpPr>
              <p:cNvPr id="91" name="Line 67"/>
              <p:cNvSpPr>
                <a:spLocks noChangeShapeType="1"/>
              </p:cNvSpPr>
              <p:nvPr/>
            </p:nvSpPr>
            <p:spPr bwMode="auto">
              <a:xfrm>
                <a:off x="7649454" y="3188856"/>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92" name="Line 68"/>
              <p:cNvSpPr>
                <a:spLocks noChangeShapeType="1"/>
              </p:cNvSpPr>
              <p:nvPr/>
            </p:nvSpPr>
            <p:spPr bwMode="auto">
              <a:xfrm>
                <a:off x="7649454" y="3937464"/>
                <a:ext cx="166357" cy="0"/>
              </a:xfrm>
              <a:prstGeom prst="line">
                <a:avLst/>
              </a:prstGeom>
              <a:noFill/>
              <a:ln w="19050">
                <a:solidFill>
                  <a:schemeClr val="tx1"/>
                </a:solidFill>
                <a:round/>
                <a:headEnd type="oval" w="med" len="med"/>
                <a:tailEnd/>
              </a:ln>
              <a:effectLst/>
            </p:spPr>
            <p:txBody>
              <a:bodyPr anchor="ctr">
                <a:spAutoFit/>
              </a:bodyPr>
              <a:lstStyle/>
              <a:p>
                <a:endParaRPr lang="zh-CN" altLang="en-US" sz="1600">
                  <a:latin typeface="+mn-ea"/>
                </a:endParaRPr>
              </a:p>
            </p:txBody>
          </p:sp>
          <p:sp>
            <p:nvSpPr>
              <p:cNvPr id="93" name="Line 69"/>
              <p:cNvSpPr>
                <a:spLocks noChangeShapeType="1"/>
              </p:cNvSpPr>
              <p:nvPr/>
            </p:nvSpPr>
            <p:spPr bwMode="auto">
              <a:xfrm>
                <a:off x="7649454"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94" name="Text Box 70"/>
              <p:cNvSpPr txBox="1">
                <a:spLocks noChangeArrowheads="1"/>
              </p:cNvSpPr>
              <p:nvPr/>
            </p:nvSpPr>
            <p:spPr bwMode="auto">
              <a:xfrm>
                <a:off x="4585705"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5" name="Text Box 71"/>
              <p:cNvSpPr txBox="1">
                <a:spLocks noChangeArrowheads="1"/>
              </p:cNvSpPr>
              <p:nvPr/>
            </p:nvSpPr>
            <p:spPr bwMode="auto">
              <a:xfrm>
                <a:off x="5528397"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6" name="Text Box 72"/>
              <p:cNvSpPr txBox="1">
                <a:spLocks noChangeArrowheads="1"/>
              </p:cNvSpPr>
              <p:nvPr/>
            </p:nvSpPr>
            <p:spPr bwMode="auto">
              <a:xfrm>
                <a:off x="6457226"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7" name="Text Box 73"/>
              <p:cNvSpPr txBox="1">
                <a:spLocks noChangeArrowheads="1"/>
              </p:cNvSpPr>
              <p:nvPr/>
            </p:nvSpPr>
            <p:spPr bwMode="auto">
              <a:xfrm>
                <a:off x="7815811" y="3771108"/>
                <a:ext cx="582251" cy="354455"/>
              </a:xfrm>
              <a:prstGeom prst="rect">
                <a:avLst/>
              </a:prstGeom>
              <a:solidFill>
                <a:srgbClr val="99FFCC"/>
              </a:solidFill>
              <a:ln w="19050" algn="ctr">
                <a:solidFill>
                  <a:schemeClr val="tx2"/>
                </a:solidFill>
                <a:miter lim="800000"/>
                <a:headEnd/>
                <a:tailEnd/>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8" name="梯形 97"/>
              <p:cNvSpPr/>
              <p:nvPr/>
            </p:nvSpPr>
            <p:spPr>
              <a:xfrm rot="16200000">
                <a:off x="1551921" y="2785244"/>
                <a:ext cx="3975681" cy="474507"/>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99" name="矩形 98"/>
              <p:cNvSpPr/>
              <p:nvPr/>
            </p:nvSpPr>
            <p:spPr>
              <a:xfrm>
                <a:off x="3363700" y="1961538"/>
                <a:ext cx="373639" cy="2260632"/>
              </a:xfrm>
              <a:prstGeom prst="rect">
                <a:avLst/>
              </a:prstGeom>
            </p:spPr>
            <p:txBody>
              <a:bodyPr wrap="square">
                <a:spAutoFit/>
              </a:bodyPr>
              <a:lstStyle/>
              <a:p>
                <a:pPr algn="ctr">
                  <a:lnSpc>
                    <a:spcPct val="120000"/>
                  </a:lnSpc>
                  <a:spcBef>
                    <a:spcPct val="20000"/>
                  </a:spcBef>
                  <a:buClr>
                    <a:schemeClr val="accent2"/>
                  </a:buClr>
                  <a:buFont typeface="Wingdings" pitchFamily="2" charset="2"/>
                  <a:buNone/>
                </a:pPr>
                <a:r>
                  <a:rPr lang="en-US" altLang="zh-CN" sz="1600" b="1" dirty="0">
                    <a:latin typeface="+mn-ea"/>
                  </a:rPr>
                  <a:t>X</a:t>
                </a:r>
              </a:p>
              <a:p>
                <a:pPr algn="ctr">
                  <a:lnSpc>
                    <a:spcPct val="120000"/>
                  </a:lnSpc>
                  <a:spcBef>
                    <a:spcPct val="20000"/>
                  </a:spcBef>
                  <a:buClr>
                    <a:schemeClr val="accent2"/>
                  </a:buClr>
                  <a:buFont typeface="Wingdings" pitchFamily="2" charset="2"/>
                  <a:buNone/>
                </a:pPr>
                <a:r>
                  <a:rPr lang="zh-CN" altLang="en-US" sz="1600" b="1" dirty="0">
                    <a:latin typeface="+mn-ea"/>
                  </a:rPr>
                  <a:t>地</a:t>
                </a:r>
              </a:p>
              <a:p>
                <a:pPr algn="ctr">
                  <a:lnSpc>
                    <a:spcPct val="120000"/>
                  </a:lnSpc>
                  <a:spcBef>
                    <a:spcPct val="20000"/>
                  </a:spcBef>
                  <a:buClr>
                    <a:schemeClr val="accent2"/>
                  </a:buClr>
                  <a:buFont typeface="Wingdings" pitchFamily="2" charset="2"/>
                  <a:buNone/>
                </a:pPr>
                <a:r>
                  <a:rPr lang="zh-CN" altLang="en-US" sz="1600" b="1" dirty="0">
                    <a:latin typeface="+mn-ea"/>
                  </a:rPr>
                  <a:t>址</a:t>
                </a:r>
              </a:p>
              <a:p>
                <a:pPr algn="ctr">
                  <a:lnSpc>
                    <a:spcPct val="120000"/>
                  </a:lnSpc>
                  <a:spcBef>
                    <a:spcPct val="20000"/>
                  </a:spcBef>
                  <a:buClr>
                    <a:schemeClr val="accent2"/>
                  </a:buClr>
                  <a:buFont typeface="Wingdings" pitchFamily="2" charset="2"/>
                  <a:buNone/>
                </a:pPr>
                <a:r>
                  <a:rPr lang="zh-CN" altLang="en-US" sz="1600" b="1" dirty="0">
                    <a:latin typeface="+mn-ea"/>
                  </a:rPr>
                  <a:t>译</a:t>
                </a:r>
              </a:p>
              <a:p>
                <a:pPr algn="ctr">
                  <a:lnSpc>
                    <a:spcPct val="120000"/>
                  </a:lnSpc>
                  <a:spcBef>
                    <a:spcPct val="20000"/>
                  </a:spcBef>
                  <a:buClr>
                    <a:schemeClr val="accent2"/>
                  </a:buClr>
                  <a:buFont typeface="Wingdings" pitchFamily="2" charset="2"/>
                  <a:buNone/>
                </a:pPr>
                <a:r>
                  <a:rPr lang="zh-CN" altLang="en-US" sz="1600" b="1" dirty="0">
                    <a:latin typeface="+mn-ea"/>
                  </a:rPr>
                  <a:t>码</a:t>
                </a:r>
              </a:p>
            </p:txBody>
          </p:sp>
          <p:sp>
            <p:nvSpPr>
              <p:cNvPr id="100" name="梯形 99"/>
              <p:cNvSpPr/>
              <p:nvPr/>
            </p:nvSpPr>
            <p:spPr>
              <a:xfrm rot="10800000">
                <a:off x="4089666" y="5244800"/>
                <a:ext cx="3975681" cy="474507"/>
              </a:xfrm>
              <a:prstGeom prst="trapezoid">
                <a:avLst>
                  <a:gd name="adj" fmla="val 72568"/>
                </a:avLst>
              </a:prstGeom>
              <a:solidFill>
                <a:srgbClr val="CCFF66"/>
              </a:solidFill>
              <a:ln w="38100">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101" name="矩形 100"/>
              <p:cNvSpPr/>
              <p:nvPr/>
            </p:nvSpPr>
            <p:spPr>
              <a:xfrm>
                <a:off x="5226357" y="5258315"/>
                <a:ext cx="1768582" cy="496236"/>
              </a:xfrm>
              <a:prstGeom prst="rect">
                <a:avLst/>
              </a:prstGeom>
            </p:spPr>
            <p:txBody>
              <a:bodyPr wrap="none">
                <a:spAutoFit/>
              </a:bodyPr>
              <a:lstStyle/>
              <a:p>
                <a:pPr algn="ctr">
                  <a:lnSpc>
                    <a:spcPct val="120000"/>
                  </a:lnSpc>
                  <a:spcBef>
                    <a:spcPct val="20000"/>
                  </a:spcBef>
                  <a:buClr>
                    <a:schemeClr val="accent2"/>
                  </a:buClr>
                  <a:buFont typeface="Wingdings" pitchFamily="2" charset="2"/>
                  <a:buNone/>
                </a:pPr>
                <a:r>
                  <a:rPr lang="en-US" altLang="zh-CN" sz="1600" b="1" dirty="0">
                    <a:latin typeface="+mn-ea"/>
                  </a:rPr>
                  <a:t>Y </a:t>
                </a:r>
                <a:r>
                  <a:rPr lang="zh-CN" altLang="en-US" sz="1600" b="1" dirty="0">
                    <a:latin typeface="+mn-ea"/>
                  </a:rPr>
                  <a:t>地 址 译 码</a:t>
                </a:r>
              </a:p>
            </p:txBody>
          </p:sp>
          <p:cxnSp>
            <p:nvCxnSpPr>
              <p:cNvPr id="102" name="直接连接符 101"/>
              <p:cNvCxnSpPr>
                <a:endCxn id="69" idx="0"/>
              </p:cNvCxnSpPr>
              <p:nvPr/>
            </p:nvCxnSpPr>
            <p:spPr>
              <a:xfrm>
                <a:off x="3777015" y="3604750"/>
                <a:ext cx="4326432" cy="0"/>
              </a:xfrm>
              <a:prstGeom prst="line">
                <a:avLst/>
              </a:prstGeom>
              <a:noFill/>
              <a:ln w="19050">
                <a:solidFill>
                  <a:schemeClr val="tx1"/>
                </a:solidFill>
                <a:round/>
                <a:headEnd/>
                <a:tailEnd/>
              </a:ln>
            </p:spPr>
          </p:cxnSp>
          <p:cxnSp>
            <p:nvCxnSpPr>
              <p:cNvPr id="103" name="直接连接符 102"/>
              <p:cNvCxnSpPr/>
              <p:nvPr/>
            </p:nvCxnSpPr>
            <p:spPr>
              <a:xfrm>
                <a:off x="3810356" y="4325632"/>
                <a:ext cx="4288332" cy="0"/>
              </a:xfrm>
              <a:prstGeom prst="line">
                <a:avLst/>
              </a:prstGeom>
              <a:noFill/>
              <a:ln w="19050">
                <a:solidFill>
                  <a:schemeClr val="tx1"/>
                </a:solidFill>
                <a:round/>
                <a:headEnd/>
                <a:tailEnd/>
              </a:ln>
            </p:spPr>
          </p:cxnSp>
          <p:cxnSp>
            <p:nvCxnSpPr>
              <p:cNvPr id="104" name="直接连接符 103"/>
              <p:cNvCxnSpPr/>
              <p:nvPr/>
            </p:nvCxnSpPr>
            <p:spPr>
              <a:xfrm>
                <a:off x="4419347" y="1677776"/>
                <a:ext cx="0" cy="3567024"/>
              </a:xfrm>
              <a:prstGeom prst="line">
                <a:avLst/>
              </a:prstGeom>
              <a:noFill/>
              <a:ln w="19050">
                <a:solidFill>
                  <a:schemeClr val="tx1"/>
                </a:solidFill>
                <a:round/>
                <a:headEnd type="none" w="med" len="med"/>
                <a:tailEnd/>
              </a:ln>
              <a:effectLst/>
            </p:spPr>
          </p:cxnSp>
          <p:cxnSp>
            <p:nvCxnSpPr>
              <p:cNvPr id="105" name="直接连接符 104"/>
              <p:cNvCxnSpPr/>
              <p:nvPr/>
            </p:nvCxnSpPr>
            <p:spPr>
              <a:xfrm>
                <a:off x="5362039" y="1677776"/>
                <a:ext cx="0" cy="3580539"/>
              </a:xfrm>
              <a:prstGeom prst="line">
                <a:avLst/>
              </a:prstGeom>
              <a:noFill/>
              <a:ln w="19050">
                <a:solidFill>
                  <a:schemeClr val="tx1"/>
                </a:solidFill>
                <a:round/>
                <a:headEnd/>
                <a:tailEnd/>
              </a:ln>
            </p:spPr>
          </p:cxnSp>
          <p:cxnSp>
            <p:nvCxnSpPr>
              <p:cNvPr id="106" name="直接连接符 105"/>
              <p:cNvCxnSpPr/>
              <p:nvPr/>
            </p:nvCxnSpPr>
            <p:spPr>
              <a:xfrm>
                <a:off x="6292031" y="1677776"/>
                <a:ext cx="0" cy="3567024"/>
              </a:xfrm>
              <a:prstGeom prst="line">
                <a:avLst/>
              </a:prstGeom>
              <a:noFill/>
              <a:ln w="19050" cap="sq">
                <a:solidFill>
                  <a:schemeClr val="tx1"/>
                </a:solidFill>
                <a:miter lim="800000"/>
                <a:headEnd type="none"/>
                <a:tailEnd/>
              </a:ln>
            </p:spPr>
          </p:cxnSp>
          <p:cxnSp>
            <p:nvCxnSpPr>
              <p:cNvPr id="107" name="直接连接符 106"/>
              <p:cNvCxnSpPr/>
              <p:nvPr/>
            </p:nvCxnSpPr>
            <p:spPr>
              <a:xfrm>
                <a:off x="7649454" y="1698570"/>
                <a:ext cx="0" cy="3546230"/>
              </a:xfrm>
              <a:prstGeom prst="line">
                <a:avLst/>
              </a:prstGeom>
              <a:noFill/>
              <a:ln w="19050" cap="sq">
                <a:solidFill>
                  <a:schemeClr val="tx1"/>
                </a:solidFill>
                <a:miter lim="800000"/>
                <a:headEnd type="none"/>
                <a:tailEnd/>
              </a:ln>
            </p:spPr>
          </p:cxnSp>
          <p:sp>
            <p:nvSpPr>
              <p:cNvPr id="108" name="文本框 107"/>
              <p:cNvSpPr txBox="1"/>
              <p:nvPr/>
            </p:nvSpPr>
            <p:spPr>
              <a:xfrm>
                <a:off x="7165310" y="1429951"/>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09" name="文本框 108"/>
              <p:cNvSpPr txBox="1"/>
              <p:nvPr/>
            </p:nvSpPr>
            <p:spPr>
              <a:xfrm>
                <a:off x="7165310" y="2171436"/>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0" name="文本框 109"/>
              <p:cNvSpPr txBox="1"/>
              <p:nvPr/>
            </p:nvSpPr>
            <p:spPr>
              <a:xfrm>
                <a:off x="7165310" y="2945595"/>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1" name="文本框 110"/>
              <p:cNvSpPr txBox="1"/>
              <p:nvPr/>
            </p:nvSpPr>
            <p:spPr>
              <a:xfrm>
                <a:off x="7165310" y="3694558"/>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2" name="文本框 111"/>
              <p:cNvSpPr txBox="1"/>
              <p:nvPr/>
            </p:nvSpPr>
            <p:spPr>
              <a:xfrm>
                <a:off x="7165310" y="4402710"/>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3" name="文本框 112"/>
              <p:cNvSpPr txBox="1"/>
              <p:nvPr/>
            </p:nvSpPr>
            <p:spPr>
              <a:xfrm>
                <a:off x="4682792" y="368009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4" name="文本框 113"/>
              <p:cNvSpPr txBox="1"/>
              <p:nvPr/>
            </p:nvSpPr>
            <p:spPr>
              <a:xfrm>
                <a:off x="5642430" y="368182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5" name="文本框 114"/>
              <p:cNvSpPr txBox="1"/>
              <p:nvPr/>
            </p:nvSpPr>
            <p:spPr>
              <a:xfrm>
                <a:off x="6569151" y="3672908"/>
                <a:ext cx="449632" cy="433222"/>
              </a:xfrm>
              <a:prstGeom prst="rect">
                <a:avLst/>
              </a:prstGeom>
              <a:noFill/>
            </p:spPr>
            <p:txBody>
              <a:bodyPr wrap="none" rtlCol="0">
                <a:spAutoFit/>
              </a:bodyPr>
              <a:lstStyle/>
              <a:p>
                <a:r>
                  <a:rPr lang="en-US" altLang="zh-CN" sz="1600" dirty="0"/>
                  <a:t>…</a:t>
                </a:r>
                <a:endParaRPr lang="zh-CN" altLang="en-US" sz="1600" dirty="0"/>
              </a:p>
            </p:txBody>
          </p:sp>
        </p:grpSp>
      </p:grpSp>
      <p:sp>
        <p:nvSpPr>
          <p:cNvPr id="118" name="Text Box 35"/>
          <p:cNvSpPr txBox="1">
            <a:spLocks noChangeArrowheads="1"/>
          </p:cNvSpPr>
          <p:nvPr/>
        </p:nvSpPr>
        <p:spPr bwMode="auto">
          <a:xfrm>
            <a:off x="5877624" y="5971671"/>
            <a:ext cx="6277052" cy="400110"/>
          </a:xfrm>
          <a:prstGeom prst="rect">
            <a:avLst/>
          </a:prstGeom>
          <a:noFill/>
          <a:ln w="28575" algn="ctr">
            <a:noFill/>
            <a:miter lim="800000"/>
            <a:headEnd/>
            <a:tailEnd/>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r>
              <a:rPr lang="en-US" altLang="zh-CN" sz="2000" b="1" dirty="0">
                <a:solidFill>
                  <a:srgbClr val="C00000"/>
                </a:solidFill>
                <a:latin typeface="+mn-ea"/>
              </a:rPr>
              <a:t>2*2</a:t>
            </a:r>
            <a:r>
              <a:rPr lang="en-US" altLang="zh-CN" sz="2000" b="1" baseline="50000" dirty="0">
                <a:solidFill>
                  <a:srgbClr val="C00000"/>
                </a:solidFill>
                <a:latin typeface="+mn-ea"/>
              </a:rPr>
              <a:t>n/2</a:t>
            </a:r>
            <a:r>
              <a:rPr lang="zh-CN" altLang="en-US" sz="2000" b="1" dirty="0">
                <a:solidFill>
                  <a:srgbClr val="C00000"/>
                </a:solidFill>
                <a:latin typeface="+mn-ea"/>
              </a:rPr>
              <a:t>根</a:t>
            </a:r>
            <a:r>
              <a:rPr lang="zh-CN" altLang="en-US" sz="2000" b="1" u="sng" dirty="0">
                <a:solidFill>
                  <a:srgbClr val="C00000"/>
                </a:solidFill>
                <a:latin typeface="+mn-ea"/>
              </a:rPr>
              <a:t>译码线</a:t>
            </a:r>
          </a:p>
        </p:txBody>
      </p:sp>
    </p:spTree>
    <p:extLst>
      <p:ext uri="{BB962C8B-B14F-4D97-AF65-F5344CB8AC3E}">
        <p14:creationId xmlns:p14="http://schemas.microsoft.com/office/powerpoint/2010/main" val="1980185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9891"/>
                                        </p:tgtEl>
                                        <p:attrNameLst>
                                          <p:attrName>style.visibility</p:attrName>
                                        </p:attrNameLst>
                                      </p:cBhvr>
                                      <p:to>
                                        <p:strVal val="visible"/>
                                      </p:to>
                                    </p:set>
                                    <p:animEffect transition="in" filter="wipe(left)">
                                      <p:cBhvr>
                                        <p:cTn id="12" dur="500"/>
                                        <p:tgtEl>
                                          <p:spTgt spid="889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wipe(left)">
                                      <p:cBhvr>
                                        <p:cTn id="2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91" grpId="0"/>
      <p:bldP spid="1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6" name="Rectangle 52"/>
          <p:cNvSpPr>
            <a:spLocks noGrp="1" noChangeArrowheads="1"/>
          </p:cNvSpPr>
          <p:nvPr>
            <p:ph type="title"/>
          </p:nvPr>
        </p:nvSpPr>
        <p:spPr>
          <a:xfrm>
            <a:off x="487822" y="257614"/>
            <a:ext cx="3653966" cy="617641"/>
          </a:xfrm>
        </p:spPr>
        <p:txBody>
          <a:bodyPr/>
          <a:lstStyle/>
          <a:p>
            <a:pPr eaLnBrk="1" hangingPunct="1"/>
            <a:r>
              <a:rPr lang="zh-CN" altLang="en-US" dirty="0"/>
              <a:t>静态存储器芯片结构</a:t>
            </a:r>
          </a:p>
        </p:txBody>
      </p:sp>
      <p:grpSp>
        <p:nvGrpSpPr>
          <p:cNvPr id="80" name="Group 2"/>
          <p:cNvGrpSpPr>
            <a:grpSpLocks/>
          </p:cNvGrpSpPr>
          <p:nvPr/>
        </p:nvGrpSpPr>
        <p:grpSpPr bwMode="auto">
          <a:xfrm>
            <a:off x="4894340" y="1594140"/>
            <a:ext cx="357188" cy="1230312"/>
            <a:chOff x="2076" y="768"/>
            <a:chExt cx="225" cy="775"/>
          </a:xfrm>
        </p:grpSpPr>
        <p:sp>
          <p:nvSpPr>
            <p:cNvPr id="81" name="Text Box 3"/>
            <p:cNvSpPr txBox="1">
              <a:spLocks noChangeArrowheads="1"/>
            </p:cNvSpPr>
            <p:nvPr/>
          </p:nvSpPr>
          <p:spPr bwMode="auto">
            <a:xfrm>
              <a:off x="2118" y="1333"/>
              <a:ext cx="162" cy="210"/>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dirty="0">
                  <a:latin typeface="+mn-ea"/>
                </a:rPr>
                <a:t>…</a:t>
              </a:r>
              <a:endParaRPr lang="en-US" altLang="zh-CN" dirty="0">
                <a:effectLst>
                  <a:outerShdw blurRad="38100" dist="38100" dir="2700000" algn="tl">
                    <a:srgbClr val="C0C0C0"/>
                  </a:outerShdw>
                </a:effectLst>
                <a:latin typeface="+mn-ea"/>
              </a:endParaRPr>
            </a:p>
          </p:txBody>
        </p:sp>
        <p:sp>
          <p:nvSpPr>
            <p:cNvPr id="82" name="Text Box 4"/>
            <p:cNvSpPr txBox="1">
              <a:spLocks noChangeArrowheads="1"/>
            </p:cNvSpPr>
            <p:nvPr/>
          </p:nvSpPr>
          <p:spPr bwMode="auto">
            <a:xfrm>
              <a:off x="2076" y="768"/>
              <a:ext cx="218"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dirty="0">
                  <a:latin typeface="+mn-ea"/>
                </a:rPr>
                <a:t>X</a:t>
              </a:r>
              <a:r>
                <a:rPr lang="en-US" altLang="zh-CN" baseline="-25000" dirty="0">
                  <a:latin typeface="+mn-ea"/>
                </a:rPr>
                <a:t>0</a:t>
              </a:r>
              <a:endParaRPr lang="en-US" altLang="zh-CN" dirty="0">
                <a:effectLst>
                  <a:outerShdw blurRad="38100" dist="38100" dir="2700000" algn="tl">
                    <a:srgbClr val="C0C0C0"/>
                  </a:outerShdw>
                </a:effectLst>
                <a:latin typeface="+mn-ea"/>
              </a:endParaRPr>
            </a:p>
          </p:txBody>
        </p:sp>
        <p:sp>
          <p:nvSpPr>
            <p:cNvPr id="83" name="Text Box 5"/>
            <p:cNvSpPr txBox="1">
              <a:spLocks noChangeArrowheads="1"/>
            </p:cNvSpPr>
            <p:nvPr/>
          </p:nvSpPr>
          <p:spPr bwMode="auto">
            <a:xfrm>
              <a:off x="2083" y="1073"/>
              <a:ext cx="218" cy="193"/>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dirty="0">
                  <a:latin typeface="+mn-ea"/>
                </a:rPr>
                <a:t>X</a:t>
              </a:r>
              <a:r>
                <a:rPr lang="en-US" altLang="zh-CN" baseline="-25000" dirty="0">
                  <a:latin typeface="+mn-ea"/>
                </a:rPr>
                <a:t>1</a:t>
              </a:r>
              <a:endParaRPr lang="en-US" altLang="zh-CN" dirty="0">
                <a:effectLst>
                  <a:outerShdw blurRad="38100" dist="38100" dir="2700000" algn="tl">
                    <a:srgbClr val="C0C0C0"/>
                  </a:outerShdw>
                </a:effectLst>
                <a:latin typeface="+mn-ea"/>
              </a:endParaRPr>
            </a:p>
          </p:txBody>
        </p:sp>
      </p:grpSp>
      <p:sp>
        <p:nvSpPr>
          <p:cNvPr id="84" name="AutoShape 6"/>
          <p:cNvSpPr>
            <a:spLocks noChangeArrowheads="1"/>
          </p:cNvSpPr>
          <p:nvPr/>
        </p:nvSpPr>
        <p:spPr bwMode="auto">
          <a:xfrm>
            <a:off x="2630550" y="2465839"/>
            <a:ext cx="685800" cy="304800"/>
          </a:xfrm>
          <a:prstGeom prst="rightArrow">
            <a:avLst>
              <a:gd name="adj1" fmla="val 50000"/>
              <a:gd name="adj2" fmla="val 56250"/>
            </a:avLst>
          </a:prstGeom>
          <a:solidFill>
            <a:srgbClr val="FFCC00"/>
          </a:solidFill>
          <a:ln w="19050" algn="ctr">
            <a:solidFill>
              <a:schemeClr val="tx1"/>
            </a:solidFill>
            <a:miter lim="800000"/>
            <a:headEnd/>
            <a:tailEnd/>
          </a:ln>
          <a:effectLst>
            <a:outerShdw blurRad="50800" dist="38100" dir="5400000" algn="t" rotWithShape="0">
              <a:prstClr val="black">
                <a:alpha val="40000"/>
              </a:prstClr>
            </a:outerShdw>
          </a:effectLst>
        </p:spPr>
        <p:txBody>
          <a:bodyPr wrap="none" anchor="ctr"/>
          <a:lstStyle/>
          <a:p>
            <a:pPr algn="r" fontAlgn="base">
              <a:spcBef>
                <a:spcPct val="0"/>
              </a:spcBef>
              <a:spcAft>
                <a:spcPct val="0"/>
              </a:spcAft>
              <a:defRPr/>
            </a:pPr>
            <a:endParaRPr lang="zh-CN" altLang="en-US">
              <a:solidFill>
                <a:srgbClr val="000000"/>
              </a:solidFill>
              <a:latin typeface="+mn-ea"/>
            </a:endParaRPr>
          </a:p>
        </p:txBody>
      </p:sp>
      <p:sp>
        <p:nvSpPr>
          <p:cNvPr id="91" name="Text Box 14"/>
          <p:cNvSpPr txBox="1">
            <a:spLocks noChangeArrowheads="1"/>
          </p:cNvSpPr>
          <p:nvPr/>
        </p:nvSpPr>
        <p:spPr bwMode="auto">
          <a:xfrm>
            <a:off x="1071744" y="2487950"/>
            <a:ext cx="1755775" cy="481012"/>
          </a:xfrm>
          <a:prstGeom prst="rect">
            <a:avLst/>
          </a:prstGeom>
          <a:noFill/>
          <a:ln w="12700">
            <a:noFill/>
            <a:miter lim="800000"/>
            <a:headEnd/>
            <a:tailEnd/>
          </a:ln>
        </p:spPr>
        <p:txBody>
          <a:bodyPr lIns="0" tIns="0" rIns="0" bIns="0"/>
          <a:lstStyle/>
          <a:p>
            <a:pPr algn="ctr" fontAlgn="base">
              <a:spcBef>
                <a:spcPct val="0"/>
              </a:spcBef>
              <a:spcAft>
                <a:spcPct val="0"/>
              </a:spcAft>
            </a:pPr>
            <a:r>
              <a:rPr lang="en-US" altLang="zh-CN" dirty="0">
                <a:solidFill>
                  <a:srgbClr val="FF6600"/>
                </a:solidFill>
                <a:latin typeface="+mn-ea"/>
              </a:rPr>
              <a:t>n</a:t>
            </a:r>
            <a:r>
              <a:rPr lang="zh-CN" altLang="en-US" dirty="0">
                <a:solidFill>
                  <a:srgbClr val="FF6600"/>
                </a:solidFill>
                <a:latin typeface="+mn-ea"/>
              </a:rPr>
              <a:t>位</a:t>
            </a:r>
            <a:r>
              <a:rPr lang="en-US" altLang="zh-CN" dirty="0">
                <a:solidFill>
                  <a:srgbClr val="FF6600"/>
                </a:solidFill>
                <a:latin typeface="+mn-ea"/>
              </a:rPr>
              <a:t>X</a:t>
            </a:r>
            <a:r>
              <a:rPr lang="zh-CN" altLang="en-US" dirty="0">
                <a:solidFill>
                  <a:srgbClr val="FF6600"/>
                </a:solidFill>
                <a:latin typeface="+mn-ea"/>
              </a:rPr>
              <a:t>向地址</a:t>
            </a:r>
          </a:p>
        </p:txBody>
      </p:sp>
      <p:sp>
        <p:nvSpPr>
          <p:cNvPr id="92" name="Text Box 15"/>
          <p:cNvSpPr txBox="1">
            <a:spLocks noChangeArrowheads="1"/>
          </p:cNvSpPr>
          <p:nvPr/>
        </p:nvSpPr>
        <p:spPr bwMode="auto">
          <a:xfrm>
            <a:off x="9207500" y="2383079"/>
            <a:ext cx="815975" cy="400050"/>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dirty="0">
                <a:solidFill>
                  <a:srgbClr val="FF6600"/>
                </a:solidFill>
                <a:latin typeface="+mn-ea"/>
              </a:rPr>
              <a:t>DBUS</a:t>
            </a:r>
            <a:endParaRPr lang="en-US" altLang="zh-CN" dirty="0">
              <a:solidFill>
                <a:srgbClr val="FF6600"/>
              </a:solidFill>
              <a:effectLst>
                <a:outerShdw blurRad="38100" dist="38100" dir="2700000" algn="tl">
                  <a:srgbClr val="C0C0C0"/>
                </a:outerShdw>
              </a:effectLst>
              <a:latin typeface="+mn-ea"/>
            </a:endParaRPr>
          </a:p>
        </p:txBody>
      </p:sp>
      <p:sp>
        <p:nvSpPr>
          <p:cNvPr id="93" name="AutoShape 16"/>
          <p:cNvSpPr>
            <a:spLocks noChangeArrowheads="1"/>
          </p:cNvSpPr>
          <p:nvPr/>
        </p:nvSpPr>
        <p:spPr bwMode="auto">
          <a:xfrm>
            <a:off x="7268690" y="2442628"/>
            <a:ext cx="800100" cy="199868"/>
          </a:xfrm>
          <a:prstGeom prst="leftRightArrow">
            <a:avLst>
              <a:gd name="adj1" fmla="val 50000"/>
              <a:gd name="adj2" fmla="val 78140"/>
            </a:avLst>
          </a:prstGeom>
          <a:solidFill>
            <a:srgbClr val="66FF33"/>
          </a:solidFill>
          <a:ln w="12700">
            <a:solidFill>
              <a:schemeClr val="tx1"/>
            </a:solidFill>
            <a:miter lim="800000"/>
            <a:headEnd/>
            <a:tailEnd/>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a:solidFill>
                <a:srgbClr val="000000"/>
              </a:solidFill>
              <a:latin typeface="+mn-ea"/>
            </a:endParaRPr>
          </a:p>
        </p:txBody>
      </p:sp>
      <p:grpSp>
        <p:nvGrpSpPr>
          <p:cNvPr id="94" name="Group 17"/>
          <p:cNvGrpSpPr>
            <a:grpSpLocks/>
          </p:cNvGrpSpPr>
          <p:nvPr/>
        </p:nvGrpSpPr>
        <p:grpSpPr bwMode="auto">
          <a:xfrm>
            <a:off x="3797300" y="1928813"/>
            <a:ext cx="533400" cy="1498600"/>
            <a:chOff x="1392" y="1425"/>
            <a:chExt cx="336" cy="1056"/>
          </a:xfrm>
        </p:grpSpPr>
        <p:sp>
          <p:nvSpPr>
            <p:cNvPr id="95" name="Text Box 18"/>
            <p:cNvSpPr txBox="1">
              <a:spLocks noChangeArrowheads="1"/>
            </p:cNvSpPr>
            <p:nvPr/>
          </p:nvSpPr>
          <p:spPr bwMode="auto">
            <a:xfrm>
              <a:off x="1488" y="1819"/>
              <a:ext cx="161" cy="208"/>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dirty="0">
                  <a:latin typeface="+mn-ea"/>
                </a:rPr>
                <a:t>…</a:t>
              </a:r>
              <a:endParaRPr lang="en-US" altLang="zh-CN" dirty="0">
                <a:effectLst>
                  <a:outerShdw blurRad="38100" dist="38100" dir="2700000" algn="tl">
                    <a:srgbClr val="C0C0C0"/>
                  </a:outerShdw>
                </a:effectLst>
                <a:latin typeface="+mn-ea"/>
              </a:endParaRPr>
            </a:p>
          </p:txBody>
        </p:sp>
        <p:grpSp>
          <p:nvGrpSpPr>
            <p:cNvPr id="96" name="Group 19"/>
            <p:cNvGrpSpPr>
              <a:grpSpLocks/>
            </p:cNvGrpSpPr>
            <p:nvPr/>
          </p:nvGrpSpPr>
          <p:grpSpPr bwMode="auto">
            <a:xfrm>
              <a:off x="1392" y="1425"/>
              <a:ext cx="336" cy="1056"/>
              <a:chOff x="2016" y="1008"/>
              <a:chExt cx="336" cy="1056"/>
            </a:xfrm>
          </p:grpSpPr>
          <p:sp>
            <p:nvSpPr>
              <p:cNvPr id="97" name="Line 20"/>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98" name="Line 21"/>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99" name="Line 22"/>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00" name="Line 23"/>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01" name="Line 24"/>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02" name="Line 25"/>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03" name="Line 26"/>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grpSp>
      </p:grpSp>
      <p:grpSp>
        <p:nvGrpSpPr>
          <p:cNvPr id="10" name="组合 9"/>
          <p:cNvGrpSpPr/>
          <p:nvPr/>
        </p:nvGrpSpPr>
        <p:grpSpPr>
          <a:xfrm>
            <a:off x="7150100" y="3478213"/>
            <a:ext cx="1763715" cy="2163764"/>
            <a:chOff x="7086600" y="3478213"/>
            <a:chExt cx="1763715" cy="2163764"/>
          </a:xfrm>
        </p:grpSpPr>
        <p:sp>
          <p:nvSpPr>
            <p:cNvPr id="104" name="Line 53"/>
            <p:cNvSpPr>
              <a:spLocks noChangeShapeType="1"/>
            </p:cNvSpPr>
            <p:nvPr/>
          </p:nvSpPr>
          <p:spPr bwMode="auto">
            <a:xfrm flipV="1">
              <a:off x="8255000" y="3478213"/>
              <a:ext cx="0" cy="99060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grpSp>
          <p:nvGrpSpPr>
            <p:cNvPr id="105" name="Group 54"/>
            <p:cNvGrpSpPr>
              <a:grpSpLocks/>
            </p:cNvGrpSpPr>
            <p:nvPr/>
          </p:nvGrpSpPr>
          <p:grpSpPr bwMode="auto">
            <a:xfrm>
              <a:off x="7086600" y="4100513"/>
              <a:ext cx="609600" cy="914400"/>
              <a:chOff x="3600" y="3057"/>
              <a:chExt cx="384" cy="576"/>
            </a:xfrm>
          </p:grpSpPr>
          <p:sp>
            <p:nvSpPr>
              <p:cNvPr id="106" name="Line 55"/>
              <p:cNvSpPr>
                <a:spLocks noChangeShapeType="1"/>
              </p:cNvSpPr>
              <p:nvPr/>
            </p:nvSpPr>
            <p:spPr bwMode="auto">
              <a:xfrm flipH="1">
                <a:off x="3600" y="3057"/>
                <a:ext cx="19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07" name="Line 56"/>
              <p:cNvSpPr>
                <a:spLocks noChangeShapeType="1"/>
              </p:cNvSpPr>
              <p:nvPr/>
            </p:nvSpPr>
            <p:spPr bwMode="auto">
              <a:xfrm flipH="1">
                <a:off x="3600" y="3633"/>
                <a:ext cx="19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08" name="Line 57"/>
              <p:cNvSpPr>
                <a:spLocks noChangeShapeType="1"/>
              </p:cNvSpPr>
              <p:nvPr/>
            </p:nvSpPr>
            <p:spPr bwMode="auto">
              <a:xfrm flipH="1">
                <a:off x="3792" y="3357"/>
                <a:ext cx="192" cy="0"/>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09" name="Line 58"/>
              <p:cNvSpPr>
                <a:spLocks noChangeShapeType="1"/>
              </p:cNvSpPr>
              <p:nvPr/>
            </p:nvSpPr>
            <p:spPr bwMode="auto">
              <a:xfrm>
                <a:off x="3792" y="3057"/>
                <a:ext cx="0" cy="576"/>
              </a:xfrm>
              <a:prstGeom prst="line">
                <a:avLst/>
              </a:prstGeom>
              <a:noFill/>
              <a:ln w="12700">
                <a:solidFill>
                  <a:srgbClr val="0000FF"/>
                </a:solidFill>
                <a:round/>
                <a:headEnd/>
                <a:tailEnd/>
              </a:ln>
            </p:spPr>
            <p:txBody>
              <a:bodyPr/>
              <a:lstStyle/>
              <a:p>
                <a:pPr fontAlgn="base">
                  <a:spcBef>
                    <a:spcPct val="0"/>
                  </a:spcBef>
                  <a:spcAft>
                    <a:spcPct val="0"/>
                  </a:spcAft>
                </a:pPr>
                <a:endParaRPr lang="zh-CN" altLang="en-US">
                  <a:solidFill>
                    <a:srgbClr val="000000"/>
                  </a:solidFill>
                  <a:latin typeface="+mn-ea"/>
                </a:endParaRPr>
              </a:p>
            </p:txBody>
          </p:sp>
        </p:grpSp>
        <p:sp>
          <p:nvSpPr>
            <p:cNvPr id="110" name="Text Box 59"/>
            <p:cNvSpPr txBox="1">
              <a:spLocks noChangeArrowheads="1"/>
            </p:cNvSpPr>
            <p:nvPr/>
          </p:nvSpPr>
          <p:spPr bwMode="auto">
            <a:xfrm>
              <a:off x="7696201" y="4289426"/>
              <a:ext cx="1129705" cy="614363"/>
            </a:xfrm>
            <a:prstGeom prst="rect">
              <a:avLst/>
            </a:prstGeom>
            <a:solidFill>
              <a:schemeClr val="accent2">
                <a:lumMod val="60000"/>
                <a:lumOff val="40000"/>
              </a:schemeClr>
            </a:solidFill>
            <a:ln w="12700">
              <a:solidFill>
                <a:schemeClr val="tx1"/>
              </a:solidFill>
              <a:miter lim="800000"/>
              <a:headEnd/>
              <a:tailEnd/>
            </a:ln>
            <a:effectLst>
              <a:outerShdw blurRad="50800" dist="38100" dir="5400000" algn="t" rotWithShape="0">
                <a:prstClr val="black">
                  <a:alpha val="40000"/>
                </a:prstClr>
              </a:outerShdw>
            </a:effectLst>
          </p:spPr>
          <p:txBody>
            <a:bodyPr lIns="0" tIns="36000" rIns="0" bIns="0" anchor="ctr" anchorCtr="1"/>
            <a:lstStyle/>
            <a:p>
              <a:pPr algn="r" fontAlgn="base">
                <a:spcBef>
                  <a:spcPts val="600"/>
                </a:spcBef>
                <a:spcAft>
                  <a:spcPct val="0"/>
                </a:spcAft>
                <a:defRPr/>
              </a:pPr>
              <a:r>
                <a:rPr lang="zh-CN" altLang="en-US">
                  <a:solidFill>
                    <a:srgbClr val="000000"/>
                  </a:solidFill>
                  <a:latin typeface="+mn-ea"/>
                </a:rPr>
                <a:t>控制电路</a:t>
              </a:r>
              <a:endParaRPr lang="zh-CN" altLang="en-US">
                <a:solidFill>
                  <a:srgbClr val="000000"/>
                </a:solidFill>
                <a:effectLst>
                  <a:outerShdw blurRad="38100" dist="38100" dir="2700000" algn="tl">
                    <a:srgbClr val="FFFFFF"/>
                  </a:outerShdw>
                </a:effectLst>
                <a:latin typeface="+mn-ea"/>
              </a:endParaRPr>
            </a:p>
          </p:txBody>
        </p:sp>
        <p:grpSp>
          <p:nvGrpSpPr>
            <p:cNvPr id="111" name="Group 60"/>
            <p:cNvGrpSpPr>
              <a:grpSpLocks/>
            </p:cNvGrpSpPr>
            <p:nvPr/>
          </p:nvGrpSpPr>
          <p:grpSpPr bwMode="auto">
            <a:xfrm>
              <a:off x="7613652" y="4903789"/>
              <a:ext cx="1236663" cy="738188"/>
              <a:chOff x="3932" y="3552"/>
              <a:chExt cx="779" cy="465"/>
            </a:xfrm>
          </p:grpSpPr>
          <p:sp>
            <p:nvSpPr>
              <p:cNvPr id="112" name="Text Box 61"/>
              <p:cNvSpPr txBox="1">
                <a:spLocks noChangeArrowheads="1"/>
              </p:cNvSpPr>
              <p:nvPr/>
            </p:nvSpPr>
            <p:spPr bwMode="auto">
              <a:xfrm>
                <a:off x="3932" y="3810"/>
                <a:ext cx="240"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dirty="0">
                    <a:solidFill>
                      <a:srgbClr val="FF6600"/>
                    </a:solidFill>
                    <a:latin typeface="+mn-ea"/>
                  </a:rPr>
                  <a:t>RD</a:t>
                </a:r>
                <a:endParaRPr lang="en-US" altLang="zh-CN" dirty="0">
                  <a:solidFill>
                    <a:srgbClr val="FF6600"/>
                  </a:solidFill>
                  <a:effectLst>
                    <a:outerShdw blurRad="38100" dist="38100" dir="2700000" algn="tl">
                      <a:srgbClr val="C0C0C0"/>
                    </a:outerShdw>
                  </a:effectLst>
                  <a:latin typeface="+mn-ea"/>
                </a:endParaRPr>
              </a:p>
            </p:txBody>
          </p:sp>
          <p:sp>
            <p:nvSpPr>
              <p:cNvPr id="113" name="Text Box 62"/>
              <p:cNvSpPr txBox="1">
                <a:spLocks noChangeArrowheads="1"/>
              </p:cNvSpPr>
              <p:nvPr/>
            </p:nvSpPr>
            <p:spPr bwMode="auto">
              <a:xfrm>
                <a:off x="4172" y="3810"/>
                <a:ext cx="304"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dirty="0">
                    <a:solidFill>
                      <a:srgbClr val="FF6600"/>
                    </a:solidFill>
                    <a:latin typeface="+mn-ea"/>
                  </a:rPr>
                  <a:t>WR</a:t>
                </a:r>
                <a:endParaRPr lang="en-US" altLang="zh-CN" dirty="0">
                  <a:solidFill>
                    <a:srgbClr val="FF6600"/>
                  </a:solidFill>
                  <a:effectLst>
                    <a:outerShdw blurRad="38100" dist="38100" dir="2700000" algn="tl">
                      <a:srgbClr val="C0C0C0"/>
                    </a:outerShdw>
                  </a:effectLst>
                  <a:latin typeface="+mn-ea"/>
                </a:endParaRPr>
              </a:p>
            </p:txBody>
          </p:sp>
          <p:sp>
            <p:nvSpPr>
              <p:cNvPr id="114" name="Text Box 63"/>
              <p:cNvSpPr txBox="1">
                <a:spLocks noChangeArrowheads="1"/>
              </p:cNvSpPr>
              <p:nvPr/>
            </p:nvSpPr>
            <p:spPr bwMode="auto">
              <a:xfrm>
                <a:off x="4471" y="3807"/>
                <a:ext cx="240" cy="207"/>
              </a:xfrm>
              <a:prstGeom prst="rect">
                <a:avLst/>
              </a:prstGeom>
              <a:noFill/>
              <a:ln w="12700">
                <a:noFill/>
                <a:miter lim="800000"/>
                <a:headEnd/>
                <a:tailEnd/>
              </a:ln>
            </p:spPr>
            <p:txBody>
              <a:bodyPr lIns="0" tIns="0" rIns="0" bIns="0"/>
              <a:lstStyle/>
              <a:p>
                <a:pPr algn="r" fontAlgn="base">
                  <a:spcBef>
                    <a:spcPct val="0"/>
                  </a:spcBef>
                  <a:spcAft>
                    <a:spcPct val="0"/>
                  </a:spcAft>
                  <a:defRPr/>
                </a:pPr>
                <a:r>
                  <a:rPr lang="en-US" altLang="zh-CN" dirty="0">
                    <a:solidFill>
                      <a:srgbClr val="FF6600"/>
                    </a:solidFill>
                    <a:latin typeface="+mn-ea"/>
                  </a:rPr>
                  <a:t>CS</a:t>
                </a:r>
                <a:endParaRPr lang="en-US" altLang="zh-CN" dirty="0">
                  <a:solidFill>
                    <a:srgbClr val="FF6600"/>
                  </a:solidFill>
                  <a:effectLst>
                    <a:outerShdw blurRad="38100" dist="38100" dir="2700000" algn="tl">
                      <a:srgbClr val="C0C0C0"/>
                    </a:outerShdw>
                  </a:effectLst>
                  <a:latin typeface="+mn-ea"/>
                </a:endParaRPr>
              </a:p>
            </p:txBody>
          </p:sp>
          <p:grpSp>
            <p:nvGrpSpPr>
              <p:cNvPr id="115" name="Group 64"/>
              <p:cNvGrpSpPr>
                <a:grpSpLocks/>
              </p:cNvGrpSpPr>
              <p:nvPr/>
            </p:nvGrpSpPr>
            <p:grpSpPr bwMode="auto">
              <a:xfrm>
                <a:off x="4080" y="3552"/>
                <a:ext cx="506" cy="240"/>
                <a:chOff x="4080" y="3456"/>
                <a:chExt cx="506" cy="384"/>
              </a:xfrm>
            </p:grpSpPr>
            <p:sp>
              <p:nvSpPr>
                <p:cNvPr id="116" name="Line 65"/>
                <p:cNvSpPr>
                  <a:spLocks noChangeShapeType="1"/>
                </p:cNvSpPr>
                <p:nvPr/>
              </p:nvSpPr>
              <p:spPr bwMode="auto">
                <a:xfrm flipV="1">
                  <a:off x="4080"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17" name="Line 66"/>
                <p:cNvSpPr>
                  <a:spLocks noChangeShapeType="1"/>
                </p:cNvSpPr>
                <p:nvPr/>
              </p:nvSpPr>
              <p:spPr bwMode="auto">
                <a:xfrm flipV="1">
                  <a:off x="4346"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18" name="Line 67"/>
                <p:cNvSpPr>
                  <a:spLocks noChangeShapeType="1"/>
                </p:cNvSpPr>
                <p:nvPr/>
              </p:nvSpPr>
              <p:spPr bwMode="auto">
                <a:xfrm flipV="1">
                  <a:off x="4586" y="3456"/>
                  <a:ext cx="0" cy="384"/>
                </a:xfrm>
                <a:prstGeom prst="line">
                  <a:avLst/>
                </a:prstGeom>
                <a:noFill/>
                <a:ln w="12700">
                  <a:solidFill>
                    <a:srgbClr val="0000FF"/>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grpSp>
        </p:grpSp>
      </p:grpSp>
      <p:grpSp>
        <p:nvGrpSpPr>
          <p:cNvPr id="121" name="Group 70"/>
          <p:cNvGrpSpPr>
            <a:grpSpLocks/>
          </p:cNvGrpSpPr>
          <p:nvPr/>
        </p:nvGrpSpPr>
        <p:grpSpPr bwMode="auto">
          <a:xfrm>
            <a:off x="4800600" y="1927225"/>
            <a:ext cx="533400" cy="1524000"/>
            <a:chOff x="2016" y="1008"/>
            <a:chExt cx="336" cy="1056"/>
          </a:xfrm>
        </p:grpSpPr>
        <p:sp>
          <p:nvSpPr>
            <p:cNvPr id="122" name="Line 71"/>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23" name="Line 72"/>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24" name="Line 73"/>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25" name="Line 74"/>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26" name="Line 75"/>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27" name="Line 76"/>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sp>
          <p:nvSpPr>
            <p:cNvPr id="128" name="Line 77"/>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pPr fontAlgn="base">
                <a:spcBef>
                  <a:spcPct val="0"/>
                </a:spcBef>
                <a:spcAft>
                  <a:spcPct val="0"/>
                </a:spcAft>
              </a:pPr>
              <a:endParaRPr lang="zh-CN" altLang="en-US">
                <a:solidFill>
                  <a:srgbClr val="000000"/>
                </a:solidFill>
                <a:latin typeface="+mn-ea"/>
              </a:endParaRPr>
            </a:p>
          </p:txBody>
        </p:sp>
      </p:grpSp>
      <p:sp>
        <p:nvSpPr>
          <p:cNvPr id="129" name="AutoShape 78"/>
          <p:cNvSpPr>
            <a:spLocks noChangeArrowheads="1"/>
          </p:cNvSpPr>
          <p:nvPr/>
        </p:nvSpPr>
        <p:spPr bwMode="auto">
          <a:xfrm>
            <a:off x="8593233" y="2423358"/>
            <a:ext cx="673100" cy="242887"/>
          </a:xfrm>
          <a:prstGeom prst="leftRightArrow">
            <a:avLst>
              <a:gd name="adj1" fmla="val 50000"/>
              <a:gd name="adj2" fmla="val 55425"/>
            </a:avLst>
          </a:prstGeom>
          <a:solidFill>
            <a:srgbClr val="66FF33"/>
          </a:solidFill>
          <a:ln w="12700">
            <a:solidFill>
              <a:schemeClr val="tx1"/>
            </a:solidFill>
            <a:miter lim="800000"/>
            <a:headEnd/>
            <a:tailEnd/>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a:solidFill>
                <a:srgbClr val="000000"/>
              </a:solidFill>
              <a:latin typeface="+mn-ea"/>
            </a:endParaRPr>
          </a:p>
        </p:txBody>
      </p:sp>
      <p:grpSp>
        <p:nvGrpSpPr>
          <p:cNvPr id="131" name="Group 79"/>
          <p:cNvGrpSpPr>
            <a:grpSpLocks/>
          </p:cNvGrpSpPr>
          <p:nvPr/>
        </p:nvGrpSpPr>
        <p:grpSpPr bwMode="auto">
          <a:xfrm>
            <a:off x="5219628" y="3554414"/>
            <a:ext cx="1868559" cy="2551113"/>
            <a:chOff x="2288" y="2545"/>
            <a:chExt cx="1313" cy="1607"/>
          </a:xfrm>
        </p:grpSpPr>
        <p:grpSp>
          <p:nvGrpSpPr>
            <p:cNvPr id="132" name="Group 28"/>
            <p:cNvGrpSpPr>
              <a:grpSpLocks/>
            </p:cNvGrpSpPr>
            <p:nvPr/>
          </p:nvGrpSpPr>
          <p:grpSpPr bwMode="auto">
            <a:xfrm>
              <a:off x="2288" y="2575"/>
              <a:ext cx="733" cy="210"/>
              <a:chOff x="2288" y="2294"/>
              <a:chExt cx="733" cy="210"/>
            </a:xfrm>
          </p:grpSpPr>
          <p:sp>
            <p:nvSpPr>
              <p:cNvPr id="153" name="Text Box 29"/>
              <p:cNvSpPr txBox="1">
                <a:spLocks noChangeArrowheads="1"/>
              </p:cNvSpPr>
              <p:nvPr/>
            </p:nvSpPr>
            <p:spPr bwMode="auto">
              <a:xfrm>
                <a:off x="2755" y="2296"/>
                <a:ext cx="261" cy="208"/>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dirty="0">
                    <a:latin typeface="+mn-ea"/>
                  </a:rPr>
                  <a:t>…</a:t>
                </a:r>
                <a:endParaRPr lang="en-US" altLang="zh-CN" dirty="0">
                  <a:effectLst>
                    <a:outerShdw blurRad="38100" dist="38100" dir="2700000" algn="tl">
                      <a:srgbClr val="C0C0C0"/>
                    </a:outerShdw>
                  </a:effectLst>
                  <a:latin typeface="+mn-ea"/>
                </a:endParaRPr>
              </a:p>
            </p:txBody>
          </p:sp>
          <p:sp>
            <p:nvSpPr>
              <p:cNvPr id="154" name="Text Box 30"/>
              <p:cNvSpPr txBox="1">
                <a:spLocks noChangeArrowheads="1"/>
              </p:cNvSpPr>
              <p:nvPr/>
            </p:nvSpPr>
            <p:spPr bwMode="auto">
              <a:xfrm>
                <a:off x="2288" y="2294"/>
                <a:ext cx="218" cy="207"/>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dirty="0">
                    <a:latin typeface="+mn-ea"/>
                  </a:rPr>
                  <a:t>Y</a:t>
                </a:r>
                <a:r>
                  <a:rPr lang="en-US" altLang="zh-CN" baseline="-25000" dirty="0">
                    <a:latin typeface="+mn-ea"/>
                  </a:rPr>
                  <a:t>0</a:t>
                </a:r>
                <a:endParaRPr lang="en-US" altLang="zh-CN" dirty="0">
                  <a:effectLst>
                    <a:outerShdw blurRad="38100" dist="38100" dir="2700000" algn="tl">
                      <a:srgbClr val="C0C0C0"/>
                    </a:outerShdw>
                  </a:effectLst>
                  <a:latin typeface="+mn-ea"/>
                </a:endParaRPr>
              </a:p>
            </p:txBody>
          </p:sp>
          <p:sp>
            <p:nvSpPr>
              <p:cNvPr id="155" name="Text Box 31"/>
              <p:cNvSpPr txBox="1">
                <a:spLocks noChangeArrowheads="1"/>
              </p:cNvSpPr>
              <p:nvPr/>
            </p:nvSpPr>
            <p:spPr bwMode="auto">
              <a:xfrm>
                <a:off x="2586" y="2294"/>
                <a:ext cx="218" cy="207"/>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dirty="0">
                    <a:latin typeface="+mn-ea"/>
                  </a:rPr>
                  <a:t>Y</a:t>
                </a:r>
                <a:r>
                  <a:rPr lang="en-US" altLang="zh-CN" baseline="-25000" dirty="0">
                    <a:latin typeface="+mn-ea"/>
                  </a:rPr>
                  <a:t>1</a:t>
                </a:r>
                <a:endParaRPr lang="en-US" altLang="zh-CN" dirty="0">
                  <a:effectLst>
                    <a:outerShdw blurRad="38100" dist="38100" dir="2700000" algn="tl">
                      <a:srgbClr val="C0C0C0"/>
                    </a:outerShdw>
                  </a:effectLst>
                  <a:latin typeface="+mn-ea"/>
                </a:endParaRPr>
              </a:p>
            </p:txBody>
          </p:sp>
        </p:grpSp>
        <p:sp>
          <p:nvSpPr>
            <p:cNvPr id="133" name="Text Box 34"/>
            <p:cNvSpPr txBox="1">
              <a:spLocks noChangeArrowheads="1"/>
            </p:cNvSpPr>
            <p:nvPr/>
          </p:nvSpPr>
          <p:spPr bwMode="auto">
            <a:xfrm>
              <a:off x="2555" y="3960"/>
              <a:ext cx="1008" cy="192"/>
            </a:xfrm>
            <a:prstGeom prst="rect">
              <a:avLst/>
            </a:prstGeom>
            <a:noFill/>
            <a:ln w="12700">
              <a:noFill/>
              <a:miter lim="800000"/>
              <a:headEnd/>
              <a:tailEnd/>
            </a:ln>
          </p:spPr>
          <p:txBody>
            <a:bodyPr lIns="0" tIns="0" rIns="0" bIns="0"/>
            <a:lstStyle/>
            <a:p>
              <a:pPr algn="ctr" fontAlgn="base">
                <a:spcBef>
                  <a:spcPct val="0"/>
                </a:spcBef>
                <a:spcAft>
                  <a:spcPct val="0"/>
                </a:spcAft>
                <a:defRPr/>
              </a:pPr>
              <a:r>
                <a:rPr lang="en-US" altLang="zh-CN" dirty="0">
                  <a:solidFill>
                    <a:srgbClr val="FF6600"/>
                  </a:solidFill>
                  <a:latin typeface="+mn-ea"/>
                </a:rPr>
                <a:t>m</a:t>
              </a:r>
              <a:r>
                <a:rPr lang="zh-CN" altLang="en-US" dirty="0">
                  <a:solidFill>
                    <a:srgbClr val="FF6600"/>
                  </a:solidFill>
                  <a:latin typeface="+mn-ea"/>
                </a:rPr>
                <a:t>位</a:t>
              </a:r>
              <a:r>
                <a:rPr lang="en-US" altLang="zh-CN" dirty="0">
                  <a:solidFill>
                    <a:srgbClr val="FF6600"/>
                  </a:solidFill>
                  <a:latin typeface="+mn-ea"/>
                </a:rPr>
                <a:t>Y</a:t>
              </a:r>
              <a:r>
                <a:rPr lang="zh-CN" altLang="en-US" dirty="0">
                  <a:solidFill>
                    <a:srgbClr val="FF6600"/>
                  </a:solidFill>
                  <a:latin typeface="+mn-ea"/>
                </a:rPr>
                <a:t>向地址</a:t>
              </a:r>
              <a:endParaRPr lang="zh-CN" altLang="en-US" dirty="0">
                <a:solidFill>
                  <a:srgbClr val="FF6600"/>
                </a:solidFill>
                <a:effectLst>
                  <a:outerShdw blurRad="38100" dist="38100" dir="2700000" algn="tl">
                    <a:srgbClr val="C0C0C0"/>
                  </a:outerShdw>
                </a:effectLst>
                <a:latin typeface="+mn-ea"/>
              </a:endParaRPr>
            </a:p>
          </p:txBody>
        </p:sp>
        <p:sp>
          <p:nvSpPr>
            <p:cNvPr id="134" name="AutoShape 35"/>
            <p:cNvSpPr>
              <a:spLocks noChangeArrowheads="1"/>
            </p:cNvSpPr>
            <p:nvPr/>
          </p:nvSpPr>
          <p:spPr bwMode="auto">
            <a:xfrm>
              <a:off x="2937" y="3614"/>
              <a:ext cx="192" cy="272"/>
            </a:xfrm>
            <a:prstGeom prst="upArrow">
              <a:avLst>
                <a:gd name="adj1" fmla="val 50000"/>
                <a:gd name="adj2" fmla="val 35417"/>
              </a:avLst>
            </a:prstGeom>
            <a:solidFill>
              <a:srgbClr val="FFCC00"/>
            </a:solidFill>
            <a:ln w="19050" algn="ctr">
              <a:solidFill>
                <a:schemeClr val="tx1"/>
              </a:solidFill>
              <a:miter lim="800000"/>
              <a:headEnd/>
              <a:tailEnd/>
            </a:ln>
            <a:effectLst>
              <a:outerShdw blurRad="50800" dist="38100" dir="5400000" algn="t" rotWithShape="0">
                <a:prstClr val="black">
                  <a:alpha val="40000"/>
                </a:prstClr>
              </a:outerShdw>
            </a:effectLst>
          </p:spPr>
          <p:txBody>
            <a:bodyPr wrap="none" anchor="ctr"/>
            <a:lstStyle/>
            <a:p>
              <a:pPr algn="ctr" fontAlgn="base">
                <a:spcBef>
                  <a:spcPct val="0"/>
                </a:spcBef>
                <a:spcAft>
                  <a:spcPct val="0"/>
                </a:spcAft>
                <a:defRPr/>
              </a:pPr>
              <a:endParaRPr lang="zh-CN" altLang="en-US">
                <a:solidFill>
                  <a:srgbClr val="000000"/>
                </a:solidFill>
                <a:latin typeface="+mn-ea"/>
              </a:endParaRPr>
            </a:p>
          </p:txBody>
        </p:sp>
        <p:grpSp>
          <p:nvGrpSpPr>
            <p:cNvPr id="135" name="Group 36"/>
            <p:cNvGrpSpPr>
              <a:grpSpLocks/>
            </p:cNvGrpSpPr>
            <p:nvPr/>
          </p:nvGrpSpPr>
          <p:grpSpPr bwMode="auto">
            <a:xfrm>
              <a:off x="2496" y="2545"/>
              <a:ext cx="1008" cy="288"/>
              <a:chOff x="2496" y="2208"/>
              <a:chExt cx="1008" cy="288"/>
            </a:xfrm>
          </p:grpSpPr>
          <p:sp>
            <p:nvSpPr>
              <p:cNvPr id="146" name="Line 37"/>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47" name="Line 38"/>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48" name="Line 39"/>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49" name="Line 40"/>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50" name="Line 41"/>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51" name="Line 42"/>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52" name="Line 43"/>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grpSp>
        <p:grpSp>
          <p:nvGrpSpPr>
            <p:cNvPr id="136" name="Group 44"/>
            <p:cNvGrpSpPr>
              <a:grpSpLocks/>
            </p:cNvGrpSpPr>
            <p:nvPr/>
          </p:nvGrpSpPr>
          <p:grpSpPr bwMode="auto">
            <a:xfrm>
              <a:off x="2496" y="3089"/>
              <a:ext cx="1008" cy="288"/>
              <a:chOff x="2496" y="2208"/>
              <a:chExt cx="1008" cy="288"/>
            </a:xfrm>
          </p:grpSpPr>
          <p:sp>
            <p:nvSpPr>
              <p:cNvPr id="139" name="Line 45"/>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40" name="Line 46"/>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41" name="Line 47"/>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42" name="Line 48"/>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43" name="Line 49"/>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44" name="Line 50"/>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sp>
            <p:nvSpPr>
              <p:cNvPr id="145" name="Line 51"/>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pPr fontAlgn="base">
                  <a:spcBef>
                    <a:spcPct val="0"/>
                  </a:spcBef>
                  <a:spcAft>
                    <a:spcPct val="0"/>
                  </a:spcAft>
                </a:pPr>
                <a:endParaRPr lang="zh-CN" altLang="en-US">
                  <a:solidFill>
                    <a:srgbClr val="000000"/>
                  </a:solidFill>
                  <a:latin typeface="+mn-ea"/>
                </a:endParaRPr>
              </a:p>
            </p:txBody>
          </p:sp>
        </p:grpSp>
        <p:sp>
          <p:nvSpPr>
            <p:cNvPr id="137"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headEnd/>
              <a:tailEnd/>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dirty="0">
                  <a:latin typeface="+mn-ea"/>
                </a:rPr>
                <a:t>Y</a:t>
              </a:r>
              <a:r>
                <a:rPr lang="zh-CN" altLang="en-US" dirty="0">
                  <a:latin typeface="+mn-ea"/>
                </a:rPr>
                <a:t>向地址译码器</a:t>
              </a:r>
              <a:endParaRPr lang="zh-CN" altLang="en-US" dirty="0">
                <a:effectLst>
                  <a:outerShdw blurRad="38100" dist="38100" dir="2700000" algn="tl">
                    <a:srgbClr val="000000"/>
                  </a:outerShdw>
                </a:effectLst>
                <a:latin typeface="+mn-ea"/>
              </a:endParaRPr>
            </a:p>
          </p:txBody>
        </p:sp>
        <p:sp>
          <p:nvSpPr>
            <p:cNvPr id="138"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headEnd/>
              <a:tailEnd/>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dirty="0">
                  <a:solidFill>
                    <a:srgbClr val="000000"/>
                  </a:solidFill>
                  <a:latin typeface="+mn-ea"/>
                </a:rPr>
                <a:t>Y</a:t>
              </a:r>
              <a:r>
                <a:rPr lang="zh-CN" altLang="en-US" dirty="0">
                  <a:solidFill>
                    <a:srgbClr val="000000"/>
                  </a:solidFill>
                  <a:latin typeface="+mn-ea"/>
                </a:rPr>
                <a:t>向驱动器</a:t>
              </a:r>
              <a:endParaRPr lang="zh-CN" altLang="en-US" dirty="0">
                <a:solidFill>
                  <a:srgbClr val="000000"/>
                </a:solidFill>
                <a:effectLst>
                  <a:outerShdw blurRad="38100" dist="38100" dir="2700000" algn="tl">
                    <a:srgbClr val="FFFFFF"/>
                  </a:outerShdw>
                </a:effectLst>
                <a:latin typeface="+mn-ea"/>
              </a:endParaRPr>
            </a:p>
          </p:txBody>
        </p:sp>
      </p:grpSp>
      <p:grpSp>
        <p:nvGrpSpPr>
          <p:cNvPr id="8" name="组合 7"/>
          <p:cNvGrpSpPr/>
          <p:nvPr/>
        </p:nvGrpSpPr>
        <p:grpSpPr>
          <a:xfrm>
            <a:off x="5321301" y="1566862"/>
            <a:ext cx="1914525" cy="1987549"/>
            <a:chOff x="5257801" y="1566862"/>
            <a:chExt cx="1914525" cy="1987549"/>
          </a:xfrm>
        </p:grpSpPr>
        <p:grpSp>
          <p:nvGrpSpPr>
            <p:cNvPr id="85" name="Group 7"/>
            <p:cNvGrpSpPr>
              <a:grpSpLocks/>
            </p:cNvGrpSpPr>
            <p:nvPr/>
          </p:nvGrpSpPr>
          <p:grpSpPr bwMode="auto">
            <a:xfrm>
              <a:off x="5257801" y="1566862"/>
              <a:ext cx="1914525" cy="1987549"/>
              <a:chOff x="2352" y="748"/>
              <a:chExt cx="1414" cy="1460"/>
            </a:xfrm>
          </p:grpSpPr>
          <p:sp>
            <p:nvSpPr>
              <p:cNvPr id="86" name="Rectangle 8"/>
              <p:cNvSpPr>
                <a:spLocks noChangeAspect="1" noChangeArrowheads="1"/>
              </p:cNvSpPr>
              <p:nvPr/>
            </p:nvSpPr>
            <p:spPr bwMode="auto">
              <a:xfrm>
                <a:off x="2502" y="748"/>
                <a:ext cx="1264" cy="1304"/>
              </a:xfrm>
              <a:prstGeom prst="rect">
                <a:avLst/>
              </a:prstGeom>
              <a:solidFill>
                <a:srgbClr val="FF6600"/>
              </a:solidFill>
              <a:ln w="19050">
                <a:solidFill>
                  <a:schemeClr val="tx1"/>
                </a:solidFill>
                <a:miter lim="800000"/>
                <a:headEnd/>
                <a:tailEnd/>
              </a:ln>
            </p:spPr>
            <p:txBody>
              <a:bodyPr lIns="12700" tIns="12700" rIns="12700" bIns="12700"/>
              <a:lstStyle/>
              <a:p>
                <a:pPr algn="just" fontAlgn="base">
                  <a:spcBef>
                    <a:spcPct val="0"/>
                  </a:spcBef>
                  <a:spcAft>
                    <a:spcPct val="0"/>
                  </a:spcAft>
                </a:pPr>
                <a:endParaRPr lang="zh-CN" altLang="en-US" dirty="0">
                  <a:solidFill>
                    <a:srgbClr val="000000"/>
                  </a:solidFill>
                  <a:latin typeface="+mn-ea"/>
                </a:endParaRPr>
              </a:p>
            </p:txBody>
          </p:sp>
          <p:sp>
            <p:nvSpPr>
              <p:cNvPr id="87" name="Rectangle 9"/>
              <p:cNvSpPr>
                <a:spLocks noChangeAspect="1" noChangeArrowheads="1"/>
              </p:cNvSpPr>
              <p:nvPr/>
            </p:nvSpPr>
            <p:spPr bwMode="auto">
              <a:xfrm>
                <a:off x="2428" y="824"/>
                <a:ext cx="1263" cy="1303"/>
              </a:xfrm>
              <a:prstGeom prst="rect">
                <a:avLst/>
              </a:prstGeom>
              <a:solidFill>
                <a:srgbClr val="FF6600"/>
              </a:solidFill>
              <a:ln w="19050">
                <a:solidFill>
                  <a:schemeClr val="tx1"/>
                </a:solidFill>
                <a:miter lim="800000"/>
                <a:headEnd/>
                <a:tailEnd/>
              </a:ln>
            </p:spPr>
            <p:txBody>
              <a:bodyPr lIns="12700" tIns="12700" rIns="12700" bIns="12700"/>
              <a:lstStyle/>
              <a:p>
                <a:pPr algn="r" fontAlgn="base">
                  <a:spcBef>
                    <a:spcPct val="0"/>
                  </a:spcBef>
                  <a:spcAft>
                    <a:spcPct val="0"/>
                  </a:spcAft>
                </a:pPr>
                <a:endParaRPr lang="zh-CN" altLang="en-US" dirty="0">
                  <a:solidFill>
                    <a:srgbClr val="000000"/>
                  </a:solidFill>
                  <a:latin typeface="+mn-ea"/>
                </a:endParaRPr>
              </a:p>
            </p:txBody>
          </p:sp>
          <p:sp>
            <p:nvSpPr>
              <p:cNvPr id="88" name="Rectangle 10"/>
              <p:cNvSpPr>
                <a:spLocks noChangeAspect="1" noChangeArrowheads="1"/>
              </p:cNvSpPr>
              <p:nvPr/>
            </p:nvSpPr>
            <p:spPr bwMode="auto">
              <a:xfrm>
                <a:off x="2352" y="905"/>
                <a:ext cx="1265" cy="1303"/>
              </a:xfrm>
              <a:prstGeom prst="rect">
                <a:avLst/>
              </a:prstGeom>
              <a:solidFill>
                <a:srgbClr val="FF6600"/>
              </a:solidFill>
              <a:ln w="19050">
                <a:solidFill>
                  <a:schemeClr val="tx1"/>
                </a:solidFill>
                <a:miter lim="800000"/>
                <a:headEnd/>
                <a:tailEnd/>
              </a:ln>
            </p:spPr>
            <p:txBody>
              <a:bodyPr lIns="12700" tIns="12700" rIns="12700" bIns="12700"/>
              <a:lstStyle/>
              <a:p>
                <a:pPr algn="just" fontAlgn="base">
                  <a:spcBef>
                    <a:spcPct val="0"/>
                  </a:spcBef>
                  <a:spcAft>
                    <a:spcPct val="0"/>
                  </a:spcAft>
                </a:pPr>
                <a:endParaRPr lang="en-US" altLang="zh-CN" dirty="0">
                  <a:solidFill>
                    <a:srgbClr val="CCFF66"/>
                  </a:solidFill>
                  <a:latin typeface="+mn-ea"/>
                </a:endParaRPr>
              </a:p>
              <a:p>
                <a:pPr algn="just" fontAlgn="base">
                  <a:spcBef>
                    <a:spcPct val="0"/>
                  </a:spcBef>
                  <a:spcAft>
                    <a:spcPct val="0"/>
                  </a:spcAft>
                </a:pPr>
                <a:endParaRPr lang="en-US" altLang="zh-CN" dirty="0">
                  <a:solidFill>
                    <a:srgbClr val="CCFF66"/>
                  </a:solidFill>
                  <a:latin typeface="+mn-ea"/>
                </a:endParaRPr>
              </a:p>
              <a:p>
                <a:pPr algn="ctr" fontAlgn="base">
                  <a:spcBef>
                    <a:spcPct val="0"/>
                  </a:spcBef>
                  <a:spcAft>
                    <a:spcPct val="0"/>
                  </a:spcAft>
                </a:pPr>
                <a:endParaRPr lang="en-US" altLang="zh-CN" dirty="0">
                  <a:solidFill>
                    <a:srgbClr val="CCFF66"/>
                  </a:solidFill>
                  <a:latin typeface="+mn-ea"/>
                </a:endParaRPr>
              </a:p>
            </p:txBody>
          </p:sp>
        </p:grpSp>
        <p:sp>
          <p:nvSpPr>
            <p:cNvPr id="5" name="矩形 4"/>
            <p:cNvSpPr/>
            <p:nvPr/>
          </p:nvSpPr>
          <p:spPr>
            <a:xfrm>
              <a:off x="5484066" y="2344335"/>
              <a:ext cx="1261885" cy="646331"/>
            </a:xfrm>
            <a:prstGeom prst="rect">
              <a:avLst/>
            </a:prstGeom>
          </p:spPr>
          <p:txBody>
            <a:bodyPr wrap="none">
              <a:spAutoFit/>
            </a:bodyPr>
            <a:lstStyle/>
            <a:p>
              <a:pPr algn="ctr" fontAlgn="base">
                <a:spcBef>
                  <a:spcPct val="0"/>
                </a:spcBef>
                <a:spcAft>
                  <a:spcPct val="0"/>
                </a:spcAft>
              </a:pPr>
              <a:r>
                <a:rPr lang="zh-CN" altLang="en-US" spc="300" dirty="0">
                  <a:solidFill>
                    <a:schemeClr val="bg1"/>
                  </a:solidFill>
                  <a:latin typeface="+mn-ea"/>
                </a:rPr>
                <a:t>存储单元</a:t>
              </a:r>
              <a:endParaRPr lang="en-US" altLang="zh-CN" spc="300" dirty="0">
                <a:solidFill>
                  <a:schemeClr val="bg1"/>
                </a:solidFill>
                <a:latin typeface="+mn-ea"/>
              </a:endParaRPr>
            </a:p>
            <a:p>
              <a:pPr algn="ctr" fontAlgn="base">
                <a:spcBef>
                  <a:spcPct val="0"/>
                </a:spcBef>
                <a:spcAft>
                  <a:spcPct val="0"/>
                </a:spcAft>
              </a:pPr>
              <a:r>
                <a:rPr lang="zh-CN" altLang="en-US" spc="300" dirty="0">
                  <a:solidFill>
                    <a:schemeClr val="bg1"/>
                  </a:solidFill>
                  <a:latin typeface="+mn-ea"/>
                </a:rPr>
                <a:t>阵列</a:t>
              </a:r>
            </a:p>
          </p:txBody>
        </p:sp>
      </p:grpSp>
      <p:grpSp>
        <p:nvGrpSpPr>
          <p:cNvPr id="12" name="组合 11"/>
          <p:cNvGrpSpPr/>
          <p:nvPr/>
        </p:nvGrpSpPr>
        <p:grpSpPr>
          <a:xfrm>
            <a:off x="3340101" y="1725613"/>
            <a:ext cx="487576" cy="1828798"/>
            <a:chOff x="3276601" y="1725613"/>
            <a:chExt cx="487576" cy="1828798"/>
          </a:xfrm>
        </p:grpSpPr>
        <p:sp>
          <p:nvSpPr>
            <p:cNvPr id="130" name="Text Box 11"/>
            <p:cNvSpPr txBox="1">
              <a:spLocks noChangeArrowheads="1"/>
            </p:cNvSpPr>
            <p:nvPr/>
          </p:nvSpPr>
          <p:spPr bwMode="auto">
            <a:xfrm>
              <a:off x="3276601" y="1725613"/>
              <a:ext cx="485775" cy="1820862"/>
            </a:xfrm>
            <a:prstGeom prst="rect">
              <a:avLst/>
            </a:prstGeom>
            <a:solidFill>
              <a:srgbClr val="CCFF66"/>
            </a:solidFill>
            <a:ln w="12700">
              <a:solidFill>
                <a:schemeClr val="tx1"/>
              </a:solidFill>
              <a:miter lim="800000"/>
              <a:headEnd/>
              <a:tailEnd/>
            </a:ln>
            <a:effectLst>
              <a:outerShdw blurRad="50800" dist="38100" dir="5400000" algn="t" rotWithShape="0">
                <a:prstClr val="black">
                  <a:alpha val="40000"/>
                </a:prstClr>
              </a:outerShdw>
            </a:effectLst>
          </p:spPr>
          <p:txBody>
            <a:bodyPr vert="eaVert" lIns="0" tIns="0" rIns="108000" bIns="0"/>
            <a:lstStyle/>
            <a:p>
              <a:pPr algn="ctr" fontAlgn="base">
                <a:spcBef>
                  <a:spcPts val="200"/>
                </a:spcBef>
                <a:spcAft>
                  <a:spcPct val="0"/>
                </a:spcAft>
                <a:defRPr/>
              </a:pPr>
              <a:endParaRPr lang="zh-CN" altLang="en-US" dirty="0">
                <a:effectLst>
                  <a:outerShdw blurRad="38100" dist="38100" dir="2700000" algn="tl">
                    <a:srgbClr val="000000"/>
                  </a:outerShdw>
                </a:effectLst>
                <a:latin typeface="+mn-ea"/>
              </a:endParaRPr>
            </a:p>
          </p:txBody>
        </p:sp>
        <p:sp>
          <p:nvSpPr>
            <p:cNvPr id="159" name="Text Box 11"/>
            <p:cNvSpPr txBox="1">
              <a:spLocks noChangeArrowheads="1"/>
            </p:cNvSpPr>
            <p:nvPr/>
          </p:nvSpPr>
          <p:spPr bwMode="auto">
            <a:xfrm>
              <a:off x="3278402" y="1733549"/>
              <a:ext cx="485775" cy="1820862"/>
            </a:xfrm>
            <a:prstGeom prst="rect">
              <a:avLst/>
            </a:prstGeom>
            <a:noFill/>
            <a:ln w="12700">
              <a:noFill/>
              <a:miter lim="800000"/>
              <a:headEnd/>
              <a:tailEnd/>
            </a:ln>
            <a:effectLst/>
          </p:spPr>
          <p:txBody>
            <a:bodyPr vert="eaVert" lIns="0" tIns="0" rIns="108000" bIns="0"/>
            <a:lstStyle/>
            <a:p>
              <a:pPr algn="ctr" fontAlgn="base">
                <a:spcBef>
                  <a:spcPts val="200"/>
                </a:spcBef>
                <a:spcAft>
                  <a:spcPct val="0"/>
                </a:spcAft>
                <a:defRPr/>
              </a:pPr>
              <a:r>
                <a:rPr lang="en-US" altLang="zh-CN" dirty="0">
                  <a:latin typeface="+mn-ea"/>
                </a:rPr>
                <a:t>X</a:t>
              </a:r>
              <a:r>
                <a:rPr lang="zh-CN" altLang="en-US" dirty="0">
                  <a:latin typeface="+mn-ea"/>
                </a:rPr>
                <a:t>向地址译码器</a:t>
              </a:r>
            </a:p>
          </p:txBody>
        </p:sp>
      </p:grpSp>
      <p:grpSp>
        <p:nvGrpSpPr>
          <p:cNvPr id="13" name="组合 12"/>
          <p:cNvGrpSpPr/>
          <p:nvPr/>
        </p:nvGrpSpPr>
        <p:grpSpPr>
          <a:xfrm>
            <a:off x="4327954" y="1744663"/>
            <a:ext cx="459946" cy="1809750"/>
            <a:chOff x="4264454" y="1744663"/>
            <a:chExt cx="459946" cy="1809750"/>
          </a:xfrm>
        </p:grpSpPr>
        <p:sp>
          <p:nvSpPr>
            <p:cNvPr id="89" name="Text Box 12"/>
            <p:cNvSpPr txBox="1">
              <a:spLocks noChangeArrowheads="1"/>
            </p:cNvSpPr>
            <p:nvPr/>
          </p:nvSpPr>
          <p:spPr bwMode="auto">
            <a:xfrm>
              <a:off x="4267200" y="1744663"/>
              <a:ext cx="457200" cy="1809750"/>
            </a:xfrm>
            <a:prstGeom prst="rect">
              <a:avLst/>
            </a:prstGeom>
            <a:solidFill>
              <a:srgbClr val="00FF99"/>
            </a:solidFill>
            <a:ln w="12700">
              <a:solidFill>
                <a:schemeClr val="tx1"/>
              </a:solidFill>
              <a:miter lim="800000"/>
              <a:headEnd/>
              <a:tailEnd/>
            </a:ln>
            <a:effectLst>
              <a:outerShdw blurRad="50800" dist="38100" dir="5400000" algn="t" rotWithShape="0">
                <a:prstClr val="black">
                  <a:alpha val="40000"/>
                </a:prstClr>
              </a:outerShdw>
            </a:effectLst>
          </p:spPr>
          <p:txBody>
            <a:bodyPr vert="eaVert" lIns="0" tIns="0" rIns="72000" bIns="0"/>
            <a:lstStyle/>
            <a:p>
              <a:pPr algn="ctr" fontAlgn="base">
                <a:spcBef>
                  <a:spcPts val="200"/>
                </a:spcBef>
                <a:spcAft>
                  <a:spcPct val="0"/>
                </a:spcAft>
                <a:defRPr/>
              </a:pPr>
              <a:endParaRPr lang="zh-CN" altLang="en-US" dirty="0">
                <a:solidFill>
                  <a:srgbClr val="000000"/>
                </a:solidFill>
                <a:effectLst>
                  <a:outerShdw blurRad="38100" dist="38100" dir="2700000" algn="tl">
                    <a:srgbClr val="FFFFFF"/>
                  </a:outerShdw>
                </a:effectLst>
                <a:latin typeface="+mn-ea"/>
              </a:endParaRPr>
            </a:p>
          </p:txBody>
        </p:sp>
        <p:sp>
          <p:nvSpPr>
            <p:cNvPr id="161" name="Text Box 12"/>
            <p:cNvSpPr txBox="1">
              <a:spLocks noChangeArrowheads="1"/>
            </p:cNvSpPr>
            <p:nvPr/>
          </p:nvSpPr>
          <p:spPr bwMode="auto">
            <a:xfrm>
              <a:off x="4264454" y="1923257"/>
              <a:ext cx="444613" cy="1452561"/>
            </a:xfrm>
            <a:prstGeom prst="rect">
              <a:avLst/>
            </a:prstGeom>
            <a:noFill/>
            <a:ln w="12700">
              <a:noFill/>
              <a:miter lim="800000"/>
              <a:headEnd/>
              <a:tailEnd/>
            </a:ln>
            <a:effectLst/>
          </p:spPr>
          <p:txBody>
            <a:bodyPr vert="eaVert" lIns="0" tIns="0" rIns="72000" bIns="0"/>
            <a:lstStyle/>
            <a:p>
              <a:pPr algn="ctr" fontAlgn="base">
                <a:spcBef>
                  <a:spcPts val="200"/>
                </a:spcBef>
                <a:spcAft>
                  <a:spcPct val="0"/>
                </a:spcAft>
                <a:defRPr/>
              </a:pPr>
              <a:r>
                <a:rPr lang="en-US" altLang="zh-CN" dirty="0">
                  <a:solidFill>
                    <a:srgbClr val="000000"/>
                  </a:solidFill>
                  <a:latin typeface="+mn-ea"/>
                </a:rPr>
                <a:t>X</a:t>
              </a:r>
              <a:r>
                <a:rPr lang="zh-CN" altLang="en-US" dirty="0">
                  <a:solidFill>
                    <a:srgbClr val="000000"/>
                  </a:solidFill>
                  <a:latin typeface="+mn-ea"/>
                </a:rPr>
                <a:t>向驱动器</a:t>
              </a:r>
              <a:endParaRPr lang="zh-CN" altLang="en-US" dirty="0">
                <a:solidFill>
                  <a:srgbClr val="000000"/>
                </a:solidFill>
                <a:effectLst>
                  <a:outerShdw blurRad="38100" dist="38100" dir="2700000" algn="tl">
                    <a:srgbClr val="FFFFFF"/>
                  </a:outerShdw>
                </a:effectLst>
                <a:latin typeface="+mn-ea"/>
              </a:endParaRPr>
            </a:p>
          </p:txBody>
        </p:sp>
      </p:grpSp>
      <p:grpSp>
        <p:nvGrpSpPr>
          <p:cNvPr id="14" name="组合 13"/>
          <p:cNvGrpSpPr/>
          <p:nvPr/>
        </p:nvGrpSpPr>
        <p:grpSpPr>
          <a:xfrm>
            <a:off x="8094664" y="1649413"/>
            <a:ext cx="473075" cy="1820862"/>
            <a:chOff x="8031164" y="1649413"/>
            <a:chExt cx="473075" cy="1820862"/>
          </a:xfrm>
        </p:grpSpPr>
        <p:sp>
          <p:nvSpPr>
            <p:cNvPr id="90" name="Text Box 13"/>
            <p:cNvSpPr txBox="1">
              <a:spLocks noChangeArrowheads="1"/>
            </p:cNvSpPr>
            <p:nvPr/>
          </p:nvSpPr>
          <p:spPr bwMode="auto">
            <a:xfrm>
              <a:off x="8031164" y="1649413"/>
              <a:ext cx="473075" cy="1820862"/>
            </a:xfrm>
            <a:prstGeom prst="rect">
              <a:avLst/>
            </a:prstGeom>
            <a:solidFill>
              <a:srgbClr val="33CC33"/>
            </a:solidFill>
            <a:ln w="12700">
              <a:solidFill>
                <a:schemeClr val="tx1"/>
              </a:solidFill>
              <a:miter lim="800000"/>
              <a:headEnd/>
              <a:tailEnd/>
            </a:ln>
            <a:effectLst>
              <a:outerShdw blurRad="50800" dist="38100" dir="5400000" algn="t" rotWithShape="0">
                <a:prstClr val="black">
                  <a:alpha val="40000"/>
                </a:prstClr>
              </a:outerShdw>
            </a:effectLst>
          </p:spPr>
          <p:txBody>
            <a:bodyPr lIns="0" tIns="0" rIns="0" bIns="0"/>
            <a:lstStyle/>
            <a:p>
              <a:pPr algn="ctr" fontAlgn="base">
                <a:spcBef>
                  <a:spcPts val="200"/>
                </a:spcBef>
                <a:spcAft>
                  <a:spcPct val="0"/>
                </a:spcAft>
                <a:defRPr/>
              </a:pPr>
              <a:endParaRPr lang="en-US" altLang="zh-CN" dirty="0">
                <a:solidFill>
                  <a:srgbClr val="003300"/>
                </a:solidFill>
                <a:latin typeface="+mn-ea"/>
              </a:endParaRPr>
            </a:p>
          </p:txBody>
        </p:sp>
        <p:sp>
          <p:nvSpPr>
            <p:cNvPr id="163" name="Text Box 13"/>
            <p:cNvSpPr txBox="1">
              <a:spLocks noChangeArrowheads="1"/>
            </p:cNvSpPr>
            <p:nvPr/>
          </p:nvSpPr>
          <p:spPr bwMode="auto">
            <a:xfrm>
              <a:off x="8052107" y="1861740"/>
              <a:ext cx="405785" cy="1312394"/>
            </a:xfrm>
            <a:prstGeom prst="rect">
              <a:avLst/>
            </a:prstGeom>
            <a:noFill/>
            <a:ln w="12700">
              <a:noFill/>
              <a:miter lim="800000"/>
              <a:headEnd/>
              <a:tailEnd/>
            </a:ln>
            <a:effectLst/>
          </p:spPr>
          <p:txBody>
            <a:bodyPr lIns="0" tIns="0" rIns="0" bIns="0"/>
            <a:lstStyle/>
            <a:p>
              <a:pPr algn="ctr" fontAlgn="base">
                <a:spcBef>
                  <a:spcPts val="200"/>
                </a:spcBef>
                <a:spcAft>
                  <a:spcPct val="0"/>
                </a:spcAft>
                <a:defRPr/>
              </a:pPr>
              <a:endParaRPr lang="en-US" altLang="zh-CN" dirty="0">
                <a:solidFill>
                  <a:srgbClr val="003300"/>
                </a:solidFill>
                <a:latin typeface="+mn-ea"/>
              </a:endParaRPr>
            </a:p>
            <a:p>
              <a:pPr algn="ctr" fontAlgn="base">
                <a:spcBef>
                  <a:spcPts val="200"/>
                </a:spcBef>
                <a:spcAft>
                  <a:spcPct val="0"/>
                </a:spcAft>
                <a:defRPr/>
              </a:pPr>
              <a:r>
                <a:rPr lang="en-US" altLang="zh-CN" dirty="0">
                  <a:solidFill>
                    <a:srgbClr val="003300"/>
                  </a:solidFill>
                  <a:latin typeface="+mn-ea"/>
                </a:rPr>
                <a:t>I/O</a:t>
              </a:r>
            </a:p>
            <a:p>
              <a:pPr algn="ctr" fontAlgn="base">
                <a:spcBef>
                  <a:spcPct val="0"/>
                </a:spcBef>
                <a:spcAft>
                  <a:spcPct val="0"/>
                </a:spcAft>
                <a:defRPr/>
              </a:pPr>
              <a:r>
                <a:rPr lang="zh-CN" altLang="en-US" dirty="0">
                  <a:solidFill>
                    <a:srgbClr val="003300"/>
                  </a:solidFill>
                  <a:latin typeface="+mn-ea"/>
                </a:rPr>
                <a:t>电</a:t>
              </a:r>
            </a:p>
            <a:p>
              <a:pPr algn="ctr" fontAlgn="base">
                <a:spcBef>
                  <a:spcPct val="0"/>
                </a:spcBef>
                <a:spcAft>
                  <a:spcPct val="0"/>
                </a:spcAft>
                <a:defRPr/>
              </a:pPr>
              <a:r>
                <a:rPr lang="zh-CN" altLang="en-US" dirty="0">
                  <a:solidFill>
                    <a:srgbClr val="003300"/>
                  </a:solidFill>
                  <a:latin typeface="+mn-ea"/>
                </a:rPr>
                <a:t>路</a:t>
              </a:r>
              <a:endParaRPr lang="zh-CN" altLang="en-US" dirty="0">
                <a:solidFill>
                  <a:srgbClr val="003300"/>
                </a:solidFill>
                <a:effectLst>
                  <a:outerShdw blurRad="38100" dist="38100" dir="2700000" algn="tl">
                    <a:srgbClr val="000000"/>
                  </a:outerShdw>
                </a:effectLst>
                <a:latin typeface="+mn-ea"/>
              </a:endParaRPr>
            </a:p>
          </p:txBody>
        </p:sp>
      </p:grpSp>
      <p:grpSp>
        <p:nvGrpSpPr>
          <p:cNvPr id="119" name="组合 118">
            <a:extLst>
              <a:ext uri="{FF2B5EF4-FFF2-40B4-BE49-F238E27FC236}">
                <a16:creationId xmlns:a16="http://schemas.microsoft.com/office/drawing/2014/main" id="{8290AFFA-5954-43B2-9E25-77DB5E178460}"/>
              </a:ext>
            </a:extLst>
          </p:cNvPr>
          <p:cNvGrpSpPr/>
          <p:nvPr/>
        </p:nvGrpSpPr>
        <p:grpSpPr>
          <a:xfrm>
            <a:off x="889936" y="5393273"/>
            <a:ext cx="2849738" cy="579957"/>
            <a:chOff x="665665" y="4732301"/>
            <a:chExt cx="1887609" cy="579957"/>
          </a:xfrm>
        </p:grpSpPr>
        <p:sp>
          <p:nvSpPr>
            <p:cNvPr id="120" name="矩形 119">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Y</a:t>
              </a:r>
              <a:r>
                <a:rPr lang="zh-CN" altLang="en-US" sz="2000" b="1" dirty="0">
                  <a:solidFill>
                    <a:schemeClr val="bg1"/>
                  </a:solidFill>
                  <a:latin typeface="+mn-ea"/>
                </a:rPr>
                <a:t>向驱动器的作用？</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2411208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 calcmode="lin" valueType="num">
                                      <p:cBhvr additive="base">
                                        <p:cTn id="12" dur="500" fill="hold"/>
                                        <p:tgtEl>
                                          <p:spTgt spid="91"/>
                                        </p:tgtEl>
                                        <p:attrNameLst>
                                          <p:attrName>ppt_x</p:attrName>
                                        </p:attrNameLst>
                                      </p:cBhvr>
                                      <p:tavLst>
                                        <p:tav tm="0">
                                          <p:val>
                                            <p:strVal val="#ppt_x"/>
                                          </p:val>
                                        </p:tav>
                                        <p:tav tm="100000">
                                          <p:val>
                                            <p:strVal val="#ppt_x"/>
                                          </p:val>
                                        </p:tav>
                                      </p:tavLst>
                                    </p:anim>
                                    <p:anim calcmode="lin" valueType="num">
                                      <p:cBhvr additive="base">
                                        <p:cTn id="13"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repeatCount="300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left)">
                                      <p:cBhvr>
                                        <p:cTn id="18" dur="20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repeatCount="3000" fill="hold"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3000" fill="hold" nodeType="click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lef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up)">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wipe(down)">
                                      <p:cBhvr>
                                        <p:cTn id="48" dur="500"/>
                                        <p:tgtEl>
                                          <p:spTgt spid="1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wipe(left)">
                                      <p:cBhvr>
                                        <p:cTn id="53" dur="500"/>
                                        <p:tgtEl>
                                          <p:spTgt spid="9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wipe(left)">
                                      <p:cBhvr>
                                        <p:cTn id="63" dur="500"/>
                                        <p:tgtEl>
                                          <p:spTgt spid="129"/>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2"/>
                                        </p:tgtEl>
                                        <p:attrNameLst>
                                          <p:attrName>style.visibility</p:attrName>
                                        </p:attrNameLst>
                                      </p:cBhvr>
                                      <p:to>
                                        <p:strVal val="visible"/>
                                      </p:to>
                                    </p:set>
                                    <p:anim calcmode="lin" valueType="num">
                                      <p:cBhvr additive="base">
                                        <p:cTn id="68" dur="500" fill="hold"/>
                                        <p:tgtEl>
                                          <p:spTgt spid="92"/>
                                        </p:tgtEl>
                                        <p:attrNameLst>
                                          <p:attrName>ppt_x</p:attrName>
                                        </p:attrNameLst>
                                      </p:cBhvr>
                                      <p:tavLst>
                                        <p:tav tm="0">
                                          <p:val>
                                            <p:strVal val="#ppt_x"/>
                                          </p:val>
                                        </p:tav>
                                        <p:tav tm="100000">
                                          <p:val>
                                            <p:strVal val="#ppt_x"/>
                                          </p:val>
                                        </p:tav>
                                      </p:tavLst>
                                    </p:anim>
                                    <p:anim calcmode="lin" valueType="num">
                                      <p:cBhvr additive="base">
                                        <p:cTn id="69"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19"/>
                                        </p:tgtEl>
                                        <p:attrNameLst>
                                          <p:attrName>style.visibility</p:attrName>
                                        </p:attrNameLst>
                                      </p:cBhvr>
                                      <p:to>
                                        <p:strVal val="visible"/>
                                      </p:to>
                                    </p:set>
                                    <p:animEffect transition="in" filter="wipe(left)">
                                      <p:cBhvr>
                                        <p:cTn id="7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p:bldP spid="92" grpId="0"/>
      <p:bldP spid="93" grpId="0" animBg="1"/>
      <p:bldP spid="1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驱动器与</a:t>
            </a:r>
            <a:r>
              <a:rPr lang="en-US" altLang="zh-CN" dirty="0"/>
              <a:t>I/O</a:t>
            </a:r>
            <a:r>
              <a:rPr lang="zh-CN" altLang="en-US" dirty="0"/>
              <a:t>电路</a:t>
            </a:r>
          </a:p>
        </p:txBody>
      </p:sp>
      <p:sp>
        <p:nvSpPr>
          <p:cNvPr id="3" name="内容占位符 2"/>
          <p:cNvSpPr>
            <a:spLocks noGrp="1"/>
          </p:cNvSpPr>
          <p:nvPr>
            <p:ph idx="1"/>
          </p:nvPr>
        </p:nvSpPr>
        <p:spPr/>
        <p:txBody>
          <a:bodyPr/>
          <a:lstStyle/>
          <a:p>
            <a:r>
              <a:rPr lang="zh-CN" altLang="en-US" dirty="0"/>
              <a:t>驱动器</a:t>
            </a:r>
          </a:p>
          <a:p>
            <a:pPr lvl="1"/>
            <a:r>
              <a:rPr lang="zh-CN" altLang="en-US" sz="2400" dirty="0"/>
              <a:t>一条选择线带很多存储位时负载过大</a:t>
            </a:r>
          </a:p>
          <a:p>
            <a:pPr lvl="1"/>
            <a:r>
              <a:rPr lang="zh-CN" altLang="en-US" sz="2400" dirty="0"/>
              <a:t>在地址译码器输出端增加驱动电路</a:t>
            </a:r>
          </a:p>
          <a:p>
            <a:pPr lvl="1"/>
            <a:r>
              <a:rPr lang="zh-CN" altLang="en-US" sz="2400" dirty="0"/>
              <a:t>保证每一个存储位都能正常工作</a:t>
            </a:r>
          </a:p>
          <a:p>
            <a:r>
              <a:rPr lang="en-US" altLang="zh-CN" dirty="0"/>
              <a:t>I/O</a:t>
            </a:r>
            <a:r>
              <a:rPr lang="zh-CN" altLang="en-US" dirty="0"/>
              <a:t>电路</a:t>
            </a:r>
          </a:p>
          <a:p>
            <a:pPr lvl="1"/>
            <a:r>
              <a:rPr lang="zh-CN" altLang="en-US" sz="2400" dirty="0"/>
              <a:t>存储体与数据总线之间的电路</a:t>
            </a:r>
          </a:p>
          <a:p>
            <a:pPr lvl="1"/>
            <a:r>
              <a:rPr lang="zh-CN" altLang="en-US" sz="2400" dirty="0"/>
              <a:t>读出时具有放大信号的作用</a:t>
            </a:r>
          </a:p>
          <a:p>
            <a:pPr lvl="1"/>
            <a:endParaRPr lang="zh-CN" altLang="en-US" sz="2200" dirty="0">
              <a:solidFill>
                <a:schemeClr val="accent2"/>
              </a:solidFill>
            </a:endParaRPr>
          </a:p>
          <a:p>
            <a:endParaRPr lang="zh-CN" altLang="en-US" dirty="0"/>
          </a:p>
          <a:p>
            <a:endParaRPr lang="zh-CN" altLang="en-US" dirty="0"/>
          </a:p>
        </p:txBody>
      </p:sp>
    </p:spTree>
    <p:extLst>
      <p:ext uri="{BB962C8B-B14F-4D97-AF65-F5344CB8AC3E}">
        <p14:creationId xmlns:p14="http://schemas.microsoft.com/office/powerpoint/2010/main" val="2418955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1219" y="1664248"/>
            <a:ext cx="2920237" cy="3877392"/>
          </a:xfrm>
          <a:prstGeom prst="rect">
            <a:avLst/>
          </a:prstGeom>
        </p:spPr>
      </p:pic>
      <p:sp>
        <p:nvSpPr>
          <p:cNvPr id="352257" name="Rectangle 2"/>
          <p:cNvSpPr>
            <a:spLocks noGrp="1" noChangeArrowheads="1"/>
          </p:cNvSpPr>
          <p:nvPr>
            <p:ph type="title"/>
          </p:nvPr>
        </p:nvSpPr>
        <p:spPr/>
        <p:txBody>
          <a:bodyPr/>
          <a:lstStyle/>
          <a:p>
            <a:pPr eaLnBrk="1" hangingPunct="1"/>
            <a:r>
              <a:rPr lang="en-US" altLang="zh-CN"/>
              <a:t>2114</a:t>
            </a:r>
            <a:r>
              <a:rPr lang="zh-CN" altLang="en-US"/>
              <a:t>引脚图</a:t>
            </a:r>
          </a:p>
        </p:txBody>
      </p:sp>
      <p:sp>
        <p:nvSpPr>
          <p:cNvPr id="352259" name="Rectangle 64"/>
          <p:cNvSpPr>
            <a:spLocks noGrp="1" noChangeArrowheads="1"/>
          </p:cNvSpPr>
          <p:nvPr>
            <p:ph type="body" idx="1"/>
          </p:nvPr>
        </p:nvSpPr>
        <p:spPr>
          <a:xfrm>
            <a:off x="6662430" y="1906265"/>
            <a:ext cx="3408363" cy="3635375"/>
          </a:xfrm>
        </p:spPr>
        <p:txBody>
          <a:bodyPr>
            <a:normAutofit fontScale="92500" lnSpcReduction="20000"/>
          </a:bodyPr>
          <a:lstStyle/>
          <a:p>
            <a:pPr eaLnBrk="1" hangingPunct="1"/>
            <a:r>
              <a:rPr dirty="0" err="1"/>
              <a:t>地址线</a:t>
            </a:r>
            <a:endParaRPr dirty="0"/>
          </a:p>
          <a:p>
            <a:r>
              <a:rPr dirty="0" err="1"/>
              <a:t>数据线</a:t>
            </a:r>
            <a:r>
              <a:rPr lang="zh-CN" altLang="en-US" b="1" dirty="0">
                <a:solidFill>
                  <a:srgbClr val="C00000"/>
                </a:solidFill>
              </a:rPr>
              <a:t>（双向）</a:t>
            </a:r>
            <a:endParaRPr b="1" dirty="0">
              <a:solidFill>
                <a:srgbClr val="C00000"/>
              </a:solidFill>
            </a:endParaRPr>
          </a:p>
          <a:p>
            <a:pPr eaLnBrk="1" hangingPunct="1"/>
            <a:r>
              <a:rPr dirty="0" err="1"/>
              <a:t>读写控制线</a:t>
            </a:r>
            <a:endParaRPr dirty="0"/>
          </a:p>
          <a:p>
            <a:pPr eaLnBrk="1" hangingPunct="1"/>
            <a:r>
              <a:rPr dirty="0" err="1"/>
              <a:t>片选线</a:t>
            </a:r>
            <a:r>
              <a:rPr lang="zh-CN" altLang="en-US" dirty="0"/>
              <a:t>（</a:t>
            </a:r>
            <a:r>
              <a:rPr lang="en-US" altLang="zh-CN" u="sng" dirty="0">
                <a:solidFill>
                  <a:srgbClr val="C00000"/>
                </a:solidFill>
              </a:rPr>
              <a:t>c</a:t>
            </a:r>
            <a:r>
              <a:rPr lang="en-US" altLang="zh-CN" dirty="0"/>
              <a:t>hip </a:t>
            </a:r>
            <a:r>
              <a:rPr lang="en-US" altLang="zh-CN" u="sng" dirty="0">
                <a:solidFill>
                  <a:srgbClr val="C00000"/>
                </a:solidFill>
              </a:rPr>
              <a:t>s</a:t>
            </a:r>
            <a:r>
              <a:rPr lang="en-US" altLang="zh-CN" dirty="0"/>
              <a:t>elect</a:t>
            </a:r>
            <a:r>
              <a:rPr lang="zh-CN" altLang="en-US" dirty="0"/>
              <a:t>）</a:t>
            </a:r>
            <a:endParaRPr dirty="0"/>
          </a:p>
          <a:p>
            <a:pPr eaLnBrk="1" hangingPunct="1"/>
            <a:r>
              <a:rPr dirty="0" err="1"/>
              <a:t>电源线</a:t>
            </a:r>
            <a:endParaRPr dirty="0"/>
          </a:p>
          <a:p>
            <a:pPr eaLnBrk="1" hangingPunct="1"/>
            <a:r>
              <a:rPr dirty="0" err="1"/>
              <a:t>地线</a:t>
            </a:r>
            <a:endParaRPr dirty="0">
              <a:solidFill>
                <a:srgbClr val="66FF33"/>
              </a:solidFill>
            </a:endParaRPr>
          </a:p>
        </p:txBody>
      </p:sp>
    </p:spTree>
    <p:extLst>
      <p:ext uri="{BB962C8B-B14F-4D97-AF65-F5344CB8AC3E}">
        <p14:creationId xmlns:p14="http://schemas.microsoft.com/office/powerpoint/2010/main" val="36856434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reeform 145"/>
          <p:cNvSpPr>
            <a:spLocks/>
          </p:cNvSpPr>
          <p:nvPr/>
        </p:nvSpPr>
        <p:spPr bwMode="auto">
          <a:xfrm>
            <a:off x="3790026" y="3885828"/>
            <a:ext cx="706439" cy="2046288"/>
          </a:xfrm>
          <a:custGeom>
            <a:avLst/>
            <a:gdLst>
              <a:gd name="T0" fmla="*/ 2147483647 w 389"/>
              <a:gd name="T1" fmla="*/ 0 h 1996"/>
              <a:gd name="T2" fmla="*/ 2147483647 w 389"/>
              <a:gd name="T3" fmla="*/ 0 h 1996"/>
              <a:gd name="T4" fmla="*/ 2147483647 w 389"/>
              <a:gd name="T5" fmla="*/ 2147483647 h 1996"/>
              <a:gd name="T6" fmla="*/ 0 w 389"/>
              <a:gd name="T7" fmla="*/ 2147483647 h 1996"/>
              <a:gd name="T8" fmla="*/ 0 60000 65536"/>
              <a:gd name="T9" fmla="*/ 0 60000 65536"/>
              <a:gd name="T10" fmla="*/ 0 60000 65536"/>
              <a:gd name="T11" fmla="*/ 0 60000 65536"/>
              <a:gd name="T12" fmla="*/ 0 w 389"/>
              <a:gd name="T13" fmla="*/ 0 h 1996"/>
              <a:gd name="T14" fmla="*/ 389 w 389"/>
              <a:gd name="T15" fmla="*/ 1996 h 1996"/>
            </a:gdLst>
            <a:ahLst/>
            <a:cxnLst>
              <a:cxn ang="T8">
                <a:pos x="T0" y="T1"/>
              </a:cxn>
              <a:cxn ang="T9">
                <a:pos x="T2" y="T3"/>
              </a:cxn>
              <a:cxn ang="T10">
                <a:pos x="T4" y="T5"/>
              </a:cxn>
              <a:cxn ang="T11">
                <a:pos x="T6" y="T7"/>
              </a:cxn>
            </a:cxnLst>
            <a:rect l="T12" t="T13" r="T14" b="T15"/>
            <a:pathLst>
              <a:path w="389" h="1996">
                <a:moveTo>
                  <a:pt x="389" y="0"/>
                </a:moveTo>
                <a:lnTo>
                  <a:pt x="283" y="0"/>
                </a:lnTo>
                <a:lnTo>
                  <a:pt x="283" y="1996"/>
                </a:lnTo>
                <a:lnTo>
                  <a:pt x="0" y="1996"/>
                </a:lnTo>
              </a:path>
            </a:pathLst>
          </a:cu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2" name="标题 1"/>
          <p:cNvSpPr>
            <a:spLocks noGrp="1"/>
          </p:cNvSpPr>
          <p:nvPr>
            <p:ph type="title"/>
          </p:nvPr>
        </p:nvSpPr>
        <p:spPr/>
        <p:txBody>
          <a:bodyPr/>
          <a:lstStyle/>
          <a:p>
            <a:r>
              <a:rPr lang="en-US" altLang="zh-CN" dirty="0"/>
              <a:t>SRAM</a:t>
            </a:r>
            <a:r>
              <a:rPr lang="zh-CN" altLang="en-US" dirty="0"/>
              <a:t>内部结构</a:t>
            </a:r>
          </a:p>
        </p:txBody>
      </p:sp>
      <p:sp>
        <p:nvSpPr>
          <p:cNvPr id="4" name="Line 4"/>
          <p:cNvSpPr>
            <a:spLocks noChangeShapeType="1"/>
          </p:cNvSpPr>
          <p:nvPr/>
        </p:nvSpPr>
        <p:spPr bwMode="auto">
          <a:xfrm>
            <a:off x="5672797" y="3812803"/>
            <a:ext cx="676275" cy="0"/>
          </a:xfrm>
          <a:prstGeom prst="line">
            <a:avLst/>
          </a:pr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5" name="Line 5"/>
          <p:cNvSpPr>
            <a:spLocks noChangeShapeType="1"/>
          </p:cNvSpPr>
          <p:nvPr/>
        </p:nvSpPr>
        <p:spPr bwMode="auto">
          <a:xfrm>
            <a:off x="5672797" y="4009653"/>
            <a:ext cx="676275" cy="0"/>
          </a:xfrm>
          <a:prstGeom prst="line">
            <a:avLst/>
          </a:pr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6" name="Line 6"/>
          <p:cNvSpPr>
            <a:spLocks noChangeShapeType="1"/>
          </p:cNvSpPr>
          <p:nvPr/>
        </p:nvSpPr>
        <p:spPr bwMode="auto">
          <a:xfrm>
            <a:off x="5672797" y="3946153"/>
            <a:ext cx="676275" cy="0"/>
          </a:xfrm>
          <a:prstGeom prst="line">
            <a:avLst/>
          </a:pr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7" name="Line 7"/>
          <p:cNvSpPr>
            <a:spLocks noChangeShapeType="1"/>
          </p:cNvSpPr>
          <p:nvPr/>
        </p:nvSpPr>
        <p:spPr bwMode="auto">
          <a:xfrm>
            <a:off x="5672797" y="3885828"/>
            <a:ext cx="676275" cy="0"/>
          </a:xfrm>
          <a:prstGeom prst="line">
            <a:avLst/>
          </a:pr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8" name="Text Box 8"/>
          <p:cNvSpPr txBox="1">
            <a:spLocks noChangeArrowheads="1"/>
          </p:cNvSpPr>
          <p:nvPr/>
        </p:nvSpPr>
        <p:spPr bwMode="auto">
          <a:xfrm>
            <a:off x="5106058" y="631453"/>
            <a:ext cx="590550" cy="2927350"/>
          </a:xfrm>
          <a:prstGeom prst="rect">
            <a:avLst/>
          </a:prstGeom>
          <a:solidFill>
            <a:srgbClr val="CCFF33"/>
          </a:solidFill>
          <a:ln w="16510">
            <a:solidFill>
              <a:srgbClr val="000000"/>
            </a:solidFill>
            <a:miter lim="800000"/>
            <a:headEnd/>
            <a:tailEnd/>
          </a:ln>
        </p:spPr>
        <p:txBody>
          <a:bodyPr lIns="0" tIns="0" rIns="0" bIns="0"/>
          <a:lstStyle/>
          <a:p>
            <a:pPr algn="ctr">
              <a:lnSpc>
                <a:spcPct val="120000"/>
              </a:lnSpc>
              <a:spcBef>
                <a:spcPct val="20000"/>
              </a:spcBef>
              <a:buClr>
                <a:schemeClr val="accent2"/>
              </a:buClr>
              <a:buFont typeface="Wingdings" pitchFamily="2" charset="2"/>
              <a:buNone/>
            </a:pPr>
            <a:endParaRPr lang="en-US" altLang="zh-CN" sz="1600" dirty="0">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endParaRPr lang="en-US" altLang="zh-CN" sz="1600" dirty="0">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endParaRPr lang="en-US" altLang="zh-CN" sz="1600" dirty="0">
              <a:latin typeface="+mn-ea"/>
              <a:cs typeface="Times New Roman" panose="02020603050405020304" pitchFamily="18" charset="0"/>
            </a:endParaRP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行</a:t>
            </a: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选</a:t>
            </a: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择</a:t>
            </a:r>
            <a:endParaRPr lang="zh-CN" altLang="en-US" sz="4000" b="1" dirty="0">
              <a:latin typeface="+mn-ea"/>
              <a:cs typeface="Times New Roman" panose="02020603050405020304" pitchFamily="18" charset="0"/>
            </a:endParaRPr>
          </a:p>
        </p:txBody>
      </p:sp>
      <p:sp>
        <p:nvSpPr>
          <p:cNvPr id="9" name="Text Box 9"/>
          <p:cNvSpPr txBox="1">
            <a:spLocks noChangeArrowheads="1"/>
          </p:cNvSpPr>
          <p:nvPr/>
        </p:nvSpPr>
        <p:spPr bwMode="auto">
          <a:xfrm>
            <a:off x="5098121" y="3687391"/>
            <a:ext cx="590550" cy="1528762"/>
          </a:xfrm>
          <a:prstGeom prst="rect">
            <a:avLst/>
          </a:prstGeom>
          <a:solidFill>
            <a:srgbClr val="00FFFF"/>
          </a:solidFill>
          <a:ln w="16510">
            <a:solidFill>
              <a:srgbClr val="000000"/>
            </a:solidFill>
            <a:miter lim="800000"/>
            <a:headEnd/>
            <a:tailEnd/>
          </a:ln>
        </p:spPr>
        <p:txBody>
          <a:bodyPr lIns="0" tIns="0" rIns="0" bIns="0"/>
          <a:lstStyle/>
          <a:p>
            <a:pPr algn="ctr">
              <a:lnSpc>
                <a:spcPct val="120000"/>
              </a:lnSpc>
              <a:spcBef>
                <a:spcPts val="300"/>
              </a:spcBef>
              <a:buClr>
                <a:schemeClr val="accent2"/>
              </a:buClr>
            </a:pPr>
            <a:endParaRPr lang="en-US" altLang="zh-CN" sz="1600" dirty="0">
              <a:latin typeface="+mn-ea"/>
              <a:cs typeface="Times New Roman" panose="02020603050405020304" pitchFamily="18" charset="0"/>
            </a:endParaRPr>
          </a:p>
          <a:p>
            <a:pPr algn="ctr">
              <a:lnSpc>
                <a:spcPct val="120000"/>
              </a:lnSpc>
              <a:spcBef>
                <a:spcPts val="300"/>
              </a:spcBef>
              <a:buClr>
                <a:schemeClr val="accent2"/>
              </a:buClr>
            </a:pPr>
            <a:r>
              <a:rPr lang="zh-CN" altLang="en-US" sz="1600" b="1" dirty="0">
                <a:latin typeface="+mn-ea"/>
                <a:cs typeface="Times New Roman" panose="02020603050405020304" pitchFamily="18" charset="0"/>
              </a:rPr>
              <a:t>输入</a:t>
            </a: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数据</a:t>
            </a:r>
          </a:p>
          <a:p>
            <a:pPr algn="ctr">
              <a:lnSpc>
                <a:spcPct val="120000"/>
              </a:lnSpc>
              <a:spcBef>
                <a:spcPct val="20000"/>
              </a:spcBef>
              <a:buClr>
                <a:schemeClr val="accent2"/>
              </a:buClr>
              <a:buFont typeface="Wingdings" pitchFamily="2" charset="2"/>
              <a:buNone/>
            </a:pPr>
            <a:r>
              <a:rPr lang="zh-CN" altLang="en-US" sz="1600" b="1" dirty="0">
                <a:latin typeface="+mn-ea"/>
                <a:cs typeface="Times New Roman" panose="02020603050405020304" pitchFamily="18" charset="0"/>
              </a:rPr>
              <a:t>控制</a:t>
            </a:r>
            <a:endParaRPr lang="zh-CN" altLang="en-US" sz="4000" b="1" dirty="0">
              <a:latin typeface="+mn-ea"/>
              <a:cs typeface="Times New Roman" panose="02020603050405020304" pitchFamily="18" charset="0"/>
            </a:endParaRPr>
          </a:p>
        </p:txBody>
      </p:sp>
      <p:sp>
        <p:nvSpPr>
          <p:cNvPr id="10" name="Line 10"/>
          <p:cNvSpPr>
            <a:spLocks noChangeShapeType="1"/>
          </p:cNvSpPr>
          <p:nvPr/>
        </p:nvSpPr>
        <p:spPr bwMode="auto">
          <a:xfrm>
            <a:off x="5702959" y="715591"/>
            <a:ext cx="631825"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1" name="Line 11"/>
          <p:cNvSpPr>
            <a:spLocks noChangeShapeType="1"/>
          </p:cNvSpPr>
          <p:nvPr/>
        </p:nvSpPr>
        <p:spPr bwMode="auto">
          <a:xfrm>
            <a:off x="5696609" y="3446091"/>
            <a:ext cx="631825"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2" name="Line 12"/>
          <p:cNvSpPr>
            <a:spLocks noChangeShapeType="1"/>
          </p:cNvSpPr>
          <p:nvPr/>
        </p:nvSpPr>
        <p:spPr bwMode="auto">
          <a:xfrm>
            <a:off x="6472896" y="3536578"/>
            <a:ext cx="0" cy="23495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3" name="Text Box 13"/>
          <p:cNvSpPr txBox="1">
            <a:spLocks noChangeArrowheads="1"/>
          </p:cNvSpPr>
          <p:nvPr/>
        </p:nvSpPr>
        <p:spPr bwMode="auto">
          <a:xfrm>
            <a:off x="6995183" y="3474666"/>
            <a:ext cx="1225550" cy="3937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mn-ea"/>
                <a:cs typeface="Times New Roman" panose="02020603050405020304" pitchFamily="18" charset="0"/>
              </a:rPr>
              <a:t>…</a:t>
            </a:r>
            <a:endParaRPr lang="en-US" altLang="zh-CN" sz="4000" b="1">
              <a:latin typeface="+mn-ea"/>
              <a:cs typeface="Times New Roman" panose="02020603050405020304" pitchFamily="18" charset="0"/>
            </a:endParaRPr>
          </a:p>
        </p:txBody>
      </p:sp>
      <p:sp>
        <p:nvSpPr>
          <p:cNvPr id="14" name="Text Box 14"/>
          <p:cNvSpPr txBox="1">
            <a:spLocks noChangeArrowheads="1"/>
          </p:cNvSpPr>
          <p:nvPr/>
        </p:nvSpPr>
        <p:spPr bwMode="auto">
          <a:xfrm>
            <a:off x="5806146" y="1645867"/>
            <a:ext cx="393700" cy="6953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mn-ea"/>
                <a:cs typeface="Times New Roman" panose="02020603050405020304" pitchFamily="18" charset="0"/>
              </a:rPr>
              <a:t>…</a:t>
            </a:r>
            <a:endParaRPr lang="en-US" altLang="zh-CN" sz="4000" b="1">
              <a:latin typeface="+mn-ea"/>
              <a:cs typeface="Times New Roman" panose="02020603050405020304" pitchFamily="18" charset="0"/>
            </a:endParaRPr>
          </a:p>
        </p:txBody>
      </p:sp>
      <p:sp>
        <p:nvSpPr>
          <p:cNvPr id="15" name="Text Box 21"/>
          <p:cNvSpPr txBox="1">
            <a:spLocks noChangeArrowheads="1"/>
          </p:cNvSpPr>
          <p:nvPr/>
        </p:nvSpPr>
        <p:spPr bwMode="auto">
          <a:xfrm>
            <a:off x="3531259" y="547317"/>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3</a:t>
            </a:r>
            <a:endParaRPr lang="en-US" altLang="zh-CN" sz="4000" b="1">
              <a:latin typeface="+mn-ea"/>
              <a:cs typeface="Times New Roman" panose="02020603050405020304" pitchFamily="18" charset="0"/>
            </a:endParaRPr>
          </a:p>
        </p:txBody>
      </p:sp>
      <p:sp>
        <p:nvSpPr>
          <p:cNvPr id="16" name="Text Box 22"/>
          <p:cNvSpPr txBox="1">
            <a:spLocks noChangeArrowheads="1"/>
          </p:cNvSpPr>
          <p:nvPr/>
        </p:nvSpPr>
        <p:spPr bwMode="auto">
          <a:xfrm>
            <a:off x="3531259" y="1029917"/>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4</a:t>
            </a:r>
            <a:endParaRPr lang="en-US" altLang="zh-CN" sz="4000" b="1">
              <a:latin typeface="+mn-ea"/>
              <a:cs typeface="Times New Roman" panose="02020603050405020304" pitchFamily="18" charset="0"/>
            </a:endParaRPr>
          </a:p>
        </p:txBody>
      </p:sp>
      <p:sp>
        <p:nvSpPr>
          <p:cNvPr id="17" name="Text Box 23"/>
          <p:cNvSpPr txBox="1">
            <a:spLocks noChangeArrowheads="1"/>
          </p:cNvSpPr>
          <p:nvPr/>
        </p:nvSpPr>
        <p:spPr bwMode="auto">
          <a:xfrm>
            <a:off x="3531259" y="1515692"/>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5</a:t>
            </a:r>
            <a:endParaRPr lang="en-US" altLang="zh-CN" sz="4000" b="1">
              <a:latin typeface="+mn-ea"/>
              <a:cs typeface="Times New Roman" panose="02020603050405020304" pitchFamily="18" charset="0"/>
            </a:endParaRPr>
          </a:p>
        </p:txBody>
      </p:sp>
      <p:sp>
        <p:nvSpPr>
          <p:cNvPr id="18" name="Text Box 24"/>
          <p:cNvSpPr txBox="1">
            <a:spLocks noChangeArrowheads="1"/>
          </p:cNvSpPr>
          <p:nvPr/>
        </p:nvSpPr>
        <p:spPr bwMode="auto">
          <a:xfrm>
            <a:off x="3531259" y="2001467"/>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6</a:t>
            </a:r>
            <a:endParaRPr lang="en-US" altLang="zh-CN" sz="4000" b="1">
              <a:latin typeface="+mn-ea"/>
              <a:cs typeface="Times New Roman" panose="02020603050405020304" pitchFamily="18" charset="0"/>
            </a:endParaRPr>
          </a:p>
        </p:txBody>
      </p:sp>
      <p:sp>
        <p:nvSpPr>
          <p:cNvPr id="19" name="Text Box 25"/>
          <p:cNvSpPr txBox="1">
            <a:spLocks noChangeArrowheads="1"/>
          </p:cNvSpPr>
          <p:nvPr/>
        </p:nvSpPr>
        <p:spPr bwMode="auto">
          <a:xfrm>
            <a:off x="3531259" y="2484066"/>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7</a:t>
            </a:r>
            <a:endParaRPr lang="en-US" altLang="zh-CN" sz="4000" b="1">
              <a:latin typeface="+mn-ea"/>
              <a:cs typeface="Times New Roman" panose="02020603050405020304" pitchFamily="18" charset="0"/>
            </a:endParaRPr>
          </a:p>
        </p:txBody>
      </p:sp>
      <p:sp>
        <p:nvSpPr>
          <p:cNvPr id="20" name="Text Box 26"/>
          <p:cNvSpPr txBox="1">
            <a:spLocks noChangeArrowheads="1"/>
          </p:cNvSpPr>
          <p:nvPr/>
        </p:nvSpPr>
        <p:spPr bwMode="auto">
          <a:xfrm>
            <a:off x="3531259" y="2969841"/>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8</a:t>
            </a:r>
            <a:endParaRPr lang="en-US" altLang="zh-CN" sz="4000" b="1">
              <a:latin typeface="+mn-ea"/>
              <a:cs typeface="Times New Roman" panose="02020603050405020304" pitchFamily="18" charset="0"/>
            </a:endParaRPr>
          </a:p>
        </p:txBody>
      </p:sp>
      <p:sp>
        <p:nvSpPr>
          <p:cNvPr id="21" name="Text Box 27"/>
          <p:cNvSpPr txBox="1">
            <a:spLocks noChangeArrowheads="1"/>
          </p:cNvSpPr>
          <p:nvPr/>
        </p:nvSpPr>
        <p:spPr bwMode="auto">
          <a:xfrm>
            <a:off x="3140734" y="3617541"/>
            <a:ext cx="50006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1</a:t>
            </a:r>
            <a:endParaRPr lang="en-US" altLang="zh-CN" sz="4000" b="1">
              <a:latin typeface="+mn-ea"/>
              <a:cs typeface="Times New Roman" panose="02020603050405020304" pitchFamily="18" charset="0"/>
            </a:endParaRPr>
          </a:p>
        </p:txBody>
      </p:sp>
      <p:sp>
        <p:nvSpPr>
          <p:cNvPr id="22" name="Text Box 28"/>
          <p:cNvSpPr txBox="1">
            <a:spLocks noChangeArrowheads="1"/>
          </p:cNvSpPr>
          <p:nvPr/>
        </p:nvSpPr>
        <p:spPr bwMode="auto">
          <a:xfrm>
            <a:off x="3158197" y="4058866"/>
            <a:ext cx="503237" cy="23971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2</a:t>
            </a:r>
            <a:endParaRPr lang="en-US" altLang="zh-CN" sz="4000" b="1">
              <a:latin typeface="+mn-ea"/>
              <a:cs typeface="Times New Roman" panose="02020603050405020304" pitchFamily="18" charset="0"/>
            </a:endParaRPr>
          </a:p>
        </p:txBody>
      </p:sp>
      <p:sp>
        <p:nvSpPr>
          <p:cNvPr id="23" name="Text Box 29"/>
          <p:cNvSpPr txBox="1">
            <a:spLocks noChangeArrowheads="1"/>
          </p:cNvSpPr>
          <p:nvPr/>
        </p:nvSpPr>
        <p:spPr bwMode="auto">
          <a:xfrm>
            <a:off x="3158197" y="4501779"/>
            <a:ext cx="503237"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3</a:t>
            </a:r>
            <a:endParaRPr lang="en-US" altLang="zh-CN" sz="4000" b="1">
              <a:latin typeface="+mn-ea"/>
              <a:cs typeface="Times New Roman" panose="02020603050405020304" pitchFamily="18" charset="0"/>
            </a:endParaRPr>
          </a:p>
        </p:txBody>
      </p:sp>
      <p:sp>
        <p:nvSpPr>
          <p:cNvPr id="24" name="Text Box 30"/>
          <p:cNvSpPr txBox="1">
            <a:spLocks noChangeArrowheads="1"/>
          </p:cNvSpPr>
          <p:nvPr/>
        </p:nvSpPr>
        <p:spPr bwMode="auto">
          <a:xfrm>
            <a:off x="3158197" y="4943104"/>
            <a:ext cx="503237"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4</a:t>
            </a:r>
            <a:endParaRPr lang="en-US" altLang="zh-CN" sz="4000" b="1">
              <a:latin typeface="+mn-ea"/>
              <a:cs typeface="Times New Roman" panose="02020603050405020304" pitchFamily="18" charset="0"/>
            </a:endParaRPr>
          </a:p>
        </p:txBody>
      </p:sp>
      <p:sp>
        <p:nvSpPr>
          <p:cNvPr id="25" name="Text Box 31"/>
          <p:cNvSpPr txBox="1">
            <a:spLocks noChangeArrowheads="1"/>
          </p:cNvSpPr>
          <p:nvPr/>
        </p:nvSpPr>
        <p:spPr bwMode="auto">
          <a:xfrm>
            <a:off x="6269696" y="5058991"/>
            <a:ext cx="296862" cy="23971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mn-ea"/>
                <a:cs typeface="Times New Roman" panose="02020603050405020304" pitchFamily="18" charset="0"/>
              </a:rPr>
              <a:t>A</a:t>
            </a:r>
            <a:r>
              <a:rPr lang="en-US" altLang="zh-CN" sz="1600" baseline="-25000">
                <a:latin typeface="+mn-ea"/>
                <a:cs typeface="Times New Roman" panose="02020603050405020304" pitchFamily="18" charset="0"/>
              </a:rPr>
              <a:t>0</a:t>
            </a:r>
            <a:endParaRPr lang="en-US" altLang="zh-CN" sz="4000" b="1">
              <a:latin typeface="+mn-ea"/>
              <a:cs typeface="Times New Roman" panose="02020603050405020304" pitchFamily="18" charset="0"/>
            </a:endParaRPr>
          </a:p>
        </p:txBody>
      </p:sp>
      <p:sp>
        <p:nvSpPr>
          <p:cNvPr id="26" name="Text Box 32"/>
          <p:cNvSpPr txBox="1">
            <a:spLocks noChangeArrowheads="1"/>
          </p:cNvSpPr>
          <p:nvPr/>
        </p:nvSpPr>
        <p:spPr bwMode="auto">
          <a:xfrm>
            <a:off x="6869771" y="5051053"/>
            <a:ext cx="298450"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mn-ea"/>
                <a:cs typeface="Times New Roman" panose="02020603050405020304" pitchFamily="18" charset="0"/>
              </a:rPr>
              <a:t>A</a:t>
            </a:r>
            <a:r>
              <a:rPr lang="en-US" altLang="zh-CN" sz="1600" baseline="-25000">
                <a:latin typeface="+mn-ea"/>
                <a:cs typeface="Times New Roman" panose="02020603050405020304" pitchFamily="18" charset="0"/>
              </a:rPr>
              <a:t>1</a:t>
            </a:r>
            <a:endParaRPr lang="en-US" altLang="zh-CN" sz="4000" b="1">
              <a:latin typeface="+mn-ea"/>
              <a:cs typeface="Times New Roman" panose="02020603050405020304" pitchFamily="18" charset="0"/>
            </a:endParaRPr>
          </a:p>
        </p:txBody>
      </p:sp>
      <p:sp>
        <p:nvSpPr>
          <p:cNvPr id="27" name="Text Box 33"/>
          <p:cNvSpPr txBox="1">
            <a:spLocks noChangeArrowheads="1"/>
          </p:cNvSpPr>
          <p:nvPr/>
        </p:nvSpPr>
        <p:spPr bwMode="auto">
          <a:xfrm>
            <a:off x="7471434" y="5051053"/>
            <a:ext cx="29686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mn-ea"/>
                <a:cs typeface="Times New Roman" panose="02020603050405020304" pitchFamily="18" charset="0"/>
              </a:rPr>
              <a:t>A</a:t>
            </a:r>
            <a:r>
              <a:rPr lang="en-US" altLang="zh-CN" sz="1600" baseline="-25000">
                <a:latin typeface="+mn-ea"/>
                <a:cs typeface="Times New Roman" panose="02020603050405020304" pitchFamily="18" charset="0"/>
              </a:rPr>
              <a:t>2</a:t>
            </a:r>
            <a:endParaRPr lang="en-US" altLang="zh-CN" sz="4000" b="1">
              <a:latin typeface="+mn-ea"/>
              <a:cs typeface="Times New Roman" panose="02020603050405020304" pitchFamily="18" charset="0"/>
            </a:endParaRPr>
          </a:p>
        </p:txBody>
      </p:sp>
      <p:sp>
        <p:nvSpPr>
          <p:cNvPr id="28" name="Text Box 34"/>
          <p:cNvSpPr txBox="1">
            <a:spLocks noChangeArrowheads="1"/>
          </p:cNvSpPr>
          <p:nvPr/>
        </p:nvSpPr>
        <p:spPr bwMode="auto">
          <a:xfrm>
            <a:off x="8076272" y="5051053"/>
            <a:ext cx="293687"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mn-ea"/>
                <a:cs typeface="Times New Roman" panose="02020603050405020304" pitchFamily="18" charset="0"/>
              </a:rPr>
              <a:t>A</a:t>
            </a:r>
            <a:r>
              <a:rPr lang="en-US" altLang="zh-CN" sz="1600" baseline="-25000">
                <a:latin typeface="+mn-ea"/>
                <a:cs typeface="Times New Roman" panose="02020603050405020304" pitchFamily="18" charset="0"/>
              </a:rPr>
              <a:t>9</a:t>
            </a:r>
            <a:endParaRPr lang="en-US" altLang="zh-CN" sz="4000" b="1">
              <a:latin typeface="+mn-ea"/>
              <a:cs typeface="Times New Roman" panose="02020603050405020304" pitchFamily="18" charset="0"/>
            </a:endParaRPr>
          </a:p>
        </p:txBody>
      </p:sp>
      <p:sp>
        <p:nvSpPr>
          <p:cNvPr id="29" name="Oval 35"/>
          <p:cNvSpPr>
            <a:spLocks noChangeArrowheads="1"/>
          </p:cNvSpPr>
          <p:nvPr/>
        </p:nvSpPr>
        <p:spPr bwMode="auto">
          <a:xfrm>
            <a:off x="4034496" y="4146179"/>
            <a:ext cx="55562" cy="47625"/>
          </a:xfrm>
          <a:prstGeom prst="ellipse">
            <a:avLst/>
          </a:prstGeom>
          <a:solidFill>
            <a:srgbClr val="000000"/>
          </a:solidFill>
          <a:ln w="952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30" name="Oval 36"/>
          <p:cNvSpPr>
            <a:spLocks noChangeArrowheads="1"/>
          </p:cNvSpPr>
          <p:nvPr/>
        </p:nvSpPr>
        <p:spPr bwMode="auto">
          <a:xfrm>
            <a:off x="4145621" y="3695329"/>
            <a:ext cx="55562" cy="47625"/>
          </a:xfrm>
          <a:prstGeom prst="ellipse">
            <a:avLst/>
          </a:prstGeom>
          <a:solidFill>
            <a:srgbClr val="000000"/>
          </a:solidFill>
          <a:ln w="952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31" name="Oval 37"/>
          <p:cNvSpPr>
            <a:spLocks noChangeArrowheads="1"/>
          </p:cNvSpPr>
          <p:nvPr/>
        </p:nvSpPr>
        <p:spPr bwMode="auto">
          <a:xfrm>
            <a:off x="3917021" y="4582742"/>
            <a:ext cx="55562" cy="46037"/>
          </a:xfrm>
          <a:prstGeom prst="ellipse">
            <a:avLst/>
          </a:prstGeom>
          <a:solidFill>
            <a:srgbClr val="000000"/>
          </a:solidFill>
          <a:ln w="952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32" name="Oval 38"/>
          <p:cNvSpPr>
            <a:spLocks noChangeArrowheads="1"/>
          </p:cNvSpPr>
          <p:nvPr/>
        </p:nvSpPr>
        <p:spPr bwMode="auto">
          <a:xfrm>
            <a:off x="4272621" y="4336678"/>
            <a:ext cx="55562" cy="46038"/>
          </a:xfrm>
          <a:prstGeom prst="ellipse">
            <a:avLst/>
          </a:prstGeom>
          <a:solidFill>
            <a:srgbClr val="000000"/>
          </a:solidFill>
          <a:ln w="952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33" name="Oval 39"/>
          <p:cNvSpPr>
            <a:spLocks noChangeArrowheads="1"/>
          </p:cNvSpPr>
          <p:nvPr/>
        </p:nvSpPr>
        <p:spPr bwMode="auto">
          <a:xfrm>
            <a:off x="4272621" y="4774828"/>
            <a:ext cx="55562" cy="46038"/>
          </a:xfrm>
          <a:prstGeom prst="ellipse">
            <a:avLst/>
          </a:prstGeom>
          <a:solidFill>
            <a:srgbClr val="000000"/>
          </a:solidFill>
          <a:ln w="952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34" name="Oval 40"/>
          <p:cNvSpPr>
            <a:spLocks noChangeArrowheads="1"/>
          </p:cNvSpPr>
          <p:nvPr/>
        </p:nvSpPr>
        <p:spPr bwMode="auto">
          <a:xfrm>
            <a:off x="4272621" y="5197104"/>
            <a:ext cx="55562" cy="47625"/>
          </a:xfrm>
          <a:prstGeom prst="ellipse">
            <a:avLst/>
          </a:prstGeom>
          <a:solidFill>
            <a:srgbClr val="000000"/>
          </a:solidFill>
          <a:ln w="952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35" name="Line 41"/>
          <p:cNvSpPr>
            <a:spLocks noChangeShapeType="1"/>
          </p:cNvSpPr>
          <p:nvPr/>
        </p:nvSpPr>
        <p:spPr bwMode="auto">
          <a:xfrm flipH="1">
            <a:off x="4301959" y="5222566"/>
            <a:ext cx="155575" cy="0"/>
          </a:xfrm>
          <a:prstGeom prst="line">
            <a:avLst/>
          </a:pr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36" name="Line 42"/>
          <p:cNvSpPr>
            <a:spLocks noChangeShapeType="1"/>
          </p:cNvSpPr>
          <p:nvPr/>
        </p:nvSpPr>
        <p:spPr bwMode="auto">
          <a:xfrm flipH="1">
            <a:off x="4301959" y="4797878"/>
            <a:ext cx="155575" cy="0"/>
          </a:xfrm>
          <a:prstGeom prst="line">
            <a:avLst/>
          </a:pr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37" name="Line 43"/>
          <p:cNvSpPr>
            <a:spLocks noChangeShapeType="1"/>
          </p:cNvSpPr>
          <p:nvPr/>
        </p:nvSpPr>
        <p:spPr bwMode="auto">
          <a:xfrm flipH="1">
            <a:off x="4301959" y="4362841"/>
            <a:ext cx="155575" cy="0"/>
          </a:xfrm>
          <a:prstGeom prst="line">
            <a:avLst/>
          </a:pr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38" name="Freeform 44"/>
          <p:cNvSpPr>
            <a:spLocks/>
          </p:cNvSpPr>
          <p:nvPr/>
        </p:nvSpPr>
        <p:spPr bwMode="auto">
          <a:xfrm>
            <a:off x="3813834" y="5041528"/>
            <a:ext cx="5470525" cy="590550"/>
          </a:xfrm>
          <a:custGeom>
            <a:avLst/>
            <a:gdLst>
              <a:gd name="T0" fmla="*/ 0 w 2753"/>
              <a:gd name="T1" fmla="*/ 0 h 566"/>
              <a:gd name="T2" fmla="*/ 0 w 2753"/>
              <a:gd name="T3" fmla="*/ 2147483647 h 566"/>
              <a:gd name="T4" fmla="*/ 2147483647 w 2753"/>
              <a:gd name="T5" fmla="*/ 2147483647 h 566"/>
              <a:gd name="T6" fmla="*/ 0 60000 65536"/>
              <a:gd name="T7" fmla="*/ 0 60000 65536"/>
              <a:gd name="T8" fmla="*/ 0 60000 65536"/>
              <a:gd name="T9" fmla="*/ 0 w 2753"/>
              <a:gd name="T10" fmla="*/ 0 h 566"/>
              <a:gd name="T11" fmla="*/ 2753 w 2753"/>
              <a:gd name="T12" fmla="*/ 566 h 566"/>
            </a:gdLst>
            <a:ahLst/>
            <a:cxnLst>
              <a:cxn ang="T6">
                <a:pos x="T0" y="T1"/>
              </a:cxn>
              <a:cxn ang="T7">
                <a:pos x="T2" y="T3"/>
              </a:cxn>
              <a:cxn ang="T8">
                <a:pos x="T4" y="T5"/>
              </a:cxn>
            </a:cxnLst>
            <a:rect l="T9" t="T10" r="T11" b="T12"/>
            <a:pathLst>
              <a:path w="2753" h="566">
                <a:moveTo>
                  <a:pt x="0" y="0"/>
                </a:moveTo>
                <a:lnTo>
                  <a:pt x="0" y="566"/>
                </a:lnTo>
                <a:lnTo>
                  <a:pt x="2753" y="566"/>
                </a:lnTo>
              </a:path>
            </a:pathLst>
          </a:cu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39" name="Line 45"/>
          <p:cNvSpPr>
            <a:spLocks noChangeShapeType="1"/>
          </p:cNvSpPr>
          <p:nvPr/>
        </p:nvSpPr>
        <p:spPr bwMode="auto">
          <a:xfrm flipH="1">
            <a:off x="4753633" y="3180978"/>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40" name="Line 46"/>
          <p:cNvSpPr>
            <a:spLocks noChangeShapeType="1"/>
          </p:cNvSpPr>
          <p:nvPr/>
        </p:nvSpPr>
        <p:spPr bwMode="auto">
          <a:xfrm>
            <a:off x="3904322" y="3092078"/>
            <a:ext cx="64928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41" name="Freeform 47"/>
          <p:cNvSpPr>
            <a:spLocks/>
          </p:cNvSpPr>
          <p:nvPr/>
        </p:nvSpPr>
        <p:spPr bwMode="auto">
          <a:xfrm>
            <a:off x="4148797" y="3265117"/>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42" name="Rectangle 48"/>
          <p:cNvSpPr>
            <a:spLocks noChangeArrowheads="1"/>
          </p:cNvSpPr>
          <p:nvPr/>
        </p:nvSpPr>
        <p:spPr bwMode="auto">
          <a:xfrm>
            <a:off x="4436197" y="3023817"/>
            <a:ext cx="320675" cy="327025"/>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43" name="AutoShape 49"/>
          <p:cNvSpPr>
            <a:spLocks noChangeArrowheads="1"/>
          </p:cNvSpPr>
          <p:nvPr/>
        </p:nvSpPr>
        <p:spPr bwMode="auto">
          <a:xfrm rot="5400000">
            <a:off x="4625109" y="3122242"/>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44" name="Line 50"/>
          <p:cNvSpPr>
            <a:spLocks noChangeShapeType="1"/>
          </p:cNvSpPr>
          <p:nvPr/>
        </p:nvSpPr>
        <p:spPr bwMode="auto">
          <a:xfrm flipH="1">
            <a:off x="4753633" y="2698378"/>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45" name="Line 51"/>
          <p:cNvSpPr>
            <a:spLocks noChangeShapeType="1"/>
          </p:cNvSpPr>
          <p:nvPr/>
        </p:nvSpPr>
        <p:spPr bwMode="auto">
          <a:xfrm>
            <a:off x="3904322" y="2609478"/>
            <a:ext cx="64928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46" name="Freeform 52"/>
          <p:cNvSpPr>
            <a:spLocks/>
          </p:cNvSpPr>
          <p:nvPr/>
        </p:nvSpPr>
        <p:spPr bwMode="auto">
          <a:xfrm>
            <a:off x="4148797" y="2782517"/>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47" name="Rectangle 53"/>
          <p:cNvSpPr>
            <a:spLocks noChangeArrowheads="1"/>
          </p:cNvSpPr>
          <p:nvPr/>
        </p:nvSpPr>
        <p:spPr bwMode="auto">
          <a:xfrm>
            <a:off x="4436197" y="2541217"/>
            <a:ext cx="320675" cy="327025"/>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48" name="AutoShape 54"/>
          <p:cNvSpPr>
            <a:spLocks noChangeArrowheads="1"/>
          </p:cNvSpPr>
          <p:nvPr/>
        </p:nvSpPr>
        <p:spPr bwMode="auto">
          <a:xfrm rot="5400000">
            <a:off x="4625109" y="2639642"/>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49" name="Line 55"/>
          <p:cNvSpPr>
            <a:spLocks noChangeShapeType="1"/>
          </p:cNvSpPr>
          <p:nvPr/>
        </p:nvSpPr>
        <p:spPr bwMode="auto">
          <a:xfrm flipH="1">
            <a:off x="4753633" y="767978"/>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50" name="Line 56"/>
          <p:cNvSpPr>
            <a:spLocks noChangeShapeType="1"/>
          </p:cNvSpPr>
          <p:nvPr/>
        </p:nvSpPr>
        <p:spPr bwMode="auto">
          <a:xfrm>
            <a:off x="3904322" y="677491"/>
            <a:ext cx="64928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51" name="Freeform 57"/>
          <p:cNvSpPr>
            <a:spLocks/>
          </p:cNvSpPr>
          <p:nvPr/>
        </p:nvSpPr>
        <p:spPr bwMode="auto">
          <a:xfrm>
            <a:off x="4148797" y="852117"/>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52" name="Rectangle 58"/>
          <p:cNvSpPr>
            <a:spLocks noChangeArrowheads="1"/>
          </p:cNvSpPr>
          <p:nvPr/>
        </p:nvSpPr>
        <p:spPr bwMode="auto">
          <a:xfrm>
            <a:off x="4436197" y="610817"/>
            <a:ext cx="320675" cy="325437"/>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53" name="AutoShape 59"/>
          <p:cNvSpPr>
            <a:spLocks noChangeArrowheads="1"/>
          </p:cNvSpPr>
          <p:nvPr/>
        </p:nvSpPr>
        <p:spPr bwMode="auto">
          <a:xfrm rot="5400000">
            <a:off x="4625109" y="709242"/>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54" name="Line 60"/>
          <p:cNvSpPr>
            <a:spLocks noChangeShapeType="1"/>
          </p:cNvSpPr>
          <p:nvPr/>
        </p:nvSpPr>
        <p:spPr bwMode="auto">
          <a:xfrm flipH="1">
            <a:off x="4753633" y="1250578"/>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55" name="Line 61"/>
          <p:cNvSpPr>
            <a:spLocks noChangeShapeType="1"/>
          </p:cNvSpPr>
          <p:nvPr/>
        </p:nvSpPr>
        <p:spPr bwMode="auto">
          <a:xfrm>
            <a:off x="3904322" y="1160091"/>
            <a:ext cx="64928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56" name="Freeform 62"/>
          <p:cNvSpPr>
            <a:spLocks/>
          </p:cNvSpPr>
          <p:nvPr/>
        </p:nvSpPr>
        <p:spPr bwMode="auto">
          <a:xfrm>
            <a:off x="4148797" y="1334717"/>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57" name="Rectangle 63"/>
          <p:cNvSpPr>
            <a:spLocks noChangeArrowheads="1"/>
          </p:cNvSpPr>
          <p:nvPr/>
        </p:nvSpPr>
        <p:spPr bwMode="auto">
          <a:xfrm>
            <a:off x="4436197" y="1093417"/>
            <a:ext cx="320675" cy="325437"/>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58" name="AutoShape 64"/>
          <p:cNvSpPr>
            <a:spLocks noChangeArrowheads="1"/>
          </p:cNvSpPr>
          <p:nvPr/>
        </p:nvSpPr>
        <p:spPr bwMode="auto">
          <a:xfrm rot="5400000">
            <a:off x="4625109" y="1191842"/>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59" name="Line 65"/>
          <p:cNvSpPr>
            <a:spLocks noChangeShapeType="1"/>
          </p:cNvSpPr>
          <p:nvPr/>
        </p:nvSpPr>
        <p:spPr bwMode="auto">
          <a:xfrm flipH="1">
            <a:off x="4753633" y="1733178"/>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60" name="Line 66"/>
          <p:cNvSpPr>
            <a:spLocks noChangeShapeType="1"/>
          </p:cNvSpPr>
          <p:nvPr/>
        </p:nvSpPr>
        <p:spPr bwMode="auto">
          <a:xfrm>
            <a:off x="3904322" y="1642691"/>
            <a:ext cx="64928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61" name="Freeform 67"/>
          <p:cNvSpPr>
            <a:spLocks/>
          </p:cNvSpPr>
          <p:nvPr/>
        </p:nvSpPr>
        <p:spPr bwMode="auto">
          <a:xfrm>
            <a:off x="4148797" y="1817317"/>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62" name="Rectangle 68"/>
          <p:cNvSpPr>
            <a:spLocks noChangeArrowheads="1"/>
          </p:cNvSpPr>
          <p:nvPr/>
        </p:nvSpPr>
        <p:spPr bwMode="auto">
          <a:xfrm>
            <a:off x="4436197" y="1576017"/>
            <a:ext cx="320675" cy="325437"/>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63" name="AutoShape 69"/>
          <p:cNvSpPr>
            <a:spLocks noChangeArrowheads="1"/>
          </p:cNvSpPr>
          <p:nvPr/>
        </p:nvSpPr>
        <p:spPr bwMode="auto">
          <a:xfrm rot="5400000">
            <a:off x="4625109" y="1674442"/>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64" name="Line 70"/>
          <p:cNvSpPr>
            <a:spLocks noChangeShapeType="1"/>
          </p:cNvSpPr>
          <p:nvPr/>
        </p:nvSpPr>
        <p:spPr bwMode="auto">
          <a:xfrm flipH="1">
            <a:off x="4753633" y="2215778"/>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65" name="Line 71"/>
          <p:cNvSpPr>
            <a:spLocks noChangeShapeType="1"/>
          </p:cNvSpPr>
          <p:nvPr/>
        </p:nvSpPr>
        <p:spPr bwMode="auto">
          <a:xfrm>
            <a:off x="3904322" y="2125291"/>
            <a:ext cx="64928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66" name="Freeform 72"/>
          <p:cNvSpPr>
            <a:spLocks/>
          </p:cNvSpPr>
          <p:nvPr/>
        </p:nvSpPr>
        <p:spPr bwMode="auto">
          <a:xfrm>
            <a:off x="4148797" y="2299917"/>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67" name="Rectangle 73"/>
          <p:cNvSpPr>
            <a:spLocks noChangeArrowheads="1"/>
          </p:cNvSpPr>
          <p:nvPr/>
        </p:nvSpPr>
        <p:spPr bwMode="auto">
          <a:xfrm>
            <a:off x="4436197" y="2058617"/>
            <a:ext cx="320675" cy="325437"/>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68" name="AutoShape 74"/>
          <p:cNvSpPr>
            <a:spLocks noChangeArrowheads="1"/>
          </p:cNvSpPr>
          <p:nvPr/>
        </p:nvSpPr>
        <p:spPr bwMode="auto">
          <a:xfrm rot="5400000">
            <a:off x="4625109" y="2157042"/>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69" name="Line 75"/>
          <p:cNvSpPr>
            <a:spLocks noChangeShapeType="1"/>
          </p:cNvSpPr>
          <p:nvPr/>
        </p:nvSpPr>
        <p:spPr bwMode="auto">
          <a:xfrm flipH="1">
            <a:off x="4753633" y="3763591"/>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70" name="Rectangle 76"/>
          <p:cNvSpPr>
            <a:spLocks noChangeArrowheads="1"/>
          </p:cNvSpPr>
          <p:nvPr/>
        </p:nvSpPr>
        <p:spPr bwMode="auto">
          <a:xfrm>
            <a:off x="4459947" y="3649292"/>
            <a:ext cx="320675" cy="325437"/>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71" name="AutoShape 77"/>
          <p:cNvSpPr>
            <a:spLocks noChangeArrowheads="1"/>
          </p:cNvSpPr>
          <p:nvPr/>
        </p:nvSpPr>
        <p:spPr bwMode="auto">
          <a:xfrm rot="5400000">
            <a:off x="4648859" y="3701679"/>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72" name="Oval 78"/>
          <p:cNvSpPr>
            <a:spLocks noChangeArrowheads="1"/>
          </p:cNvSpPr>
          <p:nvPr/>
        </p:nvSpPr>
        <p:spPr bwMode="auto">
          <a:xfrm>
            <a:off x="4325008" y="791792"/>
            <a:ext cx="107950" cy="90487"/>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sp>
        <p:nvSpPr>
          <p:cNvPr id="73" name="Oval 79"/>
          <p:cNvSpPr>
            <a:spLocks noChangeArrowheads="1"/>
          </p:cNvSpPr>
          <p:nvPr/>
        </p:nvSpPr>
        <p:spPr bwMode="auto">
          <a:xfrm>
            <a:off x="4325008" y="1280741"/>
            <a:ext cx="107950" cy="88900"/>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sp>
        <p:nvSpPr>
          <p:cNvPr id="74" name="Oval 80"/>
          <p:cNvSpPr>
            <a:spLocks noChangeArrowheads="1"/>
          </p:cNvSpPr>
          <p:nvPr/>
        </p:nvSpPr>
        <p:spPr bwMode="auto">
          <a:xfrm>
            <a:off x="4325008" y="1768104"/>
            <a:ext cx="107950" cy="93663"/>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sp>
        <p:nvSpPr>
          <p:cNvPr id="75" name="Oval 81"/>
          <p:cNvSpPr>
            <a:spLocks noChangeArrowheads="1"/>
          </p:cNvSpPr>
          <p:nvPr/>
        </p:nvSpPr>
        <p:spPr bwMode="auto">
          <a:xfrm>
            <a:off x="4325008" y="2257054"/>
            <a:ext cx="107950" cy="93663"/>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sp>
        <p:nvSpPr>
          <p:cNvPr id="76" name="Oval 82"/>
          <p:cNvSpPr>
            <a:spLocks noChangeArrowheads="1"/>
          </p:cNvSpPr>
          <p:nvPr/>
        </p:nvSpPr>
        <p:spPr bwMode="auto">
          <a:xfrm>
            <a:off x="4325008" y="2730128"/>
            <a:ext cx="107950" cy="90488"/>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sp>
        <p:nvSpPr>
          <p:cNvPr id="77" name="Oval 83"/>
          <p:cNvSpPr>
            <a:spLocks noChangeArrowheads="1"/>
          </p:cNvSpPr>
          <p:nvPr/>
        </p:nvSpPr>
        <p:spPr bwMode="auto">
          <a:xfrm>
            <a:off x="4325008" y="3219078"/>
            <a:ext cx="107950" cy="90488"/>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sp>
        <p:nvSpPr>
          <p:cNvPr id="78" name="Line 84"/>
          <p:cNvSpPr>
            <a:spLocks noChangeShapeType="1"/>
          </p:cNvSpPr>
          <p:nvPr/>
        </p:nvSpPr>
        <p:spPr bwMode="auto">
          <a:xfrm flipH="1">
            <a:off x="4753633" y="4211266"/>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79" name="Rectangle 85"/>
          <p:cNvSpPr>
            <a:spLocks noChangeArrowheads="1"/>
          </p:cNvSpPr>
          <p:nvPr/>
        </p:nvSpPr>
        <p:spPr bwMode="auto">
          <a:xfrm>
            <a:off x="4459947" y="4096967"/>
            <a:ext cx="320675" cy="325437"/>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80" name="AutoShape 86"/>
          <p:cNvSpPr>
            <a:spLocks noChangeArrowheads="1"/>
          </p:cNvSpPr>
          <p:nvPr/>
        </p:nvSpPr>
        <p:spPr bwMode="auto">
          <a:xfrm rot="5400000">
            <a:off x="4648859" y="4149354"/>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81" name="Line 87"/>
          <p:cNvSpPr>
            <a:spLocks noChangeShapeType="1"/>
          </p:cNvSpPr>
          <p:nvPr/>
        </p:nvSpPr>
        <p:spPr bwMode="auto">
          <a:xfrm flipH="1">
            <a:off x="4753633" y="4652591"/>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grpSp>
        <p:nvGrpSpPr>
          <p:cNvPr id="82" name="Group 88"/>
          <p:cNvGrpSpPr>
            <a:grpSpLocks/>
          </p:cNvGrpSpPr>
          <p:nvPr/>
        </p:nvGrpSpPr>
        <p:grpSpPr bwMode="auto">
          <a:xfrm>
            <a:off x="3645565" y="3715966"/>
            <a:ext cx="810358" cy="893762"/>
            <a:chOff x="10071" y="10961"/>
            <a:chExt cx="474" cy="766"/>
          </a:xfrm>
        </p:grpSpPr>
        <p:sp>
          <p:nvSpPr>
            <p:cNvPr id="83" name="Line 89"/>
            <p:cNvSpPr>
              <a:spLocks noChangeShapeType="1"/>
            </p:cNvSpPr>
            <p:nvPr/>
          </p:nvSpPr>
          <p:spPr bwMode="auto">
            <a:xfrm>
              <a:off x="10071" y="10961"/>
              <a:ext cx="474"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84" name="Line 90"/>
            <p:cNvSpPr>
              <a:spLocks noChangeShapeType="1"/>
            </p:cNvSpPr>
            <p:nvPr/>
          </p:nvSpPr>
          <p:spPr bwMode="auto">
            <a:xfrm>
              <a:off x="10071" y="11346"/>
              <a:ext cx="46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85" name="Line 91"/>
            <p:cNvSpPr>
              <a:spLocks noChangeShapeType="1"/>
            </p:cNvSpPr>
            <p:nvPr/>
          </p:nvSpPr>
          <p:spPr bwMode="auto">
            <a:xfrm>
              <a:off x="10071" y="11727"/>
              <a:ext cx="46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grpSp>
      <p:sp>
        <p:nvSpPr>
          <p:cNvPr id="86" name="Rectangle 92"/>
          <p:cNvSpPr>
            <a:spLocks noChangeArrowheads="1"/>
          </p:cNvSpPr>
          <p:nvPr/>
        </p:nvSpPr>
        <p:spPr bwMode="auto">
          <a:xfrm>
            <a:off x="4459947" y="4541467"/>
            <a:ext cx="320675" cy="327025"/>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87" name="AutoShape 93"/>
          <p:cNvSpPr>
            <a:spLocks noChangeArrowheads="1"/>
          </p:cNvSpPr>
          <p:nvPr/>
        </p:nvSpPr>
        <p:spPr bwMode="auto">
          <a:xfrm rot="5400000">
            <a:off x="4648859" y="4593854"/>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88" name="Line 94"/>
          <p:cNvSpPr>
            <a:spLocks noChangeShapeType="1"/>
          </p:cNvSpPr>
          <p:nvPr/>
        </p:nvSpPr>
        <p:spPr bwMode="auto">
          <a:xfrm flipH="1">
            <a:off x="4753633" y="5093916"/>
            <a:ext cx="338138"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89" name="Line 95"/>
          <p:cNvSpPr>
            <a:spLocks noChangeShapeType="1"/>
          </p:cNvSpPr>
          <p:nvPr/>
        </p:nvSpPr>
        <p:spPr bwMode="auto">
          <a:xfrm>
            <a:off x="3651908" y="5051053"/>
            <a:ext cx="901700"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90" name="Rectangle 96"/>
          <p:cNvSpPr>
            <a:spLocks noChangeArrowheads="1"/>
          </p:cNvSpPr>
          <p:nvPr/>
        </p:nvSpPr>
        <p:spPr bwMode="auto">
          <a:xfrm>
            <a:off x="4459947" y="4984378"/>
            <a:ext cx="320675" cy="325438"/>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91" name="AutoShape 97"/>
          <p:cNvSpPr>
            <a:spLocks noChangeArrowheads="1"/>
          </p:cNvSpPr>
          <p:nvPr/>
        </p:nvSpPr>
        <p:spPr bwMode="auto">
          <a:xfrm rot="5400000">
            <a:off x="4648065" y="5035973"/>
            <a:ext cx="100013" cy="11747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92" name="Line 98"/>
          <p:cNvSpPr>
            <a:spLocks noChangeShapeType="1"/>
          </p:cNvSpPr>
          <p:nvPr/>
        </p:nvSpPr>
        <p:spPr bwMode="auto">
          <a:xfrm rot="16200000">
            <a:off x="6164127" y="4854997"/>
            <a:ext cx="404812"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93" name="Line 99"/>
          <p:cNvSpPr>
            <a:spLocks noChangeShapeType="1"/>
          </p:cNvSpPr>
          <p:nvPr/>
        </p:nvSpPr>
        <p:spPr bwMode="auto">
          <a:xfrm rot="16200000" flipH="1">
            <a:off x="6352246" y="4427166"/>
            <a:ext cx="247650"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94" name="Freeform 100"/>
          <p:cNvSpPr>
            <a:spLocks/>
          </p:cNvSpPr>
          <p:nvPr/>
        </p:nvSpPr>
        <p:spPr bwMode="auto">
          <a:xfrm rot="16200000">
            <a:off x="6336372" y="4514479"/>
            <a:ext cx="657225" cy="225425"/>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95" name="Rectangle 101"/>
          <p:cNvSpPr>
            <a:spLocks noChangeArrowheads="1"/>
          </p:cNvSpPr>
          <p:nvPr/>
        </p:nvSpPr>
        <p:spPr bwMode="auto">
          <a:xfrm rot="16200000">
            <a:off x="6345103" y="4402560"/>
            <a:ext cx="269875" cy="385763"/>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96" name="AutoShape 102"/>
          <p:cNvSpPr>
            <a:spLocks noChangeArrowheads="1"/>
          </p:cNvSpPr>
          <p:nvPr/>
        </p:nvSpPr>
        <p:spPr bwMode="auto">
          <a:xfrm>
            <a:off x="6417334" y="4481142"/>
            <a:ext cx="117475" cy="9842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97" name="Oval 103"/>
          <p:cNvSpPr>
            <a:spLocks noChangeArrowheads="1"/>
          </p:cNvSpPr>
          <p:nvPr/>
        </p:nvSpPr>
        <p:spPr bwMode="auto">
          <a:xfrm rot="16200000">
            <a:off x="6509409" y="4728790"/>
            <a:ext cx="93662" cy="109537"/>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grpSp>
        <p:nvGrpSpPr>
          <p:cNvPr id="98" name="Group 104"/>
          <p:cNvGrpSpPr>
            <a:grpSpLocks/>
          </p:cNvGrpSpPr>
          <p:nvPr/>
        </p:nvGrpSpPr>
        <p:grpSpPr bwMode="auto">
          <a:xfrm>
            <a:off x="6904697" y="4298579"/>
            <a:ext cx="490537" cy="758825"/>
            <a:chOff x="11795" y="11461"/>
            <a:chExt cx="354" cy="652"/>
          </a:xfrm>
        </p:grpSpPr>
        <p:sp>
          <p:nvSpPr>
            <p:cNvPr id="99" name="Line 105"/>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00" name="Line 106"/>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01" name="Freeform 107"/>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02" name="Rectangle 108"/>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03" name="AutoShape 109"/>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04" name="Oval 110"/>
            <p:cNvSpPr>
              <a:spLocks noChangeArrowheads="1"/>
            </p:cNvSpPr>
            <p:nvPr/>
          </p:nvSpPr>
          <p:spPr bwMode="auto">
            <a:xfrm rot="16200000">
              <a:off x="11950" y="11839"/>
              <a:ext cx="79" cy="79"/>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grpSp>
      <p:grpSp>
        <p:nvGrpSpPr>
          <p:cNvPr id="105" name="Group 111"/>
          <p:cNvGrpSpPr>
            <a:grpSpLocks/>
          </p:cNvGrpSpPr>
          <p:nvPr/>
        </p:nvGrpSpPr>
        <p:grpSpPr bwMode="auto">
          <a:xfrm>
            <a:off x="7526996" y="4298579"/>
            <a:ext cx="487362" cy="758825"/>
            <a:chOff x="11795" y="11461"/>
            <a:chExt cx="354" cy="652"/>
          </a:xfrm>
        </p:grpSpPr>
        <p:sp>
          <p:nvSpPr>
            <p:cNvPr id="106" name="Line 112"/>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07" name="Line 113"/>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08" name="Freeform 114"/>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09" name="Rectangle 115"/>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10" name="AutoShape 116"/>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11" name="Oval 117"/>
            <p:cNvSpPr>
              <a:spLocks noChangeArrowheads="1"/>
            </p:cNvSpPr>
            <p:nvPr/>
          </p:nvSpPr>
          <p:spPr bwMode="auto">
            <a:xfrm rot="16200000">
              <a:off x="11950" y="11835"/>
              <a:ext cx="79" cy="79"/>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grpSp>
      <p:grpSp>
        <p:nvGrpSpPr>
          <p:cNvPr id="112" name="Group 118"/>
          <p:cNvGrpSpPr>
            <a:grpSpLocks/>
          </p:cNvGrpSpPr>
          <p:nvPr/>
        </p:nvGrpSpPr>
        <p:grpSpPr bwMode="auto">
          <a:xfrm>
            <a:off x="8144533" y="4298579"/>
            <a:ext cx="490538" cy="758825"/>
            <a:chOff x="11795" y="11461"/>
            <a:chExt cx="354" cy="652"/>
          </a:xfrm>
        </p:grpSpPr>
        <p:sp>
          <p:nvSpPr>
            <p:cNvPr id="113" name="Line 119"/>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14" name="Line 120"/>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15" name="Freeform 121"/>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16" name="Rectangle 122"/>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17" name="AutoShape 123"/>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18" name="Oval 124"/>
            <p:cNvSpPr>
              <a:spLocks noChangeArrowheads="1"/>
            </p:cNvSpPr>
            <p:nvPr/>
          </p:nvSpPr>
          <p:spPr bwMode="auto">
            <a:xfrm rot="16200000">
              <a:off x="11950" y="11835"/>
              <a:ext cx="79" cy="79"/>
            </a:xfrm>
            <a:prstGeom prst="ellipse">
              <a:avLst/>
            </a:prstGeom>
            <a:solidFill>
              <a:srgbClr val="FFFFFF"/>
            </a:solidFill>
            <a:ln w="12065">
              <a:solidFill>
                <a:srgbClr val="000000"/>
              </a:solidFill>
              <a:round/>
              <a:headEnd/>
              <a:tailEnd/>
            </a:ln>
          </p:spPr>
          <p:txBody>
            <a:bodyPr/>
            <a:lstStyle/>
            <a:p>
              <a:pPr algn="r"/>
              <a:endParaRPr lang="zh-CN" altLang="en-US">
                <a:latin typeface="+mn-ea"/>
                <a:cs typeface="Times New Roman" panose="02020603050405020304" pitchFamily="18" charset="0"/>
              </a:endParaRPr>
            </a:p>
          </p:txBody>
        </p:sp>
      </p:grpSp>
      <p:sp>
        <p:nvSpPr>
          <p:cNvPr id="120" name="Line 126"/>
          <p:cNvSpPr>
            <a:spLocks noChangeShapeType="1"/>
          </p:cNvSpPr>
          <p:nvPr/>
        </p:nvSpPr>
        <p:spPr bwMode="auto">
          <a:xfrm flipH="1">
            <a:off x="9568521" y="4387478"/>
            <a:ext cx="203199" cy="0"/>
          </a:xfrm>
          <a:prstGeom prst="line">
            <a:avLst/>
          </a:prstGeom>
          <a:noFill/>
          <a:ln w="8890" cap="sq">
            <a:solidFill>
              <a:srgbClr val="000000"/>
            </a:solidFill>
            <a:miter lim="800000"/>
            <a:headEnd/>
            <a:tailEnd/>
          </a:ln>
        </p:spPr>
        <p:txBody>
          <a:bodyPr/>
          <a:lstStyle/>
          <a:p>
            <a:endParaRPr lang="zh-CN" altLang="en-US">
              <a:latin typeface="+mn-ea"/>
              <a:cs typeface="Times New Roman" panose="02020603050405020304" pitchFamily="18" charset="0"/>
            </a:endParaRPr>
          </a:p>
        </p:txBody>
      </p:sp>
      <p:grpSp>
        <p:nvGrpSpPr>
          <p:cNvPr id="121" name="Group 127"/>
          <p:cNvGrpSpPr>
            <a:grpSpLocks/>
          </p:cNvGrpSpPr>
          <p:nvPr/>
        </p:nvGrpSpPr>
        <p:grpSpPr bwMode="auto">
          <a:xfrm>
            <a:off x="9274834" y="4166817"/>
            <a:ext cx="320675" cy="325437"/>
            <a:chOff x="14780" y="11233"/>
            <a:chExt cx="232" cy="280"/>
          </a:xfrm>
        </p:grpSpPr>
        <p:sp>
          <p:nvSpPr>
            <p:cNvPr id="122" name="Rectangle 128"/>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23" name="AutoShape 129"/>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grpSp>
      <p:sp>
        <p:nvSpPr>
          <p:cNvPr id="124" name="Oval 130"/>
          <p:cNvSpPr>
            <a:spLocks noChangeArrowheads="1"/>
          </p:cNvSpPr>
          <p:nvPr/>
        </p:nvSpPr>
        <p:spPr bwMode="auto">
          <a:xfrm>
            <a:off x="9741559" y="4795467"/>
            <a:ext cx="55563" cy="47625"/>
          </a:xfrm>
          <a:prstGeom prst="ellipse">
            <a:avLst/>
          </a:prstGeom>
          <a:solidFill>
            <a:srgbClr val="000000"/>
          </a:solidFill>
          <a:ln w="9525">
            <a:solidFill>
              <a:srgbClr val="000000"/>
            </a:solidFill>
            <a:round/>
            <a:headEnd/>
            <a:tailEnd/>
          </a:ln>
        </p:spPr>
        <p:txBody>
          <a:bodyPr/>
          <a:lstStyle/>
          <a:p>
            <a:pPr algn="r"/>
            <a:endParaRPr lang="zh-CN" altLang="en-US">
              <a:latin typeface="+mn-ea"/>
              <a:cs typeface="Times New Roman" panose="02020603050405020304" pitchFamily="18" charset="0"/>
            </a:endParaRPr>
          </a:p>
        </p:txBody>
      </p:sp>
      <p:sp>
        <p:nvSpPr>
          <p:cNvPr id="125" name="Line 131"/>
          <p:cNvSpPr>
            <a:spLocks noChangeShapeType="1"/>
          </p:cNvSpPr>
          <p:nvPr/>
        </p:nvSpPr>
        <p:spPr bwMode="auto">
          <a:xfrm flipH="1">
            <a:off x="9568522" y="4812928"/>
            <a:ext cx="19208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grpSp>
        <p:nvGrpSpPr>
          <p:cNvPr id="126" name="Group 132"/>
          <p:cNvGrpSpPr>
            <a:grpSpLocks/>
          </p:cNvGrpSpPr>
          <p:nvPr/>
        </p:nvGrpSpPr>
        <p:grpSpPr bwMode="auto">
          <a:xfrm>
            <a:off x="9274834" y="4592267"/>
            <a:ext cx="320675" cy="325437"/>
            <a:chOff x="14780" y="11233"/>
            <a:chExt cx="232" cy="280"/>
          </a:xfrm>
        </p:grpSpPr>
        <p:sp>
          <p:nvSpPr>
            <p:cNvPr id="127" name="Rectangle 133"/>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28" name="AutoShape 134"/>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grpSp>
      <p:sp>
        <p:nvSpPr>
          <p:cNvPr id="129" name="Oval 135"/>
          <p:cNvSpPr>
            <a:spLocks noChangeArrowheads="1"/>
          </p:cNvSpPr>
          <p:nvPr/>
        </p:nvSpPr>
        <p:spPr bwMode="auto">
          <a:xfrm>
            <a:off x="9746322" y="5220917"/>
            <a:ext cx="55563" cy="46037"/>
          </a:xfrm>
          <a:prstGeom prst="ellipse">
            <a:avLst/>
          </a:prstGeom>
          <a:solidFill>
            <a:srgbClr val="000000"/>
          </a:solidFill>
          <a:ln w="9525">
            <a:solidFill>
              <a:srgbClr val="000000"/>
            </a:solidFill>
            <a:round/>
            <a:headEnd/>
            <a:tailEnd/>
          </a:ln>
        </p:spPr>
        <p:txBody>
          <a:bodyPr/>
          <a:lstStyle/>
          <a:p>
            <a:pPr algn="r"/>
            <a:endParaRPr lang="zh-CN" altLang="en-US">
              <a:latin typeface="+mn-ea"/>
              <a:cs typeface="Times New Roman" panose="02020603050405020304" pitchFamily="18" charset="0"/>
            </a:endParaRPr>
          </a:p>
        </p:txBody>
      </p:sp>
      <p:sp>
        <p:nvSpPr>
          <p:cNvPr id="130" name="Line 136"/>
          <p:cNvSpPr>
            <a:spLocks noChangeShapeType="1"/>
          </p:cNvSpPr>
          <p:nvPr/>
        </p:nvSpPr>
        <p:spPr bwMode="auto">
          <a:xfrm flipH="1">
            <a:off x="9568522" y="5236791"/>
            <a:ext cx="19208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grpSp>
        <p:nvGrpSpPr>
          <p:cNvPr id="131" name="Group 137"/>
          <p:cNvGrpSpPr>
            <a:grpSpLocks/>
          </p:cNvGrpSpPr>
          <p:nvPr/>
        </p:nvGrpSpPr>
        <p:grpSpPr bwMode="auto">
          <a:xfrm>
            <a:off x="9274834" y="5016128"/>
            <a:ext cx="320675" cy="325438"/>
            <a:chOff x="14780" y="11233"/>
            <a:chExt cx="232" cy="280"/>
          </a:xfrm>
        </p:grpSpPr>
        <p:sp>
          <p:nvSpPr>
            <p:cNvPr id="132" name="Rectangle 138"/>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33" name="AutoShape 139"/>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grpSp>
      <p:sp>
        <p:nvSpPr>
          <p:cNvPr id="134" name="Oval 140"/>
          <p:cNvSpPr>
            <a:spLocks noChangeArrowheads="1"/>
          </p:cNvSpPr>
          <p:nvPr/>
        </p:nvSpPr>
        <p:spPr bwMode="auto">
          <a:xfrm>
            <a:off x="9744734" y="5654303"/>
            <a:ext cx="53975" cy="46038"/>
          </a:xfrm>
          <a:prstGeom prst="ellipse">
            <a:avLst/>
          </a:prstGeom>
          <a:solidFill>
            <a:srgbClr val="000000"/>
          </a:solidFill>
          <a:ln w="9525">
            <a:solidFill>
              <a:srgbClr val="000000"/>
            </a:solidFill>
            <a:round/>
            <a:headEnd/>
            <a:tailEnd/>
          </a:ln>
        </p:spPr>
        <p:txBody>
          <a:bodyPr/>
          <a:lstStyle/>
          <a:p>
            <a:pPr algn="r"/>
            <a:endParaRPr lang="zh-CN" altLang="en-US">
              <a:latin typeface="+mn-ea"/>
              <a:cs typeface="Times New Roman" panose="02020603050405020304" pitchFamily="18" charset="0"/>
            </a:endParaRPr>
          </a:p>
        </p:txBody>
      </p:sp>
      <p:sp>
        <p:nvSpPr>
          <p:cNvPr id="135" name="Line 141"/>
          <p:cNvSpPr>
            <a:spLocks noChangeShapeType="1"/>
          </p:cNvSpPr>
          <p:nvPr/>
        </p:nvSpPr>
        <p:spPr bwMode="auto">
          <a:xfrm flipH="1">
            <a:off x="9568522" y="5670178"/>
            <a:ext cx="192087" cy="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grpSp>
        <p:nvGrpSpPr>
          <p:cNvPr id="136" name="Group 142"/>
          <p:cNvGrpSpPr>
            <a:grpSpLocks/>
          </p:cNvGrpSpPr>
          <p:nvPr/>
        </p:nvGrpSpPr>
        <p:grpSpPr bwMode="auto">
          <a:xfrm>
            <a:off x="9274834" y="5449517"/>
            <a:ext cx="320675" cy="325437"/>
            <a:chOff x="14780" y="11233"/>
            <a:chExt cx="232" cy="280"/>
          </a:xfrm>
        </p:grpSpPr>
        <p:sp>
          <p:nvSpPr>
            <p:cNvPr id="137" name="Rectangle 143"/>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sp>
          <p:nvSpPr>
            <p:cNvPr id="138" name="AutoShape 144"/>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latin typeface="+mn-ea"/>
                <a:cs typeface="Times New Roman" panose="02020603050405020304" pitchFamily="18" charset="0"/>
              </a:endParaRPr>
            </a:p>
          </p:txBody>
        </p:sp>
      </p:grpSp>
      <p:sp>
        <p:nvSpPr>
          <p:cNvPr id="140" name="Line 146"/>
          <p:cNvSpPr>
            <a:spLocks noChangeShapeType="1"/>
          </p:cNvSpPr>
          <p:nvPr/>
        </p:nvSpPr>
        <p:spPr bwMode="auto">
          <a:xfrm flipH="1">
            <a:off x="2852571" y="5855916"/>
            <a:ext cx="608012" cy="0"/>
          </a:xfrm>
          <a:prstGeom prst="line">
            <a:avLst/>
          </a:prstGeom>
          <a:noFill/>
          <a:ln w="9525">
            <a:solidFill>
              <a:srgbClr val="000000"/>
            </a:solidFill>
            <a:round/>
            <a:headEnd/>
            <a:tailEnd/>
          </a:ln>
        </p:spPr>
        <p:txBody>
          <a:bodyPr/>
          <a:lstStyle/>
          <a:p>
            <a:endParaRPr lang="zh-CN" altLang="en-US" b="1">
              <a:latin typeface="+mn-ea"/>
              <a:cs typeface="Times New Roman" panose="02020603050405020304" pitchFamily="18" charset="0"/>
            </a:endParaRPr>
          </a:p>
        </p:txBody>
      </p:sp>
      <p:sp>
        <p:nvSpPr>
          <p:cNvPr id="141" name="Line 147"/>
          <p:cNvSpPr>
            <a:spLocks noChangeShapeType="1"/>
          </p:cNvSpPr>
          <p:nvPr/>
        </p:nvSpPr>
        <p:spPr bwMode="auto">
          <a:xfrm flipH="1">
            <a:off x="2835934" y="6275016"/>
            <a:ext cx="658813" cy="0"/>
          </a:xfrm>
          <a:prstGeom prst="line">
            <a:avLst/>
          </a:prstGeom>
          <a:noFill/>
          <a:ln w="9525">
            <a:solidFill>
              <a:srgbClr val="000000"/>
            </a:solidFill>
            <a:round/>
            <a:headEnd/>
            <a:tailEnd/>
          </a:ln>
        </p:spPr>
        <p:txBody>
          <a:bodyPr/>
          <a:lstStyle/>
          <a:p>
            <a:endParaRPr lang="zh-CN" altLang="en-US" b="1">
              <a:latin typeface="+mn-ea"/>
              <a:cs typeface="Times New Roman" panose="02020603050405020304" pitchFamily="18" charset="0"/>
            </a:endParaRPr>
          </a:p>
        </p:txBody>
      </p:sp>
      <p:sp>
        <p:nvSpPr>
          <p:cNvPr id="142" name="Oval 148"/>
          <p:cNvSpPr>
            <a:spLocks noChangeArrowheads="1"/>
          </p:cNvSpPr>
          <p:nvPr/>
        </p:nvSpPr>
        <p:spPr bwMode="auto">
          <a:xfrm>
            <a:off x="2985159" y="6251204"/>
            <a:ext cx="55563" cy="47625"/>
          </a:xfrm>
          <a:prstGeom prst="ellipse">
            <a:avLst/>
          </a:prstGeom>
          <a:solidFill>
            <a:srgbClr val="000000"/>
          </a:solidFill>
          <a:ln w="952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143" name="Freeform 149"/>
          <p:cNvSpPr>
            <a:spLocks/>
          </p:cNvSpPr>
          <p:nvPr/>
        </p:nvSpPr>
        <p:spPr bwMode="auto">
          <a:xfrm>
            <a:off x="3008972" y="6040067"/>
            <a:ext cx="561975" cy="223837"/>
          </a:xfrm>
          <a:custGeom>
            <a:avLst/>
            <a:gdLst>
              <a:gd name="T0" fmla="*/ 0 w 324"/>
              <a:gd name="T1" fmla="*/ 2147483647 h 219"/>
              <a:gd name="T2" fmla="*/ 0 w 324"/>
              <a:gd name="T3" fmla="*/ 0 h 219"/>
              <a:gd name="T4" fmla="*/ 2147483647 w 324"/>
              <a:gd name="T5" fmla="*/ 0 h 219"/>
              <a:gd name="T6" fmla="*/ 0 60000 65536"/>
              <a:gd name="T7" fmla="*/ 0 60000 65536"/>
              <a:gd name="T8" fmla="*/ 0 60000 65536"/>
              <a:gd name="T9" fmla="*/ 0 w 324"/>
              <a:gd name="T10" fmla="*/ 0 h 219"/>
              <a:gd name="T11" fmla="*/ 324 w 324"/>
              <a:gd name="T12" fmla="*/ 219 h 219"/>
            </a:gdLst>
            <a:ahLst/>
            <a:cxnLst>
              <a:cxn ang="T6">
                <a:pos x="T0" y="T1"/>
              </a:cxn>
              <a:cxn ang="T7">
                <a:pos x="T2" y="T3"/>
              </a:cxn>
              <a:cxn ang="T8">
                <a:pos x="T4" y="T5"/>
              </a:cxn>
            </a:cxnLst>
            <a:rect l="T9" t="T10" r="T11" b="T12"/>
            <a:pathLst>
              <a:path w="324" h="219">
                <a:moveTo>
                  <a:pt x="0" y="219"/>
                </a:moveTo>
                <a:lnTo>
                  <a:pt x="0" y="0"/>
                </a:lnTo>
                <a:lnTo>
                  <a:pt x="324" y="0"/>
                </a:lnTo>
              </a:path>
            </a:pathLst>
          </a:custGeom>
          <a:noFill/>
          <a:ln w="9525">
            <a:solidFill>
              <a:srgbClr val="000000"/>
            </a:solidFill>
            <a:round/>
            <a:headEnd/>
            <a:tailEnd/>
          </a:ln>
        </p:spPr>
        <p:txBody>
          <a:bodyPr/>
          <a:lstStyle/>
          <a:p>
            <a:endParaRPr lang="zh-CN" altLang="en-US" b="1">
              <a:latin typeface="+mn-ea"/>
              <a:cs typeface="Times New Roman" panose="02020603050405020304" pitchFamily="18" charset="0"/>
            </a:endParaRPr>
          </a:p>
        </p:txBody>
      </p:sp>
      <p:sp>
        <p:nvSpPr>
          <p:cNvPr id="144" name="Oval 150"/>
          <p:cNvSpPr>
            <a:spLocks noChangeArrowheads="1"/>
          </p:cNvSpPr>
          <p:nvPr/>
        </p:nvSpPr>
        <p:spPr bwMode="auto">
          <a:xfrm>
            <a:off x="3247096" y="5833692"/>
            <a:ext cx="55562" cy="46037"/>
          </a:xfrm>
          <a:prstGeom prst="ellipse">
            <a:avLst/>
          </a:prstGeom>
          <a:solidFill>
            <a:srgbClr val="000000"/>
          </a:solidFill>
          <a:ln w="952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145" name="Freeform 151"/>
          <p:cNvSpPr>
            <a:spLocks/>
          </p:cNvSpPr>
          <p:nvPr/>
        </p:nvSpPr>
        <p:spPr bwMode="auto">
          <a:xfrm>
            <a:off x="3267734" y="5862266"/>
            <a:ext cx="322263" cy="552450"/>
          </a:xfrm>
          <a:custGeom>
            <a:avLst/>
            <a:gdLst>
              <a:gd name="T0" fmla="*/ 0 w 126"/>
              <a:gd name="T1" fmla="*/ 0 h 213"/>
              <a:gd name="T2" fmla="*/ 0 w 126"/>
              <a:gd name="T3" fmla="*/ 2147483647 h 213"/>
              <a:gd name="T4" fmla="*/ 2147483647 w 126"/>
              <a:gd name="T5" fmla="*/ 2147483647 h 213"/>
              <a:gd name="T6" fmla="*/ 0 60000 65536"/>
              <a:gd name="T7" fmla="*/ 0 60000 65536"/>
              <a:gd name="T8" fmla="*/ 0 60000 65536"/>
              <a:gd name="T9" fmla="*/ 0 w 126"/>
              <a:gd name="T10" fmla="*/ 0 h 213"/>
              <a:gd name="T11" fmla="*/ 126 w 126"/>
              <a:gd name="T12" fmla="*/ 213 h 213"/>
            </a:gdLst>
            <a:ahLst/>
            <a:cxnLst>
              <a:cxn ang="T6">
                <a:pos x="T0" y="T1"/>
              </a:cxn>
              <a:cxn ang="T7">
                <a:pos x="T2" y="T3"/>
              </a:cxn>
              <a:cxn ang="T8">
                <a:pos x="T4" y="T5"/>
              </a:cxn>
            </a:cxnLst>
            <a:rect l="T9" t="T10" r="T11" b="T12"/>
            <a:pathLst>
              <a:path w="126" h="213">
                <a:moveTo>
                  <a:pt x="0" y="0"/>
                </a:moveTo>
                <a:lnTo>
                  <a:pt x="0" y="213"/>
                </a:lnTo>
                <a:lnTo>
                  <a:pt x="126" y="213"/>
                </a:lnTo>
              </a:path>
            </a:pathLst>
          </a:custGeom>
          <a:noFill/>
          <a:ln w="9525">
            <a:solidFill>
              <a:srgbClr val="000000"/>
            </a:solidFill>
            <a:round/>
            <a:headEnd/>
            <a:tailEnd/>
          </a:ln>
        </p:spPr>
        <p:txBody>
          <a:bodyPr/>
          <a:lstStyle/>
          <a:p>
            <a:endParaRPr lang="zh-CN" altLang="en-US" b="1">
              <a:latin typeface="+mn-ea"/>
              <a:cs typeface="Times New Roman" panose="02020603050405020304" pitchFamily="18" charset="0"/>
            </a:endParaRPr>
          </a:p>
        </p:txBody>
      </p:sp>
      <p:sp>
        <p:nvSpPr>
          <p:cNvPr id="146" name="Text Box 152"/>
          <p:cNvSpPr txBox="1">
            <a:spLocks noChangeArrowheads="1"/>
          </p:cNvSpPr>
          <p:nvPr/>
        </p:nvSpPr>
        <p:spPr bwMode="auto">
          <a:xfrm>
            <a:off x="2494622" y="5757491"/>
            <a:ext cx="376237"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CS</a:t>
            </a:r>
            <a:endParaRPr lang="en-US" altLang="zh-CN" sz="4000" b="1" dirty="0">
              <a:latin typeface="+mn-ea"/>
              <a:cs typeface="Times New Roman" panose="02020603050405020304" pitchFamily="18" charset="0"/>
            </a:endParaRPr>
          </a:p>
        </p:txBody>
      </p:sp>
      <p:sp>
        <p:nvSpPr>
          <p:cNvPr id="147" name="Line 153"/>
          <p:cNvSpPr>
            <a:spLocks noChangeShapeType="1"/>
          </p:cNvSpPr>
          <p:nvPr/>
        </p:nvSpPr>
        <p:spPr bwMode="auto">
          <a:xfrm>
            <a:off x="2648197" y="5757553"/>
            <a:ext cx="222661" cy="0"/>
          </a:xfrm>
          <a:prstGeom prst="line">
            <a:avLst/>
          </a:prstGeom>
          <a:noFill/>
          <a:ln w="6350">
            <a:solidFill>
              <a:srgbClr val="000000"/>
            </a:solidFill>
            <a:round/>
            <a:headEnd/>
            <a:tailEnd/>
          </a:ln>
        </p:spPr>
        <p:txBody>
          <a:bodyPr/>
          <a:lstStyle/>
          <a:p>
            <a:endParaRPr lang="zh-CN" altLang="en-US" b="1">
              <a:latin typeface="+mn-ea"/>
              <a:cs typeface="Times New Roman" panose="02020603050405020304" pitchFamily="18" charset="0"/>
            </a:endParaRPr>
          </a:p>
        </p:txBody>
      </p:sp>
      <p:sp>
        <p:nvSpPr>
          <p:cNvPr id="148" name="Text Box 154"/>
          <p:cNvSpPr txBox="1">
            <a:spLocks noChangeArrowheads="1"/>
          </p:cNvSpPr>
          <p:nvPr/>
        </p:nvSpPr>
        <p:spPr bwMode="auto">
          <a:xfrm>
            <a:off x="2473983" y="6176592"/>
            <a:ext cx="376238"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b="1">
                <a:latin typeface="+mn-ea"/>
                <a:cs typeface="Times New Roman" panose="02020603050405020304" pitchFamily="18" charset="0"/>
              </a:rPr>
              <a:t>WE</a:t>
            </a:r>
            <a:endParaRPr lang="en-US" altLang="zh-CN" sz="4000" b="1">
              <a:latin typeface="+mn-ea"/>
              <a:cs typeface="Times New Roman" panose="02020603050405020304" pitchFamily="18" charset="0"/>
            </a:endParaRPr>
          </a:p>
        </p:txBody>
      </p:sp>
      <p:sp>
        <p:nvSpPr>
          <p:cNvPr id="149" name="Line 155"/>
          <p:cNvSpPr>
            <a:spLocks noChangeShapeType="1"/>
          </p:cNvSpPr>
          <p:nvPr/>
        </p:nvSpPr>
        <p:spPr bwMode="auto">
          <a:xfrm>
            <a:off x="2533546" y="6166884"/>
            <a:ext cx="290513" cy="0"/>
          </a:xfrm>
          <a:prstGeom prst="line">
            <a:avLst/>
          </a:prstGeom>
          <a:noFill/>
          <a:ln w="6350">
            <a:solidFill>
              <a:srgbClr val="000000"/>
            </a:solidFill>
            <a:round/>
            <a:headEnd/>
            <a:tailEnd/>
          </a:ln>
        </p:spPr>
        <p:txBody>
          <a:bodyPr/>
          <a:lstStyle/>
          <a:p>
            <a:endParaRPr lang="zh-CN" altLang="en-US" b="1">
              <a:latin typeface="+mn-ea"/>
              <a:cs typeface="Times New Roman" panose="02020603050405020304" pitchFamily="18" charset="0"/>
            </a:endParaRPr>
          </a:p>
        </p:txBody>
      </p:sp>
      <p:grpSp>
        <p:nvGrpSpPr>
          <p:cNvPr id="150" name="Group 156"/>
          <p:cNvGrpSpPr>
            <a:grpSpLocks/>
          </p:cNvGrpSpPr>
          <p:nvPr/>
        </p:nvGrpSpPr>
        <p:grpSpPr bwMode="auto">
          <a:xfrm>
            <a:off x="3572529" y="5781303"/>
            <a:ext cx="338774" cy="325438"/>
            <a:chOff x="10473" y="12916"/>
            <a:chExt cx="247" cy="280"/>
          </a:xfrm>
        </p:grpSpPr>
        <p:sp>
          <p:nvSpPr>
            <p:cNvPr id="151" name="Rectangle 157"/>
            <p:cNvSpPr>
              <a:spLocks noChangeArrowheads="1"/>
            </p:cNvSpPr>
            <p:nvPr/>
          </p:nvSpPr>
          <p:spPr bwMode="auto">
            <a:xfrm>
              <a:off x="10473" y="12916"/>
              <a:ext cx="232" cy="280"/>
            </a:xfrm>
            <a:prstGeom prst="rect">
              <a:avLst/>
            </a:prstGeom>
            <a:solidFill>
              <a:srgbClr val="FF9900"/>
            </a:solidFill>
            <a:ln w="16510">
              <a:solidFill>
                <a:srgbClr val="000000"/>
              </a:solidFill>
              <a:miter lim="800000"/>
              <a:headEnd/>
              <a:tailEnd/>
            </a:ln>
          </p:spPr>
          <p:txBody>
            <a:bodyPr anchor="ctr" anchorCtr="1"/>
            <a:lstStyle/>
            <a:p>
              <a:pPr algn="r"/>
              <a:endParaRPr lang="zh-CN" altLang="en-US" b="1">
                <a:latin typeface="+mn-ea"/>
                <a:cs typeface="Times New Roman" panose="02020603050405020304" pitchFamily="18" charset="0"/>
              </a:endParaRPr>
            </a:p>
          </p:txBody>
        </p:sp>
        <p:sp>
          <p:nvSpPr>
            <p:cNvPr id="152" name="Text Box 158"/>
            <p:cNvSpPr txBox="1">
              <a:spLocks noChangeArrowheads="1"/>
            </p:cNvSpPr>
            <p:nvPr/>
          </p:nvSpPr>
          <p:spPr bwMode="auto">
            <a:xfrm>
              <a:off x="10480" y="12954"/>
              <a:ext cx="240" cy="20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1600" b="1" dirty="0">
                  <a:latin typeface="+mn-ea"/>
                  <a:cs typeface="Times New Roman" panose="02020603050405020304" pitchFamily="18" charset="0"/>
                </a:rPr>
                <a:t>&amp;</a:t>
              </a:r>
              <a:endParaRPr lang="en-US" altLang="zh-CN" sz="4000" b="1" dirty="0">
                <a:latin typeface="+mn-ea"/>
                <a:cs typeface="Times New Roman" panose="02020603050405020304" pitchFamily="18" charset="0"/>
              </a:endParaRPr>
            </a:p>
          </p:txBody>
        </p:sp>
      </p:grpSp>
      <p:sp>
        <p:nvSpPr>
          <p:cNvPr id="153" name="Oval 159"/>
          <p:cNvSpPr>
            <a:spLocks noChangeArrowheads="1"/>
          </p:cNvSpPr>
          <p:nvPr/>
        </p:nvSpPr>
        <p:spPr bwMode="auto">
          <a:xfrm rot="16200000">
            <a:off x="3463759" y="5805116"/>
            <a:ext cx="92075" cy="107950"/>
          </a:xfrm>
          <a:prstGeom prst="ellipse">
            <a:avLst/>
          </a:prstGeom>
          <a:solidFill>
            <a:srgbClr val="FFFFFF"/>
          </a:solidFill>
          <a:ln w="1206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154" name="Oval 160"/>
          <p:cNvSpPr>
            <a:spLocks noChangeArrowheads="1"/>
          </p:cNvSpPr>
          <p:nvPr/>
        </p:nvSpPr>
        <p:spPr bwMode="auto">
          <a:xfrm rot="16200000">
            <a:off x="3465377" y="6220247"/>
            <a:ext cx="93662" cy="107950"/>
          </a:xfrm>
          <a:prstGeom prst="ellipse">
            <a:avLst/>
          </a:prstGeom>
          <a:solidFill>
            <a:srgbClr val="FFFFFF"/>
          </a:solidFill>
          <a:ln w="1206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grpSp>
        <p:nvGrpSpPr>
          <p:cNvPr id="155" name="Group 161"/>
          <p:cNvGrpSpPr>
            <a:grpSpLocks/>
          </p:cNvGrpSpPr>
          <p:nvPr/>
        </p:nvGrpSpPr>
        <p:grpSpPr bwMode="auto">
          <a:xfrm>
            <a:off x="3568409" y="6190878"/>
            <a:ext cx="329173" cy="325438"/>
            <a:chOff x="10470" y="12916"/>
            <a:chExt cx="240" cy="280"/>
          </a:xfrm>
        </p:grpSpPr>
        <p:sp>
          <p:nvSpPr>
            <p:cNvPr id="156" name="Rectangle 162"/>
            <p:cNvSpPr>
              <a:spLocks noChangeArrowheads="1"/>
            </p:cNvSpPr>
            <p:nvPr/>
          </p:nvSpPr>
          <p:spPr bwMode="auto">
            <a:xfrm>
              <a:off x="10473" y="12916"/>
              <a:ext cx="232" cy="280"/>
            </a:xfrm>
            <a:prstGeom prst="rect">
              <a:avLst/>
            </a:prstGeom>
            <a:solidFill>
              <a:srgbClr val="FF9900"/>
            </a:solidFill>
            <a:ln w="16510">
              <a:solidFill>
                <a:srgbClr val="000000"/>
              </a:solidFill>
              <a:miter lim="800000"/>
              <a:headEnd/>
              <a:tailEnd/>
            </a:ln>
          </p:spPr>
          <p:txBody>
            <a:bodyPr anchor="ctr" anchorCtr="1"/>
            <a:lstStyle/>
            <a:p>
              <a:pPr algn="r"/>
              <a:endParaRPr lang="zh-CN" altLang="en-US" b="1">
                <a:latin typeface="+mn-ea"/>
                <a:cs typeface="Times New Roman" panose="02020603050405020304" pitchFamily="18" charset="0"/>
              </a:endParaRPr>
            </a:p>
          </p:txBody>
        </p:sp>
        <p:sp>
          <p:nvSpPr>
            <p:cNvPr id="157" name="Text Box 163"/>
            <p:cNvSpPr txBox="1">
              <a:spLocks noChangeArrowheads="1"/>
            </p:cNvSpPr>
            <p:nvPr/>
          </p:nvSpPr>
          <p:spPr bwMode="auto">
            <a:xfrm>
              <a:off x="10470" y="12954"/>
              <a:ext cx="240" cy="20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1600" b="1" dirty="0">
                  <a:latin typeface="+mn-ea"/>
                  <a:cs typeface="Times New Roman" panose="02020603050405020304" pitchFamily="18" charset="0"/>
                </a:rPr>
                <a:t>&amp;</a:t>
              </a:r>
              <a:endParaRPr lang="en-US" altLang="zh-CN" sz="4000" b="1" dirty="0">
                <a:latin typeface="+mn-ea"/>
                <a:cs typeface="Times New Roman" panose="02020603050405020304" pitchFamily="18" charset="0"/>
              </a:endParaRPr>
            </a:p>
          </p:txBody>
        </p:sp>
      </p:grpSp>
      <p:sp>
        <p:nvSpPr>
          <p:cNvPr id="158" name="Oval 164"/>
          <p:cNvSpPr>
            <a:spLocks noChangeArrowheads="1"/>
          </p:cNvSpPr>
          <p:nvPr/>
        </p:nvSpPr>
        <p:spPr bwMode="auto">
          <a:xfrm rot="16200000">
            <a:off x="3471727" y="6342485"/>
            <a:ext cx="90488" cy="111125"/>
          </a:xfrm>
          <a:prstGeom prst="ellipse">
            <a:avLst/>
          </a:prstGeom>
          <a:solidFill>
            <a:srgbClr val="FFFFFF"/>
          </a:solidFill>
          <a:ln w="1206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159" name="Freeform 165"/>
          <p:cNvSpPr>
            <a:spLocks/>
          </p:cNvSpPr>
          <p:nvPr/>
        </p:nvSpPr>
        <p:spPr bwMode="auto">
          <a:xfrm>
            <a:off x="4180547" y="3722316"/>
            <a:ext cx="5094287" cy="1674812"/>
          </a:xfrm>
          <a:custGeom>
            <a:avLst/>
            <a:gdLst>
              <a:gd name="T0" fmla="*/ 2147483647 w 3688"/>
              <a:gd name="T1" fmla="*/ 2147483647 h 1440"/>
              <a:gd name="T2" fmla="*/ 2147483647 w 3688"/>
              <a:gd name="T3" fmla="*/ 2147483647 h 1440"/>
              <a:gd name="T4" fmla="*/ 2147483647 w 3688"/>
              <a:gd name="T5" fmla="*/ 2147483647 h 1440"/>
              <a:gd name="T6" fmla="*/ 0 w 3688"/>
              <a:gd name="T7" fmla="*/ 2147483647 h 1440"/>
              <a:gd name="T8" fmla="*/ 0 w 3688"/>
              <a:gd name="T9" fmla="*/ 0 h 1440"/>
              <a:gd name="T10" fmla="*/ 0 60000 65536"/>
              <a:gd name="T11" fmla="*/ 0 60000 65536"/>
              <a:gd name="T12" fmla="*/ 0 60000 65536"/>
              <a:gd name="T13" fmla="*/ 0 60000 65536"/>
              <a:gd name="T14" fmla="*/ 0 60000 65536"/>
              <a:gd name="T15" fmla="*/ 0 w 3688"/>
              <a:gd name="T16" fmla="*/ 0 h 1440"/>
              <a:gd name="T17" fmla="*/ 3688 w 3688"/>
              <a:gd name="T18" fmla="*/ 1440 h 1440"/>
            </a:gdLst>
            <a:ahLst/>
            <a:cxnLst>
              <a:cxn ang="T10">
                <a:pos x="T0" y="T1"/>
              </a:cxn>
              <a:cxn ang="T11">
                <a:pos x="T2" y="T3"/>
              </a:cxn>
              <a:cxn ang="T12">
                <a:pos x="T4" y="T5"/>
              </a:cxn>
              <a:cxn ang="T13">
                <a:pos x="T6" y="T7"/>
              </a:cxn>
              <a:cxn ang="T14">
                <a:pos x="T8" y="T9"/>
              </a:cxn>
            </a:cxnLst>
            <a:rect l="T15" t="T16" r="T17" b="T18"/>
            <a:pathLst>
              <a:path w="3688" h="1440">
                <a:moveTo>
                  <a:pt x="3688" y="515"/>
                </a:moveTo>
                <a:lnTo>
                  <a:pt x="3408" y="515"/>
                </a:lnTo>
                <a:lnTo>
                  <a:pt x="3408" y="1440"/>
                </a:lnTo>
                <a:lnTo>
                  <a:pt x="0" y="1440"/>
                </a:lnTo>
                <a:lnTo>
                  <a:pt x="0" y="0"/>
                </a:lnTo>
              </a:path>
            </a:pathLst>
          </a:cu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60" name="Freeform 166"/>
          <p:cNvSpPr>
            <a:spLocks/>
          </p:cNvSpPr>
          <p:nvPr/>
        </p:nvSpPr>
        <p:spPr bwMode="auto">
          <a:xfrm>
            <a:off x="4063071" y="4169992"/>
            <a:ext cx="5200650" cy="1303337"/>
          </a:xfrm>
          <a:custGeom>
            <a:avLst/>
            <a:gdLst>
              <a:gd name="T0" fmla="*/ 2147483647 w 3779"/>
              <a:gd name="T1" fmla="*/ 2147483647 h 1120"/>
              <a:gd name="T2" fmla="*/ 2147483647 w 3779"/>
              <a:gd name="T3" fmla="*/ 2147483647 h 1120"/>
              <a:gd name="T4" fmla="*/ 2147483647 w 3779"/>
              <a:gd name="T5" fmla="*/ 2147483647 h 1120"/>
              <a:gd name="T6" fmla="*/ 0 w 3779"/>
              <a:gd name="T7" fmla="*/ 2147483647 h 1120"/>
              <a:gd name="T8" fmla="*/ 0 w 3779"/>
              <a:gd name="T9" fmla="*/ 0 h 1120"/>
              <a:gd name="T10" fmla="*/ 0 60000 65536"/>
              <a:gd name="T11" fmla="*/ 0 60000 65536"/>
              <a:gd name="T12" fmla="*/ 0 60000 65536"/>
              <a:gd name="T13" fmla="*/ 0 60000 65536"/>
              <a:gd name="T14" fmla="*/ 0 60000 65536"/>
              <a:gd name="T15" fmla="*/ 0 w 3779"/>
              <a:gd name="T16" fmla="*/ 0 h 1120"/>
              <a:gd name="T17" fmla="*/ 3779 w 3779"/>
              <a:gd name="T18" fmla="*/ 1120 h 1120"/>
            </a:gdLst>
            <a:ahLst/>
            <a:cxnLst>
              <a:cxn ang="T10">
                <a:pos x="T0" y="T1"/>
              </a:cxn>
              <a:cxn ang="T11">
                <a:pos x="T2" y="T3"/>
              </a:cxn>
              <a:cxn ang="T12">
                <a:pos x="T4" y="T5"/>
              </a:cxn>
              <a:cxn ang="T13">
                <a:pos x="T6" y="T7"/>
              </a:cxn>
              <a:cxn ang="T14">
                <a:pos x="T8" y="T9"/>
              </a:cxn>
            </a:cxnLst>
            <a:rect l="T15" t="T16" r="T17" b="T18"/>
            <a:pathLst>
              <a:path w="3779" h="1120">
                <a:moveTo>
                  <a:pt x="3779" y="495"/>
                </a:moveTo>
                <a:lnTo>
                  <a:pt x="3571" y="495"/>
                </a:lnTo>
                <a:lnTo>
                  <a:pt x="3571" y="1120"/>
                </a:lnTo>
                <a:lnTo>
                  <a:pt x="0" y="1120"/>
                </a:lnTo>
                <a:lnTo>
                  <a:pt x="0" y="0"/>
                </a:lnTo>
              </a:path>
            </a:pathLst>
          </a:cu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61" name="Freeform 167"/>
          <p:cNvSpPr>
            <a:spLocks/>
          </p:cNvSpPr>
          <p:nvPr/>
        </p:nvSpPr>
        <p:spPr bwMode="auto">
          <a:xfrm>
            <a:off x="3945597" y="4603379"/>
            <a:ext cx="5329237" cy="944563"/>
          </a:xfrm>
          <a:custGeom>
            <a:avLst/>
            <a:gdLst>
              <a:gd name="T0" fmla="*/ 2147483647 w 3864"/>
              <a:gd name="T1" fmla="*/ 2147483647 h 814"/>
              <a:gd name="T2" fmla="*/ 2147483647 w 3864"/>
              <a:gd name="T3" fmla="*/ 2147483647 h 814"/>
              <a:gd name="T4" fmla="*/ 2147483647 w 3864"/>
              <a:gd name="T5" fmla="*/ 2147483647 h 814"/>
              <a:gd name="T6" fmla="*/ 0 w 3864"/>
              <a:gd name="T7" fmla="*/ 2147483647 h 814"/>
              <a:gd name="T8" fmla="*/ 0 w 3864"/>
              <a:gd name="T9" fmla="*/ 0 h 814"/>
              <a:gd name="T10" fmla="*/ 0 60000 65536"/>
              <a:gd name="T11" fmla="*/ 0 60000 65536"/>
              <a:gd name="T12" fmla="*/ 0 60000 65536"/>
              <a:gd name="T13" fmla="*/ 0 60000 65536"/>
              <a:gd name="T14" fmla="*/ 0 60000 65536"/>
              <a:gd name="T15" fmla="*/ 0 w 3864"/>
              <a:gd name="T16" fmla="*/ 0 h 814"/>
              <a:gd name="T17" fmla="*/ 3864 w 3864"/>
              <a:gd name="T18" fmla="*/ 814 h 814"/>
            </a:gdLst>
            <a:ahLst/>
            <a:cxnLst>
              <a:cxn ang="T10">
                <a:pos x="T0" y="T1"/>
              </a:cxn>
              <a:cxn ang="T11">
                <a:pos x="T2" y="T3"/>
              </a:cxn>
              <a:cxn ang="T12">
                <a:pos x="T4" y="T5"/>
              </a:cxn>
              <a:cxn ang="T13">
                <a:pos x="T6" y="T7"/>
              </a:cxn>
              <a:cxn ang="T14">
                <a:pos x="T8" y="T9"/>
              </a:cxn>
            </a:cxnLst>
            <a:rect l="T15" t="T16" r="T17" b="T18"/>
            <a:pathLst>
              <a:path w="3864" h="814">
                <a:moveTo>
                  <a:pt x="3864" y="489"/>
                </a:moveTo>
                <a:lnTo>
                  <a:pt x="3714" y="489"/>
                </a:lnTo>
                <a:lnTo>
                  <a:pt x="3714" y="814"/>
                </a:lnTo>
                <a:lnTo>
                  <a:pt x="0" y="814"/>
                </a:lnTo>
                <a:lnTo>
                  <a:pt x="0" y="0"/>
                </a:lnTo>
              </a:path>
            </a:pathLst>
          </a:cu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62" name="Oval 168"/>
          <p:cNvSpPr>
            <a:spLocks noChangeArrowheads="1"/>
          </p:cNvSpPr>
          <p:nvPr/>
        </p:nvSpPr>
        <p:spPr bwMode="auto">
          <a:xfrm>
            <a:off x="3786846" y="5030417"/>
            <a:ext cx="55562" cy="46037"/>
          </a:xfrm>
          <a:prstGeom prst="ellipse">
            <a:avLst/>
          </a:prstGeom>
          <a:solidFill>
            <a:srgbClr val="000000"/>
          </a:solidFill>
          <a:ln w="9525">
            <a:solidFill>
              <a:srgbClr val="000000"/>
            </a:solidFill>
            <a:round/>
            <a:headEnd/>
            <a:tailEnd/>
          </a:ln>
        </p:spPr>
        <p:txBody>
          <a:bodyPr/>
          <a:lstStyle/>
          <a:p>
            <a:pPr algn="r"/>
            <a:endParaRPr lang="zh-CN" altLang="en-US" b="1">
              <a:latin typeface="+mn-ea"/>
              <a:cs typeface="Times New Roman" panose="02020603050405020304" pitchFamily="18" charset="0"/>
            </a:endParaRPr>
          </a:p>
        </p:txBody>
      </p:sp>
      <p:sp>
        <p:nvSpPr>
          <p:cNvPr id="163" name="Freeform 169"/>
          <p:cNvSpPr>
            <a:spLocks/>
          </p:cNvSpPr>
          <p:nvPr/>
        </p:nvSpPr>
        <p:spPr bwMode="auto">
          <a:xfrm>
            <a:off x="8776359" y="4012829"/>
            <a:ext cx="1000125" cy="238125"/>
          </a:xfrm>
          <a:custGeom>
            <a:avLst/>
            <a:gdLst>
              <a:gd name="T0" fmla="*/ 2147483647 w 724"/>
              <a:gd name="T1" fmla="*/ 2147483647 h 233"/>
              <a:gd name="T2" fmla="*/ 2147483647 w 724"/>
              <a:gd name="T3" fmla="*/ 2147483647 h 233"/>
              <a:gd name="T4" fmla="*/ 2147483647 w 724"/>
              <a:gd name="T5" fmla="*/ 0 h 233"/>
              <a:gd name="T6" fmla="*/ 0 w 724"/>
              <a:gd name="T7" fmla="*/ 0 h 233"/>
              <a:gd name="T8" fmla="*/ 0 60000 65536"/>
              <a:gd name="T9" fmla="*/ 0 60000 65536"/>
              <a:gd name="T10" fmla="*/ 0 60000 65536"/>
              <a:gd name="T11" fmla="*/ 0 60000 65536"/>
              <a:gd name="T12" fmla="*/ 0 w 724"/>
              <a:gd name="T13" fmla="*/ 0 h 233"/>
              <a:gd name="T14" fmla="*/ 724 w 724"/>
              <a:gd name="T15" fmla="*/ 233 h 233"/>
            </a:gdLst>
            <a:ahLst/>
            <a:cxnLst>
              <a:cxn ang="T8">
                <a:pos x="T0" y="T1"/>
              </a:cxn>
              <a:cxn ang="T9">
                <a:pos x="T2" y="T3"/>
              </a:cxn>
              <a:cxn ang="T10">
                <a:pos x="T4" y="T5"/>
              </a:cxn>
              <a:cxn ang="T11">
                <a:pos x="T6" y="T7"/>
              </a:cxn>
            </a:cxnLst>
            <a:rect l="T12" t="T13" r="T14" b="T15"/>
            <a:pathLst>
              <a:path w="724" h="233">
                <a:moveTo>
                  <a:pt x="599" y="233"/>
                </a:moveTo>
                <a:lnTo>
                  <a:pt x="724" y="233"/>
                </a:lnTo>
                <a:lnTo>
                  <a:pt x="724" y="0"/>
                </a:lnTo>
                <a:lnTo>
                  <a:pt x="0" y="0"/>
                </a:lnTo>
              </a:path>
            </a:pathLst>
          </a:cu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64" name="Freeform 170"/>
          <p:cNvSpPr>
            <a:spLocks/>
          </p:cNvSpPr>
          <p:nvPr/>
        </p:nvSpPr>
        <p:spPr bwMode="auto">
          <a:xfrm flipH="1">
            <a:off x="3904319" y="4393830"/>
            <a:ext cx="5867400" cy="1936749"/>
          </a:xfrm>
          <a:custGeom>
            <a:avLst/>
            <a:gdLst>
              <a:gd name="T0" fmla="*/ 0 w 2753"/>
              <a:gd name="T1" fmla="*/ 0 h 566"/>
              <a:gd name="T2" fmla="*/ 0 w 2753"/>
              <a:gd name="T3" fmla="*/ 2147483647 h 566"/>
              <a:gd name="T4" fmla="*/ 2147483647 w 2753"/>
              <a:gd name="T5" fmla="*/ 2147483647 h 566"/>
              <a:gd name="T6" fmla="*/ 0 60000 65536"/>
              <a:gd name="T7" fmla="*/ 0 60000 65536"/>
              <a:gd name="T8" fmla="*/ 0 60000 65536"/>
              <a:gd name="T9" fmla="*/ 0 w 2753"/>
              <a:gd name="T10" fmla="*/ 0 h 566"/>
              <a:gd name="T11" fmla="*/ 2753 w 2753"/>
              <a:gd name="T12" fmla="*/ 566 h 566"/>
            </a:gdLst>
            <a:ahLst/>
            <a:cxnLst>
              <a:cxn ang="T6">
                <a:pos x="T0" y="T1"/>
              </a:cxn>
              <a:cxn ang="T7">
                <a:pos x="T2" y="T3"/>
              </a:cxn>
              <a:cxn ang="T8">
                <a:pos x="T4" y="T5"/>
              </a:cxn>
            </a:cxnLst>
            <a:rect l="T9" t="T10" r="T11" b="T12"/>
            <a:pathLst>
              <a:path w="2753" h="566">
                <a:moveTo>
                  <a:pt x="0" y="0"/>
                </a:moveTo>
                <a:lnTo>
                  <a:pt x="0" y="566"/>
                </a:lnTo>
                <a:lnTo>
                  <a:pt x="2753" y="566"/>
                </a:lnTo>
              </a:path>
            </a:pathLst>
          </a:custGeom>
          <a:noFill/>
          <a:ln w="9525" cap="sq">
            <a:solidFill>
              <a:srgbClr val="000000"/>
            </a:solidFill>
            <a:miter lim="800000"/>
            <a:headEnd/>
            <a:tailEnd/>
          </a:ln>
        </p:spPr>
        <p:txBody>
          <a:bodyPr/>
          <a:lstStyle/>
          <a:p>
            <a:endParaRPr lang="zh-CN" altLang="en-US">
              <a:latin typeface="+mn-ea"/>
              <a:cs typeface="Times New Roman" panose="02020603050405020304" pitchFamily="18" charset="0"/>
            </a:endParaRPr>
          </a:p>
        </p:txBody>
      </p:sp>
      <p:sp>
        <p:nvSpPr>
          <p:cNvPr id="165" name="Freeform 171"/>
          <p:cNvSpPr>
            <a:spLocks/>
          </p:cNvSpPr>
          <p:nvPr/>
        </p:nvSpPr>
        <p:spPr bwMode="auto">
          <a:xfrm>
            <a:off x="8770008" y="3946154"/>
            <a:ext cx="1125538" cy="741363"/>
          </a:xfrm>
          <a:custGeom>
            <a:avLst/>
            <a:gdLst>
              <a:gd name="T0" fmla="*/ 2147483647 w 815"/>
              <a:gd name="T1" fmla="*/ 2147483647 h 666"/>
              <a:gd name="T2" fmla="*/ 2147483647 w 815"/>
              <a:gd name="T3" fmla="*/ 2147483647 h 666"/>
              <a:gd name="T4" fmla="*/ 2147483647 w 815"/>
              <a:gd name="T5" fmla="*/ 0 h 666"/>
              <a:gd name="T6" fmla="*/ 0 w 815"/>
              <a:gd name="T7" fmla="*/ 0 h 666"/>
              <a:gd name="T8" fmla="*/ 0 60000 65536"/>
              <a:gd name="T9" fmla="*/ 0 60000 65536"/>
              <a:gd name="T10" fmla="*/ 0 60000 65536"/>
              <a:gd name="T11" fmla="*/ 0 60000 65536"/>
              <a:gd name="T12" fmla="*/ 0 w 815"/>
              <a:gd name="T13" fmla="*/ 0 h 666"/>
              <a:gd name="T14" fmla="*/ 815 w 815"/>
              <a:gd name="T15" fmla="*/ 666 h 666"/>
            </a:gdLst>
            <a:ahLst/>
            <a:cxnLst>
              <a:cxn ang="T8">
                <a:pos x="T0" y="T1"/>
              </a:cxn>
              <a:cxn ang="T9">
                <a:pos x="T2" y="T3"/>
              </a:cxn>
              <a:cxn ang="T10">
                <a:pos x="T4" y="T5"/>
              </a:cxn>
              <a:cxn ang="T11">
                <a:pos x="T6" y="T7"/>
              </a:cxn>
            </a:cxnLst>
            <a:rect l="T12" t="T13" r="T14" b="T15"/>
            <a:pathLst>
              <a:path w="815" h="666">
                <a:moveTo>
                  <a:pt x="599" y="666"/>
                </a:moveTo>
                <a:lnTo>
                  <a:pt x="815" y="666"/>
                </a:lnTo>
                <a:lnTo>
                  <a:pt x="815" y="0"/>
                </a:lnTo>
                <a:lnTo>
                  <a:pt x="0" y="0"/>
                </a:lnTo>
              </a:path>
            </a:pathLst>
          </a:cu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66" name="Freeform 172"/>
          <p:cNvSpPr>
            <a:spLocks/>
          </p:cNvSpPr>
          <p:nvPr/>
        </p:nvSpPr>
        <p:spPr bwMode="auto">
          <a:xfrm>
            <a:off x="8770009" y="3882653"/>
            <a:ext cx="1230313" cy="1220788"/>
          </a:xfrm>
          <a:custGeom>
            <a:avLst/>
            <a:gdLst>
              <a:gd name="T0" fmla="*/ 2147483647 w 890"/>
              <a:gd name="T1" fmla="*/ 2147483647 h 1124"/>
              <a:gd name="T2" fmla="*/ 2147483647 w 890"/>
              <a:gd name="T3" fmla="*/ 2147483647 h 1124"/>
              <a:gd name="T4" fmla="*/ 2147483647 w 890"/>
              <a:gd name="T5" fmla="*/ 0 h 1124"/>
              <a:gd name="T6" fmla="*/ 0 w 890"/>
              <a:gd name="T7" fmla="*/ 0 h 1124"/>
              <a:gd name="T8" fmla="*/ 0 60000 65536"/>
              <a:gd name="T9" fmla="*/ 0 60000 65536"/>
              <a:gd name="T10" fmla="*/ 0 60000 65536"/>
              <a:gd name="T11" fmla="*/ 0 60000 65536"/>
              <a:gd name="T12" fmla="*/ 0 w 890"/>
              <a:gd name="T13" fmla="*/ 0 h 1124"/>
              <a:gd name="T14" fmla="*/ 890 w 890"/>
              <a:gd name="T15" fmla="*/ 1124 h 1124"/>
            </a:gdLst>
            <a:ahLst/>
            <a:cxnLst>
              <a:cxn ang="T8">
                <a:pos x="T0" y="T1"/>
              </a:cxn>
              <a:cxn ang="T9">
                <a:pos x="T2" y="T3"/>
              </a:cxn>
              <a:cxn ang="T10">
                <a:pos x="T4" y="T5"/>
              </a:cxn>
              <a:cxn ang="T11">
                <a:pos x="T6" y="T7"/>
              </a:cxn>
            </a:cxnLst>
            <a:rect l="T12" t="T13" r="T14" b="T15"/>
            <a:pathLst>
              <a:path w="890" h="1124">
                <a:moveTo>
                  <a:pt x="599" y="1124"/>
                </a:moveTo>
                <a:lnTo>
                  <a:pt x="890" y="1124"/>
                </a:lnTo>
                <a:lnTo>
                  <a:pt x="890" y="0"/>
                </a:lnTo>
                <a:lnTo>
                  <a:pt x="0" y="0"/>
                </a:lnTo>
              </a:path>
            </a:pathLst>
          </a:cu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67" name="Freeform 173"/>
          <p:cNvSpPr>
            <a:spLocks/>
          </p:cNvSpPr>
          <p:nvPr/>
        </p:nvSpPr>
        <p:spPr bwMode="auto">
          <a:xfrm>
            <a:off x="8773183" y="3812804"/>
            <a:ext cx="1333500" cy="1700213"/>
          </a:xfrm>
          <a:custGeom>
            <a:avLst/>
            <a:gdLst>
              <a:gd name="T0" fmla="*/ 2147483647 w 967"/>
              <a:gd name="T1" fmla="*/ 2147483647 h 1480"/>
              <a:gd name="T2" fmla="*/ 2147483647 w 967"/>
              <a:gd name="T3" fmla="*/ 2147483647 h 1480"/>
              <a:gd name="T4" fmla="*/ 2147483647 w 967"/>
              <a:gd name="T5" fmla="*/ 0 h 1480"/>
              <a:gd name="T6" fmla="*/ 0 w 967"/>
              <a:gd name="T7" fmla="*/ 0 h 1480"/>
              <a:gd name="T8" fmla="*/ 0 60000 65536"/>
              <a:gd name="T9" fmla="*/ 0 60000 65536"/>
              <a:gd name="T10" fmla="*/ 0 60000 65536"/>
              <a:gd name="T11" fmla="*/ 0 60000 65536"/>
              <a:gd name="T12" fmla="*/ 0 w 967"/>
              <a:gd name="T13" fmla="*/ 0 h 1480"/>
              <a:gd name="T14" fmla="*/ 967 w 967"/>
              <a:gd name="T15" fmla="*/ 1480 h 1480"/>
            </a:gdLst>
            <a:ahLst/>
            <a:cxnLst>
              <a:cxn ang="T8">
                <a:pos x="T0" y="T1"/>
              </a:cxn>
              <a:cxn ang="T9">
                <a:pos x="T2" y="T3"/>
              </a:cxn>
              <a:cxn ang="T10">
                <a:pos x="T4" y="T5"/>
              </a:cxn>
              <a:cxn ang="T11">
                <a:pos x="T6" y="T7"/>
              </a:cxn>
            </a:cxnLst>
            <a:rect l="T12" t="T13" r="T14" b="T15"/>
            <a:pathLst>
              <a:path w="967" h="1480">
                <a:moveTo>
                  <a:pt x="604" y="1480"/>
                </a:moveTo>
                <a:lnTo>
                  <a:pt x="967" y="1480"/>
                </a:lnTo>
                <a:lnTo>
                  <a:pt x="967" y="0"/>
                </a:lnTo>
                <a:lnTo>
                  <a:pt x="0" y="0"/>
                </a:lnTo>
              </a:path>
            </a:pathLst>
          </a:custGeom>
          <a:noFill/>
          <a:ln w="9525">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68" name="Line 179"/>
          <p:cNvSpPr>
            <a:spLocks noChangeShapeType="1"/>
          </p:cNvSpPr>
          <p:nvPr/>
        </p:nvSpPr>
        <p:spPr bwMode="auto">
          <a:xfrm>
            <a:off x="8622371" y="3536578"/>
            <a:ext cx="0" cy="234950"/>
          </a:xfrm>
          <a:prstGeom prst="line">
            <a:avLst/>
          </a:prstGeom>
          <a:noFill/>
          <a:ln w="8890">
            <a:solidFill>
              <a:srgbClr val="000000"/>
            </a:solidFill>
            <a:round/>
            <a:headEnd/>
            <a:tailEnd/>
          </a:ln>
        </p:spPr>
        <p:txBody>
          <a:bodyPr/>
          <a:lstStyle/>
          <a:p>
            <a:endParaRPr lang="zh-CN" altLang="en-US">
              <a:latin typeface="+mn-ea"/>
              <a:cs typeface="Times New Roman" panose="02020603050405020304" pitchFamily="18" charset="0"/>
            </a:endParaRPr>
          </a:p>
        </p:txBody>
      </p:sp>
      <p:sp>
        <p:nvSpPr>
          <p:cNvPr id="169" name="Text Box 180"/>
          <p:cNvSpPr txBox="1">
            <a:spLocks noChangeArrowheads="1"/>
          </p:cNvSpPr>
          <p:nvPr/>
        </p:nvSpPr>
        <p:spPr bwMode="auto">
          <a:xfrm>
            <a:off x="6337959" y="631454"/>
            <a:ext cx="2428875" cy="2919413"/>
          </a:xfrm>
          <a:prstGeom prst="rect">
            <a:avLst/>
          </a:prstGeom>
          <a:solidFill>
            <a:srgbClr val="FF9900"/>
          </a:solidFill>
          <a:ln w="16510">
            <a:solidFill>
              <a:srgbClr val="000000"/>
            </a:solidFill>
            <a:miter lim="800000"/>
            <a:headEnd/>
            <a:tailEnd/>
          </a:ln>
        </p:spPr>
        <p:txBody>
          <a:bodyPr lIns="0" tIns="0" rIns="0" bIns="0" anchor="ctr" anchorCtr="1"/>
          <a:lstStyle/>
          <a:p>
            <a:pPr algn="ctr">
              <a:lnSpc>
                <a:spcPct val="120000"/>
              </a:lnSpc>
              <a:spcBef>
                <a:spcPct val="20000"/>
              </a:spcBef>
              <a:buClr>
                <a:schemeClr val="accent2"/>
              </a:buClr>
              <a:buFont typeface="Wingdings" pitchFamily="2" charset="2"/>
              <a:buNone/>
            </a:pPr>
            <a:r>
              <a:rPr lang="zh-CN" altLang="en-US" sz="2400" b="1" dirty="0">
                <a:latin typeface="+mn-ea"/>
                <a:cs typeface="Times New Roman" panose="02020603050405020304" pitchFamily="18" charset="0"/>
              </a:rPr>
              <a:t>存储矩阵</a:t>
            </a:r>
            <a:endParaRPr lang="zh-CN" altLang="en-US" sz="5400" b="1" dirty="0">
              <a:latin typeface="+mn-ea"/>
              <a:cs typeface="Times New Roman" panose="02020603050405020304" pitchFamily="18" charset="0"/>
            </a:endParaRPr>
          </a:p>
        </p:txBody>
      </p:sp>
      <p:grpSp>
        <p:nvGrpSpPr>
          <p:cNvPr id="170" name="Group 187"/>
          <p:cNvGrpSpPr>
            <a:grpSpLocks/>
          </p:cNvGrpSpPr>
          <p:nvPr/>
        </p:nvGrpSpPr>
        <p:grpSpPr bwMode="auto">
          <a:xfrm>
            <a:off x="6296683" y="3762004"/>
            <a:ext cx="2471666" cy="524967"/>
            <a:chOff x="2727" y="3672"/>
            <a:chExt cx="1543" cy="286"/>
          </a:xfrm>
        </p:grpSpPr>
        <p:sp>
          <p:nvSpPr>
            <p:cNvPr id="171" name="Text Box 183"/>
            <p:cNvSpPr txBox="1">
              <a:spLocks noChangeArrowheads="1"/>
            </p:cNvSpPr>
            <p:nvPr/>
          </p:nvSpPr>
          <p:spPr bwMode="auto">
            <a:xfrm>
              <a:off x="2727" y="3672"/>
              <a:ext cx="1543" cy="146"/>
            </a:xfrm>
            <a:prstGeom prst="rect">
              <a:avLst/>
            </a:prstGeom>
            <a:solidFill>
              <a:srgbClr val="CCFF33"/>
            </a:solidFill>
            <a:ln w="16510">
              <a:solidFill>
                <a:srgbClr val="000000"/>
              </a:solidFill>
              <a:miter lim="800000"/>
              <a:headEnd/>
              <a:tailEnd/>
            </a:ln>
          </p:spPr>
          <p:txBody>
            <a:bodyPr lIns="0" tIns="0" rIns="0" bIns="0" anchorCtr="1"/>
            <a:lstStyle/>
            <a:p>
              <a:pPr algn="r">
                <a:lnSpc>
                  <a:spcPct val="120000"/>
                </a:lnSpc>
                <a:spcBef>
                  <a:spcPct val="20000"/>
                </a:spcBef>
                <a:buClr>
                  <a:schemeClr val="accent2"/>
                </a:buClr>
                <a:buFont typeface="Wingdings" pitchFamily="2" charset="2"/>
                <a:buNone/>
              </a:pPr>
              <a:r>
                <a:rPr lang="zh-CN" altLang="en-US" sz="1400" b="1" dirty="0">
                  <a:latin typeface="+mn-ea"/>
                  <a:cs typeface="Times New Roman" panose="02020603050405020304" pitchFamily="18" charset="0"/>
                </a:rPr>
                <a:t>列</a:t>
              </a:r>
              <a:r>
                <a:rPr lang="en-US" altLang="zh-CN" sz="1400" b="1" dirty="0">
                  <a:latin typeface="+mn-ea"/>
                  <a:cs typeface="Times New Roman" panose="02020603050405020304" pitchFamily="18" charset="0"/>
                </a:rPr>
                <a:t>I/O</a:t>
              </a:r>
              <a:r>
                <a:rPr lang="zh-CN" altLang="en-US" sz="1400" b="1" dirty="0">
                  <a:latin typeface="+mn-ea"/>
                  <a:cs typeface="Times New Roman" panose="02020603050405020304" pitchFamily="18" charset="0"/>
                </a:rPr>
                <a:t>电路</a:t>
              </a:r>
            </a:p>
          </p:txBody>
        </p:sp>
        <p:sp>
          <p:nvSpPr>
            <p:cNvPr id="172" name="Text Box 186"/>
            <p:cNvSpPr txBox="1">
              <a:spLocks noChangeArrowheads="1"/>
            </p:cNvSpPr>
            <p:nvPr/>
          </p:nvSpPr>
          <p:spPr bwMode="auto">
            <a:xfrm>
              <a:off x="2727" y="3814"/>
              <a:ext cx="1542" cy="144"/>
            </a:xfrm>
            <a:prstGeom prst="rect">
              <a:avLst/>
            </a:prstGeom>
            <a:solidFill>
              <a:srgbClr val="CCFF33"/>
            </a:solidFill>
            <a:ln w="16510">
              <a:solidFill>
                <a:srgbClr val="000000"/>
              </a:solidFill>
              <a:miter lim="800000"/>
              <a:headEnd/>
              <a:tailEnd/>
            </a:ln>
          </p:spPr>
          <p:txBody>
            <a:bodyPr lIns="0" tIns="0" rIns="0" bIns="0" anchorCtr="1"/>
            <a:lstStyle/>
            <a:p>
              <a:pPr algn="r">
                <a:lnSpc>
                  <a:spcPct val="120000"/>
                </a:lnSpc>
                <a:spcBef>
                  <a:spcPct val="20000"/>
                </a:spcBef>
                <a:buClr>
                  <a:schemeClr val="accent2"/>
                </a:buClr>
                <a:buFont typeface="Wingdings" pitchFamily="2" charset="2"/>
                <a:buNone/>
              </a:pPr>
              <a:r>
                <a:rPr lang="zh-CN" altLang="en-US" sz="1400" b="1" dirty="0">
                  <a:latin typeface="+mn-ea"/>
                  <a:cs typeface="Times New Roman" panose="02020603050405020304" pitchFamily="18" charset="0"/>
                </a:rPr>
                <a:t>列选择</a:t>
              </a:r>
              <a:endParaRPr lang="zh-CN" altLang="en-US" sz="3200" b="1" dirty="0">
                <a:latin typeface="+mn-ea"/>
                <a:cs typeface="Times New Roman" panose="02020603050405020304" pitchFamily="18" charset="0"/>
              </a:endParaRPr>
            </a:p>
          </p:txBody>
        </p:sp>
      </p:grpSp>
    </p:spTree>
    <p:extLst>
      <p:ext uri="{BB962C8B-B14F-4D97-AF65-F5344CB8AC3E}">
        <p14:creationId xmlns:p14="http://schemas.microsoft.com/office/powerpoint/2010/main" val="562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花样繁多的存储器</a:t>
            </a:r>
          </a:p>
        </p:txBody>
      </p:sp>
      <p:pic>
        <p:nvPicPr>
          <p:cNvPr id="4"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01947" y="4835752"/>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6"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7"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spTree>
    <p:extLst>
      <p:ext uri="{BB962C8B-B14F-4D97-AF65-F5344CB8AC3E}">
        <p14:creationId xmlns:p14="http://schemas.microsoft.com/office/powerpoint/2010/main" val="35370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48689" y="1214668"/>
            <a:ext cx="3795851" cy="3610687"/>
          </a:xfrm>
          <a:prstGeom prst="rect">
            <a:avLst/>
          </a:prstGeom>
          <a:solidFill>
            <a:srgbClr val="FF0000">
              <a:alpha val="20000"/>
            </a:srgbClr>
          </a:solidFill>
          <a:ln w="9525">
            <a:noFill/>
            <a:miter lim="800000"/>
            <a:headEnd/>
            <a:tailEnd/>
          </a:ln>
        </p:spPr>
        <p:txBody>
          <a:bodyPr wrap="none" anchor="ctr"/>
          <a:lstStyle/>
          <a:p>
            <a:pPr algn="r"/>
            <a:endParaRPr lang="zh-CN" altLang="zh-CN">
              <a:latin typeface="+mn-ea"/>
            </a:endParaRPr>
          </a:p>
        </p:txBody>
      </p:sp>
      <p:sp>
        <p:nvSpPr>
          <p:cNvPr id="121" name="Oval 4"/>
          <p:cNvSpPr>
            <a:spLocks noChangeArrowheads="1"/>
          </p:cNvSpPr>
          <p:nvPr/>
        </p:nvSpPr>
        <p:spPr bwMode="auto">
          <a:xfrm>
            <a:off x="2896761" y="1662146"/>
            <a:ext cx="2422555" cy="1265284"/>
          </a:xfrm>
          <a:prstGeom prst="ellipse">
            <a:avLst/>
          </a:prstGeom>
          <a:solidFill>
            <a:schemeClr val="accent6">
              <a:lumMod val="20000"/>
              <a:lumOff val="80000"/>
            </a:schemeClr>
          </a:solidFill>
          <a:ln w="9525" algn="ctr">
            <a:solidFill>
              <a:srgbClr val="C00000"/>
            </a:solidFill>
            <a:round/>
            <a:headEnd/>
            <a:tailEnd/>
          </a:ln>
        </p:spPr>
        <p:txBody>
          <a:bodyPr wrap="none" anchor="ctr"/>
          <a:lstStyle/>
          <a:p>
            <a:pPr algn="r"/>
            <a:endParaRPr lang="zh-CN" altLang="zh-CN">
              <a:latin typeface="+mn-ea"/>
            </a:endParaRPr>
          </a:p>
        </p:txBody>
      </p:sp>
      <p:sp>
        <p:nvSpPr>
          <p:cNvPr id="2" name="标题 1"/>
          <p:cNvSpPr>
            <a:spLocks noGrp="1"/>
          </p:cNvSpPr>
          <p:nvPr>
            <p:ph type="title"/>
          </p:nvPr>
        </p:nvSpPr>
        <p:spPr/>
        <p:txBody>
          <a:bodyPr/>
          <a:lstStyle/>
          <a:p>
            <a:r>
              <a:rPr lang="zh-CN" altLang="en-US" dirty="0"/>
              <a:t>如何提高存储密度</a:t>
            </a:r>
          </a:p>
        </p:txBody>
      </p:sp>
      <p:sp>
        <p:nvSpPr>
          <p:cNvPr id="5" name="Rectangle 6"/>
          <p:cNvSpPr>
            <a:spLocks noChangeArrowheads="1"/>
          </p:cNvSpPr>
          <p:nvPr/>
        </p:nvSpPr>
        <p:spPr bwMode="auto">
          <a:xfrm>
            <a:off x="4239196" y="4173427"/>
            <a:ext cx="879527" cy="559348"/>
          </a:xfrm>
          <a:prstGeom prst="rect">
            <a:avLst/>
          </a:prstGeom>
          <a:noFill/>
          <a:ln w="9525">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6" name="Line 7"/>
          <p:cNvSpPr>
            <a:spLocks noChangeShapeType="1"/>
          </p:cNvSpPr>
          <p:nvPr/>
        </p:nvSpPr>
        <p:spPr bwMode="auto">
          <a:xfrm>
            <a:off x="1785780" y="1399831"/>
            <a:ext cx="3981015" cy="0"/>
          </a:xfrm>
          <a:prstGeom prst="line">
            <a:avLst/>
          </a:prstGeom>
          <a:noFill/>
          <a:ln w="19050">
            <a:solidFill>
              <a:schemeClr val="tx1"/>
            </a:solidFill>
            <a:round/>
            <a:headEnd/>
            <a:tailEnd/>
          </a:ln>
        </p:spPr>
        <p:txBody>
          <a:bodyPr/>
          <a:lstStyle/>
          <a:p>
            <a:endParaRPr lang="zh-CN" altLang="en-US">
              <a:latin typeface="+mn-ea"/>
            </a:endParaRPr>
          </a:p>
        </p:txBody>
      </p:sp>
      <p:grpSp>
        <p:nvGrpSpPr>
          <p:cNvPr id="7" name="Group 25"/>
          <p:cNvGrpSpPr>
            <a:grpSpLocks noChangeAspect="1"/>
          </p:cNvGrpSpPr>
          <p:nvPr/>
        </p:nvGrpSpPr>
        <p:grpSpPr bwMode="auto">
          <a:xfrm>
            <a:off x="3267088" y="3251466"/>
            <a:ext cx="462909" cy="370327"/>
            <a:chOff x="3360" y="2544"/>
            <a:chExt cx="240" cy="192"/>
          </a:xfrm>
        </p:grpSpPr>
        <p:sp>
          <p:nvSpPr>
            <p:cNvPr id="8"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9"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 name="Line 28"/>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1"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2"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3" name="Group 31"/>
          <p:cNvGrpSpPr>
            <a:grpSpLocks/>
          </p:cNvGrpSpPr>
          <p:nvPr/>
        </p:nvGrpSpPr>
        <p:grpSpPr bwMode="auto">
          <a:xfrm flipH="1">
            <a:off x="3218870" y="3529211"/>
            <a:ext cx="52078" cy="540060"/>
            <a:chOff x="2256" y="1776"/>
            <a:chExt cx="0" cy="384"/>
          </a:xfrm>
        </p:grpSpPr>
        <p:sp>
          <p:nvSpPr>
            <p:cNvPr id="14" name="Line 32"/>
            <p:cNvSpPr>
              <a:spLocks noChangeAspect="1" noChangeShapeType="1"/>
            </p:cNvSpPr>
            <p:nvPr/>
          </p:nvSpPr>
          <p:spPr bwMode="auto">
            <a:xfrm>
              <a:off x="2256" y="1776"/>
              <a:ext cx="0" cy="192"/>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15" name="Line 33"/>
            <p:cNvSpPr>
              <a:spLocks noChangeAspect="1" noChangeShapeType="1"/>
            </p:cNvSpPr>
            <p:nvPr/>
          </p:nvSpPr>
          <p:spPr bwMode="auto">
            <a:xfrm>
              <a:off x="2256" y="1968"/>
              <a:ext cx="0" cy="192"/>
            </a:xfrm>
            <a:prstGeom prst="line">
              <a:avLst/>
            </a:prstGeom>
            <a:noFill/>
            <a:ln w="19050" cap="sq">
              <a:solidFill>
                <a:srgbClr val="00B050"/>
              </a:solidFill>
              <a:miter lim="800000"/>
              <a:headEnd/>
              <a:tailEnd/>
            </a:ln>
          </p:spPr>
          <p:txBody>
            <a:bodyPr/>
            <a:lstStyle/>
            <a:p>
              <a:endParaRPr lang="zh-CN" altLang="en-US">
                <a:latin typeface="+mn-ea"/>
              </a:endParaRPr>
            </a:p>
          </p:txBody>
        </p:sp>
      </p:grpSp>
      <p:sp>
        <p:nvSpPr>
          <p:cNvPr id="16" name="Line 34"/>
          <p:cNvSpPr>
            <a:spLocks noChangeAspect="1" noChangeShapeType="1"/>
          </p:cNvSpPr>
          <p:nvPr/>
        </p:nvSpPr>
        <p:spPr bwMode="auto">
          <a:xfrm>
            <a:off x="5026141" y="2973721"/>
            <a:ext cx="0" cy="370327"/>
          </a:xfrm>
          <a:prstGeom prst="line">
            <a:avLst/>
          </a:prstGeom>
          <a:noFill/>
          <a:ln w="19050">
            <a:solidFill>
              <a:schemeClr val="tx1"/>
            </a:solidFill>
            <a:round/>
            <a:headEnd/>
            <a:tailEnd/>
          </a:ln>
        </p:spPr>
        <p:txBody>
          <a:bodyPr/>
          <a:lstStyle/>
          <a:p>
            <a:endParaRPr lang="zh-CN" altLang="en-US">
              <a:latin typeface="+mn-ea"/>
            </a:endParaRPr>
          </a:p>
        </p:txBody>
      </p:sp>
      <p:grpSp>
        <p:nvGrpSpPr>
          <p:cNvPr id="17" name="Group 35"/>
          <p:cNvGrpSpPr>
            <a:grpSpLocks noChangeAspect="1"/>
          </p:cNvGrpSpPr>
          <p:nvPr/>
        </p:nvGrpSpPr>
        <p:grpSpPr bwMode="auto">
          <a:xfrm>
            <a:off x="4563232" y="3251466"/>
            <a:ext cx="462909" cy="370327"/>
            <a:chOff x="4032" y="2544"/>
            <a:chExt cx="240" cy="192"/>
          </a:xfrm>
        </p:grpSpPr>
        <p:sp>
          <p:nvSpPr>
            <p:cNvPr id="18"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9"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0"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1"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2"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3" name="Group 41"/>
          <p:cNvGrpSpPr>
            <a:grpSpLocks/>
          </p:cNvGrpSpPr>
          <p:nvPr/>
        </p:nvGrpSpPr>
        <p:grpSpPr bwMode="auto">
          <a:xfrm>
            <a:off x="3729997" y="2973721"/>
            <a:ext cx="1296144" cy="462909"/>
            <a:chOff x="2496" y="1968"/>
            <a:chExt cx="672" cy="240"/>
          </a:xfrm>
        </p:grpSpPr>
        <p:sp>
          <p:nvSpPr>
            <p:cNvPr id="24"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5"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6" name="Group 44"/>
          <p:cNvGrpSpPr>
            <a:grpSpLocks/>
          </p:cNvGrpSpPr>
          <p:nvPr/>
        </p:nvGrpSpPr>
        <p:grpSpPr bwMode="auto">
          <a:xfrm>
            <a:off x="3267088" y="2973721"/>
            <a:ext cx="1296144" cy="462909"/>
            <a:chOff x="2256" y="1968"/>
            <a:chExt cx="672" cy="240"/>
          </a:xfrm>
        </p:grpSpPr>
        <p:sp>
          <p:nvSpPr>
            <p:cNvPr id="27"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a:latin typeface="+mn-ea"/>
              </a:endParaRPr>
            </a:p>
          </p:txBody>
        </p:sp>
        <p:sp>
          <p:nvSpPr>
            <p:cNvPr id="28"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a:latin typeface="+mn-ea"/>
              </a:endParaRPr>
            </a:p>
          </p:txBody>
        </p:sp>
      </p:grpSp>
      <p:sp>
        <p:nvSpPr>
          <p:cNvPr id="29" name="Line 47"/>
          <p:cNvSpPr>
            <a:spLocks noChangeAspect="1" noChangeShapeType="1"/>
          </p:cNvSpPr>
          <p:nvPr/>
        </p:nvSpPr>
        <p:spPr bwMode="auto">
          <a:xfrm>
            <a:off x="3267088" y="4070413"/>
            <a:ext cx="1759053" cy="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0" name="Line 49"/>
          <p:cNvSpPr>
            <a:spLocks noChangeAspect="1" noChangeShapeType="1"/>
          </p:cNvSpPr>
          <p:nvPr/>
        </p:nvSpPr>
        <p:spPr bwMode="auto">
          <a:xfrm>
            <a:off x="5026141" y="3529211"/>
            <a:ext cx="0" cy="537098"/>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1" name="Line 51"/>
          <p:cNvSpPr>
            <a:spLocks noChangeAspect="1" noChangeShapeType="1"/>
          </p:cNvSpPr>
          <p:nvPr/>
        </p:nvSpPr>
        <p:spPr bwMode="auto">
          <a:xfrm>
            <a:off x="2896761" y="2973721"/>
            <a:ext cx="370327" cy="0"/>
          </a:xfrm>
          <a:prstGeom prst="line">
            <a:avLst/>
          </a:prstGeom>
          <a:noFill/>
          <a:ln w="19050" cap="sq">
            <a:solidFill>
              <a:schemeClr val="tx1"/>
            </a:solidFill>
            <a:miter lim="800000"/>
            <a:headEnd/>
            <a:tailEnd type="oval" w="med" len="med"/>
          </a:ln>
        </p:spPr>
        <p:txBody>
          <a:bodyPr/>
          <a:lstStyle/>
          <a:p>
            <a:endParaRPr lang="zh-CN" altLang="en-US">
              <a:latin typeface="+mn-ea"/>
            </a:endParaRPr>
          </a:p>
        </p:txBody>
      </p:sp>
      <p:sp>
        <p:nvSpPr>
          <p:cNvPr id="32" name="Line 52"/>
          <p:cNvSpPr>
            <a:spLocks noChangeAspect="1" noChangeShapeType="1"/>
          </p:cNvSpPr>
          <p:nvPr/>
        </p:nvSpPr>
        <p:spPr bwMode="auto">
          <a:xfrm>
            <a:off x="5026141" y="2973721"/>
            <a:ext cx="370327"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33" name="Group 53"/>
          <p:cNvGrpSpPr>
            <a:grpSpLocks/>
          </p:cNvGrpSpPr>
          <p:nvPr/>
        </p:nvGrpSpPr>
        <p:grpSpPr bwMode="auto">
          <a:xfrm>
            <a:off x="2619016" y="2510812"/>
            <a:ext cx="3055197" cy="462909"/>
            <a:chOff x="720" y="1728"/>
            <a:chExt cx="1584" cy="240"/>
          </a:xfrm>
        </p:grpSpPr>
        <p:grpSp>
          <p:nvGrpSpPr>
            <p:cNvPr id="34" name="Group 54"/>
            <p:cNvGrpSpPr>
              <a:grpSpLocks noChangeAspect="1"/>
            </p:cNvGrpSpPr>
            <p:nvPr/>
          </p:nvGrpSpPr>
          <p:grpSpPr bwMode="auto">
            <a:xfrm rot="16200000" flipV="1">
              <a:off x="696" y="1752"/>
              <a:ext cx="240" cy="192"/>
              <a:chOff x="3360" y="2544"/>
              <a:chExt cx="240" cy="192"/>
            </a:xfrm>
          </p:grpSpPr>
          <p:sp>
            <p:nvSpPr>
              <p:cNvPr id="41" name="Line 55"/>
              <p:cNvSpPr>
                <a:spLocks noChangeAspect="1" noChangeShapeType="1"/>
              </p:cNvSpPr>
              <p:nvPr/>
            </p:nvSpPr>
            <p:spPr bwMode="auto">
              <a:xfrm>
                <a:off x="3456" y="2544"/>
                <a:ext cx="0" cy="192"/>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42" name="Line 56"/>
              <p:cNvSpPr>
                <a:spLocks noChangeAspect="1" noChangeShapeType="1"/>
              </p:cNvSpPr>
              <p:nvPr/>
            </p:nvSpPr>
            <p:spPr bwMode="auto">
              <a:xfrm>
                <a:off x="3504" y="2592"/>
                <a:ext cx="0" cy="96"/>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43" name="Line 57"/>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4" name="Line 58"/>
              <p:cNvSpPr>
                <a:spLocks noChangeAspect="1" noChangeShapeType="1"/>
              </p:cNvSpPr>
              <p:nvPr/>
            </p:nvSpPr>
            <p:spPr bwMode="auto">
              <a:xfrm>
                <a:off x="3360" y="268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5" name="Line 59"/>
              <p:cNvSpPr>
                <a:spLocks noChangeAspect="1" noChangeShapeType="1"/>
              </p:cNvSpPr>
              <p:nvPr/>
            </p:nvSpPr>
            <p:spPr bwMode="auto">
              <a:xfrm>
                <a:off x="3504" y="264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35" name="Group 60"/>
            <p:cNvGrpSpPr>
              <a:grpSpLocks noChangeAspect="1"/>
            </p:cNvGrpSpPr>
            <p:nvPr/>
          </p:nvGrpSpPr>
          <p:grpSpPr bwMode="auto">
            <a:xfrm rot="16200000" flipV="1">
              <a:off x="2088" y="1752"/>
              <a:ext cx="240" cy="192"/>
              <a:chOff x="3360" y="2544"/>
              <a:chExt cx="240" cy="192"/>
            </a:xfrm>
          </p:grpSpPr>
          <p:sp>
            <p:nvSpPr>
              <p:cNvPr id="36" name="Line 61"/>
              <p:cNvSpPr>
                <a:spLocks noChangeAspect="1" noChangeShapeType="1"/>
              </p:cNvSpPr>
              <p:nvPr/>
            </p:nvSpPr>
            <p:spPr bwMode="auto">
              <a:xfrm>
                <a:off x="3456" y="2544"/>
                <a:ext cx="0" cy="192"/>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37" name="Line 62"/>
              <p:cNvSpPr>
                <a:spLocks noChangeAspect="1" noChangeShapeType="1"/>
              </p:cNvSpPr>
              <p:nvPr/>
            </p:nvSpPr>
            <p:spPr bwMode="auto">
              <a:xfrm>
                <a:off x="3504" y="2592"/>
                <a:ext cx="0" cy="96"/>
              </a:xfrm>
              <a:prstGeom prst="line">
                <a:avLst/>
              </a:prstGeom>
              <a:noFill/>
              <a:ln w="28575" cap="sq">
                <a:solidFill>
                  <a:schemeClr val="tx1"/>
                </a:solidFill>
                <a:miter lim="800000"/>
                <a:headEnd/>
                <a:tailEnd/>
              </a:ln>
            </p:spPr>
            <p:txBody>
              <a:bodyPr/>
              <a:lstStyle/>
              <a:p>
                <a:endParaRPr lang="zh-CN" altLang="en-US">
                  <a:latin typeface="+mn-ea"/>
                </a:endParaRPr>
              </a:p>
            </p:txBody>
          </p:sp>
          <p:sp>
            <p:nvSpPr>
              <p:cNvPr id="38" name="Line 63"/>
              <p:cNvSpPr>
                <a:spLocks noChangeAspect="1" noChangeShapeType="1"/>
              </p:cNvSpPr>
              <p:nvPr/>
            </p:nvSpPr>
            <p:spPr bwMode="auto">
              <a:xfrm>
                <a:off x="3360" y="2592"/>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39" name="Line 64"/>
              <p:cNvSpPr>
                <a:spLocks noChangeAspect="1" noChangeShapeType="1"/>
              </p:cNvSpPr>
              <p:nvPr/>
            </p:nvSpPr>
            <p:spPr bwMode="auto">
              <a:xfrm>
                <a:off x="3360" y="268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0" name="Line 65"/>
              <p:cNvSpPr>
                <a:spLocks noChangeAspect="1" noChangeShapeType="1"/>
              </p:cNvSpPr>
              <p:nvPr/>
            </p:nvSpPr>
            <p:spPr bwMode="auto">
              <a:xfrm>
                <a:off x="3504" y="264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grpSp>
        <p:nvGrpSpPr>
          <p:cNvPr id="46" name="Group 66"/>
          <p:cNvGrpSpPr>
            <a:grpSpLocks/>
          </p:cNvGrpSpPr>
          <p:nvPr/>
        </p:nvGrpSpPr>
        <p:grpSpPr bwMode="auto">
          <a:xfrm>
            <a:off x="2526434" y="2973721"/>
            <a:ext cx="185163" cy="2221961"/>
            <a:chOff x="672" y="1968"/>
            <a:chExt cx="96" cy="1152"/>
          </a:xfrm>
        </p:grpSpPr>
        <p:sp>
          <p:nvSpPr>
            <p:cNvPr id="47" name="Line 67"/>
            <p:cNvSpPr>
              <a:spLocks noChangeShapeType="1"/>
            </p:cNvSpPr>
            <p:nvPr/>
          </p:nvSpPr>
          <p:spPr bwMode="auto">
            <a:xfrm>
              <a:off x="672" y="1968"/>
              <a:ext cx="0" cy="1152"/>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48"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49" name="Group 69"/>
          <p:cNvGrpSpPr>
            <a:grpSpLocks/>
          </p:cNvGrpSpPr>
          <p:nvPr/>
        </p:nvGrpSpPr>
        <p:grpSpPr bwMode="auto">
          <a:xfrm>
            <a:off x="5581631" y="2973721"/>
            <a:ext cx="185163" cy="2221961"/>
            <a:chOff x="2256" y="1968"/>
            <a:chExt cx="96" cy="1152"/>
          </a:xfrm>
        </p:grpSpPr>
        <p:sp>
          <p:nvSpPr>
            <p:cNvPr id="50" name="Line 70"/>
            <p:cNvSpPr>
              <a:spLocks noChangeShapeType="1"/>
            </p:cNvSpPr>
            <p:nvPr/>
          </p:nvSpPr>
          <p:spPr bwMode="auto">
            <a:xfrm>
              <a:off x="2352" y="1968"/>
              <a:ext cx="0" cy="1152"/>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51" name="Line 71"/>
            <p:cNvSpPr>
              <a:spLocks noChangeShapeType="1"/>
            </p:cNvSpPr>
            <p:nvPr/>
          </p:nvSpPr>
          <p:spPr bwMode="auto">
            <a:xfrm flipH="1">
              <a:off x="2256" y="1968"/>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52" name="Group 72"/>
          <p:cNvGrpSpPr>
            <a:grpSpLocks/>
          </p:cNvGrpSpPr>
          <p:nvPr/>
        </p:nvGrpSpPr>
        <p:grpSpPr bwMode="auto">
          <a:xfrm>
            <a:off x="4100324" y="4084702"/>
            <a:ext cx="92582" cy="277745"/>
            <a:chOff x="3744" y="2880"/>
            <a:chExt cx="96" cy="288"/>
          </a:xfrm>
        </p:grpSpPr>
        <p:sp>
          <p:nvSpPr>
            <p:cNvPr id="53" name="Line 73"/>
            <p:cNvSpPr>
              <a:spLocks noChangeShapeType="1"/>
            </p:cNvSpPr>
            <p:nvPr/>
          </p:nvSpPr>
          <p:spPr bwMode="auto">
            <a:xfrm>
              <a:off x="3792" y="2880"/>
              <a:ext cx="0" cy="192"/>
            </a:xfrm>
            <a:prstGeom prst="line">
              <a:avLst/>
            </a:prstGeom>
            <a:noFill/>
            <a:ln w="19050">
              <a:solidFill>
                <a:srgbClr val="00B050"/>
              </a:solidFill>
              <a:round/>
              <a:headEnd/>
              <a:tailEnd/>
            </a:ln>
          </p:spPr>
          <p:txBody>
            <a:bodyPr/>
            <a:lstStyle/>
            <a:p>
              <a:endParaRPr lang="zh-CN" altLang="en-US">
                <a:latin typeface="+mn-ea"/>
              </a:endParaRPr>
            </a:p>
          </p:txBody>
        </p:sp>
        <p:sp>
          <p:nvSpPr>
            <p:cNvPr id="54" name="Oval 74"/>
            <p:cNvSpPr>
              <a:spLocks noChangeArrowheads="1"/>
            </p:cNvSpPr>
            <p:nvPr/>
          </p:nvSpPr>
          <p:spPr bwMode="auto">
            <a:xfrm>
              <a:off x="3744" y="3072"/>
              <a:ext cx="96" cy="96"/>
            </a:xfrm>
            <a:prstGeom prst="ellipse">
              <a:avLst/>
            </a:prstGeom>
            <a:noFill/>
            <a:ln w="19050" algn="ctr">
              <a:solidFill>
                <a:srgbClr val="00B050"/>
              </a:solidFill>
              <a:round/>
              <a:headEnd/>
              <a:tailEnd/>
            </a:ln>
          </p:spPr>
          <p:txBody>
            <a:bodyPr wrap="none" anchor="ctr"/>
            <a:lstStyle/>
            <a:p>
              <a:pPr algn="r"/>
              <a:endParaRPr lang="zh-CN" altLang="zh-CN">
                <a:latin typeface="+mn-ea"/>
              </a:endParaRPr>
            </a:p>
          </p:txBody>
        </p:sp>
      </p:grpSp>
      <p:sp>
        <p:nvSpPr>
          <p:cNvPr id="55" name="Line 78"/>
          <p:cNvSpPr>
            <a:spLocks noChangeShapeType="1"/>
          </p:cNvSpPr>
          <p:nvPr/>
        </p:nvSpPr>
        <p:spPr bwMode="auto">
          <a:xfrm>
            <a:off x="2804179" y="1399831"/>
            <a:ext cx="0" cy="1110981"/>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56" name="Line 79"/>
          <p:cNvSpPr>
            <a:spLocks noChangeShapeType="1"/>
          </p:cNvSpPr>
          <p:nvPr/>
        </p:nvSpPr>
        <p:spPr bwMode="auto">
          <a:xfrm>
            <a:off x="5489050" y="1399831"/>
            <a:ext cx="0" cy="1110981"/>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57" name="Group 80"/>
          <p:cNvGrpSpPr>
            <a:grpSpLocks/>
          </p:cNvGrpSpPr>
          <p:nvPr/>
        </p:nvGrpSpPr>
        <p:grpSpPr bwMode="auto">
          <a:xfrm>
            <a:off x="2526434" y="5103101"/>
            <a:ext cx="3240361" cy="370327"/>
            <a:chOff x="672" y="3072"/>
            <a:chExt cx="1680" cy="192"/>
          </a:xfrm>
        </p:grpSpPr>
        <p:grpSp>
          <p:nvGrpSpPr>
            <p:cNvPr id="58" name="Group 81"/>
            <p:cNvGrpSpPr>
              <a:grpSpLocks noChangeAspect="1"/>
            </p:cNvGrpSpPr>
            <p:nvPr/>
          </p:nvGrpSpPr>
          <p:grpSpPr bwMode="auto">
            <a:xfrm>
              <a:off x="672" y="3072"/>
              <a:ext cx="240" cy="192"/>
              <a:chOff x="3360" y="2544"/>
              <a:chExt cx="240" cy="192"/>
            </a:xfrm>
          </p:grpSpPr>
          <p:sp>
            <p:nvSpPr>
              <p:cNvPr id="65" name="Line 8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6" name="Line 8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7" name="Line 8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8" name="Line 8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8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9" name="Group 87"/>
            <p:cNvGrpSpPr>
              <a:grpSpLocks noChangeAspect="1"/>
            </p:cNvGrpSpPr>
            <p:nvPr/>
          </p:nvGrpSpPr>
          <p:grpSpPr bwMode="auto">
            <a:xfrm>
              <a:off x="2112" y="3072"/>
              <a:ext cx="240" cy="192"/>
              <a:chOff x="4032" y="2544"/>
              <a:chExt cx="240" cy="192"/>
            </a:xfrm>
          </p:grpSpPr>
          <p:sp>
            <p:nvSpPr>
              <p:cNvPr id="60" name="Line 8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1" name="Line 8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2" name="Line 9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3" name="Line 9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9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70" name="Line 93"/>
          <p:cNvSpPr>
            <a:spLocks noChangeShapeType="1"/>
          </p:cNvSpPr>
          <p:nvPr/>
        </p:nvSpPr>
        <p:spPr bwMode="auto">
          <a:xfrm>
            <a:off x="2989343" y="5288264"/>
            <a:ext cx="2314543" cy="0"/>
          </a:xfrm>
          <a:prstGeom prst="line">
            <a:avLst/>
          </a:prstGeom>
          <a:noFill/>
          <a:ln w="19050">
            <a:solidFill>
              <a:schemeClr val="tx1"/>
            </a:solidFill>
            <a:round/>
            <a:headEnd/>
            <a:tailEnd/>
          </a:ln>
        </p:spPr>
        <p:txBody>
          <a:bodyPr/>
          <a:lstStyle/>
          <a:p>
            <a:endParaRPr lang="zh-CN" altLang="en-US">
              <a:latin typeface="+mn-ea"/>
            </a:endParaRPr>
          </a:p>
        </p:txBody>
      </p:sp>
      <p:sp>
        <p:nvSpPr>
          <p:cNvPr id="71" name="Line 94"/>
          <p:cNvSpPr>
            <a:spLocks noChangeShapeType="1"/>
          </p:cNvSpPr>
          <p:nvPr/>
        </p:nvSpPr>
        <p:spPr bwMode="auto">
          <a:xfrm>
            <a:off x="2526434" y="5380846"/>
            <a:ext cx="0" cy="648072"/>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2" name="Line 95"/>
          <p:cNvSpPr>
            <a:spLocks noChangeShapeType="1"/>
          </p:cNvSpPr>
          <p:nvPr/>
        </p:nvSpPr>
        <p:spPr bwMode="auto">
          <a:xfrm>
            <a:off x="5766795" y="5380846"/>
            <a:ext cx="0" cy="648072"/>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3" name="Line 96"/>
          <p:cNvSpPr>
            <a:spLocks noChangeShapeType="1"/>
          </p:cNvSpPr>
          <p:nvPr/>
        </p:nvSpPr>
        <p:spPr bwMode="auto">
          <a:xfrm>
            <a:off x="4100324" y="5288264"/>
            <a:ext cx="0" cy="740654"/>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74" name="Rectangle 97"/>
          <p:cNvSpPr>
            <a:spLocks noChangeArrowheads="1"/>
          </p:cNvSpPr>
          <p:nvPr/>
        </p:nvSpPr>
        <p:spPr bwMode="auto">
          <a:xfrm>
            <a:off x="3529403" y="3097163"/>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1</a:t>
            </a:r>
            <a:endParaRPr lang="en-US" altLang="zh-CN" sz="1600">
              <a:latin typeface="+mn-ea"/>
            </a:endParaRPr>
          </a:p>
        </p:txBody>
      </p:sp>
      <p:sp>
        <p:nvSpPr>
          <p:cNvPr id="75" name="Rectangle 98"/>
          <p:cNvSpPr>
            <a:spLocks noChangeArrowheads="1"/>
          </p:cNvSpPr>
          <p:nvPr/>
        </p:nvSpPr>
        <p:spPr bwMode="auto">
          <a:xfrm>
            <a:off x="4455220" y="3066303"/>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2</a:t>
            </a:r>
            <a:endParaRPr lang="en-US" altLang="zh-CN" sz="1600">
              <a:latin typeface="+mn-ea"/>
            </a:endParaRPr>
          </a:p>
        </p:txBody>
      </p:sp>
      <p:sp>
        <p:nvSpPr>
          <p:cNvPr id="76" name="Rectangle 99"/>
          <p:cNvSpPr>
            <a:spLocks noChangeArrowheads="1"/>
          </p:cNvSpPr>
          <p:nvPr/>
        </p:nvSpPr>
        <p:spPr bwMode="auto">
          <a:xfrm>
            <a:off x="2619016"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5</a:t>
            </a:r>
            <a:endParaRPr lang="en-US" altLang="zh-CN" sz="1600">
              <a:latin typeface="+mn-ea"/>
            </a:endParaRPr>
          </a:p>
        </p:txBody>
      </p:sp>
      <p:sp>
        <p:nvSpPr>
          <p:cNvPr id="77" name="Rectangle 100"/>
          <p:cNvSpPr>
            <a:spLocks noChangeArrowheads="1"/>
          </p:cNvSpPr>
          <p:nvPr/>
        </p:nvSpPr>
        <p:spPr bwMode="auto">
          <a:xfrm>
            <a:off x="2804179" y="4825355"/>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7</a:t>
            </a:r>
            <a:endParaRPr lang="en-US" altLang="zh-CN" sz="1600">
              <a:latin typeface="+mn-ea"/>
            </a:endParaRPr>
          </a:p>
        </p:txBody>
      </p:sp>
      <p:sp>
        <p:nvSpPr>
          <p:cNvPr id="78" name="Rectangle 101"/>
          <p:cNvSpPr>
            <a:spLocks noChangeArrowheads="1"/>
          </p:cNvSpPr>
          <p:nvPr/>
        </p:nvSpPr>
        <p:spPr bwMode="auto">
          <a:xfrm>
            <a:off x="5211304" y="4825355"/>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8</a:t>
            </a:r>
            <a:endParaRPr lang="en-US" altLang="zh-CN" sz="1600">
              <a:latin typeface="+mn-ea"/>
            </a:endParaRPr>
          </a:p>
        </p:txBody>
      </p:sp>
      <p:sp>
        <p:nvSpPr>
          <p:cNvPr id="79" name="Rectangle 102"/>
          <p:cNvSpPr>
            <a:spLocks noChangeArrowheads="1"/>
          </p:cNvSpPr>
          <p:nvPr/>
        </p:nvSpPr>
        <p:spPr bwMode="auto">
          <a:xfrm>
            <a:off x="5489050"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6</a:t>
            </a:r>
            <a:endParaRPr lang="en-US" altLang="zh-CN" sz="1600">
              <a:latin typeface="+mn-ea"/>
            </a:endParaRPr>
          </a:p>
        </p:txBody>
      </p:sp>
      <p:sp>
        <p:nvSpPr>
          <p:cNvPr id="80" name="Rectangle 104"/>
          <p:cNvSpPr>
            <a:spLocks noChangeArrowheads="1"/>
          </p:cNvSpPr>
          <p:nvPr/>
        </p:nvSpPr>
        <p:spPr bwMode="auto">
          <a:xfrm>
            <a:off x="2572725" y="5751173"/>
            <a:ext cx="416618" cy="277745"/>
          </a:xfrm>
          <a:prstGeom prst="rect">
            <a:avLst/>
          </a:prstGeom>
          <a:noFill/>
          <a:ln w="9525">
            <a:noFill/>
            <a:miter lim="800000"/>
            <a:headEnd/>
            <a:tailEnd/>
          </a:ln>
        </p:spPr>
        <p:txBody>
          <a:bodyPr lIns="12700" tIns="12700" rIns="12700" bIns="12700"/>
          <a:lstStyle/>
          <a:p>
            <a:pPr algn="just"/>
            <a:r>
              <a:rPr lang="en-US" altLang="zh-CN" sz="1600">
                <a:latin typeface="+mn-ea"/>
              </a:rPr>
              <a:t>I/O</a:t>
            </a:r>
          </a:p>
        </p:txBody>
      </p:sp>
      <p:sp>
        <p:nvSpPr>
          <p:cNvPr id="81" name="Rectangle 125"/>
          <p:cNvSpPr>
            <a:spLocks noChangeArrowheads="1"/>
          </p:cNvSpPr>
          <p:nvPr/>
        </p:nvSpPr>
        <p:spPr bwMode="auto">
          <a:xfrm>
            <a:off x="2989343"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A</a:t>
            </a:r>
          </a:p>
        </p:txBody>
      </p:sp>
      <p:sp>
        <p:nvSpPr>
          <p:cNvPr id="82" name="Rectangle 126"/>
          <p:cNvSpPr>
            <a:spLocks noChangeArrowheads="1"/>
          </p:cNvSpPr>
          <p:nvPr/>
        </p:nvSpPr>
        <p:spPr bwMode="auto">
          <a:xfrm>
            <a:off x="5118723" y="2973721"/>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B</a:t>
            </a:r>
          </a:p>
        </p:txBody>
      </p:sp>
      <p:sp>
        <p:nvSpPr>
          <p:cNvPr id="83" name="Rectangle 127"/>
          <p:cNvSpPr>
            <a:spLocks noChangeArrowheads="1"/>
          </p:cNvSpPr>
          <p:nvPr/>
        </p:nvSpPr>
        <p:spPr bwMode="auto">
          <a:xfrm>
            <a:off x="2619016" y="4455028"/>
            <a:ext cx="277745" cy="370327"/>
          </a:xfrm>
          <a:prstGeom prst="rect">
            <a:avLst/>
          </a:prstGeom>
          <a:noFill/>
          <a:ln w="9525">
            <a:noFill/>
            <a:miter lim="800000"/>
            <a:headEnd/>
            <a:tailEnd/>
          </a:ln>
        </p:spPr>
        <p:txBody>
          <a:bodyPr lIns="12700" tIns="12700" rIns="12700" bIns="12700"/>
          <a:lstStyle/>
          <a:p>
            <a:pPr algn="just"/>
            <a:r>
              <a:rPr lang="en-US" altLang="zh-CN" sz="1600">
                <a:latin typeface="+mn-ea"/>
              </a:rPr>
              <a:t>D</a:t>
            </a:r>
          </a:p>
        </p:txBody>
      </p:sp>
      <p:sp>
        <p:nvSpPr>
          <p:cNvPr id="84" name="Rectangle 130"/>
          <p:cNvSpPr>
            <a:spLocks noChangeArrowheads="1"/>
          </p:cNvSpPr>
          <p:nvPr/>
        </p:nvSpPr>
        <p:spPr bwMode="auto">
          <a:xfrm>
            <a:off x="767381" y="1492413"/>
            <a:ext cx="1481308" cy="277745"/>
          </a:xfrm>
          <a:prstGeom prst="rect">
            <a:avLst/>
          </a:prstGeom>
          <a:noFill/>
          <a:ln w="9525">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85" name="Rectangle 131"/>
          <p:cNvSpPr>
            <a:spLocks noChangeArrowheads="1"/>
          </p:cNvSpPr>
          <p:nvPr/>
        </p:nvSpPr>
        <p:spPr bwMode="auto">
          <a:xfrm>
            <a:off x="3558331" y="6025060"/>
            <a:ext cx="1481308" cy="277745"/>
          </a:xfrm>
          <a:prstGeom prst="rect">
            <a:avLst/>
          </a:prstGeom>
          <a:noFill/>
          <a:ln w="9525">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grpSp>
        <p:nvGrpSpPr>
          <p:cNvPr id="86" name="Group 160"/>
          <p:cNvGrpSpPr>
            <a:grpSpLocks/>
          </p:cNvGrpSpPr>
          <p:nvPr/>
        </p:nvGrpSpPr>
        <p:grpSpPr bwMode="auto">
          <a:xfrm>
            <a:off x="5489050" y="4455028"/>
            <a:ext cx="277745" cy="370327"/>
            <a:chOff x="5040" y="2688"/>
            <a:chExt cx="144" cy="192"/>
          </a:xfrm>
        </p:grpSpPr>
        <p:sp>
          <p:nvSpPr>
            <p:cNvPr id="87"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latin typeface="+mn-ea"/>
                </a:rPr>
                <a:t>D</a:t>
              </a:r>
            </a:p>
          </p:txBody>
        </p:sp>
        <p:sp>
          <p:nvSpPr>
            <p:cNvPr id="88" name="Line 162"/>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89" name="Group 163"/>
          <p:cNvGrpSpPr>
            <a:grpSpLocks/>
          </p:cNvGrpSpPr>
          <p:nvPr/>
        </p:nvGrpSpPr>
        <p:grpSpPr bwMode="auto">
          <a:xfrm>
            <a:off x="5396468" y="5735739"/>
            <a:ext cx="462909" cy="385757"/>
            <a:chOff x="5040" y="2680"/>
            <a:chExt cx="144" cy="200"/>
          </a:xfrm>
        </p:grpSpPr>
        <p:sp>
          <p:nvSpPr>
            <p:cNvPr id="90"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latin typeface="+mn-ea"/>
                </a:rPr>
                <a:t>I/O</a:t>
              </a:r>
            </a:p>
          </p:txBody>
        </p:sp>
        <p:sp>
          <p:nvSpPr>
            <p:cNvPr id="91" name="Line 165"/>
            <p:cNvSpPr>
              <a:spLocks noChangeShapeType="1"/>
            </p:cNvSpPr>
            <p:nvPr/>
          </p:nvSpPr>
          <p:spPr bwMode="auto">
            <a:xfrm>
              <a:off x="5040" y="268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92" name="Group 93"/>
          <p:cNvGrpSpPr>
            <a:grpSpLocks/>
          </p:cNvGrpSpPr>
          <p:nvPr/>
        </p:nvGrpSpPr>
        <p:grpSpPr bwMode="auto">
          <a:xfrm>
            <a:off x="3267088" y="1488557"/>
            <a:ext cx="1805344" cy="1500595"/>
            <a:chOff x="1696" y="1262"/>
            <a:chExt cx="936" cy="778"/>
          </a:xfrm>
        </p:grpSpPr>
        <p:sp>
          <p:nvSpPr>
            <p:cNvPr id="93" name="Line 50"/>
            <p:cNvSpPr>
              <a:spLocks noChangeAspect="1" noChangeShapeType="1"/>
            </p:cNvSpPr>
            <p:nvPr/>
          </p:nvSpPr>
          <p:spPr bwMode="auto">
            <a:xfrm>
              <a:off x="2608" y="1840"/>
              <a:ext cx="0" cy="192"/>
            </a:xfrm>
            <a:prstGeom prst="line">
              <a:avLst/>
            </a:prstGeom>
            <a:noFill/>
            <a:ln w="19050">
              <a:solidFill>
                <a:schemeClr val="tx1"/>
              </a:solidFill>
              <a:miter lim="800000"/>
              <a:headEnd/>
              <a:tailEnd/>
            </a:ln>
          </p:spPr>
          <p:txBody>
            <a:bodyPr/>
            <a:lstStyle/>
            <a:p>
              <a:endParaRPr lang="zh-CN" altLang="en-US">
                <a:latin typeface="+mn-ea"/>
              </a:endParaRPr>
            </a:p>
          </p:txBody>
        </p:sp>
        <p:grpSp>
          <p:nvGrpSpPr>
            <p:cNvPr id="94" name="Group 95"/>
            <p:cNvGrpSpPr>
              <a:grpSpLocks/>
            </p:cNvGrpSpPr>
            <p:nvPr/>
          </p:nvGrpSpPr>
          <p:grpSpPr bwMode="auto">
            <a:xfrm>
              <a:off x="1696" y="1262"/>
              <a:ext cx="936" cy="722"/>
              <a:chOff x="1696" y="1262"/>
              <a:chExt cx="936" cy="722"/>
            </a:xfrm>
          </p:grpSpPr>
          <p:grpSp>
            <p:nvGrpSpPr>
              <p:cNvPr id="96" name="Group 75"/>
              <p:cNvGrpSpPr>
                <a:grpSpLocks/>
              </p:cNvGrpSpPr>
              <p:nvPr/>
            </p:nvGrpSpPr>
            <p:grpSpPr bwMode="auto">
              <a:xfrm flipV="1">
                <a:off x="2128" y="1408"/>
                <a:ext cx="48" cy="144"/>
                <a:chOff x="3744" y="2880"/>
                <a:chExt cx="96" cy="288"/>
              </a:xfrm>
            </p:grpSpPr>
            <p:sp>
              <p:nvSpPr>
                <p:cNvPr id="118"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latin typeface="+mn-ea"/>
                  </a:endParaRPr>
                </a:p>
              </p:txBody>
            </p:sp>
            <p:sp>
              <p:nvSpPr>
                <p:cNvPr id="119"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a:latin typeface="+mn-ea"/>
                  </a:endParaRPr>
                </a:p>
              </p:txBody>
            </p:sp>
          </p:grpSp>
          <p:grpSp>
            <p:nvGrpSpPr>
              <p:cNvPr id="97" name="Group 99"/>
              <p:cNvGrpSpPr>
                <a:grpSpLocks/>
              </p:cNvGrpSpPr>
              <p:nvPr/>
            </p:nvGrpSpPr>
            <p:grpSpPr bwMode="auto">
              <a:xfrm>
                <a:off x="1696" y="1262"/>
                <a:ext cx="936" cy="722"/>
                <a:chOff x="1696" y="1262"/>
                <a:chExt cx="936" cy="722"/>
              </a:xfrm>
            </p:grpSpPr>
            <p:sp>
              <p:nvSpPr>
                <p:cNvPr id="98" name="Rectangle 4"/>
                <p:cNvSpPr>
                  <a:spLocks noChangeArrowheads="1"/>
                </p:cNvSpPr>
                <p:nvPr/>
              </p:nvSpPr>
              <p:spPr bwMode="auto">
                <a:xfrm>
                  <a:off x="2320" y="1792"/>
                  <a:ext cx="144" cy="192"/>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4</a:t>
                  </a:r>
                  <a:endParaRPr lang="en-US" altLang="zh-CN" sz="1600">
                    <a:latin typeface="+mn-ea"/>
                  </a:endParaRPr>
                </a:p>
              </p:txBody>
            </p:sp>
            <p:sp>
              <p:nvSpPr>
                <p:cNvPr id="99" name="Rectangle 5"/>
                <p:cNvSpPr>
                  <a:spLocks noChangeArrowheads="1"/>
                </p:cNvSpPr>
                <p:nvPr/>
              </p:nvSpPr>
              <p:spPr bwMode="auto">
                <a:xfrm>
                  <a:off x="1888" y="1792"/>
                  <a:ext cx="144" cy="192"/>
                </a:xfrm>
                <a:prstGeom prst="rect">
                  <a:avLst/>
                </a:prstGeom>
                <a:noFill/>
                <a:ln w="9525">
                  <a:noFill/>
                  <a:miter lim="800000"/>
                  <a:headEnd/>
                  <a:tailEnd/>
                </a:ln>
              </p:spPr>
              <p:txBody>
                <a:bodyPr lIns="12700" tIns="12700" rIns="12700" bIns="12700"/>
                <a:lstStyle/>
                <a:p>
                  <a:pPr algn="just"/>
                  <a:r>
                    <a:rPr lang="en-US" altLang="zh-CN" sz="1600">
                      <a:latin typeface="+mn-ea"/>
                    </a:rPr>
                    <a:t>T</a:t>
                  </a:r>
                  <a:r>
                    <a:rPr lang="en-US" altLang="zh-CN" sz="1600" baseline="-25000">
                      <a:latin typeface="+mn-ea"/>
                    </a:rPr>
                    <a:t>3</a:t>
                  </a:r>
                  <a:endParaRPr lang="en-US" altLang="zh-CN" sz="1600">
                    <a:latin typeface="+mn-ea"/>
                  </a:endParaRPr>
                </a:p>
              </p:txBody>
            </p:sp>
            <p:sp>
              <p:nvSpPr>
                <p:cNvPr id="100" name="Line 8"/>
                <p:cNvSpPr>
                  <a:spLocks noChangeAspect="1" noChangeShapeType="1"/>
                </p:cNvSpPr>
                <p:nvPr/>
              </p:nvSpPr>
              <p:spPr bwMode="auto">
                <a:xfrm>
                  <a:off x="1696" y="1552"/>
                  <a:ext cx="912" cy="0"/>
                </a:xfrm>
                <a:prstGeom prst="line">
                  <a:avLst/>
                </a:prstGeom>
                <a:noFill/>
                <a:ln w="19050" cap="sq">
                  <a:solidFill>
                    <a:srgbClr val="FF0000"/>
                  </a:solidFill>
                  <a:miter lim="800000"/>
                  <a:headEnd/>
                  <a:tailEnd/>
                </a:ln>
              </p:spPr>
              <p:txBody>
                <a:bodyPr/>
                <a:lstStyle/>
                <a:p>
                  <a:endParaRPr lang="zh-CN" altLang="en-US">
                    <a:latin typeface="+mn-ea"/>
                  </a:endParaRPr>
                </a:p>
              </p:txBody>
            </p:sp>
            <p:grpSp>
              <p:nvGrpSpPr>
                <p:cNvPr id="101" name="Group 9"/>
                <p:cNvGrpSpPr>
                  <a:grpSpLocks noChangeAspect="1"/>
                </p:cNvGrpSpPr>
                <p:nvPr/>
              </p:nvGrpSpPr>
              <p:grpSpPr bwMode="auto">
                <a:xfrm>
                  <a:off x="1696" y="1696"/>
                  <a:ext cx="240" cy="192"/>
                  <a:chOff x="3360" y="2064"/>
                  <a:chExt cx="240" cy="192"/>
                </a:xfrm>
              </p:grpSpPr>
              <p:sp>
                <p:nvSpPr>
                  <p:cNvPr id="113"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4"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5"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6" name="Line 13"/>
                  <p:cNvSpPr>
                    <a:spLocks noChangeAspect="1" noChangeShapeType="1"/>
                  </p:cNvSpPr>
                  <p:nvPr/>
                </p:nvSpPr>
                <p:spPr bwMode="auto">
                  <a:xfrm>
                    <a:off x="3360" y="2208"/>
                    <a:ext cx="96"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17" name="Line 14"/>
                  <p:cNvSpPr>
                    <a:spLocks noChangeAspect="1" noChangeShapeType="1"/>
                  </p:cNvSpPr>
                  <p:nvPr/>
                </p:nvSpPr>
                <p:spPr bwMode="auto">
                  <a:xfrm>
                    <a:off x="3504"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02" name="Line 15"/>
                <p:cNvSpPr>
                  <a:spLocks noChangeAspect="1" noChangeShapeType="1"/>
                </p:cNvSpPr>
                <p:nvPr/>
              </p:nvSpPr>
              <p:spPr bwMode="auto">
                <a:xfrm>
                  <a:off x="1936" y="1552"/>
                  <a:ext cx="0" cy="24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sp>
              <p:nvSpPr>
                <p:cNvPr id="103" name="Line 16"/>
                <p:cNvSpPr>
                  <a:spLocks noChangeAspect="1" noChangeShapeType="1"/>
                </p:cNvSpPr>
                <p:nvPr/>
              </p:nvSpPr>
              <p:spPr bwMode="auto">
                <a:xfrm>
                  <a:off x="1696" y="1552"/>
                  <a:ext cx="0" cy="192"/>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04" name="Line 17"/>
                <p:cNvSpPr>
                  <a:spLocks noChangeAspect="1" noChangeShapeType="1"/>
                </p:cNvSpPr>
                <p:nvPr/>
              </p:nvSpPr>
              <p:spPr bwMode="auto">
                <a:xfrm>
                  <a:off x="2608" y="1552"/>
                  <a:ext cx="0" cy="192"/>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05" name="Line 18"/>
                <p:cNvSpPr>
                  <a:spLocks noChangeAspect="1" noChangeShapeType="1"/>
                </p:cNvSpPr>
                <p:nvPr/>
              </p:nvSpPr>
              <p:spPr bwMode="auto">
                <a:xfrm>
                  <a:off x="2368" y="1552"/>
                  <a:ext cx="0" cy="240"/>
                </a:xfrm>
                <a:prstGeom prst="line">
                  <a:avLst/>
                </a:prstGeom>
                <a:noFill/>
                <a:ln w="19050" cap="sq">
                  <a:solidFill>
                    <a:srgbClr val="FF0000"/>
                  </a:solidFill>
                  <a:miter lim="800000"/>
                  <a:headEnd type="oval" w="med" len="med"/>
                  <a:tailEnd/>
                </a:ln>
              </p:spPr>
              <p:txBody>
                <a:bodyPr/>
                <a:lstStyle/>
                <a:p>
                  <a:endParaRPr lang="zh-CN" altLang="en-US">
                    <a:latin typeface="+mn-ea"/>
                  </a:endParaRPr>
                </a:p>
              </p:txBody>
            </p:sp>
            <p:grpSp>
              <p:nvGrpSpPr>
                <p:cNvPr id="106" name="Group 19"/>
                <p:cNvGrpSpPr>
                  <a:grpSpLocks noChangeAspect="1"/>
                </p:cNvGrpSpPr>
                <p:nvPr/>
              </p:nvGrpSpPr>
              <p:grpSpPr bwMode="auto">
                <a:xfrm>
                  <a:off x="2368" y="1696"/>
                  <a:ext cx="240" cy="192"/>
                  <a:chOff x="4032" y="2064"/>
                  <a:chExt cx="240" cy="192"/>
                </a:xfrm>
              </p:grpSpPr>
              <p:sp>
                <p:nvSpPr>
                  <p:cNvPr id="108"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9"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0"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1" name="Line 23"/>
                  <p:cNvSpPr>
                    <a:spLocks noChangeAspect="1" noChangeShapeType="1"/>
                  </p:cNvSpPr>
                  <p:nvPr/>
                </p:nvSpPr>
                <p:spPr bwMode="auto">
                  <a:xfrm>
                    <a:off x="4176" y="2208"/>
                    <a:ext cx="96" cy="0"/>
                  </a:xfrm>
                  <a:prstGeom prst="line">
                    <a:avLst/>
                  </a:prstGeom>
                  <a:noFill/>
                  <a:ln w="19050" cap="sq">
                    <a:solidFill>
                      <a:schemeClr val="tx1"/>
                    </a:solidFill>
                    <a:round/>
                    <a:headEnd/>
                    <a:tailEnd/>
                  </a:ln>
                </p:spPr>
                <p:txBody>
                  <a:bodyPr/>
                  <a:lstStyle/>
                  <a:p>
                    <a:endParaRPr lang="zh-CN" altLang="en-US">
                      <a:latin typeface="+mn-ea"/>
                    </a:endParaRPr>
                  </a:p>
                </p:txBody>
              </p:sp>
              <p:sp>
                <p:nvSpPr>
                  <p:cNvPr id="112" name="Line 24"/>
                  <p:cNvSpPr>
                    <a:spLocks noChangeAspect="1" noChangeShapeType="1"/>
                  </p:cNvSpPr>
                  <p:nvPr/>
                </p:nvSpPr>
                <p:spPr bwMode="auto">
                  <a:xfrm>
                    <a:off x="4032" y="2160"/>
                    <a:ext cx="96"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07" name="Rectangle 103"/>
                <p:cNvSpPr>
                  <a:spLocks noChangeArrowheads="1"/>
                </p:cNvSpPr>
                <p:nvPr/>
              </p:nvSpPr>
              <p:spPr bwMode="auto">
                <a:xfrm>
                  <a:off x="2176" y="1262"/>
                  <a:ext cx="456" cy="290"/>
                </a:xfrm>
                <a:prstGeom prst="rect">
                  <a:avLst/>
                </a:prstGeom>
                <a:noFill/>
                <a:ln w="9525">
                  <a:noFill/>
                  <a:miter lim="800000"/>
                  <a:headEnd/>
                  <a:tailEnd/>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p>
              </p:txBody>
            </p:sp>
          </p:grpSp>
        </p:grpSp>
        <p:sp>
          <p:nvSpPr>
            <p:cNvPr id="95" name="Line 50"/>
            <p:cNvSpPr>
              <a:spLocks noChangeAspect="1" noChangeShapeType="1"/>
            </p:cNvSpPr>
            <p:nvPr/>
          </p:nvSpPr>
          <p:spPr bwMode="auto">
            <a:xfrm>
              <a:off x="1696" y="1840"/>
              <a:ext cx="0" cy="200"/>
            </a:xfrm>
            <a:prstGeom prst="line">
              <a:avLst/>
            </a:prstGeom>
            <a:noFill/>
            <a:ln w="19050">
              <a:solidFill>
                <a:schemeClr val="tx1"/>
              </a:solidFill>
              <a:round/>
              <a:headEnd/>
              <a:tailEnd/>
            </a:ln>
          </p:spPr>
          <p:txBody>
            <a:bodyPr/>
            <a:lstStyle/>
            <a:p>
              <a:endParaRPr lang="zh-CN" altLang="en-US">
                <a:latin typeface="+mn-ea"/>
              </a:endParaRPr>
            </a:p>
          </p:txBody>
        </p:sp>
      </p:grpSp>
      <p:sp>
        <p:nvSpPr>
          <p:cNvPr id="120" name="Line 121"/>
          <p:cNvSpPr>
            <a:spLocks noChangeShapeType="1"/>
          </p:cNvSpPr>
          <p:nvPr/>
        </p:nvSpPr>
        <p:spPr bwMode="auto">
          <a:xfrm flipH="1" flipV="1">
            <a:off x="3265947" y="2972580"/>
            <a:ext cx="0" cy="370327"/>
          </a:xfrm>
          <a:prstGeom prst="line">
            <a:avLst/>
          </a:prstGeom>
          <a:noFill/>
          <a:ln w="19050" cap="sq">
            <a:solidFill>
              <a:schemeClr val="tx1"/>
            </a:solidFill>
            <a:miter lim="800000"/>
            <a:headEnd/>
            <a:tailEnd/>
          </a:ln>
        </p:spPr>
        <p:txBody>
          <a:bodyPr wrap="none" anchor="ctr"/>
          <a:lstStyle/>
          <a:p>
            <a:endParaRPr lang="zh-CN" altLang="en-US">
              <a:latin typeface="+mn-ea"/>
            </a:endParaRPr>
          </a:p>
        </p:txBody>
      </p:sp>
      <p:grpSp>
        <p:nvGrpSpPr>
          <p:cNvPr id="122" name="Group 123"/>
          <p:cNvGrpSpPr>
            <a:grpSpLocks/>
          </p:cNvGrpSpPr>
          <p:nvPr/>
        </p:nvGrpSpPr>
        <p:grpSpPr bwMode="auto">
          <a:xfrm>
            <a:off x="3436821" y="3425952"/>
            <a:ext cx="1527599" cy="648070"/>
            <a:chOff x="1784" y="2264"/>
            <a:chExt cx="792" cy="336"/>
          </a:xfrm>
        </p:grpSpPr>
        <p:grpSp>
          <p:nvGrpSpPr>
            <p:cNvPr id="123" name="Group 124"/>
            <p:cNvGrpSpPr>
              <a:grpSpLocks/>
            </p:cNvGrpSpPr>
            <p:nvPr/>
          </p:nvGrpSpPr>
          <p:grpSpPr bwMode="auto">
            <a:xfrm>
              <a:off x="1784" y="2264"/>
              <a:ext cx="216" cy="336"/>
              <a:chOff x="3936" y="784"/>
              <a:chExt cx="216" cy="336"/>
            </a:xfrm>
          </p:grpSpPr>
          <p:grpSp>
            <p:nvGrpSpPr>
              <p:cNvPr id="131" name="Group 95"/>
              <p:cNvGrpSpPr>
                <a:grpSpLocks/>
              </p:cNvGrpSpPr>
              <p:nvPr/>
            </p:nvGrpSpPr>
            <p:grpSpPr bwMode="auto">
              <a:xfrm>
                <a:off x="4056" y="928"/>
                <a:ext cx="96" cy="48"/>
                <a:chOff x="3888" y="2832"/>
                <a:chExt cx="96" cy="48"/>
              </a:xfrm>
            </p:grpSpPr>
            <p:sp>
              <p:nvSpPr>
                <p:cNvPr id="135"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6"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32"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33" name="Line 100"/>
              <p:cNvSpPr>
                <a:spLocks noChangeAspect="1" noChangeShapeType="1"/>
              </p:cNvSpPr>
              <p:nvPr/>
            </p:nvSpPr>
            <p:spPr bwMode="auto">
              <a:xfrm>
                <a:off x="4104" y="976"/>
                <a:ext cx="0" cy="144"/>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34" name="Rectangle 136"/>
              <p:cNvSpPr>
                <a:spLocks noChangeArrowheads="1"/>
              </p:cNvSpPr>
              <p:nvPr/>
            </p:nvSpPr>
            <p:spPr bwMode="auto">
              <a:xfrm>
                <a:off x="3936" y="928"/>
                <a:ext cx="192" cy="192"/>
              </a:xfrm>
              <a:prstGeom prst="rect">
                <a:avLst/>
              </a:prstGeom>
              <a:noFill/>
              <a:ln w="9525">
                <a:noFill/>
                <a:miter lim="800000"/>
                <a:headEnd/>
                <a:tailEnd/>
              </a:ln>
            </p:spPr>
            <p:txBody>
              <a:bodyPr lIns="12700" tIns="12700" rIns="12700" bIns="12700"/>
              <a:lstStyle/>
              <a:p>
                <a:pPr algn="just"/>
                <a:r>
                  <a:rPr lang="en-US" altLang="zh-CN" sz="1600">
                    <a:latin typeface="+mn-ea"/>
                  </a:rPr>
                  <a:t>C</a:t>
                </a:r>
                <a:r>
                  <a:rPr lang="en-US" altLang="zh-CN" sz="1600" baseline="-25000">
                    <a:latin typeface="+mn-ea"/>
                  </a:rPr>
                  <a:t>1</a:t>
                </a:r>
                <a:endParaRPr lang="en-US" altLang="zh-CN" sz="1600" dirty="0">
                  <a:latin typeface="+mn-ea"/>
                </a:endParaRPr>
              </a:p>
            </p:txBody>
          </p:sp>
        </p:grpSp>
        <p:grpSp>
          <p:nvGrpSpPr>
            <p:cNvPr id="124" name="Group 131"/>
            <p:cNvGrpSpPr>
              <a:grpSpLocks/>
            </p:cNvGrpSpPr>
            <p:nvPr/>
          </p:nvGrpSpPr>
          <p:grpSpPr bwMode="auto">
            <a:xfrm>
              <a:off x="2304" y="2268"/>
              <a:ext cx="272" cy="332"/>
              <a:chOff x="4064" y="212"/>
              <a:chExt cx="272" cy="332"/>
            </a:xfrm>
          </p:grpSpPr>
          <p:grpSp>
            <p:nvGrpSpPr>
              <p:cNvPr id="125" name="Group 95"/>
              <p:cNvGrpSpPr>
                <a:grpSpLocks/>
              </p:cNvGrpSpPr>
              <p:nvPr/>
            </p:nvGrpSpPr>
            <p:grpSpPr bwMode="auto">
              <a:xfrm>
                <a:off x="4064" y="352"/>
                <a:ext cx="96" cy="44"/>
                <a:chOff x="3888" y="2840"/>
                <a:chExt cx="96" cy="44"/>
              </a:xfrm>
            </p:grpSpPr>
            <p:sp>
              <p:nvSpPr>
                <p:cNvPr id="129" name="Line 96"/>
                <p:cNvSpPr>
                  <a:spLocks noChangeShapeType="1"/>
                </p:cNvSpPr>
                <p:nvPr/>
              </p:nvSpPr>
              <p:spPr bwMode="auto">
                <a:xfrm>
                  <a:off x="3888" y="2840"/>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0" name="Line 97"/>
                <p:cNvSpPr>
                  <a:spLocks noChangeShapeType="1"/>
                </p:cNvSpPr>
                <p:nvPr/>
              </p:nvSpPr>
              <p:spPr bwMode="auto">
                <a:xfrm>
                  <a:off x="3888" y="2884"/>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26" name="Line 98"/>
              <p:cNvSpPr>
                <a:spLocks noChangeAspect="1" noChangeShapeType="1"/>
              </p:cNvSpPr>
              <p:nvPr/>
            </p:nvSpPr>
            <p:spPr bwMode="auto">
              <a:xfrm>
                <a:off x="4112" y="21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27" name="Line 100"/>
              <p:cNvSpPr>
                <a:spLocks noChangeAspect="1" noChangeShapeType="1"/>
              </p:cNvSpPr>
              <p:nvPr/>
            </p:nvSpPr>
            <p:spPr bwMode="auto">
              <a:xfrm>
                <a:off x="4112" y="396"/>
                <a:ext cx="0" cy="144"/>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128" name="Rectangle 136"/>
              <p:cNvSpPr>
                <a:spLocks noChangeArrowheads="1"/>
              </p:cNvSpPr>
              <p:nvPr/>
            </p:nvSpPr>
            <p:spPr bwMode="auto">
              <a:xfrm>
                <a:off x="4144" y="352"/>
                <a:ext cx="192" cy="192"/>
              </a:xfrm>
              <a:prstGeom prst="rect">
                <a:avLst/>
              </a:prstGeom>
              <a:noFill/>
              <a:ln w="9525">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2</a:t>
                </a:r>
                <a:endParaRPr lang="en-US" altLang="zh-CN" sz="1600" dirty="0">
                  <a:latin typeface="+mn-ea"/>
                </a:endParaRPr>
              </a:p>
            </p:txBody>
          </p:sp>
        </p:grpSp>
      </p:grpSp>
      <p:sp>
        <p:nvSpPr>
          <p:cNvPr id="137" name="Rectangle 166"/>
          <p:cNvSpPr txBox="1">
            <a:spLocks noChangeArrowheads="1"/>
          </p:cNvSpPr>
          <p:nvPr/>
        </p:nvSpPr>
        <p:spPr bwMode="auto">
          <a:xfrm>
            <a:off x="7263532" y="2533103"/>
            <a:ext cx="3982400" cy="3769702"/>
          </a:xfrm>
          <a:prstGeom prst="rect">
            <a:avLst/>
          </a:prstGeom>
          <a:solidFill>
            <a:schemeClr val="bg1"/>
          </a:solid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r>
              <a:rPr dirty="0">
                <a:latin typeface="+mn-ea"/>
              </a:rPr>
              <a:t>去掉两个负载管</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提升存储密度</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减少功耗</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降低成本</a:t>
            </a:r>
          </a:p>
          <a:p>
            <a:pPr eaLnBrk="1" hangingPunct="1">
              <a:lnSpc>
                <a:spcPct val="150000"/>
              </a:lnSpc>
              <a:buClr>
                <a:srgbClr val="FFC000"/>
              </a:buClr>
              <a:buFont typeface="Wingdings" pitchFamily="2" charset="2"/>
              <a:buChar char="n"/>
              <a:defRPr/>
            </a:pPr>
            <a:r>
              <a:rPr dirty="0">
                <a:latin typeface="+mn-ea"/>
              </a:rPr>
              <a:t>增加两个电容缓存电荷</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电容不能永久保存电荷</a:t>
            </a:r>
          </a:p>
          <a:p>
            <a:pPr marL="527050" lvl="1" indent="-260350" eaLnBrk="1" hangingPunct="1">
              <a:lnSpc>
                <a:spcPct val="150000"/>
              </a:lnSpc>
              <a:buClr>
                <a:srgbClr val="FFC000"/>
              </a:buClr>
              <a:buFont typeface="Wingdings" pitchFamily="2" charset="2"/>
              <a:buChar char="p"/>
              <a:defRPr/>
            </a:pPr>
            <a:r>
              <a:rPr dirty="0">
                <a:solidFill>
                  <a:srgbClr val="C00000"/>
                </a:solidFill>
                <a:latin typeface="+mn-ea"/>
              </a:rPr>
              <a:t>增加额外电路补充</a:t>
            </a:r>
          </a:p>
        </p:txBody>
      </p:sp>
    </p:spTree>
    <p:extLst>
      <p:ext uri="{BB962C8B-B14F-4D97-AF65-F5344CB8AC3E}">
        <p14:creationId xmlns:p14="http://schemas.microsoft.com/office/powerpoint/2010/main" val="121244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down)">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21"/>
                                        </p:tgtEl>
                                        <p:attrNameLst>
                                          <p:attrName>ppt_x</p:attrName>
                                        </p:attrNameLst>
                                      </p:cBhvr>
                                      <p:tavLst>
                                        <p:tav tm="0">
                                          <p:val>
                                            <p:strVal val="ppt_x"/>
                                          </p:val>
                                        </p:tav>
                                        <p:tav tm="100000">
                                          <p:val>
                                            <p:strVal val="ppt_x"/>
                                          </p:val>
                                        </p:tav>
                                      </p:tavLst>
                                    </p:anim>
                                    <p:anim calcmode="lin" valueType="num">
                                      <p:cBhvr additive="base">
                                        <p:cTn id="12" dur="500"/>
                                        <p:tgtEl>
                                          <p:spTgt spid="121"/>
                                        </p:tgtEl>
                                        <p:attrNameLst>
                                          <p:attrName>ppt_y</p:attrName>
                                        </p:attrNameLst>
                                      </p:cBhvr>
                                      <p:tavLst>
                                        <p:tav tm="0">
                                          <p:val>
                                            <p:strVal val="ppt_y"/>
                                          </p:val>
                                        </p:tav>
                                        <p:tav tm="100000">
                                          <p:val>
                                            <p:strVal val="1+ppt_h/2"/>
                                          </p:val>
                                        </p:tav>
                                      </p:tavLst>
                                    </p:anim>
                                    <p:set>
                                      <p:cBhvr>
                                        <p:cTn id="13" dur="1" fill="hold">
                                          <p:stCondLst>
                                            <p:cond delay="499"/>
                                          </p:stCondLst>
                                        </p:cTn>
                                        <p:tgtEl>
                                          <p:spTgt spid="121"/>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92"/>
                                        </p:tgtEl>
                                        <p:attrNameLst>
                                          <p:attrName>ppt_x</p:attrName>
                                        </p:attrNameLst>
                                      </p:cBhvr>
                                      <p:tavLst>
                                        <p:tav tm="0">
                                          <p:val>
                                            <p:strVal val="ppt_x"/>
                                          </p:val>
                                        </p:tav>
                                        <p:tav tm="100000">
                                          <p:val>
                                            <p:strVal val="ppt_x"/>
                                          </p:val>
                                        </p:tav>
                                      </p:tavLst>
                                    </p:anim>
                                    <p:anim calcmode="lin" valueType="num">
                                      <p:cBhvr additive="base">
                                        <p:cTn id="16" dur="500"/>
                                        <p:tgtEl>
                                          <p:spTgt spid="92"/>
                                        </p:tgtEl>
                                        <p:attrNameLst>
                                          <p:attrName>ppt_y</p:attrName>
                                        </p:attrNameLst>
                                      </p:cBhvr>
                                      <p:tavLst>
                                        <p:tav tm="0">
                                          <p:val>
                                            <p:strVal val="ppt_y"/>
                                          </p:val>
                                        </p:tav>
                                        <p:tav tm="100000">
                                          <p:val>
                                            <p:strVal val="1+ppt_h/2"/>
                                          </p:val>
                                        </p:tav>
                                      </p:tavLst>
                                    </p:anim>
                                    <p:set>
                                      <p:cBhvr>
                                        <p:cTn id="17" dur="1" fill="hold">
                                          <p:stCondLst>
                                            <p:cond delay="499"/>
                                          </p:stCondLst>
                                        </p:cTn>
                                        <p:tgtEl>
                                          <p:spTgt spid="92"/>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7">
                                            <p:txEl>
                                              <p:pRg st="0" end="0"/>
                                            </p:txEl>
                                          </p:spTgt>
                                        </p:tgtEl>
                                        <p:attrNameLst>
                                          <p:attrName>style.visibility</p:attrName>
                                        </p:attrNameLst>
                                      </p:cBhvr>
                                      <p:to>
                                        <p:strVal val="visible"/>
                                      </p:to>
                                    </p:set>
                                    <p:animEffect transition="in" filter="wipe(left)">
                                      <p:cBhvr>
                                        <p:cTn id="21" dur="500"/>
                                        <p:tgtEl>
                                          <p:spTgt spid="13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7">
                                            <p:txEl>
                                              <p:pRg st="1" end="1"/>
                                            </p:txEl>
                                          </p:spTgt>
                                        </p:tgtEl>
                                        <p:attrNameLst>
                                          <p:attrName>style.visibility</p:attrName>
                                        </p:attrNameLst>
                                      </p:cBhvr>
                                      <p:to>
                                        <p:strVal val="visible"/>
                                      </p:to>
                                    </p:set>
                                    <p:animEffect transition="in" filter="wipe(left)">
                                      <p:cBhvr>
                                        <p:cTn id="26" dur="500"/>
                                        <p:tgtEl>
                                          <p:spTgt spid="137">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37">
                                            <p:txEl>
                                              <p:pRg st="2" end="2"/>
                                            </p:txEl>
                                          </p:spTgt>
                                        </p:tgtEl>
                                        <p:attrNameLst>
                                          <p:attrName>style.visibility</p:attrName>
                                        </p:attrNameLst>
                                      </p:cBhvr>
                                      <p:to>
                                        <p:strVal val="visible"/>
                                      </p:to>
                                    </p:set>
                                    <p:animEffect transition="in" filter="wipe(left)">
                                      <p:cBhvr>
                                        <p:cTn id="29" dur="500"/>
                                        <p:tgtEl>
                                          <p:spTgt spid="137">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37">
                                            <p:txEl>
                                              <p:pRg st="3" end="3"/>
                                            </p:txEl>
                                          </p:spTgt>
                                        </p:tgtEl>
                                        <p:attrNameLst>
                                          <p:attrName>style.visibility</p:attrName>
                                        </p:attrNameLst>
                                      </p:cBhvr>
                                      <p:to>
                                        <p:strVal val="visible"/>
                                      </p:to>
                                    </p:set>
                                    <p:animEffect transition="in" filter="wipe(left)">
                                      <p:cBhvr>
                                        <p:cTn id="32" dur="500"/>
                                        <p:tgtEl>
                                          <p:spTgt spid="13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up)">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7">
                                            <p:txEl>
                                              <p:pRg st="4" end="4"/>
                                            </p:txEl>
                                          </p:spTgt>
                                        </p:tgtEl>
                                        <p:attrNameLst>
                                          <p:attrName>style.visibility</p:attrName>
                                        </p:attrNameLst>
                                      </p:cBhvr>
                                      <p:to>
                                        <p:strVal val="visible"/>
                                      </p:to>
                                    </p:set>
                                    <p:animEffect transition="in" filter="wipe(left)">
                                      <p:cBhvr>
                                        <p:cTn id="42" dur="500"/>
                                        <p:tgtEl>
                                          <p:spTgt spid="137">
                                            <p:txEl>
                                              <p:pRg st="4" end="4"/>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137">
                                            <p:txEl>
                                              <p:pRg st="5" end="5"/>
                                            </p:txEl>
                                          </p:spTgt>
                                        </p:tgtEl>
                                        <p:attrNameLst>
                                          <p:attrName>style.visibility</p:attrName>
                                        </p:attrNameLst>
                                      </p:cBhvr>
                                      <p:to>
                                        <p:strVal val="visible"/>
                                      </p:to>
                                    </p:set>
                                    <p:animEffect transition="in" filter="wipe(left)">
                                      <p:cBhvr>
                                        <p:cTn id="45" dur="500"/>
                                        <p:tgtEl>
                                          <p:spTgt spid="137">
                                            <p:txEl>
                                              <p:pRg st="5" end="5"/>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37">
                                            <p:txEl>
                                              <p:pRg st="6" end="6"/>
                                            </p:txEl>
                                          </p:spTgt>
                                        </p:tgtEl>
                                        <p:attrNameLst>
                                          <p:attrName>style.visibility</p:attrName>
                                        </p:attrNameLst>
                                      </p:cBhvr>
                                      <p:to>
                                        <p:strVal val="visible"/>
                                      </p:to>
                                    </p:set>
                                    <p:animEffect transition="in" filter="wipe(left)">
                                      <p:cBhvr>
                                        <p:cTn id="48" dur="500"/>
                                        <p:tgtEl>
                                          <p:spTgt spid="1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a:t>
            </a:r>
          </a:p>
        </p:txBody>
      </p:sp>
      <p:grpSp>
        <p:nvGrpSpPr>
          <p:cNvPr id="148" name="Group 5"/>
          <p:cNvGrpSpPr>
            <a:grpSpLocks/>
          </p:cNvGrpSpPr>
          <p:nvPr/>
        </p:nvGrpSpPr>
        <p:grpSpPr bwMode="auto">
          <a:xfrm>
            <a:off x="1486777" y="3763201"/>
            <a:ext cx="1079465" cy="1079465"/>
            <a:chOff x="1536" y="2480"/>
            <a:chExt cx="624" cy="624"/>
          </a:xfrm>
        </p:grpSpPr>
        <p:sp>
          <p:nvSpPr>
            <p:cNvPr id="149" name="Oval 6"/>
            <p:cNvSpPr>
              <a:spLocks noChangeArrowheads="1"/>
            </p:cNvSpPr>
            <p:nvPr/>
          </p:nvSpPr>
          <p:spPr bwMode="auto">
            <a:xfrm>
              <a:off x="1544" y="2480"/>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53" name="Line 12"/>
            <p:cNvSpPr>
              <a:spLocks noChangeAspect="1" noChangeShapeType="1"/>
            </p:cNvSpPr>
            <p:nvPr/>
          </p:nvSpPr>
          <p:spPr bwMode="auto">
            <a:xfrm>
              <a:off x="1800" y="2878"/>
              <a:ext cx="0" cy="144"/>
            </a:xfrm>
            <a:prstGeom prst="line">
              <a:avLst/>
            </a:prstGeom>
            <a:noFill/>
            <a:ln w="19050">
              <a:solidFill>
                <a:srgbClr val="00B05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50" name="Group 7"/>
            <p:cNvGrpSpPr>
              <a:grpSpLocks/>
            </p:cNvGrpSpPr>
            <p:nvPr/>
          </p:nvGrpSpPr>
          <p:grpSpPr bwMode="auto">
            <a:xfrm>
              <a:off x="1752" y="2830"/>
              <a:ext cx="96" cy="48"/>
              <a:chOff x="3888" y="2832"/>
              <a:chExt cx="96" cy="48"/>
            </a:xfrm>
          </p:grpSpPr>
          <p:sp>
            <p:nvSpPr>
              <p:cNvPr id="155" name="Line 8"/>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6" name="Line 9"/>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51" name="Line 10"/>
            <p:cNvSpPr>
              <a:spLocks noChangeAspect="1" noChangeShapeType="1"/>
            </p:cNvSpPr>
            <p:nvPr/>
          </p:nvSpPr>
          <p:spPr bwMode="auto">
            <a:xfrm>
              <a:off x="1800" y="2686"/>
              <a:ext cx="0" cy="144"/>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2" name="Line 11"/>
            <p:cNvSpPr>
              <a:spLocks noChangeAspect="1" noChangeShapeType="1"/>
            </p:cNvSpPr>
            <p:nvPr/>
          </p:nvSpPr>
          <p:spPr bwMode="auto">
            <a:xfrm>
              <a:off x="1800" y="2686"/>
              <a:ext cx="19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4" name="Rectangle 13"/>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157" name="Group 14"/>
          <p:cNvGrpSpPr>
            <a:grpSpLocks/>
          </p:cNvGrpSpPr>
          <p:nvPr/>
        </p:nvGrpSpPr>
        <p:grpSpPr bwMode="auto">
          <a:xfrm>
            <a:off x="4849727" y="3790880"/>
            <a:ext cx="1619198" cy="1165961"/>
            <a:chOff x="3480" y="2496"/>
            <a:chExt cx="936" cy="674"/>
          </a:xfrm>
        </p:grpSpPr>
        <p:sp>
          <p:nvSpPr>
            <p:cNvPr id="158" name="Oval 15"/>
            <p:cNvSpPr>
              <a:spLocks noChangeArrowheads="1"/>
            </p:cNvSpPr>
            <p:nvPr/>
          </p:nvSpPr>
          <p:spPr bwMode="auto">
            <a:xfrm>
              <a:off x="3480" y="249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63" name="Line 22"/>
            <p:cNvSpPr>
              <a:spLocks noChangeAspect="1" noChangeShapeType="1"/>
            </p:cNvSpPr>
            <p:nvPr/>
          </p:nvSpPr>
          <p:spPr bwMode="auto">
            <a:xfrm>
              <a:off x="3864" y="2880"/>
              <a:ext cx="0" cy="144"/>
            </a:xfrm>
            <a:prstGeom prst="line">
              <a:avLst/>
            </a:prstGeom>
            <a:noFill/>
            <a:ln w="19050">
              <a:solidFill>
                <a:srgbClr val="00B05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9" name="Rectangle 16"/>
            <p:cNvSpPr>
              <a:spLocks noChangeArrowheads="1"/>
            </p:cNvSpPr>
            <p:nvPr/>
          </p:nvSpPr>
          <p:spPr bwMode="auto">
            <a:xfrm>
              <a:off x="3960" y="288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err="1">
                  <a:ln>
                    <a:noFill/>
                  </a:ln>
                  <a:solidFill>
                    <a:srgbClr val="00B050"/>
                  </a:solidFill>
                  <a:effectLst/>
                  <a:uLnTx/>
                  <a:uFillTx/>
                  <a:latin typeface="+mn-ea"/>
                </a:rPr>
                <a:t>V</a:t>
              </a:r>
              <a:r>
                <a:rPr kumimoji="0" lang="en-US" altLang="zh-CN" b="0" i="0" u="none" strike="noStrike" kern="0" cap="none" spc="0" normalizeH="0" baseline="-25000" noProof="0" dirty="0" err="1">
                  <a:ln>
                    <a:noFill/>
                  </a:ln>
                  <a:solidFill>
                    <a:srgbClr val="00B050"/>
                  </a:solidFill>
                  <a:effectLst/>
                  <a:uLnTx/>
                  <a:uFillTx/>
                  <a:latin typeface="+mn-ea"/>
                </a:rPr>
                <a:t>ss</a:t>
              </a:r>
              <a:r>
                <a:rPr kumimoji="0" lang="en-US" altLang="zh-CN" b="0" i="0" u="none" strike="noStrike" kern="0" cap="none" spc="0" normalizeH="0" baseline="0" noProof="0" dirty="0">
                  <a:ln>
                    <a:noFill/>
                  </a:ln>
                  <a:solidFill>
                    <a:srgbClr val="00B050"/>
                  </a:solidFill>
                  <a:effectLst/>
                  <a:uLnTx/>
                  <a:uFillTx/>
                  <a:latin typeface="+mn-ea"/>
                </a:rPr>
                <a:t>(0V)</a:t>
              </a:r>
            </a:p>
          </p:txBody>
        </p:sp>
        <p:grpSp>
          <p:nvGrpSpPr>
            <p:cNvPr id="160" name="Group 17"/>
            <p:cNvGrpSpPr>
              <a:grpSpLocks/>
            </p:cNvGrpSpPr>
            <p:nvPr/>
          </p:nvGrpSpPr>
          <p:grpSpPr bwMode="auto">
            <a:xfrm>
              <a:off x="3816" y="2832"/>
              <a:ext cx="96" cy="48"/>
              <a:chOff x="3888" y="2832"/>
              <a:chExt cx="96" cy="48"/>
            </a:xfrm>
          </p:grpSpPr>
          <p:sp>
            <p:nvSpPr>
              <p:cNvPr id="165" name="Line 18"/>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6" name="Line 19"/>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61" name="Line 20"/>
            <p:cNvSpPr>
              <a:spLocks noChangeAspect="1" noChangeShapeType="1"/>
            </p:cNvSpPr>
            <p:nvPr/>
          </p:nvSpPr>
          <p:spPr bwMode="auto">
            <a:xfrm>
              <a:off x="3864" y="2688"/>
              <a:ext cx="0" cy="144"/>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2" name="Line 21"/>
            <p:cNvSpPr>
              <a:spLocks noChangeAspect="1" noChangeShapeType="1"/>
            </p:cNvSpPr>
            <p:nvPr/>
          </p:nvSpPr>
          <p:spPr bwMode="auto">
            <a:xfrm>
              <a:off x="3672" y="2688"/>
              <a:ext cx="19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4" name="Rectangle 23"/>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sp>
        <p:nvSpPr>
          <p:cNvPr id="167" name="Oval 24"/>
          <p:cNvSpPr>
            <a:spLocks noChangeArrowheads="1"/>
          </p:cNvSpPr>
          <p:nvPr/>
        </p:nvSpPr>
        <p:spPr bwMode="auto">
          <a:xfrm>
            <a:off x="2524723" y="3043556"/>
            <a:ext cx="2366523" cy="1577682"/>
          </a:xfrm>
          <a:prstGeom prst="ellipse">
            <a:avLst/>
          </a:prstGeom>
          <a:solidFill>
            <a:schemeClr val="accent2">
              <a:lumMod val="40000"/>
              <a:lumOff val="60000"/>
            </a:schemeClr>
          </a:solidFill>
          <a:ln w="9525" algn="ctr">
            <a:solidFill>
              <a:srgbClr val="99CC00"/>
            </a:solidFill>
            <a:round/>
            <a:headEnd/>
            <a:tailEnd/>
          </a:ln>
        </p:spPr>
        <p:txBody>
          <a:bodyPr wrap="none" anchor="ctr"/>
          <a:lstStyle/>
          <a:p>
            <a:pPr algn="r" fontAlgn="base">
              <a:spcBef>
                <a:spcPct val="0"/>
              </a:spcBef>
              <a:spcAft>
                <a:spcPct val="0"/>
              </a:spcAft>
            </a:pPr>
            <a:endParaRPr lang="zh-CN" altLang="zh-CN" sz="2000">
              <a:solidFill>
                <a:srgbClr val="000000"/>
              </a:solidFill>
              <a:latin typeface="+mn-ea"/>
            </a:endParaRPr>
          </a:p>
        </p:txBody>
      </p:sp>
      <p:sp>
        <p:nvSpPr>
          <p:cNvPr id="168" name="Rectangle 26"/>
          <p:cNvSpPr>
            <a:spLocks noChangeArrowheads="1"/>
          </p:cNvSpPr>
          <p:nvPr/>
        </p:nvSpPr>
        <p:spPr bwMode="auto">
          <a:xfrm>
            <a:off x="1113116" y="4534742"/>
            <a:ext cx="788840" cy="501675"/>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p>
        </p:txBody>
      </p:sp>
      <p:sp>
        <p:nvSpPr>
          <p:cNvPr id="169" name="Line 27"/>
          <p:cNvSpPr>
            <a:spLocks noChangeAspect="1" noChangeShapeType="1"/>
          </p:cNvSpPr>
          <p:nvPr/>
        </p:nvSpPr>
        <p:spPr bwMode="auto">
          <a:xfrm>
            <a:off x="2939904" y="2877486"/>
            <a:ext cx="498215"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0" name="Group 28"/>
          <p:cNvGrpSpPr>
            <a:grpSpLocks noChangeAspect="1"/>
          </p:cNvGrpSpPr>
          <p:nvPr/>
        </p:nvGrpSpPr>
        <p:grpSpPr bwMode="auto">
          <a:xfrm>
            <a:off x="2939904" y="3375701"/>
            <a:ext cx="415179" cy="332143"/>
            <a:chOff x="3360" y="2544"/>
            <a:chExt cx="240" cy="192"/>
          </a:xfrm>
        </p:grpSpPr>
        <p:sp>
          <p:nvSpPr>
            <p:cNvPr id="171" name="Line 29"/>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2" name="Line 30"/>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3" name="Line 31"/>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4" name="Line 32"/>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5" name="Line 33"/>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76" name="Line 34"/>
          <p:cNvSpPr>
            <a:spLocks noChangeAspect="1" noChangeShapeType="1"/>
          </p:cNvSpPr>
          <p:nvPr/>
        </p:nvSpPr>
        <p:spPr bwMode="auto">
          <a:xfrm>
            <a:off x="2939904" y="2877486"/>
            <a:ext cx="0" cy="581251"/>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7" name="Group 35"/>
          <p:cNvGrpSpPr>
            <a:grpSpLocks noChangeAspect="1"/>
          </p:cNvGrpSpPr>
          <p:nvPr/>
        </p:nvGrpSpPr>
        <p:grpSpPr bwMode="auto">
          <a:xfrm>
            <a:off x="4102405" y="3375701"/>
            <a:ext cx="415179" cy="332143"/>
            <a:chOff x="4032" y="2544"/>
            <a:chExt cx="240" cy="192"/>
          </a:xfrm>
        </p:grpSpPr>
        <p:sp>
          <p:nvSpPr>
            <p:cNvPr id="178" name="Line 36"/>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9" name="Line 37"/>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0" name="Line 38"/>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1" name="Line 39"/>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2" name="Line 40"/>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83" name="Line 41"/>
          <p:cNvSpPr>
            <a:spLocks noChangeAspect="1" noChangeShapeType="1"/>
          </p:cNvSpPr>
          <p:nvPr/>
        </p:nvSpPr>
        <p:spPr bwMode="auto">
          <a:xfrm>
            <a:off x="4102405" y="2877486"/>
            <a:ext cx="415179"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4" name="Line 42"/>
          <p:cNvSpPr>
            <a:spLocks noChangeShapeType="1"/>
          </p:cNvSpPr>
          <p:nvPr/>
        </p:nvSpPr>
        <p:spPr bwMode="auto">
          <a:xfrm flipV="1">
            <a:off x="3521154" y="2877486"/>
            <a:ext cx="581251" cy="664286"/>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5" name="Line 43"/>
          <p:cNvSpPr>
            <a:spLocks noChangeAspect="1" noChangeShapeType="1"/>
          </p:cNvSpPr>
          <p:nvPr/>
        </p:nvSpPr>
        <p:spPr bwMode="auto">
          <a:xfrm>
            <a:off x="2939904" y="4123023"/>
            <a:ext cx="1577680" cy="0"/>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6" name="Line 44"/>
          <p:cNvSpPr>
            <a:spLocks noChangeAspect="1" noChangeShapeType="1"/>
          </p:cNvSpPr>
          <p:nvPr/>
        </p:nvSpPr>
        <p:spPr bwMode="auto">
          <a:xfrm>
            <a:off x="2939904" y="3624808"/>
            <a:ext cx="0" cy="498215"/>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7" name="Line 45"/>
          <p:cNvSpPr>
            <a:spLocks noChangeAspect="1" noChangeShapeType="1"/>
          </p:cNvSpPr>
          <p:nvPr/>
        </p:nvSpPr>
        <p:spPr bwMode="auto">
          <a:xfrm>
            <a:off x="4517584" y="3624808"/>
            <a:ext cx="0" cy="498215"/>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188" name="Line 46"/>
          <p:cNvSpPr>
            <a:spLocks noChangeAspect="1" noChangeShapeType="1"/>
          </p:cNvSpPr>
          <p:nvPr/>
        </p:nvSpPr>
        <p:spPr bwMode="auto">
          <a:xfrm>
            <a:off x="4517584" y="2877486"/>
            <a:ext cx="0" cy="581251"/>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9" name="Line 47"/>
          <p:cNvSpPr>
            <a:spLocks noChangeAspect="1" noChangeShapeType="1"/>
          </p:cNvSpPr>
          <p:nvPr/>
        </p:nvSpPr>
        <p:spPr bwMode="auto">
          <a:xfrm>
            <a:off x="2607760" y="2877486"/>
            <a:ext cx="332143"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90" name="Group 48"/>
          <p:cNvGrpSpPr>
            <a:grpSpLocks/>
          </p:cNvGrpSpPr>
          <p:nvPr/>
        </p:nvGrpSpPr>
        <p:grpSpPr bwMode="auto">
          <a:xfrm>
            <a:off x="2358653" y="2462307"/>
            <a:ext cx="2740181" cy="415179"/>
            <a:chOff x="2040" y="1728"/>
            <a:chExt cx="1584" cy="240"/>
          </a:xfrm>
        </p:grpSpPr>
        <p:grpSp>
          <p:nvGrpSpPr>
            <p:cNvPr id="191" name="Group 49"/>
            <p:cNvGrpSpPr>
              <a:grpSpLocks noChangeAspect="1"/>
            </p:cNvGrpSpPr>
            <p:nvPr/>
          </p:nvGrpSpPr>
          <p:grpSpPr bwMode="auto">
            <a:xfrm rot="16200000" flipV="1">
              <a:off x="2016" y="1752"/>
              <a:ext cx="240" cy="192"/>
              <a:chOff x="3360" y="2544"/>
              <a:chExt cx="240" cy="192"/>
            </a:xfrm>
          </p:grpSpPr>
          <p:sp>
            <p:nvSpPr>
              <p:cNvPr id="198" name="Line 50"/>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9" name="Line 51"/>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0" name="Line 52"/>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1" name="Line 53"/>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2" name="Line 54"/>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192" name="Group 55"/>
            <p:cNvGrpSpPr>
              <a:grpSpLocks noChangeAspect="1"/>
            </p:cNvGrpSpPr>
            <p:nvPr/>
          </p:nvGrpSpPr>
          <p:grpSpPr bwMode="auto">
            <a:xfrm rot="16200000" flipV="1">
              <a:off x="3408" y="1752"/>
              <a:ext cx="240" cy="192"/>
              <a:chOff x="3360" y="2544"/>
              <a:chExt cx="240" cy="192"/>
            </a:xfrm>
          </p:grpSpPr>
          <p:sp>
            <p:nvSpPr>
              <p:cNvPr id="193" name="Line 56"/>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4" name="Line 57"/>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5" name="Line 58"/>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6" name="Line 59"/>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7" name="Line 60"/>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03" name="Line 62"/>
          <p:cNvSpPr>
            <a:spLocks noChangeShapeType="1"/>
          </p:cNvSpPr>
          <p:nvPr/>
        </p:nvSpPr>
        <p:spPr bwMode="auto">
          <a:xfrm flipH="1">
            <a:off x="2275617" y="2877486"/>
            <a:ext cx="166072"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4" name="Line 64"/>
          <p:cNvSpPr>
            <a:spLocks noChangeShapeType="1"/>
          </p:cNvSpPr>
          <p:nvPr/>
        </p:nvSpPr>
        <p:spPr bwMode="auto">
          <a:xfrm flipH="1">
            <a:off x="5015799" y="2877486"/>
            <a:ext cx="166072"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05" name="Group 65"/>
          <p:cNvGrpSpPr>
            <a:grpSpLocks/>
          </p:cNvGrpSpPr>
          <p:nvPr/>
        </p:nvGrpSpPr>
        <p:grpSpPr bwMode="auto">
          <a:xfrm>
            <a:off x="3687226" y="4123023"/>
            <a:ext cx="83036" cy="249107"/>
            <a:chOff x="3744" y="2880"/>
            <a:chExt cx="96" cy="288"/>
          </a:xfrm>
        </p:grpSpPr>
        <p:sp>
          <p:nvSpPr>
            <p:cNvPr id="206" name="Line 6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pPr fontAlgn="base">
                <a:spcBef>
                  <a:spcPct val="0"/>
                </a:spcBef>
                <a:spcAft>
                  <a:spcPct val="0"/>
                </a:spcAft>
              </a:pPr>
              <a:endParaRPr lang="zh-CN" altLang="en-US" sz="2000">
                <a:solidFill>
                  <a:srgbClr val="000000"/>
                </a:solidFill>
                <a:latin typeface="+mn-ea"/>
              </a:endParaRPr>
            </a:p>
          </p:txBody>
        </p:sp>
        <p:sp>
          <p:nvSpPr>
            <p:cNvPr id="207" name="Oval 6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fontAlgn="base">
                <a:spcBef>
                  <a:spcPct val="0"/>
                </a:spcBef>
                <a:spcAft>
                  <a:spcPct val="0"/>
                </a:spcAft>
              </a:pPr>
              <a:endParaRPr lang="zh-CN" altLang="zh-CN" sz="2000">
                <a:solidFill>
                  <a:srgbClr val="000000"/>
                </a:solidFill>
                <a:latin typeface="+mn-ea"/>
              </a:endParaRPr>
            </a:p>
          </p:txBody>
        </p:sp>
      </p:grpSp>
      <p:sp>
        <p:nvSpPr>
          <p:cNvPr id="208" name="Line 68"/>
          <p:cNvSpPr>
            <a:spLocks noChangeShapeType="1"/>
          </p:cNvSpPr>
          <p:nvPr/>
        </p:nvSpPr>
        <p:spPr bwMode="auto">
          <a:xfrm>
            <a:off x="2524725" y="2379271"/>
            <a:ext cx="0" cy="83036"/>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9" name="Line 69"/>
          <p:cNvSpPr>
            <a:spLocks noChangeShapeType="1"/>
          </p:cNvSpPr>
          <p:nvPr/>
        </p:nvSpPr>
        <p:spPr bwMode="auto">
          <a:xfrm>
            <a:off x="4932763" y="2379271"/>
            <a:ext cx="0" cy="83036"/>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10" name="Group 70"/>
          <p:cNvGrpSpPr>
            <a:grpSpLocks/>
          </p:cNvGrpSpPr>
          <p:nvPr/>
        </p:nvGrpSpPr>
        <p:grpSpPr bwMode="auto">
          <a:xfrm>
            <a:off x="2275617" y="5119453"/>
            <a:ext cx="2906253" cy="332143"/>
            <a:chOff x="1992" y="3264"/>
            <a:chExt cx="1680" cy="192"/>
          </a:xfrm>
        </p:grpSpPr>
        <p:grpSp>
          <p:nvGrpSpPr>
            <p:cNvPr id="211" name="Group 71"/>
            <p:cNvGrpSpPr>
              <a:grpSpLocks noChangeAspect="1"/>
            </p:cNvGrpSpPr>
            <p:nvPr/>
          </p:nvGrpSpPr>
          <p:grpSpPr bwMode="auto">
            <a:xfrm>
              <a:off x="1992" y="3264"/>
              <a:ext cx="240" cy="192"/>
              <a:chOff x="3360" y="2544"/>
              <a:chExt cx="240" cy="192"/>
            </a:xfrm>
          </p:grpSpPr>
          <p:sp>
            <p:nvSpPr>
              <p:cNvPr id="218" name="Line 72"/>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9" name="Line 73"/>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0" name="Line 74"/>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1" name="Line 75"/>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2" name="Line 76"/>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212" name="Group 77"/>
            <p:cNvGrpSpPr>
              <a:grpSpLocks noChangeAspect="1"/>
            </p:cNvGrpSpPr>
            <p:nvPr/>
          </p:nvGrpSpPr>
          <p:grpSpPr bwMode="auto">
            <a:xfrm>
              <a:off x="3432" y="3264"/>
              <a:ext cx="240" cy="192"/>
              <a:chOff x="4032" y="2544"/>
              <a:chExt cx="240" cy="192"/>
            </a:xfrm>
          </p:grpSpPr>
          <p:sp>
            <p:nvSpPr>
              <p:cNvPr id="213" name="Line 78"/>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4" name="Line 79"/>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5" name="Line 80"/>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6" name="Line 81"/>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7" name="Line 82"/>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23" name="Line 83"/>
          <p:cNvSpPr>
            <a:spLocks noChangeShapeType="1"/>
          </p:cNvSpPr>
          <p:nvPr/>
        </p:nvSpPr>
        <p:spPr bwMode="auto">
          <a:xfrm>
            <a:off x="2690796" y="5285524"/>
            <a:ext cx="2075895"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4" name="Line 84"/>
          <p:cNvSpPr>
            <a:spLocks noChangeShapeType="1"/>
          </p:cNvSpPr>
          <p:nvPr/>
        </p:nvSpPr>
        <p:spPr bwMode="auto">
          <a:xfrm>
            <a:off x="2275617" y="5368560"/>
            <a:ext cx="0" cy="581251"/>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5" name="Line 85"/>
          <p:cNvSpPr>
            <a:spLocks noChangeShapeType="1"/>
          </p:cNvSpPr>
          <p:nvPr/>
        </p:nvSpPr>
        <p:spPr bwMode="auto">
          <a:xfrm>
            <a:off x="5181870" y="5368560"/>
            <a:ext cx="0" cy="581251"/>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6" name="Line 86"/>
          <p:cNvSpPr>
            <a:spLocks noChangeShapeType="1"/>
          </p:cNvSpPr>
          <p:nvPr/>
        </p:nvSpPr>
        <p:spPr bwMode="auto">
          <a:xfrm>
            <a:off x="3687226" y="5285524"/>
            <a:ext cx="0" cy="664286"/>
          </a:xfrm>
          <a:prstGeom prst="line">
            <a:avLst/>
          </a:prstGeom>
          <a:noFill/>
          <a:ln w="19050">
            <a:solidFill>
              <a:srgbClr val="000000"/>
            </a:solidFill>
            <a:round/>
            <a:headEnd type="triangle"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7" name="Rectangle 87"/>
          <p:cNvSpPr>
            <a:spLocks noChangeArrowheads="1"/>
          </p:cNvSpPr>
          <p:nvPr/>
        </p:nvSpPr>
        <p:spPr bwMode="auto">
          <a:xfrm>
            <a:off x="2607760" y="3458737"/>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1</a:t>
            </a:r>
            <a:endParaRPr lang="en-US" altLang="zh-CN">
              <a:solidFill>
                <a:srgbClr val="FF6600"/>
              </a:solidFill>
              <a:latin typeface="+mn-ea"/>
            </a:endParaRPr>
          </a:p>
        </p:txBody>
      </p:sp>
      <p:sp>
        <p:nvSpPr>
          <p:cNvPr id="228" name="Rectangle 88"/>
          <p:cNvSpPr>
            <a:spLocks noChangeArrowheads="1"/>
          </p:cNvSpPr>
          <p:nvPr/>
        </p:nvSpPr>
        <p:spPr bwMode="auto">
          <a:xfrm>
            <a:off x="4683655" y="3458737"/>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2</a:t>
            </a:r>
            <a:endParaRPr lang="en-US" altLang="zh-CN">
              <a:solidFill>
                <a:srgbClr val="FF6600"/>
              </a:solidFill>
              <a:latin typeface="+mn-ea"/>
            </a:endParaRPr>
          </a:p>
        </p:txBody>
      </p:sp>
      <p:sp>
        <p:nvSpPr>
          <p:cNvPr id="229" name="Rectangle 89"/>
          <p:cNvSpPr>
            <a:spLocks noChangeArrowheads="1"/>
          </p:cNvSpPr>
          <p:nvPr/>
        </p:nvSpPr>
        <p:spPr bwMode="auto">
          <a:xfrm>
            <a:off x="2358653" y="287748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5</a:t>
            </a:r>
            <a:endParaRPr lang="en-US" altLang="zh-CN">
              <a:solidFill>
                <a:srgbClr val="FF6600"/>
              </a:solidFill>
              <a:latin typeface="+mn-ea"/>
            </a:endParaRPr>
          </a:p>
        </p:txBody>
      </p:sp>
      <p:sp>
        <p:nvSpPr>
          <p:cNvPr id="230" name="Rectangle 90"/>
          <p:cNvSpPr>
            <a:spLocks noChangeArrowheads="1"/>
          </p:cNvSpPr>
          <p:nvPr/>
        </p:nvSpPr>
        <p:spPr bwMode="auto">
          <a:xfrm>
            <a:off x="1943474" y="511945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7</a:t>
            </a:r>
            <a:endParaRPr lang="en-US" altLang="zh-CN">
              <a:solidFill>
                <a:srgbClr val="FF6600"/>
              </a:solidFill>
              <a:latin typeface="+mn-ea"/>
            </a:endParaRPr>
          </a:p>
        </p:txBody>
      </p:sp>
      <p:sp>
        <p:nvSpPr>
          <p:cNvPr id="231" name="Rectangle 91"/>
          <p:cNvSpPr>
            <a:spLocks noChangeArrowheads="1"/>
          </p:cNvSpPr>
          <p:nvPr/>
        </p:nvSpPr>
        <p:spPr bwMode="auto">
          <a:xfrm>
            <a:off x="5264906" y="511945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8</a:t>
            </a:r>
            <a:endParaRPr lang="en-US" altLang="zh-CN">
              <a:solidFill>
                <a:srgbClr val="FF6600"/>
              </a:solidFill>
              <a:latin typeface="+mn-ea"/>
            </a:endParaRPr>
          </a:p>
        </p:txBody>
      </p:sp>
      <p:sp>
        <p:nvSpPr>
          <p:cNvPr id="232" name="Rectangle 92"/>
          <p:cNvSpPr>
            <a:spLocks noChangeArrowheads="1"/>
          </p:cNvSpPr>
          <p:nvPr/>
        </p:nvSpPr>
        <p:spPr bwMode="auto">
          <a:xfrm>
            <a:off x="4932763" y="2877486"/>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6</a:t>
            </a:r>
            <a:endParaRPr lang="en-US" altLang="zh-CN">
              <a:solidFill>
                <a:srgbClr val="FF6600"/>
              </a:solidFill>
              <a:latin typeface="+mn-ea"/>
            </a:endParaRPr>
          </a:p>
        </p:txBody>
      </p:sp>
      <p:sp>
        <p:nvSpPr>
          <p:cNvPr id="233" name="Rectangle 93"/>
          <p:cNvSpPr>
            <a:spLocks noChangeArrowheads="1"/>
          </p:cNvSpPr>
          <p:nvPr/>
        </p:nvSpPr>
        <p:spPr bwMode="auto">
          <a:xfrm>
            <a:off x="2317135" y="5700703"/>
            <a:ext cx="539732"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a:solidFill>
                  <a:srgbClr val="FF6600"/>
                </a:solidFill>
                <a:latin typeface="+mn-ea"/>
              </a:rPr>
              <a:t>I/O</a:t>
            </a:r>
          </a:p>
        </p:txBody>
      </p:sp>
      <p:sp>
        <p:nvSpPr>
          <p:cNvPr id="234" name="Rectangle 94"/>
          <p:cNvSpPr>
            <a:spLocks noChangeArrowheads="1"/>
          </p:cNvSpPr>
          <p:nvPr/>
        </p:nvSpPr>
        <p:spPr bwMode="auto">
          <a:xfrm flipV="1">
            <a:off x="4683655" y="5783738"/>
            <a:ext cx="456697"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u="sng" dirty="0">
                <a:solidFill>
                  <a:srgbClr val="FF6600"/>
                </a:solidFill>
                <a:latin typeface="+mn-ea"/>
              </a:rPr>
              <a:t>O/I</a:t>
            </a:r>
          </a:p>
        </p:txBody>
      </p:sp>
      <p:grpSp>
        <p:nvGrpSpPr>
          <p:cNvPr id="235" name="Group 95"/>
          <p:cNvGrpSpPr>
            <a:grpSpLocks/>
          </p:cNvGrpSpPr>
          <p:nvPr/>
        </p:nvGrpSpPr>
        <p:grpSpPr bwMode="auto">
          <a:xfrm>
            <a:off x="3272047" y="3790880"/>
            <a:ext cx="166072" cy="83036"/>
            <a:chOff x="3888" y="2832"/>
            <a:chExt cx="96" cy="48"/>
          </a:xfrm>
        </p:grpSpPr>
        <p:sp>
          <p:nvSpPr>
            <p:cNvPr id="236" name="Line 96"/>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7" name="Line 97"/>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38" name="Line 98"/>
          <p:cNvSpPr>
            <a:spLocks noChangeAspect="1" noChangeShapeType="1"/>
          </p:cNvSpPr>
          <p:nvPr/>
        </p:nvSpPr>
        <p:spPr bwMode="auto">
          <a:xfrm>
            <a:off x="3355083" y="3541773"/>
            <a:ext cx="0" cy="249107"/>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9" name="Line 99"/>
          <p:cNvSpPr>
            <a:spLocks noChangeAspect="1" noChangeShapeType="1"/>
          </p:cNvSpPr>
          <p:nvPr/>
        </p:nvSpPr>
        <p:spPr bwMode="auto">
          <a:xfrm>
            <a:off x="3355083" y="3541773"/>
            <a:ext cx="16607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0" name="Line 100"/>
          <p:cNvSpPr>
            <a:spLocks noChangeAspect="1" noChangeShapeType="1"/>
          </p:cNvSpPr>
          <p:nvPr/>
        </p:nvSpPr>
        <p:spPr bwMode="auto">
          <a:xfrm>
            <a:off x="3355083" y="3873916"/>
            <a:ext cx="0" cy="249107"/>
          </a:xfrm>
          <a:prstGeom prst="line">
            <a:avLst/>
          </a:prstGeom>
          <a:noFill/>
          <a:ln w="19050">
            <a:solidFill>
              <a:srgbClr val="008000"/>
            </a:solidFill>
            <a:round/>
            <a:headE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grpSp>
        <p:nvGrpSpPr>
          <p:cNvPr id="241" name="Group 101"/>
          <p:cNvGrpSpPr>
            <a:grpSpLocks/>
          </p:cNvGrpSpPr>
          <p:nvPr/>
        </p:nvGrpSpPr>
        <p:grpSpPr bwMode="auto">
          <a:xfrm>
            <a:off x="4019369" y="3790880"/>
            <a:ext cx="166072" cy="83036"/>
            <a:chOff x="3888" y="2832"/>
            <a:chExt cx="96" cy="48"/>
          </a:xfrm>
        </p:grpSpPr>
        <p:sp>
          <p:nvSpPr>
            <p:cNvPr id="242" name="Line 102"/>
            <p:cNvSpPr>
              <a:spLocks noChangeShapeType="1"/>
            </p:cNvSpPr>
            <p:nvPr/>
          </p:nvSpPr>
          <p:spPr bwMode="auto">
            <a:xfrm>
              <a:off x="3888" y="2832"/>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3" name="Line 103"/>
            <p:cNvSpPr>
              <a:spLocks noChangeShapeType="1"/>
            </p:cNvSpPr>
            <p:nvPr/>
          </p:nvSpPr>
          <p:spPr bwMode="auto">
            <a:xfrm>
              <a:off x="3888" y="2880"/>
              <a:ext cx="96" cy="0"/>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44" name="Line 104"/>
          <p:cNvSpPr>
            <a:spLocks noChangeAspect="1" noChangeShapeType="1"/>
          </p:cNvSpPr>
          <p:nvPr/>
        </p:nvSpPr>
        <p:spPr bwMode="auto">
          <a:xfrm>
            <a:off x="4102405" y="3541773"/>
            <a:ext cx="0" cy="249107"/>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5" name="Line 105"/>
          <p:cNvSpPr>
            <a:spLocks noChangeAspect="1" noChangeShapeType="1"/>
          </p:cNvSpPr>
          <p:nvPr/>
        </p:nvSpPr>
        <p:spPr bwMode="auto">
          <a:xfrm>
            <a:off x="4102405" y="3873916"/>
            <a:ext cx="0" cy="249107"/>
          </a:xfrm>
          <a:prstGeom prst="line">
            <a:avLst/>
          </a:prstGeom>
          <a:noFill/>
          <a:ln w="19050">
            <a:solidFill>
              <a:srgbClr val="008000"/>
            </a:solidFill>
            <a:round/>
            <a:headE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sp>
        <p:nvSpPr>
          <p:cNvPr id="246" name="Line 106"/>
          <p:cNvSpPr>
            <a:spLocks noChangeAspect="1" noChangeShapeType="1"/>
          </p:cNvSpPr>
          <p:nvPr/>
        </p:nvSpPr>
        <p:spPr bwMode="auto">
          <a:xfrm>
            <a:off x="3936333" y="3541773"/>
            <a:ext cx="166072"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7" name="Line 107"/>
          <p:cNvSpPr>
            <a:spLocks noChangeShapeType="1"/>
          </p:cNvSpPr>
          <p:nvPr/>
        </p:nvSpPr>
        <p:spPr bwMode="auto">
          <a:xfrm>
            <a:off x="3438118" y="2877486"/>
            <a:ext cx="498215" cy="664286"/>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8" name="Line 108"/>
          <p:cNvSpPr>
            <a:spLocks noChangeAspect="1" noChangeShapeType="1"/>
          </p:cNvSpPr>
          <p:nvPr/>
        </p:nvSpPr>
        <p:spPr bwMode="auto">
          <a:xfrm>
            <a:off x="4517584" y="2877486"/>
            <a:ext cx="332143"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9" name="Line 109"/>
          <p:cNvSpPr>
            <a:spLocks noChangeShapeType="1"/>
          </p:cNvSpPr>
          <p:nvPr/>
        </p:nvSpPr>
        <p:spPr bwMode="auto">
          <a:xfrm>
            <a:off x="1652849" y="2379271"/>
            <a:ext cx="4151790"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50" name="Rectangle 110"/>
          <p:cNvSpPr>
            <a:spLocks noChangeArrowheads="1"/>
          </p:cNvSpPr>
          <p:nvPr/>
        </p:nvSpPr>
        <p:spPr bwMode="auto">
          <a:xfrm>
            <a:off x="3853297" y="4206059"/>
            <a:ext cx="788840" cy="501675"/>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p>
        </p:txBody>
      </p:sp>
      <p:grpSp>
        <p:nvGrpSpPr>
          <p:cNvPr id="252" name="Group 108"/>
          <p:cNvGrpSpPr>
            <a:grpSpLocks/>
          </p:cNvGrpSpPr>
          <p:nvPr/>
        </p:nvGrpSpPr>
        <p:grpSpPr bwMode="auto">
          <a:xfrm>
            <a:off x="1154634" y="1202931"/>
            <a:ext cx="5397327" cy="1096764"/>
            <a:chOff x="680" y="1016"/>
            <a:chExt cx="3120" cy="634"/>
          </a:xfrm>
        </p:grpSpPr>
        <p:sp>
          <p:nvSpPr>
            <p:cNvPr id="253" name="Rectangle 127"/>
            <p:cNvSpPr>
              <a:spLocks noChangeArrowheads="1"/>
            </p:cNvSpPr>
            <p:nvPr/>
          </p:nvSpPr>
          <p:spPr bwMode="auto">
            <a:xfrm>
              <a:off x="3344" y="136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FF6600"/>
                  </a:solidFill>
                  <a:effectLst/>
                  <a:uLnTx/>
                  <a:uFillTx/>
                  <a:latin typeface="+mn-ea"/>
                </a:rPr>
                <a:t>预充</a:t>
              </a:r>
            </a:p>
          </p:txBody>
        </p:sp>
        <p:grpSp>
          <p:nvGrpSpPr>
            <p:cNvPr id="254" name="Group 110"/>
            <p:cNvGrpSpPr>
              <a:grpSpLocks/>
            </p:cNvGrpSpPr>
            <p:nvPr/>
          </p:nvGrpSpPr>
          <p:grpSpPr bwMode="auto">
            <a:xfrm>
              <a:off x="952" y="1016"/>
              <a:ext cx="2392" cy="624"/>
              <a:chOff x="952" y="1016"/>
              <a:chExt cx="2392" cy="624"/>
            </a:xfrm>
          </p:grpSpPr>
          <p:grpSp>
            <p:nvGrpSpPr>
              <p:cNvPr id="255" name="Group 111"/>
              <p:cNvGrpSpPr>
                <a:grpSpLocks/>
              </p:cNvGrpSpPr>
              <p:nvPr/>
            </p:nvGrpSpPr>
            <p:grpSpPr bwMode="auto">
              <a:xfrm>
                <a:off x="952" y="1016"/>
                <a:ext cx="616" cy="624"/>
                <a:chOff x="952" y="1016"/>
                <a:chExt cx="616" cy="624"/>
              </a:xfrm>
            </p:grpSpPr>
            <p:sp>
              <p:nvSpPr>
                <p:cNvPr id="268" name="Oval 2"/>
                <p:cNvSpPr>
                  <a:spLocks noChangeArrowheads="1"/>
                </p:cNvSpPr>
                <p:nvPr/>
              </p:nvSpPr>
              <p:spPr bwMode="auto">
                <a:xfrm>
                  <a:off x="952" y="101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69" name="Group 111"/>
                <p:cNvGrpSpPr>
                  <a:grpSpLocks noChangeAspect="1"/>
                </p:cNvGrpSpPr>
                <p:nvPr/>
              </p:nvGrpSpPr>
              <p:grpSpPr bwMode="auto">
                <a:xfrm>
                  <a:off x="1088" y="1264"/>
                  <a:ext cx="240" cy="192"/>
                  <a:chOff x="4032" y="2544"/>
                  <a:chExt cx="240" cy="192"/>
                </a:xfrm>
              </p:grpSpPr>
              <p:sp>
                <p:nvSpPr>
                  <p:cNvPr id="273" name="Line 112"/>
                  <p:cNvSpPr>
                    <a:spLocks noChangeAspect="1" noChangeShapeType="1"/>
                  </p:cNvSpPr>
                  <p:nvPr/>
                </p:nvSpPr>
                <p:spPr bwMode="auto">
                  <a:xfrm>
                    <a:off x="417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4" name="Line 113"/>
                  <p:cNvSpPr>
                    <a:spLocks noChangeAspect="1" noChangeShapeType="1"/>
                  </p:cNvSpPr>
                  <p:nvPr/>
                </p:nvSpPr>
                <p:spPr bwMode="auto">
                  <a:xfrm>
                    <a:off x="4128"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5" name="Line 114"/>
                  <p:cNvSpPr>
                    <a:spLocks noChangeAspect="1" noChangeShapeType="1"/>
                  </p:cNvSpPr>
                  <p:nvPr/>
                </p:nvSpPr>
                <p:spPr bwMode="auto">
                  <a:xfrm>
                    <a:off x="4176"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6" name="Line 115"/>
                  <p:cNvSpPr>
                    <a:spLocks noChangeAspect="1" noChangeShapeType="1"/>
                  </p:cNvSpPr>
                  <p:nvPr/>
                </p:nvSpPr>
                <p:spPr bwMode="auto">
                  <a:xfrm>
                    <a:off x="4176"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7" name="Line 116"/>
                  <p:cNvSpPr>
                    <a:spLocks noChangeAspect="1" noChangeShapeType="1"/>
                  </p:cNvSpPr>
                  <p:nvPr/>
                </p:nvSpPr>
                <p:spPr bwMode="auto">
                  <a:xfrm>
                    <a:off x="4032"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70" name="Line 123"/>
                <p:cNvSpPr>
                  <a:spLocks noChangeShapeType="1"/>
                </p:cNvSpPr>
                <p:nvPr/>
              </p:nvSpPr>
              <p:spPr bwMode="auto">
                <a:xfrm>
                  <a:off x="1328" y="1168"/>
                  <a:ext cx="0" cy="144"/>
                </a:xfrm>
                <a:prstGeom prst="line">
                  <a:avLst/>
                </a:prstGeom>
                <a:noFill/>
                <a:ln w="19050">
                  <a:solidFill>
                    <a:srgbClr val="FF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1" name="Line 125"/>
                <p:cNvSpPr>
                  <a:spLocks noChangeShapeType="1"/>
                </p:cNvSpPr>
                <p:nvPr/>
              </p:nvSpPr>
              <p:spPr bwMode="auto">
                <a:xfrm flipH="1">
                  <a:off x="992" y="1360"/>
                  <a:ext cx="96" cy="0"/>
                </a:xfrm>
                <a:prstGeom prst="line">
                  <a:avLst/>
                </a:prstGeom>
                <a:noFill/>
                <a:ln w="19050">
                  <a:solidFill>
                    <a:srgbClr val="000000"/>
                  </a:solidFill>
                  <a:round/>
                  <a:headE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2" name="Rectangle 129"/>
                <p:cNvSpPr>
                  <a:spLocks noChangeArrowheads="1"/>
                </p:cNvSpPr>
                <p:nvPr/>
              </p:nvSpPr>
              <p:spPr bwMode="auto">
                <a:xfrm>
                  <a:off x="1376" y="1312"/>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9</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256" name="Group 122"/>
              <p:cNvGrpSpPr>
                <a:grpSpLocks/>
              </p:cNvGrpSpPr>
              <p:nvPr/>
            </p:nvGrpSpPr>
            <p:grpSpPr bwMode="auto">
              <a:xfrm>
                <a:off x="1119" y="1016"/>
                <a:ext cx="2225" cy="624"/>
                <a:chOff x="1119" y="1016"/>
                <a:chExt cx="2225" cy="624"/>
              </a:xfrm>
            </p:grpSpPr>
            <p:sp>
              <p:nvSpPr>
                <p:cNvPr id="257" name="Oval 3"/>
                <p:cNvSpPr>
                  <a:spLocks noChangeArrowheads="1"/>
                </p:cNvSpPr>
                <p:nvPr/>
              </p:nvSpPr>
              <p:spPr bwMode="auto">
                <a:xfrm>
                  <a:off x="2696" y="1016"/>
                  <a:ext cx="616" cy="624"/>
                </a:xfrm>
                <a:prstGeom prst="ellipse">
                  <a:avLst/>
                </a:prstGeom>
                <a:solidFill>
                  <a:schemeClr val="accent1">
                    <a:lumMod val="40000"/>
                    <a:lumOff val="60000"/>
                  </a:schemeClr>
                </a:solidFill>
                <a:ln w="9525" algn="ctr">
                  <a:noFill/>
                  <a:round/>
                  <a:headEnd/>
                  <a:tailE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58" name="Group 117"/>
                <p:cNvGrpSpPr>
                  <a:grpSpLocks noChangeAspect="1"/>
                </p:cNvGrpSpPr>
                <p:nvPr/>
              </p:nvGrpSpPr>
              <p:grpSpPr bwMode="auto">
                <a:xfrm>
                  <a:off x="3008" y="1264"/>
                  <a:ext cx="240" cy="192"/>
                  <a:chOff x="3360" y="2544"/>
                  <a:chExt cx="240" cy="192"/>
                </a:xfrm>
              </p:grpSpPr>
              <p:sp>
                <p:nvSpPr>
                  <p:cNvPr id="263" name="Line 118"/>
                  <p:cNvSpPr>
                    <a:spLocks noChangeAspect="1" noChangeShapeType="1"/>
                  </p:cNvSpPr>
                  <p:nvPr/>
                </p:nvSpPr>
                <p:spPr bwMode="auto">
                  <a:xfrm>
                    <a:off x="3456" y="2544"/>
                    <a:ext cx="0"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4" name="Line 119"/>
                  <p:cNvSpPr>
                    <a:spLocks noChangeAspect="1" noChangeShapeType="1"/>
                  </p:cNvSpPr>
                  <p:nvPr/>
                </p:nvSpPr>
                <p:spPr bwMode="auto">
                  <a:xfrm>
                    <a:off x="3504" y="2592"/>
                    <a:ext cx="0" cy="96"/>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5" name="Line 120"/>
                  <p:cNvSpPr>
                    <a:spLocks noChangeAspect="1" noChangeShapeType="1"/>
                  </p:cNvSpPr>
                  <p:nvPr/>
                </p:nvSpPr>
                <p:spPr bwMode="auto">
                  <a:xfrm>
                    <a:off x="3360" y="2592"/>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6" name="Line 121"/>
                  <p:cNvSpPr>
                    <a:spLocks noChangeAspect="1" noChangeShapeType="1"/>
                  </p:cNvSpPr>
                  <p:nvPr/>
                </p:nvSpPr>
                <p:spPr bwMode="auto">
                  <a:xfrm>
                    <a:off x="3360" y="2688"/>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7" name="Line 122"/>
                  <p:cNvSpPr>
                    <a:spLocks noChangeAspect="1" noChangeShapeType="1"/>
                  </p:cNvSpPr>
                  <p:nvPr/>
                </p:nvSpPr>
                <p:spPr bwMode="auto">
                  <a:xfrm>
                    <a:off x="3504" y="2640"/>
                    <a:ext cx="96" cy="0"/>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59" name="Line 124"/>
                <p:cNvSpPr>
                  <a:spLocks noChangeShapeType="1"/>
                </p:cNvSpPr>
                <p:nvPr/>
              </p:nvSpPr>
              <p:spPr bwMode="auto">
                <a:xfrm>
                  <a:off x="3008" y="1168"/>
                  <a:ext cx="0" cy="144"/>
                </a:xfrm>
                <a:prstGeom prst="line">
                  <a:avLst/>
                </a:prstGeom>
                <a:noFill/>
                <a:ln w="19050">
                  <a:solidFill>
                    <a:srgbClr val="FF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0" name="Line 126"/>
                <p:cNvSpPr>
                  <a:spLocks noChangeShapeType="1"/>
                </p:cNvSpPr>
                <p:nvPr/>
              </p:nvSpPr>
              <p:spPr bwMode="auto">
                <a:xfrm flipH="1">
                  <a:off x="3248" y="1360"/>
                  <a:ext cx="96" cy="0"/>
                </a:xfrm>
                <a:prstGeom prst="line">
                  <a:avLst/>
                </a:prstGeom>
                <a:noFill/>
                <a:ln w="19050">
                  <a:solidFill>
                    <a:srgbClr val="000000"/>
                  </a:solidFill>
                  <a:round/>
                  <a:headEnd type="oval" w="med" len="me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1" name="Rectangle 128"/>
                <p:cNvSpPr>
                  <a:spLocks noChangeArrowheads="1"/>
                </p:cNvSpPr>
                <p:nvPr/>
              </p:nvSpPr>
              <p:spPr bwMode="auto">
                <a:xfrm>
                  <a:off x="2768" y="1264"/>
                  <a:ext cx="224"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10</a:t>
                  </a:r>
                  <a:endParaRPr kumimoji="0" lang="en-US" altLang="zh-CN" b="0" i="0" u="none" strike="noStrike" kern="0" cap="none" spc="0" normalizeH="0" baseline="0" noProof="0" dirty="0">
                    <a:ln>
                      <a:noFill/>
                    </a:ln>
                    <a:solidFill>
                      <a:srgbClr val="FF6600"/>
                    </a:solidFill>
                    <a:effectLst/>
                    <a:uLnTx/>
                    <a:uFillTx/>
                    <a:latin typeface="+mn-ea"/>
                  </a:endParaRPr>
                </a:p>
              </p:txBody>
            </p:sp>
            <p:sp>
              <p:nvSpPr>
                <p:cNvPr id="262" name="Rectangle 131"/>
                <p:cNvSpPr>
                  <a:spLocks noChangeArrowheads="1"/>
                </p:cNvSpPr>
                <p:nvPr/>
              </p:nvSpPr>
              <p:spPr bwMode="auto">
                <a:xfrm>
                  <a:off x="2816" y="1043"/>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sp>
              <p:nvSpPr>
                <p:cNvPr id="295" name="Rectangle 131"/>
                <p:cNvSpPr>
                  <a:spLocks noChangeArrowheads="1"/>
                </p:cNvSpPr>
                <p:nvPr/>
              </p:nvSpPr>
              <p:spPr bwMode="auto">
                <a:xfrm>
                  <a:off x="1119" y="1032"/>
                  <a:ext cx="192"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grpSp>
        </p:grpSp>
        <p:sp>
          <p:nvSpPr>
            <p:cNvPr id="147" name="Rectangle 127">
              <a:extLst>
                <a:ext uri="{FF2B5EF4-FFF2-40B4-BE49-F238E27FC236}">
                  <a16:creationId xmlns:a16="http://schemas.microsoft.com/office/drawing/2014/main" id="{5DA8ACC2-FD5D-4622-B640-B15BEF17CAFD}"/>
                </a:ext>
              </a:extLst>
            </p:cNvPr>
            <p:cNvSpPr>
              <a:spLocks noChangeArrowheads="1"/>
            </p:cNvSpPr>
            <p:nvPr/>
          </p:nvSpPr>
          <p:spPr bwMode="auto">
            <a:xfrm>
              <a:off x="680" y="1320"/>
              <a:ext cx="456" cy="290"/>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FF6600"/>
                  </a:solidFill>
                  <a:effectLst/>
                  <a:uLnTx/>
                  <a:uFillTx/>
                  <a:latin typeface="+mn-ea"/>
                </a:rPr>
                <a:t>预充</a:t>
              </a:r>
            </a:p>
          </p:txBody>
        </p:sp>
      </p:grpSp>
      <p:sp>
        <p:nvSpPr>
          <p:cNvPr id="278" name="Rectangle 132"/>
          <p:cNvSpPr>
            <a:spLocks noChangeArrowheads="1"/>
          </p:cNvSpPr>
          <p:nvPr/>
        </p:nvSpPr>
        <p:spPr bwMode="auto">
          <a:xfrm>
            <a:off x="697937" y="2545343"/>
            <a:ext cx="1328573"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0000FF"/>
                </a:solidFill>
                <a:latin typeface="+mn-ea"/>
              </a:rPr>
              <a:t>X</a:t>
            </a:r>
            <a:r>
              <a:rPr lang="zh-CN" altLang="en-US">
                <a:solidFill>
                  <a:srgbClr val="0000FF"/>
                </a:solidFill>
                <a:latin typeface="+mn-ea"/>
              </a:rPr>
              <a:t>地址译码线</a:t>
            </a:r>
          </a:p>
        </p:txBody>
      </p:sp>
      <p:sp>
        <p:nvSpPr>
          <p:cNvPr id="279" name="Rectangle 133"/>
          <p:cNvSpPr>
            <a:spLocks noChangeArrowheads="1"/>
          </p:cNvSpPr>
          <p:nvPr/>
        </p:nvSpPr>
        <p:spPr bwMode="auto">
          <a:xfrm>
            <a:off x="3064457" y="5949811"/>
            <a:ext cx="1328573" cy="249107"/>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dirty="0">
                <a:solidFill>
                  <a:srgbClr val="0000FF"/>
                </a:solidFill>
                <a:latin typeface="+mn-ea"/>
              </a:rPr>
              <a:t>Y</a:t>
            </a:r>
            <a:r>
              <a:rPr lang="zh-CN" altLang="en-US" dirty="0">
                <a:solidFill>
                  <a:srgbClr val="0000FF"/>
                </a:solidFill>
                <a:latin typeface="+mn-ea"/>
              </a:rPr>
              <a:t>地址译码线</a:t>
            </a:r>
          </a:p>
        </p:txBody>
      </p:sp>
      <p:sp>
        <p:nvSpPr>
          <p:cNvPr id="280" name="Rectangle 134"/>
          <p:cNvSpPr>
            <a:spLocks noChangeArrowheads="1"/>
          </p:cNvSpPr>
          <p:nvPr/>
        </p:nvSpPr>
        <p:spPr bwMode="auto">
          <a:xfrm>
            <a:off x="2898386" y="254534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b="1" dirty="0">
                <a:latin typeface="+mn-ea"/>
              </a:rPr>
              <a:t>A</a:t>
            </a:r>
          </a:p>
        </p:txBody>
      </p:sp>
      <p:sp>
        <p:nvSpPr>
          <p:cNvPr id="281" name="Rectangle 135"/>
          <p:cNvSpPr>
            <a:spLocks noChangeArrowheads="1"/>
          </p:cNvSpPr>
          <p:nvPr/>
        </p:nvSpPr>
        <p:spPr bwMode="auto">
          <a:xfrm>
            <a:off x="4393030" y="2545343"/>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b="1" dirty="0">
                <a:latin typeface="+mn-ea"/>
              </a:rPr>
              <a:t>B</a:t>
            </a:r>
          </a:p>
        </p:txBody>
      </p:sp>
      <p:sp>
        <p:nvSpPr>
          <p:cNvPr id="282" name="Rectangle 136"/>
          <p:cNvSpPr>
            <a:spLocks noChangeArrowheads="1"/>
          </p:cNvSpPr>
          <p:nvPr/>
        </p:nvSpPr>
        <p:spPr bwMode="auto">
          <a:xfrm>
            <a:off x="3064457" y="3790880"/>
            <a:ext cx="332143"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1</a:t>
            </a:r>
            <a:endParaRPr lang="en-US" altLang="zh-CN" dirty="0">
              <a:solidFill>
                <a:srgbClr val="FF6600"/>
              </a:solidFill>
              <a:latin typeface="+mn-ea"/>
            </a:endParaRPr>
          </a:p>
        </p:txBody>
      </p:sp>
      <p:sp>
        <p:nvSpPr>
          <p:cNvPr id="283" name="Rectangle 137"/>
          <p:cNvSpPr>
            <a:spLocks noChangeArrowheads="1"/>
          </p:cNvSpPr>
          <p:nvPr/>
        </p:nvSpPr>
        <p:spPr bwMode="auto">
          <a:xfrm>
            <a:off x="3811780" y="3790880"/>
            <a:ext cx="332143"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2</a:t>
            </a:r>
            <a:endParaRPr lang="en-US" altLang="zh-CN" dirty="0">
              <a:solidFill>
                <a:srgbClr val="FF6600"/>
              </a:solidFill>
              <a:latin typeface="+mn-ea"/>
            </a:endParaRPr>
          </a:p>
        </p:txBody>
      </p:sp>
      <p:sp>
        <p:nvSpPr>
          <p:cNvPr id="284" name="Rectangle 138"/>
          <p:cNvSpPr>
            <a:spLocks noChangeArrowheads="1"/>
          </p:cNvSpPr>
          <p:nvPr/>
        </p:nvSpPr>
        <p:spPr bwMode="auto">
          <a:xfrm>
            <a:off x="2400171" y="4704274"/>
            <a:ext cx="249107" cy="332143"/>
          </a:xfrm>
          <a:prstGeom prst="rect">
            <a:avLst/>
          </a:prstGeom>
          <a:noFill/>
          <a:ln w="12700">
            <a:noFill/>
            <a:miter lim="800000"/>
            <a:headEnd/>
            <a:tailEnd/>
          </a:ln>
        </p:spPr>
        <p:txBody>
          <a:bodyPr lIns="12700" tIns="12700" rIns="12700" bIns="12700"/>
          <a:lstStyle/>
          <a:p>
            <a:pPr algn="just" fontAlgn="base">
              <a:spcBef>
                <a:spcPct val="0"/>
              </a:spcBef>
              <a:spcAft>
                <a:spcPct val="0"/>
              </a:spcAft>
            </a:pPr>
            <a:r>
              <a:rPr lang="en-US" altLang="zh-CN">
                <a:solidFill>
                  <a:srgbClr val="FF6600"/>
                </a:solidFill>
                <a:latin typeface="+mn-ea"/>
              </a:rPr>
              <a:t>D</a:t>
            </a:r>
          </a:p>
        </p:txBody>
      </p:sp>
      <p:grpSp>
        <p:nvGrpSpPr>
          <p:cNvPr id="285" name="Group 140"/>
          <p:cNvGrpSpPr>
            <a:grpSpLocks/>
          </p:cNvGrpSpPr>
          <p:nvPr/>
        </p:nvGrpSpPr>
        <p:grpSpPr bwMode="auto">
          <a:xfrm>
            <a:off x="4974281" y="4704274"/>
            <a:ext cx="249107" cy="332143"/>
            <a:chOff x="5040" y="2688"/>
            <a:chExt cx="144" cy="192"/>
          </a:xfrm>
        </p:grpSpPr>
        <p:sp>
          <p:nvSpPr>
            <p:cNvPr id="286" name="Rectangle 141"/>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a:ln>
                    <a:noFill/>
                  </a:ln>
                  <a:solidFill>
                    <a:srgbClr val="FF6600"/>
                  </a:solidFill>
                  <a:effectLst/>
                  <a:uLnTx/>
                  <a:uFillTx/>
                  <a:latin typeface="+mn-ea"/>
                </a:rPr>
                <a:t>D</a:t>
              </a:r>
            </a:p>
          </p:txBody>
        </p:sp>
        <p:sp>
          <p:nvSpPr>
            <p:cNvPr id="287" name="Line 142"/>
            <p:cNvSpPr>
              <a:spLocks noChangeShapeType="1"/>
            </p:cNvSpPr>
            <p:nvPr/>
          </p:nvSpPr>
          <p:spPr bwMode="auto">
            <a:xfrm>
              <a:off x="5040" y="2688"/>
              <a:ext cx="96" cy="0"/>
            </a:xfrm>
            <a:prstGeom prst="line">
              <a:avLst/>
            </a:prstGeom>
            <a:noFill/>
            <a:ln w="19050">
              <a:solidFill>
                <a:srgbClr val="FF66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89" name="Line 63"/>
          <p:cNvSpPr>
            <a:spLocks noChangeShapeType="1"/>
          </p:cNvSpPr>
          <p:nvPr/>
        </p:nvSpPr>
        <p:spPr bwMode="auto">
          <a:xfrm>
            <a:off x="5181870" y="1881057"/>
            <a:ext cx="0" cy="3321432"/>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0" name="Line 61"/>
          <p:cNvSpPr>
            <a:spLocks noChangeShapeType="1"/>
          </p:cNvSpPr>
          <p:nvPr/>
        </p:nvSpPr>
        <p:spPr bwMode="auto">
          <a:xfrm>
            <a:off x="2275617" y="1881057"/>
            <a:ext cx="0" cy="3321432"/>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2" name="Rectangle 166"/>
          <p:cNvSpPr txBox="1">
            <a:spLocks noChangeArrowheads="1"/>
          </p:cNvSpPr>
          <p:nvPr/>
        </p:nvSpPr>
        <p:spPr bwMode="auto">
          <a:xfrm>
            <a:off x="6842585" y="3592651"/>
            <a:ext cx="4605503" cy="2606267"/>
          </a:xfrm>
          <a:prstGeom prst="rect">
            <a:avLst/>
          </a:prstGeom>
          <a:solidFill>
            <a:schemeClr val="bg1"/>
          </a:solid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r>
              <a:rPr lang="en-US" altLang="zh-CN" sz="2600" b="1" dirty="0">
                <a:latin typeface="+mn-ea"/>
              </a:rPr>
              <a:t>DRAM</a:t>
            </a:r>
            <a:r>
              <a:rPr lang="zh-CN" altLang="en-US" sz="2600" b="1" dirty="0">
                <a:latin typeface="+mn-ea"/>
              </a:rPr>
              <a:t>存储原理</a:t>
            </a: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利用电容电荷存储数据</a:t>
            </a: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电容不能永久保存电荷</a:t>
            </a: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必须增加额外电路补充</a:t>
            </a:r>
          </a:p>
        </p:txBody>
      </p:sp>
      <p:sp>
        <p:nvSpPr>
          <p:cNvPr id="293" name="矩形 292"/>
          <p:cNvSpPr/>
          <p:nvPr/>
        </p:nvSpPr>
        <p:spPr>
          <a:xfrm>
            <a:off x="6849922" y="2609754"/>
            <a:ext cx="4491935" cy="738664"/>
          </a:xfrm>
          <a:prstGeom prst="rect">
            <a:avLst/>
          </a:prstGeom>
        </p:spPr>
        <p:txBody>
          <a:bodyPr wrap="none">
            <a:spAutoFit/>
          </a:bodyPr>
          <a:lstStyle/>
          <a:p>
            <a:pPr>
              <a:lnSpc>
                <a:spcPct val="150000"/>
              </a:lnSpc>
              <a:buClr>
                <a:srgbClr val="FFC000"/>
              </a:buClr>
              <a:buFont typeface="Wingdings" pitchFamily="2" charset="2"/>
              <a:buChar char="n"/>
              <a:defRPr/>
            </a:pP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9</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10</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7</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8</a:t>
            </a:r>
            <a:r>
              <a:rPr lang="zh-CN" altLang="en-US" sz="2800" dirty="0">
                <a:solidFill>
                  <a:schemeClr val="tx1">
                    <a:lumMod val="75000"/>
                    <a:lumOff val="25000"/>
                  </a:schemeClr>
                </a:solidFill>
                <a:latin typeface="+mn-ea"/>
              </a:rPr>
              <a:t>共享电路</a:t>
            </a:r>
          </a:p>
        </p:txBody>
      </p:sp>
    </p:spTree>
    <p:extLst>
      <p:ext uri="{BB962C8B-B14F-4D97-AF65-F5344CB8AC3E}">
        <p14:creationId xmlns:p14="http://schemas.microsoft.com/office/powerpoint/2010/main" val="387545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wipe(left)">
                                      <p:cBhvr>
                                        <p:cTn id="7" dur="5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wipe(left)">
                                      <p:cBhvr>
                                        <p:cTn id="12" dur="5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animEffect transition="in" filter="wipe(left)">
                                      <p:cBhvr>
                                        <p:cTn id="17" dur="500"/>
                                        <p:tgtEl>
                                          <p:spTgt spid="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2">
                                            <p:txEl>
                                              <p:pRg st="3" end="3"/>
                                            </p:txEl>
                                          </p:spTgt>
                                        </p:tgtEl>
                                        <p:attrNameLst>
                                          <p:attrName>style.visibility</p:attrName>
                                        </p:attrNameLst>
                                      </p:cBhvr>
                                      <p:to>
                                        <p:strVal val="visible"/>
                                      </p:to>
                                    </p:set>
                                    <p:animEffect transition="in" filter="wipe(left)">
                                      <p:cBhvr>
                                        <p:cTn id="22" dur="500"/>
                                        <p:tgtEl>
                                          <p:spTgt spid="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wipe(down)">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wipe(down)">
                                      <p:cBhvr>
                                        <p:cTn id="32" dur="500"/>
                                        <p:tgtEl>
                                          <p:spTgt spid="1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52"/>
                                        </p:tgtEl>
                                        <p:attrNameLst>
                                          <p:attrName>style.visibility</p:attrName>
                                        </p:attrNameLst>
                                      </p:cBhvr>
                                      <p:to>
                                        <p:strVal val="visible"/>
                                      </p:to>
                                    </p:set>
                                    <p:animEffect transition="in" filter="wipe(down)">
                                      <p:cBhvr>
                                        <p:cTn id="37" dur="500"/>
                                        <p:tgtEl>
                                          <p:spTgt spid="2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3"/>
                                        </p:tgtEl>
                                        <p:attrNameLst>
                                          <p:attrName>style.visibility</p:attrName>
                                        </p:attrNameLst>
                                      </p:cBhvr>
                                      <p:to>
                                        <p:strVal val="visible"/>
                                      </p:to>
                                    </p:set>
                                    <p:animEffect transition="in" filter="wipe(left)">
                                      <p:cBhvr>
                                        <p:cTn id="42"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 name="Line 105"/>
          <p:cNvSpPr>
            <a:spLocks noChangeShapeType="1"/>
          </p:cNvSpPr>
          <p:nvPr/>
        </p:nvSpPr>
        <p:spPr bwMode="auto">
          <a:xfrm>
            <a:off x="2172544" y="2373778"/>
            <a:ext cx="4186119" cy="0"/>
          </a:xfrm>
          <a:prstGeom prst="line">
            <a:avLst/>
          </a:prstGeom>
          <a:noFill/>
          <a:ln w="19050">
            <a:solidFill>
              <a:schemeClr val="tx1"/>
            </a:solidFill>
            <a:round/>
            <a:headEnd/>
            <a:tailEnd/>
          </a:ln>
        </p:spPr>
        <p:txBody>
          <a:bodyPr/>
          <a:lstStyle/>
          <a:p>
            <a:endParaRPr lang="zh-CN" altLang="en-US">
              <a:latin typeface="+mn-ea"/>
            </a:endParaRPr>
          </a:p>
        </p:txBody>
      </p:sp>
      <p:sp>
        <p:nvSpPr>
          <p:cNvPr id="181250" name="Rectangle 15"/>
          <p:cNvSpPr>
            <a:spLocks noGrp="1" noChangeArrowheads="1"/>
          </p:cNvSpPr>
          <p:nvPr>
            <p:ph type="title"/>
          </p:nvPr>
        </p:nvSpPr>
        <p:spPr/>
        <p:txBody>
          <a:bodyPr/>
          <a:lstStyle/>
          <a:p>
            <a:pPr eaLnBrk="1" hangingPunct="1"/>
            <a:r>
              <a:rPr lang="zh-CN" altLang="en-US"/>
              <a:t>四管</a:t>
            </a:r>
            <a:r>
              <a:rPr lang="en-US" altLang="zh-CN"/>
              <a:t>DRAM</a:t>
            </a:r>
            <a:r>
              <a:rPr lang="zh-CN" altLang="en-US"/>
              <a:t>存储器写操作</a:t>
            </a:r>
          </a:p>
        </p:txBody>
      </p:sp>
      <p:grpSp>
        <p:nvGrpSpPr>
          <p:cNvPr id="181249" name="Group 2"/>
          <p:cNvGrpSpPr>
            <a:grpSpLocks/>
          </p:cNvGrpSpPr>
          <p:nvPr/>
        </p:nvGrpSpPr>
        <p:grpSpPr bwMode="auto">
          <a:xfrm>
            <a:off x="2814417" y="5135063"/>
            <a:ext cx="2930283" cy="334889"/>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51" name="Rectangle 16"/>
          <p:cNvSpPr>
            <a:spLocks noChangeArrowheads="1"/>
          </p:cNvSpPr>
          <p:nvPr/>
        </p:nvSpPr>
        <p:spPr bwMode="auto">
          <a:xfrm>
            <a:off x="1628350" y="4545519"/>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81252" name="Line 17"/>
          <p:cNvSpPr>
            <a:spLocks noChangeAspect="1" noChangeShapeType="1"/>
          </p:cNvSpPr>
          <p:nvPr/>
        </p:nvSpPr>
        <p:spPr bwMode="auto">
          <a:xfrm>
            <a:off x="3470243" y="2874559"/>
            <a:ext cx="502334" cy="0"/>
          </a:xfrm>
          <a:prstGeom prst="line">
            <a:avLst/>
          </a:prstGeom>
          <a:noFill/>
          <a:ln w="19050">
            <a:solidFill>
              <a:schemeClr val="tx1"/>
            </a:solidFill>
            <a:round/>
            <a:headEnd/>
            <a:tailEnd/>
          </a:ln>
        </p:spPr>
        <p:txBody>
          <a:bodyPr/>
          <a:lstStyle/>
          <a:p>
            <a:endParaRPr lang="zh-CN" altLang="en-US">
              <a:latin typeface="+mn-ea"/>
            </a:endParaRPr>
          </a:p>
        </p:txBody>
      </p:sp>
      <p:grpSp>
        <p:nvGrpSpPr>
          <p:cNvPr id="5" name="Group 18"/>
          <p:cNvGrpSpPr>
            <a:grpSpLocks noChangeAspect="1"/>
          </p:cNvGrpSpPr>
          <p:nvPr/>
        </p:nvGrpSpPr>
        <p:grpSpPr bwMode="auto">
          <a:xfrm>
            <a:off x="3470243" y="3376893"/>
            <a:ext cx="418612" cy="334889"/>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254" name="Line 24"/>
          <p:cNvSpPr>
            <a:spLocks noChangeAspect="1" noChangeShapeType="1"/>
          </p:cNvSpPr>
          <p:nvPr/>
        </p:nvSpPr>
        <p:spPr bwMode="auto">
          <a:xfrm>
            <a:off x="3470243" y="2874559"/>
            <a:ext cx="0" cy="586057"/>
          </a:xfrm>
          <a:prstGeom prst="line">
            <a:avLst/>
          </a:prstGeom>
          <a:noFill/>
          <a:ln w="19050">
            <a:solidFill>
              <a:schemeClr val="tx1"/>
            </a:solidFill>
            <a:round/>
            <a:headEnd/>
            <a:tailEnd/>
          </a:ln>
        </p:spPr>
        <p:txBody>
          <a:bodyPr/>
          <a:lstStyle/>
          <a:p>
            <a:endParaRPr lang="zh-CN" altLang="en-US">
              <a:latin typeface="+mn-ea"/>
            </a:endParaRPr>
          </a:p>
        </p:txBody>
      </p:sp>
      <p:grpSp>
        <p:nvGrpSpPr>
          <p:cNvPr id="6" name="Group 25"/>
          <p:cNvGrpSpPr>
            <a:grpSpLocks noChangeAspect="1"/>
          </p:cNvGrpSpPr>
          <p:nvPr/>
        </p:nvGrpSpPr>
        <p:grpSpPr bwMode="auto">
          <a:xfrm>
            <a:off x="4642356" y="3376893"/>
            <a:ext cx="418612" cy="334889"/>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256" name="Line 31"/>
          <p:cNvSpPr>
            <a:spLocks noChangeAspect="1" noChangeShapeType="1"/>
          </p:cNvSpPr>
          <p:nvPr/>
        </p:nvSpPr>
        <p:spPr bwMode="auto">
          <a:xfrm>
            <a:off x="4642356" y="2874559"/>
            <a:ext cx="418612" cy="0"/>
          </a:xfrm>
          <a:prstGeom prst="line">
            <a:avLst/>
          </a:prstGeom>
          <a:noFill/>
          <a:ln w="19050">
            <a:solidFill>
              <a:schemeClr val="tx1"/>
            </a:solidFill>
            <a:round/>
            <a:headEnd/>
            <a:tailEnd/>
          </a:ln>
        </p:spPr>
        <p:txBody>
          <a:bodyPr/>
          <a:lstStyle/>
          <a:p>
            <a:endParaRPr lang="zh-CN" altLang="en-US">
              <a:latin typeface="+mn-ea"/>
            </a:endParaRPr>
          </a:p>
        </p:txBody>
      </p:sp>
      <p:sp>
        <p:nvSpPr>
          <p:cNvPr id="181257" name="Line 32"/>
          <p:cNvSpPr>
            <a:spLocks noChangeShapeType="1"/>
          </p:cNvSpPr>
          <p:nvPr/>
        </p:nvSpPr>
        <p:spPr bwMode="auto">
          <a:xfrm flipV="1">
            <a:off x="4056299" y="2874559"/>
            <a:ext cx="586057" cy="669779"/>
          </a:xfrm>
          <a:prstGeom prst="line">
            <a:avLst/>
          </a:prstGeom>
          <a:noFill/>
          <a:ln w="19050">
            <a:solidFill>
              <a:schemeClr val="tx1"/>
            </a:solidFill>
            <a:round/>
            <a:headEnd/>
            <a:tailEnd/>
          </a:ln>
        </p:spPr>
        <p:txBody>
          <a:bodyPr/>
          <a:lstStyle/>
          <a:p>
            <a:endParaRPr lang="zh-CN" altLang="en-US">
              <a:latin typeface="+mn-ea"/>
            </a:endParaRPr>
          </a:p>
        </p:txBody>
      </p:sp>
      <p:sp>
        <p:nvSpPr>
          <p:cNvPr id="181258" name="Line 33"/>
          <p:cNvSpPr>
            <a:spLocks noChangeAspect="1" noChangeShapeType="1"/>
          </p:cNvSpPr>
          <p:nvPr/>
        </p:nvSpPr>
        <p:spPr bwMode="auto">
          <a:xfrm>
            <a:off x="3470243" y="4130395"/>
            <a:ext cx="1590725" cy="0"/>
          </a:xfrm>
          <a:prstGeom prst="line">
            <a:avLst/>
          </a:prstGeom>
          <a:noFill/>
          <a:ln w="19050">
            <a:solidFill>
              <a:srgbClr val="008000"/>
            </a:solidFill>
            <a:round/>
            <a:headEnd/>
            <a:tailEnd/>
          </a:ln>
        </p:spPr>
        <p:txBody>
          <a:bodyPr/>
          <a:lstStyle/>
          <a:p>
            <a:endParaRPr lang="zh-CN" altLang="en-US">
              <a:latin typeface="+mn-ea"/>
            </a:endParaRPr>
          </a:p>
        </p:txBody>
      </p:sp>
      <p:sp>
        <p:nvSpPr>
          <p:cNvPr id="181259" name="Line 34"/>
          <p:cNvSpPr>
            <a:spLocks noChangeAspect="1" noChangeShapeType="1"/>
          </p:cNvSpPr>
          <p:nvPr/>
        </p:nvSpPr>
        <p:spPr bwMode="auto">
          <a:xfrm>
            <a:off x="3470243" y="3628061"/>
            <a:ext cx="0" cy="502334"/>
          </a:xfrm>
          <a:prstGeom prst="line">
            <a:avLst/>
          </a:prstGeom>
          <a:noFill/>
          <a:ln w="19050">
            <a:solidFill>
              <a:srgbClr val="008000"/>
            </a:solidFill>
            <a:round/>
            <a:headEnd/>
            <a:tailEnd/>
          </a:ln>
        </p:spPr>
        <p:txBody>
          <a:bodyPr/>
          <a:lstStyle/>
          <a:p>
            <a:endParaRPr lang="zh-CN" altLang="en-US">
              <a:latin typeface="+mn-ea"/>
            </a:endParaRPr>
          </a:p>
        </p:txBody>
      </p:sp>
      <p:sp>
        <p:nvSpPr>
          <p:cNvPr id="181260" name="Line 35"/>
          <p:cNvSpPr>
            <a:spLocks noChangeAspect="1" noChangeShapeType="1"/>
          </p:cNvSpPr>
          <p:nvPr/>
        </p:nvSpPr>
        <p:spPr bwMode="auto">
          <a:xfrm>
            <a:off x="5060968" y="3628061"/>
            <a:ext cx="0" cy="502334"/>
          </a:xfrm>
          <a:prstGeom prst="line">
            <a:avLst/>
          </a:prstGeom>
          <a:noFill/>
          <a:ln w="19050">
            <a:solidFill>
              <a:srgbClr val="008000"/>
            </a:solidFill>
            <a:round/>
            <a:headEnd/>
            <a:tailEnd/>
          </a:ln>
        </p:spPr>
        <p:txBody>
          <a:bodyPr/>
          <a:lstStyle/>
          <a:p>
            <a:endParaRPr lang="zh-CN" altLang="en-US">
              <a:latin typeface="+mn-ea"/>
            </a:endParaRPr>
          </a:p>
        </p:txBody>
      </p:sp>
      <p:sp>
        <p:nvSpPr>
          <p:cNvPr id="181261" name="Line 36"/>
          <p:cNvSpPr>
            <a:spLocks noChangeAspect="1" noChangeShapeType="1"/>
          </p:cNvSpPr>
          <p:nvPr/>
        </p:nvSpPr>
        <p:spPr bwMode="auto">
          <a:xfrm>
            <a:off x="5060968" y="2874559"/>
            <a:ext cx="0" cy="586057"/>
          </a:xfrm>
          <a:prstGeom prst="line">
            <a:avLst/>
          </a:prstGeom>
          <a:noFill/>
          <a:ln w="19050">
            <a:solidFill>
              <a:schemeClr val="tx1"/>
            </a:solidFill>
            <a:round/>
            <a:headEnd/>
            <a:tailEnd/>
          </a:ln>
        </p:spPr>
        <p:txBody>
          <a:bodyPr/>
          <a:lstStyle/>
          <a:p>
            <a:endParaRPr lang="zh-CN" altLang="en-US">
              <a:latin typeface="+mn-ea"/>
            </a:endParaRPr>
          </a:p>
        </p:txBody>
      </p:sp>
      <p:sp>
        <p:nvSpPr>
          <p:cNvPr id="181262" name="Line 37"/>
          <p:cNvSpPr>
            <a:spLocks noChangeAspect="1" noChangeShapeType="1"/>
          </p:cNvSpPr>
          <p:nvPr/>
        </p:nvSpPr>
        <p:spPr bwMode="auto">
          <a:xfrm>
            <a:off x="3135353" y="2874559"/>
            <a:ext cx="334889" cy="0"/>
          </a:xfrm>
          <a:prstGeom prst="line">
            <a:avLst/>
          </a:prstGeom>
          <a:noFill/>
          <a:ln w="19050">
            <a:solidFill>
              <a:schemeClr val="tx1"/>
            </a:solidFill>
            <a:round/>
            <a:headEnd/>
            <a:tailEnd type="oval" w="med" len="med"/>
          </a:ln>
        </p:spPr>
        <p:txBody>
          <a:bodyPr/>
          <a:lstStyle/>
          <a:p>
            <a:endParaRPr lang="zh-CN" altLang="en-US">
              <a:latin typeface="+mn-ea"/>
            </a:endParaRPr>
          </a:p>
        </p:txBody>
      </p:sp>
      <p:grpSp>
        <p:nvGrpSpPr>
          <p:cNvPr id="7" name="Group 38"/>
          <p:cNvGrpSpPr>
            <a:grpSpLocks/>
          </p:cNvGrpSpPr>
          <p:nvPr/>
        </p:nvGrpSpPr>
        <p:grpSpPr bwMode="auto">
          <a:xfrm>
            <a:off x="2884186" y="2455947"/>
            <a:ext cx="2762838" cy="418612"/>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64" name="Line 51"/>
          <p:cNvSpPr>
            <a:spLocks noChangeShapeType="1"/>
          </p:cNvSpPr>
          <p:nvPr/>
        </p:nvSpPr>
        <p:spPr bwMode="auto">
          <a:xfrm>
            <a:off x="2800464" y="1869891"/>
            <a:ext cx="0" cy="3348895"/>
          </a:xfrm>
          <a:prstGeom prst="line">
            <a:avLst/>
          </a:prstGeom>
          <a:noFill/>
          <a:ln w="19050">
            <a:solidFill>
              <a:schemeClr val="tx1"/>
            </a:solidFill>
            <a:round/>
            <a:headEnd/>
            <a:tailEnd/>
          </a:ln>
        </p:spPr>
        <p:txBody>
          <a:bodyPr/>
          <a:lstStyle/>
          <a:p>
            <a:endParaRPr lang="zh-CN" altLang="en-US">
              <a:latin typeface="+mn-ea"/>
            </a:endParaRPr>
          </a:p>
        </p:txBody>
      </p:sp>
      <p:sp>
        <p:nvSpPr>
          <p:cNvPr id="181265" name="Line 52"/>
          <p:cNvSpPr>
            <a:spLocks noChangeShapeType="1"/>
          </p:cNvSpPr>
          <p:nvPr/>
        </p:nvSpPr>
        <p:spPr bwMode="auto">
          <a:xfrm flipH="1">
            <a:off x="2800464" y="2874559"/>
            <a:ext cx="167445"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1266" name="Line 53"/>
          <p:cNvSpPr>
            <a:spLocks noChangeShapeType="1"/>
          </p:cNvSpPr>
          <p:nvPr/>
        </p:nvSpPr>
        <p:spPr bwMode="auto">
          <a:xfrm>
            <a:off x="5730747" y="1869891"/>
            <a:ext cx="0" cy="3348895"/>
          </a:xfrm>
          <a:prstGeom prst="line">
            <a:avLst/>
          </a:prstGeom>
          <a:noFill/>
          <a:ln w="19050">
            <a:solidFill>
              <a:schemeClr val="tx1"/>
            </a:solidFill>
            <a:round/>
            <a:headEnd/>
            <a:tailEnd/>
          </a:ln>
        </p:spPr>
        <p:txBody>
          <a:bodyPr/>
          <a:lstStyle/>
          <a:p>
            <a:endParaRPr lang="zh-CN" altLang="en-US">
              <a:latin typeface="+mn-ea"/>
            </a:endParaRPr>
          </a:p>
        </p:txBody>
      </p:sp>
      <p:sp>
        <p:nvSpPr>
          <p:cNvPr id="181267" name="Line 54"/>
          <p:cNvSpPr>
            <a:spLocks noChangeShapeType="1"/>
          </p:cNvSpPr>
          <p:nvPr/>
        </p:nvSpPr>
        <p:spPr bwMode="auto">
          <a:xfrm flipH="1">
            <a:off x="5563302" y="2874559"/>
            <a:ext cx="167445"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1268" name="Group 55"/>
          <p:cNvGrpSpPr>
            <a:grpSpLocks/>
          </p:cNvGrpSpPr>
          <p:nvPr/>
        </p:nvGrpSpPr>
        <p:grpSpPr bwMode="auto">
          <a:xfrm>
            <a:off x="4223744" y="4130395"/>
            <a:ext cx="83722" cy="251167"/>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en-US">
                <a:latin typeface="+mn-ea"/>
              </a:endParaRPr>
            </a:p>
          </p:txBody>
        </p:sp>
      </p:grpSp>
      <p:grpSp>
        <p:nvGrpSpPr>
          <p:cNvPr id="181271" name="Group 60"/>
          <p:cNvGrpSpPr>
            <a:grpSpLocks/>
          </p:cNvGrpSpPr>
          <p:nvPr/>
        </p:nvGrpSpPr>
        <p:grpSpPr bwMode="auto">
          <a:xfrm>
            <a:off x="2800464" y="5218803"/>
            <a:ext cx="2930283" cy="167445"/>
            <a:chOff x="1992" y="3312"/>
            <a:chExt cx="1680" cy="96"/>
          </a:xfrm>
        </p:grpSpPr>
        <p:grpSp>
          <p:nvGrpSpPr>
            <p:cNvPr id="181426" name="Group 61"/>
            <p:cNvGrpSpPr>
              <a:grpSpLocks noChangeAspect="1"/>
            </p:cNvGrpSpPr>
            <p:nvPr/>
          </p:nvGrpSpPr>
          <p:grpSpPr bwMode="auto">
            <a:xfrm>
              <a:off x="1992" y="3312"/>
              <a:ext cx="96" cy="96"/>
              <a:chOff x="3360" y="2592"/>
              <a:chExt cx="96" cy="96"/>
            </a:xfrm>
          </p:grpSpPr>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427" name="Group 67"/>
            <p:cNvGrpSpPr>
              <a:grpSpLocks noChangeAspect="1"/>
            </p:cNvGrpSpPr>
            <p:nvPr/>
          </p:nvGrpSpPr>
          <p:grpSpPr bwMode="auto">
            <a:xfrm>
              <a:off x="3432" y="3312"/>
              <a:ext cx="240" cy="96"/>
              <a:chOff x="4032" y="2592"/>
              <a:chExt cx="240" cy="96"/>
            </a:xfrm>
          </p:grpSpPr>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1272" name="Line 73"/>
          <p:cNvSpPr>
            <a:spLocks noChangeShapeType="1"/>
          </p:cNvSpPr>
          <p:nvPr/>
        </p:nvSpPr>
        <p:spPr bwMode="auto">
          <a:xfrm>
            <a:off x="3219076" y="5302508"/>
            <a:ext cx="2093059" cy="0"/>
          </a:xfrm>
          <a:prstGeom prst="line">
            <a:avLst/>
          </a:prstGeom>
          <a:noFill/>
          <a:ln w="19050">
            <a:solidFill>
              <a:schemeClr val="tx1"/>
            </a:solidFill>
            <a:round/>
            <a:headEnd/>
            <a:tailEnd/>
          </a:ln>
        </p:spPr>
        <p:txBody>
          <a:bodyPr/>
          <a:lstStyle/>
          <a:p>
            <a:endParaRPr lang="zh-CN" altLang="en-US">
              <a:latin typeface="+mn-ea"/>
            </a:endParaRPr>
          </a:p>
        </p:txBody>
      </p:sp>
      <p:sp>
        <p:nvSpPr>
          <p:cNvPr id="181273" name="Line 74"/>
          <p:cNvSpPr>
            <a:spLocks noChangeShapeType="1"/>
          </p:cNvSpPr>
          <p:nvPr/>
        </p:nvSpPr>
        <p:spPr bwMode="auto">
          <a:xfrm>
            <a:off x="2800464" y="5386230"/>
            <a:ext cx="0" cy="586057"/>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4" name="Line 75"/>
          <p:cNvSpPr>
            <a:spLocks noChangeShapeType="1"/>
          </p:cNvSpPr>
          <p:nvPr/>
        </p:nvSpPr>
        <p:spPr bwMode="auto">
          <a:xfrm>
            <a:off x="5730747" y="5386230"/>
            <a:ext cx="0" cy="586057"/>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5" name="Line 76"/>
          <p:cNvSpPr>
            <a:spLocks noChangeShapeType="1"/>
          </p:cNvSpPr>
          <p:nvPr/>
        </p:nvSpPr>
        <p:spPr bwMode="auto">
          <a:xfrm>
            <a:off x="4223744" y="5302508"/>
            <a:ext cx="0" cy="669779"/>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1276" name="Rectangle 77"/>
          <p:cNvSpPr>
            <a:spLocks noChangeArrowheads="1"/>
          </p:cNvSpPr>
          <p:nvPr/>
        </p:nvSpPr>
        <p:spPr bwMode="auto">
          <a:xfrm>
            <a:off x="3135353" y="3460616"/>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1277" name="Rectangle 78"/>
          <p:cNvSpPr>
            <a:spLocks noChangeArrowheads="1"/>
          </p:cNvSpPr>
          <p:nvPr/>
        </p:nvSpPr>
        <p:spPr bwMode="auto">
          <a:xfrm>
            <a:off x="5228413" y="3460616"/>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1278" name="Rectangle 79"/>
          <p:cNvSpPr>
            <a:spLocks noChangeArrowheads="1"/>
          </p:cNvSpPr>
          <p:nvPr/>
        </p:nvSpPr>
        <p:spPr bwMode="auto">
          <a:xfrm>
            <a:off x="2884186" y="2874559"/>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1279" name="Rectangle 80"/>
          <p:cNvSpPr>
            <a:spLocks noChangeArrowheads="1"/>
          </p:cNvSpPr>
          <p:nvPr/>
        </p:nvSpPr>
        <p:spPr bwMode="auto">
          <a:xfrm>
            <a:off x="2465574" y="5135063"/>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1280" name="Rectangle 81"/>
          <p:cNvSpPr>
            <a:spLocks noChangeArrowheads="1"/>
          </p:cNvSpPr>
          <p:nvPr/>
        </p:nvSpPr>
        <p:spPr bwMode="auto">
          <a:xfrm>
            <a:off x="5814469" y="5135063"/>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1281" name="Rectangle 82"/>
          <p:cNvSpPr>
            <a:spLocks noChangeArrowheads="1"/>
          </p:cNvSpPr>
          <p:nvPr/>
        </p:nvSpPr>
        <p:spPr bwMode="auto">
          <a:xfrm>
            <a:off x="5479580" y="2874559"/>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1282" name="Rectangle 83"/>
          <p:cNvSpPr>
            <a:spLocks noChangeArrowheads="1"/>
          </p:cNvSpPr>
          <p:nvPr/>
        </p:nvSpPr>
        <p:spPr bwMode="auto">
          <a:xfrm>
            <a:off x="2842325" y="5721120"/>
            <a:ext cx="376751" cy="25116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sp>
        <p:nvSpPr>
          <p:cNvPr id="181283" name="Rectangle 84"/>
          <p:cNvSpPr>
            <a:spLocks noChangeArrowheads="1"/>
          </p:cNvSpPr>
          <p:nvPr/>
        </p:nvSpPr>
        <p:spPr bwMode="auto">
          <a:xfrm flipV="1">
            <a:off x="5312135" y="5804842"/>
            <a:ext cx="376751" cy="251167"/>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mn-ea"/>
              </a:rPr>
              <a:t>O/I</a:t>
            </a:r>
          </a:p>
        </p:txBody>
      </p:sp>
      <p:grpSp>
        <p:nvGrpSpPr>
          <p:cNvPr id="181284" name="Group 85"/>
          <p:cNvGrpSpPr>
            <a:grpSpLocks/>
          </p:cNvGrpSpPr>
          <p:nvPr/>
        </p:nvGrpSpPr>
        <p:grpSpPr bwMode="auto">
          <a:xfrm>
            <a:off x="3805132" y="3795505"/>
            <a:ext cx="167445" cy="83722"/>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5" name="Line 8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85" name="Line 88"/>
          <p:cNvSpPr>
            <a:spLocks noChangeAspect="1" noChangeShapeType="1"/>
          </p:cNvSpPr>
          <p:nvPr/>
        </p:nvSpPr>
        <p:spPr bwMode="auto">
          <a:xfrm>
            <a:off x="3888855" y="3544338"/>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86" name="Line 89"/>
          <p:cNvSpPr>
            <a:spLocks noChangeAspect="1" noChangeShapeType="1"/>
          </p:cNvSpPr>
          <p:nvPr/>
        </p:nvSpPr>
        <p:spPr bwMode="auto">
          <a:xfrm>
            <a:off x="3888855" y="3544338"/>
            <a:ext cx="167445" cy="0"/>
          </a:xfrm>
          <a:prstGeom prst="line">
            <a:avLst/>
          </a:prstGeom>
          <a:noFill/>
          <a:ln w="19050">
            <a:solidFill>
              <a:schemeClr val="tx1"/>
            </a:solidFill>
            <a:round/>
            <a:headEnd/>
            <a:tailEnd/>
          </a:ln>
        </p:spPr>
        <p:txBody>
          <a:bodyPr/>
          <a:lstStyle/>
          <a:p>
            <a:endParaRPr lang="zh-CN" altLang="en-US">
              <a:latin typeface="+mn-ea"/>
            </a:endParaRPr>
          </a:p>
        </p:txBody>
      </p:sp>
      <p:sp>
        <p:nvSpPr>
          <p:cNvPr id="181287" name="Line 90"/>
          <p:cNvSpPr>
            <a:spLocks noChangeAspect="1" noChangeShapeType="1"/>
          </p:cNvSpPr>
          <p:nvPr/>
        </p:nvSpPr>
        <p:spPr bwMode="auto">
          <a:xfrm>
            <a:off x="3888855" y="3879228"/>
            <a:ext cx="0" cy="251167"/>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181288" name="Group 91"/>
          <p:cNvGrpSpPr>
            <a:grpSpLocks/>
          </p:cNvGrpSpPr>
          <p:nvPr/>
        </p:nvGrpSpPr>
        <p:grpSpPr bwMode="auto">
          <a:xfrm>
            <a:off x="4558634" y="3795505"/>
            <a:ext cx="167445" cy="83722"/>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3" name="Line 9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89" name="Line 94"/>
          <p:cNvSpPr>
            <a:spLocks noChangeAspect="1" noChangeShapeType="1"/>
          </p:cNvSpPr>
          <p:nvPr/>
        </p:nvSpPr>
        <p:spPr bwMode="auto">
          <a:xfrm>
            <a:off x="4642356" y="3544338"/>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90" name="Line 95"/>
          <p:cNvSpPr>
            <a:spLocks noChangeAspect="1" noChangeShapeType="1"/>
          </p:cNvSpPr>
          <p:nvPr/>
        </p:nvSpPr>
        <p:spPr bwMode="auto">
          <a:xfrm>
            <a:off x="4642356" y="3879228"/>
            <a:ext cx="0" cy="251167"/>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81291" name="Line 96"/>
          <p:cNvSpPr>
            <a:spLocks noChangeAspect="1" noChangeShapeType="1"/>
          </p:cNvSpPr>
          <p:nvPr/>
        </p:nvSpPr>
        <p:spPr bwMode="auto">
          <a:xfrm>
            <a:off x="4474911" y="3544338"/>
            <a:ext cx="167445" cy="0"/>
          </a:xfrm>
          <a:prstGeom prst="line">
            <a:avLst/>
          </a:prstGeom>
          <a:noFill/>
          <a:ln w="19050">
            <a:solidFill>
              <a:schemeClr val="tx1"/>
            </a:solidFill>
            <a:round/>
            <a:headEnd/>
            <a:tailEnd/>
          </a:ln>
        </p:spPr>
        <p:txBody>
          <a:bodyPr/>
          <a:lstStyle/>
          <a:p>
            <a:endParaRPr lang="zh-CN" altLang="en-US">
              <a:latin typeface="+mn-ea"/>
            </a:endParaRPr>
          </a:p>
        </p:txBody>
      </p:sp>
      <p:sp>
        <p:nvSpPr>
          <p:cNvPr id="181292" name="Line 97"/>
          <p:cNvSpPr>
            <a:spLocks noChangeShapeType="1"/>
          </p:cNvSpPr>
          <p:nvPr/>
        </p:nvSpPr>
        <p:spPr bwMode="auto">
          <a:xfrm>
            <a:off x="3972577" y="2874559"/>
            <a:ext cx="502334" cy="669779"/>
          </a:xfrm>
          <a:prstGeom prst="line">
            <a:avLst/>
          </a:prstGeom>
          <a:noFill/>
          <a:ln w="19050">
            <a:solidFill>
              <a:schemeClr val="tx1"/>
            </a:solidFill>
            <a:round/>
            <a:headEnd/>
            <a:tailEnd/>
          </a:ln>
        </p:spPr>
        <p:txBody>
          <a:bodyPr/>
          <a:lstStyle/>
          <a:p>
            <a:endParaRPr lang="zh-CN" altLang="en-US">
              <a:latin typeface="+mn-ea"/>
            </a:endParaRPr>
          </a:p>
        </p:txBody>
      </p:sp>
      <p:sp>
        <p:nvSpPr>
          <p:cNvPr id="181293" name="Line 98"/>
          <p:cNvSpPr>
            <a:spLocks noChangeAspect="1" noChangeShapeType="1"/>
          </p:cNvSpPr>
          <p:nvPr/>
        </p:nvSpPr>
        <p:spPr bwMode="auto">
          <a:xfrm>
            <a:off x="5060968" y="2874559"/>
            <a:ext cx="334889"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1294" name="Group 99"/>
          <p:cNvGrpSpPr>
            <a:grpSpLocks/>
          </p:cNvGrpSpPr>
          <p:nvPr/>
        </p:nvGrpSpPr>
        <p:grpSpPr bwMode="auto">
          <a:xfrm>
            <a:off x="2381852" y="4378073"/>
            <a:ext cx="167445" cy="83722"/>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295" name="Line 102"/>
          <p:cNvSpPr>
            <a:spLocks noChangeAspect="1" noChangeShapeType="1"/>
          </p:cNvSpPr>
          <p:nvPr/>
        </p:nvSpPr>
        <p:spPr bwMode="auto">
          <a:xfrm>
            <a:off x="2465574" y="4126906"/>
            <a:ext cx="0" cy="251167"/>
          </a:xfrm>
          <a:prstGeom prst="line">
            <a:avLst/>
          </a:prstGeom>
          <a:noFill/>
          <a:ln w="19050">
            <a:solidFill>
              <a:schemeClr val="tx1"/>
            </a:solidFill>
            <a:round/>
            <a:headEnd/>
            <a:tailEnd/>
          </a:ln>
        </p:spPr>
        <p:txBody>
          <a:bodyPr/>
          <a:lstStyle/>
          <a:p>
            <a:endParaRPr lang="zh-CN" altLang="en-US">
              <a:latin typeface="+mn-ea"/>
            </a:endParaRPr>
          </a:p>
        </p:txBody>
      </p:sp>
      <p:sp>
        <p:nvSpPr>
          <p:cNvPr id="181296" name="Line 103"/>
          <p:cNvSpPr>
            <a:spLocks noChangeAspect="1" noChangeShapeType="1"/>
          </p:cNvSpPr>
          <p:nvPr/>
        </p:nvSpPr>
        <p:spPr bwMode="auto">
          <a:xfrm>
            <a:off x="2465574" y="4126906"/>
            <a:ext cx="334889" cy="0"/>
          </a:xfrm>
          <a:prstGeom prst="line">
            <a:avLst/>
          </a:prstGeom>
          <a:noFill/>
          <a:ln w="19050">
            <a:solidFill>
              <a:schemeClr val="tx1"/>
            </a:solidFill>
            <a:round/>
            <a:headEnd/>
            <a:tailEnd/>
          </a:ln>
        </p:spPr>
        <p:txBody>
          <a:bodyPr/>
          <a:lstStyle/>
          <a:p>
            <a:endParaRPr lang="zh-CN" altLang="en-US">
              <a:latin typeface="+mn-ea"/>
            </a:endParaRPr>
          </a:p>
        </p:txBody>
      </p:sp>
      <p:sp>
        <p:nvSpPr>
          <p:cNvPr id="181297" name="Line 104"/>
          <p:cNvSpPr>
            <a:spLocks noChangeAspect="1" noChangeShapeType="1"/>
          </p:cNvSpPr>
          <p:nvPr/>
        </p:nvSpPr>
        <p:spPr bwMode="auto">
          <a:xfrm>
            <a:off x="2465574" y="4461796"/>
            <a:ext cx="0" cy="251167"/>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181299" name="Rectangle 106"/>
          <p:cNvSpPr>
            <a:spLocks noChangeArrowheads="1"/>
          </p:cNvSpPr>
          <p:nvPr/>
        </p:nvSpPr>
        <p:spPr bwMode="auto">
          <a:xfrm>
            <a:off x="4391189" y="4214118"/>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81300" name="Rectangle 107"/>
          <p:cNvSpPr>
            <a:spLocks noChangeArrowheads="1"/>
          </p:cNvSpPr>
          <p:nvPr/>
        </p:nvSpPr>
        <p:spPr bwMode="auto">
          <a:xfrm>
            <a:off x="6233081" y="4465285"/>
            <a:ext cx="795363" cy="505823"/>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grpSp>
        <p:nvGrpSpPr>
          <p:cNvPr id="181301" name="Group 108"/>
          <p:cNvGrpSpPr>
            <a:grpSpLocks/>
          </p:cNvGrpSpPr>
          <p:nvPr/>
        </p:nvGrpSpPr>
        <p:grpSpPr bwMode="auto">
          <a:xfrm>
            <a:off x="5981914" y="4381562"/>
            <a:ext cx="167445" cy="83722"/>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81302" name="Line 111"/>
          <p:cNvSpPr>
            <a:spLocks noChangeAspect="1" noChangeShapeType="1"/>
          </p:cNvSpPr>
          <p:nvPr/>
        </p:nvSpPr>
        <p:spPr bwMode="auto">
          <a:xfrm>
            <a:off x="6065636" y="4130395"/>
            <a:ext cx="0" cy="251167"/>
          </a:xfrm>
          <a:prstGeom prst="line">
            <a:avLst/>
          </a:prstGeom>
          <a:noFill/>
          <a:ln w="19050">
            <a:solidFill>
              <a:schemeClr val="tx1"/>
            </a:solidFill>
            <a:round/>
            <a:headEnd/>
            <a:tailEnd/>
          </a:ln>
        </p:spPr>
        <p:txBody>
          <a:bodyPr/>
          <a:lstStyle/>
          <a:p>
            <a:endParaRPr lang="zh-CN" altLang="en-US">
              <a:latin typeface="+mn-ea"/>
            </a:endParaRPr>
          </a:p>
        </p:txBody>
      </p:sp>
      <p:sp>
        <p:nvSpPr>
          <p:cNvPr id="181303" name="Line 112"/>
          <p:cNvSpPr>
            <a:spLocks noChangeAspect="1" noChangeShapeType="1"/>
          </p:cNvSpPr>
          <p:nvPr/>
        </p:nvSpPr>
        <p:spPr bwMode="auto">
          <a:xfrm>
            <a:off x="5730747" y="4130395"/>
            <a:ext cx="334889" cy="0"/>
          </a:xfrm>
          <a:prstGeom prst="line">
            <a:avLst/>
          </a:prstGeom>
          <a:noFill/>
          <a:ln w="19050">
            <a:solidFill>
              <a:schemeClr val="tx1"/>
            </a:solidFill>
            <a:round/>
            <a:headEnd/>
            <a:tailEnd/>
          </a:ln>
        </p:spPr>
        <p:txBody>
          <a:bodyPr/>
          <a:lstStyle/>
          <a:p>
            <a:endParaRPr lang="zh-CN" altLang="en-US">
              <a:latin typeface="+mn-ea"/>
            </a:endParaRPr>
          </a:p>
        </p:txBody>
      </p:sp>
      <p:sp>
        <p:nvSpPr>
          <p:cNvPr id="181304" name="Line 113"/>
          <p:cNvSpPr>
            <a:spLocks noChangeAspect="1" noChangeShapeType="1"/>
          </p:cNvSpPr>
          <p:nvPr/>
        </p:nvSpPr>
        <p:spPr bwMode="auto">
          <a:xfrm>
            <a:off x="6065636" y="4465284"/>
            <a:ext cx="0" cy="251167"/>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81305" name="Group 114"/>
          <p:cNvGrpSpPr>
            <a:grpSpLocks noChangeAspect="1"/>
          </p:cNvGrpSpPr>
          <p:nvPr/>
        </p:nvGrpSpPr>
        <p:grpSpPr bwMode="auto">
          <a:xfrm>
            <a:off x="2381852" y="1618724"/>
            <a:ext cx="418612" cy="334889"/>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81306" name="Group 120"/>
          <p:cNvGrpSpPr>
            <a:grpSpLocks noChangeAspect="1"/>
          </p:cNvGrpSpPr>
          <p:nvPr/>
        </p:nvGrpSpPr>
        <p:grpSpPr bwMode="auto">
          <a:xfrm>
            <a:off x="5730747" y="1618724"/>
            <a:ext cx="418612" cy="334889"/>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81307" name="Line 126"/>
          <p:cNvSpPr>
            <a:spLocks noChangeShapeType="1"/>
          </p:cNvSpPr>
          <p:nvPr/>
        </p:nvSpPr>
        <p:spPr bwMode="auto">
          <a:xfrm>
            <a:off x="2800464" y="1451279"/>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08" name="Line 127"/>
          <p:cNvSpPr>
            <a:spLocks noChangeShapeType="1"/>
          </p:cNvSpPr>
          <p:nvPr/>
        </p:nvSpPr>
        <p:spPr bwMode="auto">
          <a:xfrm>
            <a:off x="5730747" y="1451279"/>
            <a:ext cx="0" cy="25116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09" name="Line 128"/>
          <p:cNvSpPr>
            <a:spLocks noChangeShapeType="1"/>
          </p:cNvSpPr>
          <p:nvPr/>
        </p:nvSpPr>
        <p:spPr bwMode="auto">
          <a:xfrm flipH="1">
            <a:off x="2214407" y="1786168"/>
            <a:ext cx="167445"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1310" name="Line 129"/>
          <p:cNvSpPr>
            <a:spLocks noChangeShapeType="1"/>
          </p:cNvSpPr>
          <p:nvPr/>
        </p:nvSpPr>
        <p:spPr bwMode="auto">
          <a:xfrm flipH="1">
            <a:off x="6149359" y="1786168"/>
            <a:ext cx="167445" cy="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311" name="Rectangle 130"/>
          <p:cNvSpPr>
            <a:spLocks noChangeArrowheads="1"/>
          </p:cNvSpPr>
          <p:nvPr/>
        </p:nvSpPr>
        <p:spPr bwMode="auto">
          <a:xfrm>
            <a:off x="6316803" y="1786170"/>
            <a:ext cx="795363" cy="505823"/>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mn-ea"/>
              </a:rPr>
              <a:t>预充</a:t>
            </a:r>
          </a:p>
        </p:txBody>
      </p:sp>
      <p:sp>
        <p:nvSpPr>
          <p:cNvPr id="181312" name="Rectangle 131"/>
          <p:cNvSpPr>
            <a:spLocks noChangeArrowheads="1"/>
          </p:cNvSpPr>
          <p:nvPr/>
        </p:nvSpPr>
        <p:spPr bwMode="auto">
          <a:xfrm>
            <a:off x="5312135" y="1618724"/>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81313" name="Rectangle 132"/>
          <p:cNvSpPr>
            <a:spLocks noChangeArrowheads="1"/>
          </p:cNvSpPr>
          <p:nvPr/>
        </p:nvSpPr>
        <p:spPr bwMode="auto">
          <a:xfrm>
            <a:off x="2884186" y="1702446"/>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81315" name="Rectangle 134"/>
          <p:cNvSpPr>
            <a:spLocks noChangeArrowheads="1"/>
          </p:cNvSpPr>
          <p:nvPr/>
        </p:nvSpPr>
        <p:spPr bwMode="auto">
          <a:xfrm>
            <a:off x="5353996" y="1241973"/>
            <a:ext cx="334889" cy="334889"/>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sp>
        <p:nvSpPr>
          <p:cNvPr id="181316" name="Rectangle 135"/>
          <p:cNvSpPr>
            <a:spLocks noChangeArrowheads="1"/>
          </p:cNvSpPr>
          <p:nvPr/>
        </p:nvSpPr>
        <p:spPr bwMode="auto">
          <a:xfrm>
            <a:off x="777173" y="2218734"/>
            <a:ext cx="1339558" cy="251167"/>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181317" name="Rectangle 136"/>
          <p:cNvSpPr>
            <a:spLocks noChangeArrowheads="1"/>
          </p:cNvSpPr>
          <p:nvPr/>
        </p:nvSpPr>
        <p:spPr bwMode="auto">
          <a:xfrm>
            <a:off x="3595826" y="5972287"/>
            <a:ext cx="1339558" cy="251167"/>
          </a:xfrm>
          <a:prstGeom prst="rect">
            <a:avLst/>
          </a:prstGeom>
          <a:noFill/>
          <a:ln w="12700">
            <a:noFill/>
            <a:miter lim="800000"/>
            <a:headEnd/>
            <a:tailEnd/>
          </a:ln>
        </p:spPr>
        <p:txBody>
          <a:bodyPr lIns="12700" tIns="12700" rIns="12700" bIns="12700"/>
          <a:lstStyle/>
          <a:p>
            <a:pPr algn="just"/>
            <a:r>
              <a:rPr lang="en-US" altLang="zh-CN" b="1" dirty="0">
                <a:latin typeface="+mn-ea"/>
              </a:rPr>
              <a:t>Y</a:t>
            </a:r>
            <a:r>
              <a:rPr lang="zh-CN" altLang="en-US" b="1" dirty="0">
                <a:latin typeface="+mn-ea"/>
              </a:rPr>
              <a:t>地址译码线</a:t>
            </a:r>
          </a:p>
        </p:txBody>
      </p:sp>
      <p:sp>
        <p:nvSpPr>
          <p:cNvPr id="181318" name="Rectangle 137"/>
          <p:cNvSpPr>
            <a:spLocks noChangeArrowheads="1"/>
          </p:cNvSpPr>
          <p:nvPr/>
        </p:nvSpPr>
        <p:spPr bwMode="auto">
          <a:xfrm>
            <a:off x="3428382" y="2539670"/>
            <a:ext cx="251167" cy="334889"/>
          </a:xfrm>
          <a:prstGeom prst="rect">
            <a:avLst/>
          </a:prstGeom>
          <a:noFill/>
          <a:ln w="12700">
            <a:noFill/>
            <a:miter lim="800000"/>
            <a:headEnd/>
            <a:tailEnd/>
          </a:ln>
        </p:spPr>
        <p:txBody>
          <a:bodyPr lIns="12700" tIns="12700" rIns="12700" bIns="12700"/>
          <a:lstStyle/>
          <a:p>
            <a:pPr algn="just"/>
            <a:r>
              <a:rPr lang="en-US" altLang="zh-CN" sz="1600" b="1" dirty="0">
                <a:latin typeface="+mn-ea"/>
              </a:rPr>
              <a:t>A</a:t>
            </a:r>
          </a:p>
        </p:txBody>
      </p:sp>
      <p:sp>
        <p:nvSpPr>
          <p:cNvPr id="181319" name="Rectangle 138"/>
          <p:cNvSpPr>
            <a:spLocks noChangeArrowheads="1"/>
          </p:cNvSpPr>
          <p:nvPr/>
        </p:nvSpPr>
        <p:spPr bwMode="auto">
          <a:xfrm>
            <a:off x="4935384" y="2539670"/>
            <a:ext cx="251167" cy="334889"/>
          </a:xfrm>
          <a:prstGeom prst="rect">
            <a:avLst/>
          </a:prstGeom>
          <a:noFill/>
          <a:ln w="12700">
            <a:noFill/>
            <a:miter lim="800000"/>
            <a:headEnd/>
            <a:tailEnd/>
          </a:ln>
        </p:spPr>
        <p:txBody>
          <a:bodyPr lIns="12700" tIns="12700" rIns="12700" bIns="12700"/>
          <a:lstStyle/>
          <a:p>
            <a:pPr algn="just"/>
            <a:r>
              <a:rPr lang="en-US" altLang="zh-CN" sz="1600" b="1" dirty="0">
                <a:latin typeface="+mn-ea"/>
              </a:rPr>
              <a:t>B</a:t>
            </a:r>
          </a:p>
        </p:txBody>
      </p:sp>
      <p:sp>
        <p:nvSpPr>
          <p:cNvPr id="181320" name="Rectangle 139"/>
          <p:cNvSpPr>
            <a:spLocks noChangeArrowheads="1"/>
          </p:cNvSpPr>
          <p:nvPr/>
        </p:nvSpPr>
        <p:spPr bwMode="auto">
          <a:xfrm>
            <a:off x="3595826" y="379550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81321" name="Rectangle 140"/>
          <p:cNvSpPr>
            <a:spLocks noChangeArrowheads="1"/>
          </p:cNvSpPr>
          <p:nvPr/>
        </p:nvSpPr>
        <p:spPr bwMode="auto">
          <a:xfrm>
            <a:off x="4349328" y="379550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81322" name="Rectangle 141"/>
          <p:cNvSpPr>
            <a:spLocks noChangeArrowheads="1"/>
          </p:cNvSpPr>
          <p:nvPr/>
        </p:nvSpPr>
        <p:spPr bwMode="auto">
          <a:xfrm>
            <a:off x="2005101" y="413039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3" name="Rectangle 142"/>
          <p:cNvSpPr>
            <a:spLocks noChangeArrowheads="1"/>
          </p:cNvSpPr>
          <p:nvPr/>
        </p:nvSpPr>
        <p:spPr bwMode="auto">
          <a:xfrm>
            <a:off x="6191220" y="4130395"/>
            <a:ext cx="334889"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5" name="Rectangle 171"/>
          <p:cNvSpPr>
            <a:spLocks noChangeArrowheads="1"/>
          </p:cNvSpPr>
          <p:nvPr/>
        </p:nvSpPr>
        <p:spPr bwMode="auto">
          <a:xfrm>
            <a:off x="2926047" y="4716451"/>
            <a:ext cx="251167" cy="334889"/>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grpSp>
        <p:nvGrpSpPr>
          <p:cNvPr id="11" name="组合 10"/>
          <p:cNvGrpSpPr/>
          <p:nvPr/>
        </p:nvGrpSpPr>
        <p:grpSpPr>
          <a:xfrm>
            <a:off x="2800464" y="2874559"/>
            <a:ext cx="2930283" cy="2344228"/>
            <a:chOff x="2800464" y="2874559"/>
            <a:chExt cx="2930283" cy="2344228"/>
          </a:xfrm>
        </p:grpSpPr>
        <p:sp>
          <p:nvSpPr>
            <p:cNvPr id="1464495" name="Line 175"/>
            <p:cNvSpPr>
              <a:spLocks noChangeShapeType="1"/>
            </p:cNvSpPr>
            <p:nvPr/>
          </p:nvSpPr>
          <p:spPr bwMode="auto">
            <a:xfrm flipH="1">
              <a:off x="2800464" y="2874559"/>
              <a:ext cx="167445" cy="0"/>
            </a:xfrm>
            <a:prstGeom prst="line">
              <a:avLst/>
            </a:prstGeom>
            <a:noFill/>
            <a:ln w="28575">
              <a:solidFill>
                <a:srgbClr val="FF0000"/>
              </a:solidFill>
              <a:round/>
              <a:headEnd/>
              <a:tailEnd type="oval" w="med" len="med"/>
            </a:ln>
          </p:spPr>
          <p:txBody>
            <a:bodyPr/>
            <a:lstStyle/>
            <a:p>
              <a:endParaRPr lang="zh-CN" altLang="en-US">
                <a:latin typeface="+mn-ea"/>
              </a:endParaRPr>
            </a:p>
          </p:txBody>
        </p:sp>
        <p:grpSp>
          <p:nvGrpSpPr>
            <p:cNvPr id="25" name="Group 176"/>
            <p:cNvGrpSpPr>
              <a:grpSpLocks/>
            </p:cNvGrpSpPr>
            <p:nvPr/>
          </p:nvGrpSpPr>
          <p:grpSpPr bwMode="auto">
            <a:xfrm>
              <a:off x="2800464" y="2874560"/>
              <a:ext cx="2930283" cy="2344227"/>
              <a:chOff x="2088" y="2064"/>
              <a:chExt cx="1680" cy="1344"/>
            </a:xfrm>
          </p:grpSpPr>
          <p:sp>
            <p:nvSpPr>
              <p:cNvPr id="181379" name="Line 177"/>
              <p:cNvSpPr>
                <a:spLocks noChangeShapeType="1"/>
              </p:cNvSpPr>
              <p:nvPr/>
            </p:nvSpPr>
            <p:spPr bwMode="auto">
              <a:xfrm>
                <a:off x="2088" y="2064"/>
                <a:ext cx="0" cy="1344"/>
              </a:xfrm>
              <a:prstGeom prst="line">
                <a:avLst/>
              </a:prstGeom>
              <a:noFill/>
              <a:ln w="38100" cap="sq">
                <a:solidFill>
                  <a:srgbClr val="FF0000"/>
                </a:solidFill>
                <a:miter lim="800000"/>
                <a:headEnd/>
                <a:tailEnd/>
              </a:ln>
            </p:spPr>
            <p:txBody>
              <a:bodyPr/>
              <a:lstStyle/>
              <a:p>
                <a:endParaRPr lang="zh-CN" altLang="en-US">
                  <a:latin typeface="+mn-ea"/>
                </a:endParaRPr>
              </a:p>
            </p:txBody>
          </p:sp>
          <p:sp>
            <p:nvSpPr>
              <p:cNvPr id="181380" name="Line 178"/>
              <p:cNvSpPr>
                <a:spLocks noChangeShapeType="1"/>
              </p:cNvSpPr>
              <p:nvPr/>
            </p:nvSpPr>
            <p:spPr bwMode="auto">
              <a:xfrm>
                <a:off x="3768" y="2064"/>
                <a:ext cx="0" cy="1344"/>
              </a:xfrm>
              <a:prstGeom prst="line">
                <a:avLst/>
              </a:prstGeom>
              <a:noFill/>
              <a:ln w="38100" cap="sq">
                <a:solidFill>
                  <a:srgbClr val="008000"/>
                </a:solidFill>
                <a:miter lim="800000"/>
                <a:headEnd/>
                <a:tailEnd/>
              </a:ln>
            </p:spPr>
            <p:txBody>
              <a:bodyPr/>
              <a:lstStyle/>
              <a:p>
                <a:endParaRPr lang="zh-CN" altLang="en-US">
                  <a:latin typeface="+mn-ea"/>
                </a:endParaRPr>
              </a:p>
            </p:txBody>
          </p:sp>
        </p:grpSp>
        <p:sp>
          <p:nvSpPr>
            <p:cNvPr id="1464499" name="Line 179"/>
            <p:cNvSpPr>
              <a:spLocks noChangeShapeType="1"/>
            </p:cNvSpPr>
            <p:nvPr/>
          </p:nvSpPr>
          <p:spPr bwMode="auto">
            <a:xfrm flipH="1">
              <a:off x="5563302" y="2874559"/>
              <a:ext cx="167445"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26" name="Group 181"/>
          <p:cNvGrpSpPr>
            <a:grpSpLocks/>
          </p:cNvGrpSpPr>
          <p:nvPr/>
        </p:nvGrpSpPr>
        <p:grpSpPr bwMode="auto">
          <a:xfrm>
            <a:off x="2803004" y="5396390"/>
            <a:ext cx="2930283" cy="586057"/>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tailEnd/>
            </a:ln>
          </p:spPr>
          <p:txBody>
            <a:bodyPr/>
            <a:lstStyle/>
            <a:p>
              <a:endParaRPr lang="zh-CN" altLang="en-US">
                <a:latin typeface="+mn-ea"/>
              </a:endParaRPr>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tailEnd/>
            </a:ln>
          </p:spPr>
          <p:txBody>
            <a:bodyPr/>
            <a:lstStyle/>
            <a:p>
              <a:endParaRPr lang="zh-CN" altLang="en-US">
                <a:latin typeface="+mn-ea"/>
              </a:endParaRPr>
            </a:p>
          </p:txBody>
        </p:sp>
      </p:grpSp>
      <p:sp>
        <p:nvSpPr>
          <p:cNvPr id="1464526" name="Line 128"/>
          <p:cNvSpPr>
            <a:spLocks noChangeShapeType="1"/>
          </p:cNvSpPr>
          <p:nvPr/>
        </p:nvSpPr>
        <p:spPr bwMode="auto">
          <a:xfrm flipH="1">
            <a:off x="2270222" y="3267486"/>
            <a:ext cx="1783202" cy="11732"/>
          </a:xfrm>
          <a:prstGeom prst="line">
            <a:avLst/>
          </a:prstGeom>
          <a:noFill/>
          <a:ln w="76200">
            <a:solidFill>
              <a:srgbClr val="0000FF"/>
            </a:solidFill>
            <a:prstDash val="sysDot"/>
            <a:round/>
            <a:headEnd type="triangle" w="med" len="med"/>
            <a:tailEnd/>
          </a:ln>
        </p:spPr>
        <p:txBody>
          <a:bodyPr wrap="none" anchor="ctr"/>
          <a:lstStyle/>
          <a:p>
            <a:endParaRPr lang="zh-CN" altLang="en-US">
              <a:latin typeface="+mn-ea"/>
            </a:endParaRPr>
          </a:p>
        </p:txBody>
      </p:sp>
      <p:sp>
        <p:nvSpPr>
          <p:cNvPr id="1464527" name="Line 129"/>
          <p:cNvSpPr>
            <a:spLocks noChangeShapeType="1"/>
          </p:cNvSpPr>
          <p:nvPr/>
        </p:nvSpPr>
        <p:spPr bwMode="auto">
          <a:xfrm>
            <a:off x="2200453" y="3243690"/>
            <a:ext cx="0" cy="2595393"/>
          </a:xfrm>
          <a:prstGeom prst="line">
            <a:avLst/>
          </a:prstGeom>
          <a:noFill/>
          <a:ln w="76200">
            <a:solidFill>
              <a:srgbClr val="0000FF"/>
            </a:solidFill>
            <a:prstDash val="sysDot"/>
            <a:round/>
            <a:headEnd type="none" w="med" len="med"/>
            <a:tailEnd/>
          </a:ln>
        </p:spPr>
        <p:txBody>
          <a:bodyPr wrap="none" anchor="ctr"/>
          <a:lstStyle/>
          <a:p>
            <a:endParaRPr lang="zh-CN" altLang="en-US">
              <a:latin typeface="+mn-ea"/>
            </a:endParaRPr>
          </a:p>
        </p:txBody>
      </p:sp>
      <p:grpSp>
        <p:nvGrpSpPr>
          <p:cNvPr id="3" name="组合 2"/>
          <p:cNvGrpSpPr/>
          <p:nvPr/>
        </p:nvGrpSpPr>
        <p:grpSpPr>
          <a:xfrm>
            <a:off x="2806808" y="5136458"/>
            <a:ext cx="2935516" cy="837224"/>
            <a:chOff x="2809185" y="5135063"/>
            <a:chExt cx="2935516" cy="837224"/>
          </a:xfrm>
        </p:grpSpPr>
        <p:sp>
          <p:nvSpPr>
            <p:cNvPr id="1464500" name="Line 180"/>
            <p:cNvSpPr>
              <a:spLocks noChangeShapeType="1"/>
            </p:cNvSpPr>
            <p:nvPr/>
          </p:nvSpPr>
          <p:spPr bwMode="auto">
            <a:xfrm>
              <a:off x="3228602" y="5300602"/>
              <a:ext cx="2093059" cy="0"/>
            </a:xfrm>
            <a:prstGeom prst="line">
              <a:avLst/>
            </a:prstGeom>
            <a:noFill/>
            <a:ln w="28575">
              <a:solidFill>
                <a:srgbClr val="FF0000"/>
              </a:solidFill>
              <a:round/>
              <a:headEnd/>
              <a:tailEnd/>
            </a:ln>
          </p:spPr>
          <p:txBody>
            <a:bodyPr/>
            <a:lstStyle/>
            <a:p>
              <a:endParaRPr lang="zh-CN" altLang="en-US">
                <a:latin typeface="+mn-ea"/>
              </a:endParaRPr>
            </a:p>
          </p:txBody>
        </p:sp>
        <p:sp>
          <p:nvSpPr>
            <p:cNvPr id="1464504" name="Line 184"/>
            <p:cNvSpPr>
              <a:spLocks noChangeShapeType="1"/>
            </p:cNvSpPr>
            <p:nvPr/>
          </p:nvSpPr>
          <p:spPr bwMode="auto">
            <a:xfrm>
              <a:off x="4223744" y="5302508"/>
              <a:ext cx="0" cy="669779"/>
            </a:xfrm>
            <a:prstGeom prst="line">
              <a:avLst/>
            </a:prstGeom>
            <a:noFill/>
            <a:ln w="28575">
              <a:solidFill>
                <a:srgbClr val="FF0000"/>
              </a:solidFill>
              <a:round/>
              <a:headEnd type="triangle" w="med" len="med"/>
              <a:tailEnd/>
            </a:ln>
          </p:spPr>
          <p:txBody>
            <a:bodyPr/>
            <a:lstStyle/>
            <a:p>
              <a:endParaRPr lang="zh-CN" altLang="en-US">
                <a:latin typeface="+mn-ea"/>
              </a:endParaRPr>
            </a:p>
          </p:txBody>
        </p:sp>
        <p:grpSp>
          <p:nvGrpSpPr>
            <p:cNvPr id="59619" name="Group 208"/>
            <p:cNvGrpSpPr>
              <a:grpSpLocks/>
            </p:cNvGrpSpPr>
            <p:nvPr/>
          </p:nvGrpSpPr>
          <p:grpSpPr bwMode="auto">
            <a:xfrm>
              <a:off x="2809185" y="5135063"/>
              <a:ext cx="2935516" cy="334889"/>
              <a:chOff x="1989" y="3264"/>
              <a:chExt cx="1683" cy="192"/>
            </a:xfrm>
          </p:grpSpPr>
          <p:grpSp>
            <p:nvGrpSpPr>
              <p:cNvPr id="181352" name="Group 209"/>
              <p:cNvGrpSpPr>
                <a:grpSpLocks noChangeAspect="1"/>
              </p:cNvGrpSpPr>
              <p:nvPr/>
            </p:nvGrpSpPr>
            <p:grpSpPr bwMode="auto">
              <a:xfrm>
                <a:off x="1989" y="3264"/>
                <a:ext cx="243" cy="192"/>
                <a:chOff x="3357" y="2544"/>
                <a:chExt cx="243" cy="192"/>
              </a:xfrm>
            </p:grpSpPr>
            <p:sp>
              <p:nvSpPr>
                <p:cNvPr id="181359" name="Line 210"/>
                <p:cNvSpPr>
                  <a:spLocks noChangeAspect="1" noChangeShapeType="1"/>
                </p:cNvSpPr>
                <p:nvPr/>
              </p:nvSpPr>
              <p:spPr bwMode="auto">
                <a:xfrm>
                  <a:off x="3453" y="2544"/>
                  <a:ext cx="0" cy="192"/>
                </a:xfrm>
                <a:prstGeom prst="line">
                  <a:avLst/>
                </a:prstGeom>
                <a:noFill/>
                <a:ln w="44450">
                  <a:solidFill>
                    <a:srgbClr val="FF0000"/>
                  </a:solidFill>
                  <a:round/>
                  <a:headEnd/>
                  <a:tailEnd/>
                </a:ln>
              </p:spPr>
              <p:txBody>
                <a:bodyPr/>
                <a:lstStyle/>
                <a:p>
                  <a:endParaRPr lang="zh-CN" altLang="en-US">
                    <a:latin typeface="+mn-ea"/>
                  </a:endParaRPr>
                </a:p>
              </p:txBody>
            </p:sp>
            <p:sp>
              <p:nvSpPr>
                <p:cNvPr id="181360" name="Line 211"/>
                <p:cNvSpPr>
                  <a:spLocks noChangeAspect="1" noChangeShapeType="1"/>
                </p:cNvSpPr>
                <p:nvPr/>
              </p:nvSpPr>
              <p:spPr bwMode="auto">
                <a:xfrm>
                  <a:off x="3501" y="2592"/>
                  <a:ext cx="0" cy="96"/>
                </a:xfrm>
                <a:prstGeom prst="line">
                  <a:avLst/>
                </a:prstGeom>
                <a:noFill/>
                <a:ln w="44450">
                  <a:solidFill>
                    <a:srgbClr val="FF0000"/>
                  </a:solidFill>
                  <a:round/>
                  <a:headEnd/>
                  <a:tailEnd/>
                </a:ln>
              </p:spPr>
              <p:txBody>
                <a:bodyPr/>
                <a:lstStyle/>
                <a:p>
                  <a:endParaRPr lang="zh-CN" altLang="en-US">
                    <a:latin typeface="+mn-ea"/>
                  </a:endParaRPr>
                </a:p>
              </p:txBody>
            </p:sp>
            <p:sp>
              <p:nvSpPr>
                <p:cNvPr id="181361" name="Line 212"/>
                <p:cNvSpPr>
                  <a:spLocks noChangeAspect="1" noChangeShapeType="1"/>
                </p:cNvSpPr>
                <p:nvPr/>
              </p:nvSpPr>
              <p:spPr bwMode="auto">
                <a:xfrm>
                  <a:off x="3357"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62" name="Line 213"/>
                <p:cNvSpPr>
                  <a:spLocks noChangeAspect="1" noChangeShapeType="1"/>
                </p:cNvSpPr>
                <p:nvPr/>
              </p:nvSpPr>
              <p:spPr bwMode="auto">
                <a:xfrm>
                  <a:off x="3357"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63" name="Line 214"/>
                <p:cNvSpPr>
                  <a:spLocks noChangeAspect="1" noChangeShapeType="1"/>
                </p:cNvSpPr>
                <p:nvPr/>
              </p:nvSpPr>
              <p:spPr bwMode="auto">
                <a:xfrm>
                  <a:off x="3504" y="2638"/>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181353" name="Group 215"/>
              <p:cNvGrpSpPr>
                <a:grpSpLocks noChangeAspect="1"/>
              </p:cNvGrpSpPr>
              <p:nvPr/>
            </p:nvGrpSpPr>
            <p:grpSpPr bwMode="auto">
              <a:xfrm>
                <a:off x="3429" y="3264"/>
                <a:ext cx="243" cy="192"/>
                <a:chOff x="4029" y="2544"/>
                <a:chExt cx="243" cy="192"/>
              </a:xfrm>
            </p:grpSpPr>
            <p:sp>
              <p:nvSpPr>
                <p:cNvPr id="181354" name="Line 216"/>
                <p:cNvSpPr>
                  <a:spLocks noChangeAspect="1" noChangeShapeType="1"/>
                </p:cNvSpPr>
                <p:nvPr/>
              </p:nvSpPr>
              <p:spPr bwMode="auto">
                <a:xfrm>
                  <a:off x="4173" y="2544"/>
                  <a:ext cx="0" cy="192"/>
                </a:xfrm>
                <a:prstGeom prst="line">
                  <a:avLst/>
                </a:prstGeom>
                <a:noFill/>
                <a:ln w="44450">
                  <a:solidFill>
                    <a:srgbClr val="FF0000"/>
                  </a:solidFill>
                  <a:round/>
                  <a:headEnd/>
                  <a:tailEnd/>
                </a:ln>
              </p:spPr>
              <p:txBody>
                <a:bodyPr/>
                <a:lstStyle/>
                <a:p>
                  <a:endParaRPr lang="zh-CN" altLang="en-US">
                    <a:latin typeface="+mn-ea"/>
                  </a:endParaRPr>
                </a:p>
              </p:txBody>
            </p:sp>
            <p:sp>
              <p:nvSpPr>
                <p:cNvPr id="181355" name="Line 217"/>
                <p:cNvSpPr>
                  <a:spLocks noChangeAspect="1" noChangeShapeType="1"/>
                </p:cNvSpPr>
                <p:nvPr/>
              </p:nvSpPr>
              <p:spPr bwMode="auto">
                <a:xfrm>
                  <a:off x="4125" y="2592"/>
                  <a:ext cx="0" cy="96"/>
                </a:xfrm>
                <a:prstGeom prst="line">
                  <a:avLst/>
                </a:prstGeom>
                <a:noFill/>
                <a:ln w="44450">
                  <a:solidFill>
                    <a:srgbClr val="FF0000"/>
                  </a:solidFill>
                  <a:round/>
                  <a:headEnd/>
                  <a:tailEnd/>
                </a:ln>
              </p:spPr>
              <p:txBody>
                <a:bodyPr/>
                <a:lstStyle/>
                <a:p>
                  <a:endParaRPr lang="zh-CN" altLang="en-US">
                    <a:latin typeface="+mn-ea"/>
                  </a:endParaRPr>
                </a:p>
              </p:txBody>
            </p:sp>
            <p:sp>
              <p:nvSpPr>
                <p:cNvPr id="181356" name="Line 218"/>
                <p:cNvSpPr>
                  <a:spLocks noChangeAspect="1" noChangeShapeType="1"/>
                </p:cNvSpPr>
                <p:nvPr/>
              </p:nvSpPr>
              <p:spPr bwMode="auto">
                <a:xfrm>
                  <a:off x="4176"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57" name="Line 219"/>
                <p:cNvSpPr>
                  <a:spLocks noChangeAspect="1" noChangeShapeType="1"/>
                </p:cNvSpPr>
                <p:nvPr/>
              </p:nvSpPr>
              <p:spPr bwMode="auto">
                <a:xfrm>
                  <a:off x="4176"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181358" name="Line 220"/>
                <p:cNvSpPr>
                  <a:spLocks noChangeAspect="1" noChangeShapeType="1"/>
                </p:cNvSpPr>
                <p:nvPr/>
              </p:nvSpPr>
              <p:spPr bwMode="auto">
                <a:xfrm>
                  <a:off x="4029" y="2640"/>
                  <a:ext cx="96" cy="0"/>
                </a:xfrm>
                <a:prstGeom prst="line">
                  <a:avLst/>
                </a:prstGeom>
                <a:noFill/>
                <a:ln w="28575">
                  <a:solidFill>
                    <a:srgbClr val="FF0000"/>
                  </a:solidFill>
                  <a:round/>
                  <a:headEnd/>
                  <a:tailEnd/>
                </a:ln>
              </p:spPr>
              <p:txBody>
                <a:bodyPr/>
                <a:lstStyle/>
                <a:p>
                  <a:endParaRPr lang="zh-CN" altLang="en-US">
                    <a:latin typeface="+mn-ea"/>
                  </a:endParaRPr>
                </a:p>
              </p:txBody>
            </p:sp>
          </p:grpSp>
        </p:grpSp>
      </p:grpSp>
      <p:grpSp>
        <p:nvGrpSpPr>
          <p:cNvPr id="181347" name="Group 136"/>
          <p:cNvGrpSpPr>
            <a:grpSpLocks/>
          </p:cNvGrpSpPr>
          <p:nvPr/>
        </p:nvGrpSpPr>
        <p:grpSpPr bwMode="auto">
          <a:xfrm>
            <a:off x="5493533" y="4716451"/>
            <a:ext cx="251167" cy="334889"/>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sp>
        <p:nvSpPr>
          <p:cNvPr id="181348" name="Rectangle 225"/>
          <p:cNvSpPr>
            <a:spLocks noChangeArrowheads="1"/>
          </p:cNvSpPr>
          <p:nvPr/>
        </p:nvSpPr>
        <p:spPr bwMode="auto">
          <a:xfrm>
            <a:off x="2870232" y="1241973"/>
            <a:ext cx="334889" cy="334889"/>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grpSp>
        <p:nvGrpSpPr>
          <p:cNvPr id="227" name="Group 38"/>
          <p:cNvGrpSpPr>
            <a:grpSpLocks/>
          </p:cNvGrpSpPr>
          <p:nvPr/>
        </p:nvGrpSpPr>
        <p:grpSpPr bwMode="auto">
          <a:xfrm>
            <a:off x="2884186" y="2454209"/>
            <a:ext cx="2764582" cy="420357"/>
            <a:chOff x="2040" y="1727"/>
            <a:chExt cx="1585" cy="241"/>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229" name="Group 45"/>
            <p:cNvGrpSpPr>
              <a:grpSpLocks noChangeAspect="1"/>
            </p:cNvGrpSpPr>
            <p:nvPr/>
          </p:nvGrpSpPr>
          <p:grpSpPr bwMode="auto">
            <a:xfrm rot="16200000" flipV="1">
              <a:off x="3408" y="1752"/>
              <a:ext cx="241" cy="192"/>
              <a:chOff x="3360" y="2544"/>
              <a:chExt cx="241"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34" name="Line 50"/>
              <p:cNvSpPr>
                <a:spLocks noChangeAspect="1" noChangeShapeType="1"/>
              </p:cNvSpPr>
              <p:nvPr/>
            </p:nvSpPr>
            <p:spPr bwMode="auto">
              <a:xfrm>
                <a:off x="3504" y="2640"/>
                <a:ext cx="97"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15" name="组合 14"/>
          <p:cNvGrpSpPr/>
          <p:nvPr/>
        </p:nvGrpSpPr>
        <p:grpSpPr>
          <a:xfrm>
            <a:off x="3135353" y="2874559"/>
            <a:ext cx="1928491" cy="1004668"/>
            <a:chOff x="3135353" y="2874559"/>
            <a:chExt cx="1928491" cy="1004668"/>
          </a:xfrm>
        </p:grpSpPr>
        <p:grpSp>
          <p:nvGrpSpPr>
            <p:cNvPr id="13" name="组合 12"/>
            <p:cNvGrpSpPr/>
            <p:nvPr/>
          </p:nvGrpSpPr>
          <p:grpSpPr>
            <a:xfrm>
              <a:off x="3135353" y="2874559"/>
              <a:ext cx="1928491" cy="1004668"/>
              <a:chOff x="3135353" y="2874559"/>
              <a:chExt cx="1928491" cy="1004668"/>
            </a:xfrm>
          </p:grpSpPr>
          <p:grpSp>
            <p:nvGrpSpPr>
              <p:cNvPr id="29" name="Group 193"/>
              <p:cNvGrpSpPr>
                <a:grpSpLocks/>
              </p:cNvGrpSpPr>
              <p:nvPr/>
            </p:nvGrpSpPr>
            <p:grpSpPr bwMode="auto">
              <a:xfrm>
                <a:off x="4558634" y="3795505"/>
                <a:ext cx="167445" cy="83722"/>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grpSp>
            <p:nvGrpSpPr>
              <p:cNvPr id="10" name="组合 9"/>
              <p:cNvGrpSpPr/>
              <p:nvPr/>
            </p:nvGrpSpPr>
            <p:grpSpPr>
              <a:xfrm>
                <a:off x="3135353" y="2874559"/>
                <a:ext cx="1507003" cy="669779"/>
                <a:chOff x="3135353" y="2874559"/>
                <a:chExt cx="1507003" cy="669779"/>
              </a:xfrm>
            </p:grpSpPr>
            <p:sp>
              <p:nvSpPr>
                <p:cNvPr id="1464492" name="Line 172"/>
                <p:cNvSpPr>
                  <a:spLocks noChangeAspect="1" noChangeShapeType="1"/>
                </p:cNvSpPr>
                <p:nvPr/>
              </p:nvSpPr>
              <p:spPr bwMode="auto">
                <a:xfrm>
                  <a:off x="3470243" y="2874559"/>
                  <a:ext cx="0" cy="586057"/>
                </a:xfrm>
                <a:prstGeom prst="line">
                  <a:avLst/>
                </a:prstGeom>
                <a:noFill/>
                <a:ln w="28575">
                  <a:solidFill>
                    <a:srgbClr val="FF0000"/>
                  </a:solidFill>
                  <a:round/>
                  <a:headEnd/>
                  <a:tailEnd/>
                </a:ln>
              </p:spPr>
              <p:txBody>
                <a:bodyPr/>
                <a:lstStyle/>
                <a:p>
                  <a:endParaRPr lang="zh-CN" altLang="en-US">
                    <a:latin typeface="+mn-ea"/>
                  </a:endParaRPr>
                </a:p>
              </p:txBody>
            </p:sp>
            <p:grpSp>
              <p:nvGrpSpPr>
                <p:cNvPr id="8" name="组合 7"/>
                <p:cNvGrpSpPr/>
                <p:nvPr/>
              </p:nvGrpSpPr>
              <p:grpSpPr>
                <a:xfrm>
                  <a:off x="3135353" y="2874559"/>
                  <a:ext cx="1507003" cy="669779"/>
                  <a:chOff x="3135353" y="2874559"/>
                  <a:chExt cx="1507003" cy="669779"/>
                </a:xfrm>
              </p:grpSpPr>
              <p:sp>
                <p:nvSpPr>
                  <p:cNvPr id="1464494" name="Line 174"/>
                  <p:cNvSpPr>
                    <a:spLocks noChangeAspect="1" noChangeShapeType="1"/>
                  </p:cNvSpPr>
                  <p:nvPr/>
                </p:nvSpPr>
                <p:spPr bwMode="auto">
                  <a:xfrm>
                    <a:off x="3135353" y="2874559"/>
                    <a:ext cx="334889" cy="0"/>
                  </a:xfrm>
                  <a:prstGeom prst="line">
                    <a:avLst/>
                  </a:prstGeom>
                  <a:noFill/>
                  <a:ln w="28575">
                    <a:solidFill>
                      <a:srgbClr val="FF0000"/>
                    </a:solidFill>
                    <a:round/>
                    <a:headEnd/>
                    <a:tailEnd type="oval" w="med" len="med"/>
                  </a:ln>
                </p:spPr>
                <p:txBody>
                  <a:bodyPr/>
                  <a:lstStyle/>
                  <a:p>
                    <a:endParaRPr lang="zh-CN" altLang="en-US">
                      <a:latin typeface="+mn-ea"/>
                    </a:endParaRPr>
                  </a:p>
                </p:txBody>
              </p:sp>
              <p:grpSp>
                <p:nvGrpSpPr>
                  <p:cNvPr id="30" name="Group 197"/>
                  <p:cNvGrpSpPr>
                    <a:grpSpLocks/>
                  </p:cNvGrpSpPr>
                  <p:nvPr/>
                </p:nvGrpSpPr>
                <p:grpSpPr bwMode="auto">
                  <a:xfrm>
                    <a:off x="3470243" y="2874559"/>
                    <a:ext cx="1172113" cy="669779"/>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headEnd/>
                      <a:tailEnd/>
                    </a:ln>
                  </p:spPr>
                  <p:txBody>
                    <a:bodyPr/>
                    <a:lstStyle/>
                    <a:p>
                      <a:endParaRPr lang="zh-CN" altLang="en-US">
                        <a:latin typeface="+mn-ea"/>
                      </a:endParaRPr>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headEnd/>
                      <a:tailEnd/>
                    </a:ln>
                  </p:spPr>
                  <p:txBody>
                    <a:bodyPr/>
                    <a:lstStyle/>
                    <a:p>
                      <a:endParaRPr lang="zh-CN" altLang="en-US">
                        <a:latin typeface="+mn-ea"/>
                      </a:endParaRPr>
                    </a:p>
                  </p:txBody>
                </p:sp>
              </p:grpSp>
            </p:grpSp>
          </p:grpSp>
          <p:grpSp>
            <p:nvGrpSpPr>
              <p:cNvPr id="240" name="Group 25"/>
              <p:cNvGrpSpPr>
                <a:grpSpLocks noChangeAspect="1"/>
              </p:cNvGrpSpPr>
              <p:nvPr/>
            </p:nvGrpSpPr>
            <p:grpSpPr bwMode="auto">
              <a:xfrm>
                <a:off x="4645232" y="3364090"/>
                <a:ext cx="418612" cy="334889"/>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sp>
          <p:nvSpPr>
            <p:cNvPr id="1464516" name="Line 196"/>
            <p:cNvSpPr>
              <a:spLocks noChangeAspect="1" noChangeShapeType="1"/>
            </p:cNvSpPr>
            <p:nvPr/>
          </p:nvSpPr>
          <p:spPr bwMode="auto">
            <a:xfrm>
              <a:off x="4642356" y="3544338"/>
              <a:ext cx="0" cy="251167"/>
            </a:xfrm>
            <a:prstGeom prst="line">
              <a:avLst/>
            </a:prstGeom>
            <a:noFill/>
            <a:ln w="28575">
              <a:solidFill>
                <a:srgbClr val="FF0000"/>
              </a:solidFill>
              <a:round/>
              <a:headEnd type="oval" w="med" len="med"/>
              <a:tailEnd/>
            </a:ln>
          </p:spPr>
          <p:txBody>
            <a:bodyPr/>
            <a:lstStyle/>
            <a:p>
              <a:endParaRPr lang="zh-CN" altLang="en-US">
                <a:latin typeface="+mn-ea"/>
              </a:endParaRPr>
            </a:p>
          </p:txBody>
        </p:sp>
      </p:grpSp>
      <p:grpSp>
        <p:nvGrpSpPr>
          <p:cNvPr id="14" name="组合 13"/>
          <p:cNvGrpSpPr/>
          <p:nvPr/>
        </p:nvGrpSpPr>
        <p:grpSpPr>
          <a:xfrm>
            <a:off x="3468948" y="2874559"/>
            <a:ext cx="1926909" cy="1004668"/>
            <a:chOff x="3468948" y="2874559"/>
            <a:chExt cx="1926909" cy="1004668"/>
          </a:xfrm>
        </p:grpSpPr>
        <p:sp>
          <p:nvSpPr>
            <p:cNvPr id="1464508" name="Line 188"/>
            <p:cNvSpPr>
              <a:spLocks noChangeAspect="1" noChangeShapeType="1"/>
            </p:cNvSpPr>
            <p:nvPr/>
          </p:nvSpPr>
          <p:spPr bwMode="auto">
            <a:xfrm>
              <a:off x="3888855" y="3544338"/>
              <a:ext cx="0" cy="251167"/>
            </a:xfrm>
            <a:prstGeom prst="line">
              <a:avLst/>
            </a:prstGeom>
            <a:noFill/>
            <a:ln w="28575">
              <a:solidFill>
                <a:srgbClr val="008000"/>
              </a:solidFill>
              <a:round/>
              <a:headEnd type="oval" w="med" len="med"/>
              <a:tailEnd/>
            </a:ln>
          </p:spPr>
          <p:txBody>
            <a:bodyPr/>
            <a:lstStyle/>
            <a:p>
              <a:endParaRPr lang="zh-CN" altLang="en-US">
                <a:latin typeface="+mn-ea"/>
              </a:endParaRPr>
            </a:p>
          </p:txBody>
        </p:sp>
        <p:grpSp>
          <p:nvGrpSpPr>
            <p:cNvPr id="12" name="组合 11"/>
            <p:cNvGrpSpPr/>
            <p:nvPr/>
          </p:nvGrpSpPr>
          <p:grpSpPr>
            <a:xfrm>
              <a:off x="3468948" y="2874559"/>
              <a:ext cx="1926909" cy="1004668"/>
              <a:chOff x="3468948" y="2874559"/>
              <a:chExt cx="1926909" cy="1004668"/>
            </a:xfrm>
          </p:grpSpPr>
          <p:grpSp>
            <p:nvGrpSpPr>
              <p:cNvPr id="27" name="Group 185"/>
              <p:cNvGrpSpPr>
                <a:grpSpLocks/>
              </p:cNvGrpSpPr>
              <p:nvPr/>
            </p:nvGrpSpPr>
            <p:grpSpPr bwMode="auto">
              <a:xfrm>
                <a:off x="3805132" y="3795505"/>
                <a:ext cx="167445" cy="83722"/>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grpSp>
            <p:nvGrpSpPr>
              <p:cNvPr id="9" name="组合 8"/>
              <p:cNvGrpSpPr/>
              <p:nvPr/>
            </p:nvGrpSpPr>
            <p:grpSpPr>
              <a:xfrm>
                <a:off x="3888855" y="2874559"/>
                <a:ext cx="1507002" cy="669779"/>
                <a:chOff x="3888855" y="2874559"/>
                <a:chExt cx="1507002" cy="669779"/>
              </a:xfrm>
            </p:grpSpPr>
            <p:sp>
              <p:nvSpPr>
                <p:cNvPr id="1464493" name="Line 173"/>
                <p:cNvSpPr>
                  <a:spLocks noChangeAspect="1" noChangeShapeType="1"/>
                </p:cNvSpPr>
                <p:nvPr/>
              </p:nvSpPr>
              <p:spPr bwMode="auto">
                <a:xfrm>
                  <a:off x="5060968" y="2874559"/>
                  <a:ext cx="0" cy="586057"/>
                </a:xfrm>
                <a:prstGeom prst="line">
                  <a:avLst/>
                </a:prstGeom>
                <a:noFill/>
                <a:ln w="28575">
                  <a:solidFill>
                    <a:srgbClr val="008000"/>
                  </a:solidFill>
                  <a:round/>
                  <a:headEnd/>
                  <a:tailEnd/>
                </a:ln>
              </p:spPr>
              <p:txBody>
                <a:bodyPr/>
                <a:lstStyle/>
                <a:p>
                  <a:endParaRPr lang="zh-CN" altLang="en-US">
                    <a:latin typeface="+mn-ea"/>
                  </a:endParaRPr>
                </a:p>
              </p:txBody>
            </p:sp>
            <p:grpSp>
              <p:nvGrpSpPr>
                <p:cNvPr id="28" name="Group 189"/>
                <p:cNvGrpSpPr>
                  <a:grpSpLocks/>
                </p:cNvGrpSpPr>
                <p:nvPr/>
              </p:nvGrpSpPr>
              <p:grpSpPr bwMode="auto">
                <a:xfrm>
                  <a:off x="3888855" y="2874559"/>
                  <a:ext cx="1172113" cy="669779"/>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headEnd/>
                    <a:tailEnd/>
                  </a:ln>
                </p:spPr>
                <p:txBody>
                  <a:bodyPr/>
                  <a:lstStyle/>
                  <a:p>
                    <a:endParaRPr lang="zh-CN" altLang="en-US">
                      <a:latin typeface="+mn-ea"/>
                    </a:endParaRPr>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headEnd/>
                    <a:tailEnd/>
                  </a:ln>
                </p:spPr>
                <p:txBody>
                  <a:bodyPr/>
                  <a:lstStyle/>
                  <a:p>
                    <a:endParaRPr lang="zh-CN" altLang="en-US">
                      <a:latin typeface="+mn-ea"/>
                    </a:endParaRPr>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1464521" name="Line 201"/>
                <p:cNvSpPr>
                  <a:spLocks noChangeAspect="1" noChangeShapeType="1"/>
                </p:cNvSpPr>
                <p:nvPr/>
              </p:nvSpPr>
              <p:spPr bwMode="auto">
                <a:xfrm>
                  <a:off x="5060968" y="2874559"/>
                  <a:ext cx="334889" cy="0"/>
                </a:xfrm>
                <a:prstGeom prst="line">
                  <a:avLst/>
                </a:prstGeom>
                <a:noFill/>
                <a:ln w="28575">
                  <a:solidFill>
                    <a:srgbClr val="008000"/>
                  </a:solidFill>
                  <a:round/>
                  <a:headEnd type="oval" w="med" len="med"/>
                  <a:tailEnd/>
                </a:ln>
              </p:spPr>
              <p:txBody>
                <a:bodyPr/>
                <a:lstStyle/>
                <a:p>
                  <a:endParaRPr lang="zh-CN" altLang="en-US">
                    <a:latin typeface="+mn-ea"/>
                  </a:endParaRPr>
                </a:p>
              </p:txBody>
            </p:sp>
          </p:grpSp>
          <p:grpSp>
            <p:nvGrpSpPr>
              <p:cNvPr id="246" name="Group 18"/>
              <p:cNvGrpSpPr>
                <a:grpSpLocks noChangeAspect="1"/>
              </p:cNvGrpSpPr>
              <p:nvPr/>
            </p:nvGrpSpPr>
            <p:grpSpPr bwMode="auto">
              <a:xfrm>
                <a:off x="3468948" y="3378638"/>
                <a:ext cx="418612" cy="334889"/>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latin typeface="+mn-ea"/>
                  </a:endParaRPr>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latin typeface="+mn-ea"/>
                  </a:endParaRPr>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latin typeface="+mn-ea"/>
                  </a:endParaRPr>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latin typeface="+mn-ea"/>
                  </a:endParaRPr>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latin typeface="+mn-ea"/>
                  </a:endParaRPr>
                </a:p>
              </p:txBody>
            </p:sp>
          </p:grpSp>
        </p:grpSp>
      </p:grpSp>
      <p:sp>
        <p:nvSpPr>
          <p:cNvPr id="256" name="Rectangle 166"/>
          <p:cNvSpPr txBox="1">
            <a:spLocks noChangeArrowheads="1"/>
          </p:cNvSpPr>
          <p:nvPr/>
        </p:nvSpPr>
        <p:spPr bwMode="auto">
          <a:xfrm>
            <a:off x="7288331" y="2455946"/>
            <a:ext cx="4605503" cy="3219676"/>
          </a:xfrm>
          <a:prstGeom prst="rect">
            <a:avLst/>
          </a:prstGeom>
          <a:solidFill>
            <a:schemeClr val="bg1"/>
          </a:solidFill>
          <a:ln w="9525" cap="flat" cmpd="sng" algn="ctr">
            <a:no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itchFamily="2" charset="2"/>
              <a:buChar char="n"/>
              <a:defRPr/>
            </a:pPr>
            <a:endParaRPr lang="zh-CN" altLang="en-US" sz="2200" b="1" dirty="0">
              <a:latin typeface="+mn-ea"/>
            </a:endParaRPr>
          </a:p>
        </p:txBody>
      </p:sp>
      <p:sp>
        <p:nvSpPr>
          <p:cNvPr id="257" name="内容占位符 2"/>
          <p:cNvSpPr>
            <a:spLocks noGrp="1"/>
          </p:cNvSpPr>
          <p:nvPr>
            <p:ph idx="1"/>
          </p:nvPr>
        </p:nvSpPr>
        <p:spPr>
          <a:xfrm>
            <a:off x="7360248" y="2285639"/>
            <a:ext cx="3995278" cy="4010236"/>
          </a:xfrm>
        </p:spPr>
        <p:txBody>
          <a:bodyPr/>
          <a:lstStyle/>
          <a:p>
            <a:pPr>
              <a:defRPr/>
            </a:pPr>
            <a:r>
              <a:rPr lang="en-US" altLang="zh-CN" dirty="0">
                <a:latin typeface="+mn-ea"/>
              </a:rPr>
              <a:t>Y</a:t>
            </a:r>
            <a:r>
              <a:rPr lang="zh-CN" altLang="en-US" dirty="0">
                <a:latin typeface="+mn-ea"/>
              </a:rPr>
              <a:t>地址选通</a:t>
            </a:r>
          </a:p>
          <a:p>
            <a:pPr lvl="1">
              <a:buFont typeface="Wingdings" pitchFamily="2" charset="2"/>
              <a:buChar char="n"/>
              <a:defRPr/>
            </a:pPr>
            <a:r>
              <a:rPr lang="en-US" altLang="zh-CN" sz="2400" dirty="0">
                <a:latin typeface="+mn-ea"/>
              </a:rPr>
              <a:t>T7</a:t>
            </a:r>
            <a:r>
              <a:rPr lang="zh-CN" altLang="en-US" sz="2400" dirty="0">
                <a:latin typeface="+mn-ea"/>
              </a:rPr>
              <a:t>、</a:t>
            </a:r>
            <a:r>
              <a:rPr lang="en-US" altLang="zh-CN" sz="2400" dirty="0">
                <a:latin typeface="+mn-ea"/>
              </a:rPr>
              <a:t>T8</a:t>
            </a:r>
            <a:r>
              <a:rPr lang="zh-CN" altLang="en-US" sz="2400" dirty="0">
                <a:latin typeface="+mn-ea"/>
              </a:rPr>
              <a:t>管导通</a:t>
            </a:r>
          </a:p>
          <a:p>
            <a:pPr lvl="1">
              <a:buFont typeface="Wingdings" pitchFamily="2" charset="2"/>
              <a:buChar char="n"/>
              <a:defRPr/>
            </a:pPr>
            <a:r>
              <a:rPr lang="en-US" altLang="zh-CN" sz="2400" dirty="0">
                <a:latin typeface="+mn-ea"/>
              </a:rPr>
              <a:t>I/O</a:t>
            </a:r>
            <a:r>
              <a:rPr lang="zh-CN" altLang="en-US" sz="2400" dirty="0">
                <a:latin typeface="+mn-ea"/>
              </a:rPr>
              <a:t>端数据写入到位线</a:t>
            </a:r>
          </a:p>
          <a:p>
            <a:pPr>
              <a:defRPr/>
            </a:pPr>
            <a:r>
              <a:rPr lang="en-US" altLang="zh-CN" dirty="0">
                <a:latin typeface="+mn-ea"/>
              </a:rPr>
              <a:t>X</a:t>
            </a:r>
            <a:r>
              <a:rPr lang="zh-CN" altLang="en-US" dirty="0">
                <a:latin typeface="+mn-ea"/>
              </a:rPr>
              <a:t>地址选通</a:t>
            </a:r>
          </a:p>
          <a:p>
            <a:pPr lvl="1">
              <a:buFont typeface="Wingdings" pitchFamily="2" charset="2"/>
              <a:buChar char="n"/>
              <a:defRPr/>
            </a:pPr>
            <a:r>
              <a:rPr lang="en-US" altLang="zh-CN" sz="2400" dirty="0">
                <a:latin typeface="+mn-ea"/>
              </a:rPr>
              <a:t>T5</a:t>
            </a:r>
            <a:r>
              <a:rPr lang="zh-CN" altLang="en-US" sz="2400" dirty="0">
                <a:latin typeface="+mn-ea"/>
              </a:rPr>
              <a:t>、</a:t>
            </a:r>
            <a:r>
              <a:rPr lang="en-US" altLang="zh-CN" sz="2400" dirty="0">
                <a:latin typeface="+mn-ea"/>
              </a:rPr>
              <a:t>T6</a:t>
            </a:r>
            <a:r>
              <a:rPr lang="zh-CN" altLang="en-US" sz="2400" dirty="0">
                <a:latin typeface="+mn-ea"/>
              </a:rPr>
              <a:t>管导通</a:t>
            </a:r>
          </a:p>
          <a:p>
            <a:pPr lvl="1">
              <a:buFont typeface="Wingdings" pitchFamily="2" charset="2"/>
              <a:buChar char="n"/>
              <a:defRPr/>
            </a:pPr>
            <a:r>
              <a:rPr lang="zh-CN" altLang="en-US" sz="2400" dirty="0">
                <a:latin typeface="+mn-ea"/>
              </a:rPr>
              <a:t>位线相连与</a:t>
            </a:r>
            <a:r>
              <a:rPr lang="en-US" altLang="zh-CN" sz="2400" dirty="0">
                <a:latin typeface="+mn-ea"/>
              </a:rPr>
              <a:t>C2</a:t>
            </a:r>
            <a:r>
              <a:rPr lang="zh-CN" altLang="en-US" sz="2400" dirty="0">
                <a:latin typeface="+mn-ea"/>
              </a:rPr>
              <a:t>相连</a:t>
            </a:r>
          </a:p>
          <a:p>
            <a:endParaRPr lang="zh-CN" altLang="en-US" dirty="0"/>
          </a:p>
        </p:txBody>
      </p:sp>
      <p:sp>
        <p:nvSpPr>
          <p:cNvPr id="181269" name="Line 58"/>
          <p:cNvSpPr>
            <a:spLocks noChangeShapeType="1"/>
          </p:cNvSpPr>
          <p:nvPr/>
        </p:nvSpPr>
        <p:spPr bwMode="auto">
          <a:xfrm>
            <a:off x="3051629" y="2386179"/>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81270" name="Line 59"/>
          <p:cNvSpPr>
            <a:spLocks noChangeShapeType="1"/>
          </p:cNvSpPr>
          <p:nvPr/>
        </p:nvSpPr>
        <p:spPr bwMode="auto">
          <a:xfrm>
            <a:off x="5479578" y="2386179"/>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68" name="组合 267"/>
          <p:cNvGrpSpPr/>
          <p:nvPr/>
        </p:nvGrpSpPr>
        <p:grpSpPr>
          <a:xfrm>
            <a:off x="2172543" y="2387139"/>
            <a:ext cx="4186120" cy="83727"/>
            <a:chOff x="2172545" y="2372221"/>
            <a:chExt cx="4186120" cy="83727"/>
          </a:xfrm>
        </p:grpSpPr>
        <p:sp>
          <p:nvSpPr>
            <p:cNvPr id="269" name="Line 58"/>
            <p:cNvSpPr>
              <a:spLocks noChangeShapeType="1"/>
            </p:cNvSpPr>
            <p:nvPr/>
          </p:nvSpPr>
          <p:spPr bwMode="auto">
            <a:xfrm>
              <a:off x="3051631" y="2372225"/>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270" name="Line 59"/>
            <p:cNvSpPr>
              <a:spLocks noChangeShapeType="1"/>
            </p:cNvSpPr>
            <p:nvPr/>
          </p:nvSpPr>
          <p:spPr bwMode="auto">
            <a:xfrm>
              <a:off x="5479580" y="2372225"/>
              <a:ext cx="0" cy="83722"/>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271" name="Line 105"/>
            <p:cNvSpPr>
              <a:spLocks noChangeShapeType="1"/>
            </p:cNvSpPr>
            <p:nvPr/>
          </p:nvSpPr>
          <p:spPr bwMode="auto">
            <a:xfrm>
              <a:off x="2172546" y="2372225"/>
              <a:ext cx="4186119" cy="0"/>
            </a:xfrm>
            <a:prstGeom prst="line">
              <a:avLst/>
            </a:prstGeom>
            <a:noFill/>
            <a:ln w="19050">
              <a:solidFill>
                <a:schemeClr val="tx1"/>
              </a:solidFill>
              <a:round/>
              <a:headEnd/>
              <a:tailEnd/>
            </a:ln>
          </p:spPr>
          <p:txBody>
            <a:bodyPr/>
            <a:lstStyle/>
            <a:p>
              <a:endParaRPr lang="zh-CN" altLang="en-US">
                <a:latin typeface="+mn-ea"/>
              </a:endParaRPr>
            </a:p>
          </p:txBody>
        </p:sp>
        <p:sp>
          <p:nvSpPr>
            <p:cNvPr id="272" name="Line 205"/>
            <p:cNvSpPr>
              <a:spLocks noChangeShapeType="1"/>
            </p:cNvSpPr>
            <p:nvPr/>
          </p:nvSpPr>
          <p:spPr bwMode="auto">
            <a:xfrm>
              <a:off x="2172545" y="2372221"/>
              <a:ext cx="4186119" cy="0"/>
            </a:xfrm>
            <a:prstGeom prst="line">
              <a:avLst/>
            </a:prstGeom>
            <a:noFill/>
            <a:ln w="38100">
              <a:solidFill>
                <a:srgbClr val="FF0000"/>
              </a:solidFill>
              <a:round/>
              <a:headEnd/>
              <a:tailEnd/>
            </a:ln>
          </p:spPr>
          <p:txBody>
            <a:bodyPr/>
            <a:lstStyle/>
            <a:p>
              <a:endParaRPr lang="zh-CN" altLang="en-US">
                <a:latin typeface="+mn-ea"/>
              </a:endParaRPr>
            </a:p>
          </p:txBody>
        </p:sp>
        <p:sp>
          <p:nvSpPr>
            <p:cNvPr id="273" name="Line 58"/>
            <p:cNvSpPr>
              <a:spLocks noChangeShapeType="1"/>
            </p:cNvSpPr>
            <p:nvPr/>
          </p:nvSpPr>
          <p:spPr bwMode="auto">
            <a:xfrm>
              <a:off x="3051625" y="2372226"/>
              <a:ext cx="0" cy="83722"/>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74" name="Line 59"/>
            <p:cNvSpPr>
              <a:spLocks noChangeShapeType="1"/>
            </p:cNvSpPr>
            <p:nvPr/>
          </p:nvSpPr>
          <p:spPr bwMode="auto">
            <a:xfrm>
              <a:off x="5479574" y="2372221"/>
              <a:ext cx="0" cy="83722"/>
            </a:xfrm>
            <a:prstGeom prst="line">
              <a:avLst/>
            </a:prstGeom>
            <a:noFill/>
            <a:ln w="19050">
              <a:solidFill>
                <a:srgbClr val="FF0000"/>
              </a:solidFill>
              <a:round/>
              <a:headEnd type="oval" w="med" len="med"/>
              <a:tailEnd/>
            </a:ln>
          </p:spPr>
          <p:txBody>
            <a:bodyPr/>
            <a:lstStyle/>
            <a:p>
              <a:endParaRPr lang="zh-CN" altLang="en-US">
                <a:latin typeface="+mn-ea"/>
              </a:endParaRPr>
            </a:p>
          </p:txBody>
        </p:sp>
      </p:grpSp>
    </p:spTree>
    <p:custDataLst>
      <p:tags r:id="rId1"/>
    </p:custDataLst>
    <p:extLst>
      <p:ext uri="{BB962C8B-B14F-4D97-AF65-F5344CB8AC3E}">
        <p14:creationId xmlns:p14="http://schemas.microsoft.com/office/powerpoint/2010/main" val="3882411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wipe(left)">
                                      <p:cBhvr>
                                        <p:cTn id="7" dur="500"/>
                                        <p:tgtEl>
                                          <p:spTgt spid="25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animEffect transition="in" filter="wipe(left)">
                                      <p:cBhvr>
                                        <p:cTn id="11" dur="500"/>
                                        <p:tgtEl>
                                          <p:spTgt spid="25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animEffect transition="in" filter="wipe(left)">
                                      <p:cBhvr>
                                        <p:cTn id="15" dur="500"/>
                                        <p:tgtEl>
                                          <p:spTgt spid="25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nodePh="1">
                                  <p:stCondLst>
                                    <p:cond delay="0"/>
                                  </p:stCondLst>
                                  <p:endCondLst>
                                    <p:cond evt="begin" delay="0">
                                      <p:tn val="23"/>
                                    </p:cond>
                                  </p:endCondLst>
                                  <p:childTnLst>
                                    <p:set>
                                      <p:cBhvr>
                                        <p:cTn id="24" dur="1" fill="hold">
                                          <p:stCondLst>
                                            <p:cond delay="0"/>
                                          </p:stCondLst>
                                        </p:cTn>
                                        <p:tgtEl>
                                          <p:spTgt spid="256">
                                            <p:txEl>
                                              <p:pRg st="0" end="0"/>
                                            </p:txEl>
                                          </p:spTgt>
                                        </p:tgtEl>
                                        <p:attrNameLst>
                                          <p:attrName>style.visibility</p:attrName>
                                        </p:attrNameLst>
                                      </p:cBhvr>
                                      <p:to>
                                        <p:strVal val="visible"/>
                                      </p:to>
                                    </p:set>
                                    <p:animEffect transition="in" filter="wipe(left)">
                                      <p:cBhvr>
                                        <p:cTn id="25" dur="500"/>
                                        <p:tgtEl>
                                          <p:spTgt spid="25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repeatCount="300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repeatCount="300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7">
                                            <p:txEl>
                                              <p:pRg st="3" end="3"/>
                                            </p:txEl>
                                          </p:spTgt>
                                        </p:tgtEl>
                                        <p:attrNameLst>
                                          <p:attrName>style.visibility</p:attrName>
                                        </p:attrNameLst>
                                      </p:cBhvr>
                                      <p:to>
                                        <p:strVal val="visible"/>
                                      </p:to>
                                    </p:set>
                                    <p:animEffect transition="in" filter="wipe(left)">
                                      <p:cBhvr>
                                        <p:cTn id="40" dur="500"/>
                                        <p:tgtEl>
                                          <p:spTgt spid="257">
                                            <p:txEl>
                                              <p:pRg st="3" end="3"/>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57">
                                            <p:txEl>
                                              <p:pRg st="4" end="4"/>
                                            </p:txEl>
                                          </p:spTgt>
                                        </p:tgtEl>
                                        <p:attrNameLst>
                                          <p:attrName>style.visibility</p:attrName>
                                        </p:attrNameLst>
                                      </p:cBhvr>
                                      <p:to>
                                        <p:strVal val="visible"/>
                                      </p:to>
                                    </p:set>
                                    <p:animEffect transition="in" filter="wipe(left)">
                                      <p:cBhvr>
                                        <p:cTn id="44" dur="500"/>
                                        <p:tgtEl>
                                          <p:spTgt spid="257">
                                            <p:txEl>
                                              <p:pRg st="4" end="4"/>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57">
                                            <p:txEl>
                                              <p:pRg st="5" end="5"/>
                                            </p:txEl>
                                          </p:spTgt>
                                        </p:tgtEl>
                                        <p:attrNameLst>
                                          <p:attrName>style.visibility</p:attrName>
                                        </p:attrNameLst>
                                      </p:cBhvr>
                                      <p:to>
                                        <p:strVal val="visible"/>
                                      </p:to>
                                    </p:set>
                                    <p:animEffect transition="in" filter="wipe(left)">
                                      <p:cBhvr>
                                        <p:cTn id="48" dur="500"/>
                                        <p:tgtEl>
                                          <p:spTgt spid="25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68"/>
                                        </p:tgtEl>
                                        <p:attrNameLst>
                                          <p:attrName>style.visibility</p:attrName>
                                        </p:attrNameLst>
                                      </p:cBhvr>
                                      <p:to>
                                        <p:strVal val="visible"/>
                                      </p:to>
                                    </p:set>
                                    <p:animEffect transition="in" filter="wipe(left)">
                                      <p:cBhvr>
                                        <p:cTn id="53" dur="500"/>
                                        <p:tgtEl>
                                          <p:spTgt spid="2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27"/>
                                        </p:tgtEl>
                                        <p:attrNameLst>
                                          <p:attrName>style.visibility</p:attrName>
                                        </p:attrNameLst>
                                      </p:cBhvr>
                                      <p:to>
                                        <p:strVal val="visible"/>
                                      </p:to>
                                    </p:set>
                                    <p:animEffect transition="in" filter="wipe(up)">
                                      <p:cBhvr>
                                        <p:cTn id="58" dur="500"/>
                                        <p:tgtEl>
                                          <p:spTgt spid="2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par>
                                <p:cTn id="64" presetID="22" presetClass="entr" presetSubtype="2"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64527"/>
                                        </p:tgtEl>
                                        <p:attrNameLst>
                                          <p:attrName>style.visibility</p:attrName>
                                        </p:attrNameLst>
                                      </p:cBhvr>
                                      <p:to>
                                        <p:strVal val="visible"/>
                                      </p:to>
                                    </p:set>
                                    <p:animEffect transition="in" filter="wipe(down)">
                                      <p:cBhvr>
                                        <p:cTn id="71" dur="500"/>
                                        <p:tgtEl>
                                          <p:spTgt spid="1464527"/>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464526"/>
                                        </p:tgtEl>
                                        <p:attrNameLst>
                                          <p:attrName>style.visibility</p:attrName>
                                        </p:attrNameLst>
                                      </p:cBhvr>
                                      <p:to>
                                        <p:strVal val="visible"/>
                                      </p:to>
                                    </p:set>
                                    <p:animEffect transition="in" filter="wipe(left)">
                                      <p:cBhvr>
                                        <p:cTn id="75" dur="5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26" grpId="0" animBg="1"/>
      <p:bldP spid="1464527" grpId="0" animBg="1"/>
      <p:bldP spid="25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 name="Line 82"/>
          <p:cNvSpPr>
            <a:spLocks noChangeAspect="1" noChangeShapeType="1"/>
          </p:cNvSpPr>
          <p:nvPr/>
        </p:nvSpPr>
        <p:spPr bwMode="auto">
          <a:xfrm>
            <a:off x="4644346" y="3745776"/>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存储器读操作</a:t>
            </a:r>
          </a:p>
        </p:txBody>
      </p:sp>
      <p:sp>
        <p:nvSpPr>
          <p:cNvPr id="4" name="Line 40"/>
          <p:cNvSpPr>
            <a:spLocks noChangeShapeType="1"/>
          </p:cNvSpPr>
          <p:nvPr/>
        </p:nvSpPr>
        <p:spPr bwMode="auto">
          <a:xfrm>
            <a:off x="5733183" y="1749575"/>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5" name="Rectangle 3"/>
          <p:cNvSpPr>
            <a:spLocks noChangeArrowheads="1"/>
          </p:cNvSpPr>
          <p:nvPr/>
        </p:nvSpPr>
        <p:spPr bwMode="auto">
          <a:xfrm>
            <a:off x="1629106" y="4412340"/>
            <a:ext cx="795688" cy="506030"/>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6" name="Line 4"/>
          <p:cNvSpPr>
            <a:spLocks noChangeAspect="1" noChangeShapeType="1"/>
          </p:cNvSpPr>
          <p:nvPr/>
        </p:nvSpPr>
        <p:spPr bwMode="auto">
          <a:xfrm>
            <a:off x="3471753" y="2740696"/>
            <a:ext cx="502540" cy="0"/>
          </a:xfrm>
          <a:prstGeom prst="line">
            <a:avLst/>
          </a:prstGeom>
          <a:noFill/>
          <a:ln w="19050">
            <a:solidFill>
              <a:srgbClr val="FF0000"/>
            </a:solidFill>
            <a:round/>
            <a:headEnd/>
            <a:tailEnd/>
          </a:ln>
        </p:spPr>
        <p:txBody>
          <a:bodyPr/>
          <a:lstStyle/>
          <a:p>
            <a:endParaRPr lang="zh-CN" altLang="en-US">
              <a:latin typeface="+mn-ea"/>
            </a:endParaRPr>
          </a:p>
        </p:txBody>
      </p:sp>
      <p:grpSp>
        <p:nvGrpSpPr>
          <p:cNvPr id="7" name="Group 5"/>
          <p:cNvGrpSpPr>
            <a:grpSpLocks noChangeAspect="1"/>
          </p:cNvGrpSpPr>
          <p:nvPr/>
        </p:nvGrpSpPr>
        <p:grpSpPr bwMode="auto">
          <a:xfrm>
            <a:off x="3471753" y="3243236"/>
            <a:ext cx="418783" cy="335027"/>
            <a:chOff x="3360" y="2544"/>
            <a:chExt cx="240" cy="192"/>
          </a:xfrm>
        </p:grpSpPr>
        <p:sp>
          <p:nvSpPr>
            <p:cNvPr id="8"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9"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10"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1"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2"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3" name="Line 11"/>
          <p:cNvSpPr>
            <a:spLocks noChangeAspect="1" noChangeShapeType="1"/>
          </p:cNvSpPr>
          <p:nvPr/>
        </p:nvSpPr>
        <p:spPr bwMode="auto">
          <a:xfrm>
            <a:off x="3471753" y="2740696"/>
            <a:ext cx="0" cy="586297"/>
          </a:xfrm>
          <a:prstGeom prst="line">
            <a:avLst/>
          </a:prstGeom>
          <a:noFill/>
          <a:ln w="19050">
            <a:solidFill>
              <a:srgbClr val="FF0000"/>
            </a:solidFill>
            <a:round/>
            <a:headEnd/>
            <a:tailEnd/>
          </a:ln>
        </p:spPr>
        <p:txBody>
          <a:bodyPr/>
          <a:lstStyle/>
          <a:p>
            <a:endParaRPr lang="zh-CN" altLang="en-US">
              <a:latin typeface="+mn-ea"/>
            </a:endParaRPr>
          </a:p>
        </p:txBody>
      </p:sp>
      <p:grpSp>
        <p:nvGrpSpPr>
          <p:cNvPr id="14" name="Group 12"/>
          <p:cNvGrpSpPr>
            <a:grpSpLocks noChangeAspect="1"/>
          </p:cNvGrpSpPr>
          <p:nvPr/>
        </p:nvGrpSpPr>
        <p:grpSpPr bwMode="auto">
          <a:xfrm>
            <a:off x="4644346" y="3243236"/>
            <a:ext cx="418783" cy="335027"/>
            <a:chOff x="4032" y="2544"/>
            <a:chExt cx="240" cy="192"/>
          </a:xfrm>
        </p:grpSpPr>
        <p:sp>
          <p:nvSpPr>
            <p:cNvPr id="15"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7"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8"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9"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20" name="Line 18"/>
          <p:cNvSpPr>
            <a:spLocks noChangeAspect="1" noChangeShapeType="1"/>
          </p:cNvSpPr>
          <p:nvPr/>
        </p:nvSpPr>
        <p:spPr bwMode="auto">
          <a:xfrm>
            <a:off x="4644346" y="2740696"/>
            <a:ext cx="418783" cy="0"/>
          </a:xfrm>
          <a:prstGeom prst="line">
            <a:avLst/>
          </a:prstGeom>
          <a:noFill/>
          <a:ln w="19050">
            <a:solidFill>
              <a:srgbClr val="008000"/>
            </a:solidFill>
            <a:round/>
            <a:headEnd/>
            <a:tailEnd/>
          </a:ln>
        </p:spPr>
        <p:txBody>
          <a:bodyPr/>
          <a:lstStyle/>
          <a:p>
            <a:endParaRPr lang="zh-CN" altLang="en-US">
              <a:latin typeface="+mn-ea"/>
            </a:endParaRPr>
          </a:p>
        </p:txBody>
      </p:sp>
      <p:sp>
        <p:nvSpPr>
          <p:cNvPr id="21" name="Line 19"/>
          <p:cNvSpPr>
            <a:spLocks noChangeShapeType="1"/>
          </p:cNvSpPr>
          <p:nvPr/>
        </p:nvSpPr>
        <p:spPr bwMode="auto">
          <a:xfrm flipV="1">
            <a:off x="4058050" y="2740696"/>
            <a:ext cx="586297" cy="670053"/>
          </a:xfrm>
          <a:prstGeom prst="line">
            <a:avLst/>
          </a:prstGeom>
          <a:noFill/>
          <a:ln w="19050">
            <a:solidFill>
              <a:srgbClr val="008000"/>
            </a:solidFill>
            <a:round/>
            <a:headEnd/>
            <a:tailEnd/>
          </a:ln>
        </p:spPr>
        <p:txBody>
          <a:bodyPr/>
          <a:lstStyle/>
          <a:p>
            <a:endParaRPr lang="zh-CN" altLang="en-US">
              <a:latin typeface="+mn-ea"/>
            </a:endParaRPr>
          </a:p>
        </p:txBody>
      </p:sp>
      <p:sp>
        <p:nvSpPr>
          <p:cNvPr id="22" name="Line 20"/>
          <p:cNvSpPr>
            <a:spLocks noChangeAspect="1" noChangeShapeType="1"/>
          </p:cNvSpPr>
          <p:nvPr/>
        </p:nvSpPr>
        <p:spPr bwMode="auto">
          <a:xfrm>
            <a:off x="3471753" y="3997046"/>
            <a:ext cx="1591377" cy="0"/>
          </a:xfrm>
          <a:prstGeom prst="line">
            <a:avLst/>
          </a:prstGeom>
          <a:noFill/>
          <a:ln w="19050">
            <a:solidFill>
              <a:srgbClr val="008000"/>
            </a:solidFill>
            <a:round/>
            <a:headEnd/>
            <a:tailEnd/>
          </a:ln>
        </p:spPr>
        <p:txBody>
          <a:bodyPr/>
          <a:lstStyle/>
          <a:p>
            <a:endParaRPr lang="zh-CN" altLang="en-US">
              <a:latin typeface="+mn-ea"/>
            </a:endParaRPr>
          </a:p>
        </p:txBody>
      </p:sp>
      <p:sp>
        <p:nvSpPr>
          <p:cNvPr id="23" name="Line 21"/>
          <p:cNvSpPr>
            <a:spLocks noChangeAspect="1" noChangeShapeType="1"/>
          </p:cNvSpPr>
          <p:nvPr/>
        </p:nvSpPr>
        <p:spPr bwMode="auto">
          <a:xfrm>
            <a:off x="3471753" y="3494506"/>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24" name="Line 22"/>
          <p:cNvSpPr>
            <a:spLocks noChangeAspect="1" noChangeShapeType="1"/>
          </p:cNvSpPr>
          <p:nvPr/>
        </p:nvSpPr>
        <p:spPr bwMode="auto">
          <a:xfrm>
            <a:off x="5063130" y="3494506"/>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25" name="Line 23"/>
          <p:cNvSpPr>
            <a:spLocks noChangeAspect="1" noChangeShapeType="1"/>
          </p:cNvSpPr>
          <p:nvPr/>
        </p:nvSpPr>
        <p:spPr bwMode="auto">
          <a:xfrm>
            <a:off x="5063130" y="2740696"/>
            <a:ext cx="0" cy="586297"/>
          </a:xfrm>
          <a:prstGeom prst="line">
            <a:avLst/>
          </a:prstGeom>
          <a:noFill/>
          <a:ln w="19050">
            <a:solidFill>
              <a:srgbClr val="008000"/>
            </a:solidFill>
            <a:round/>
            <a:headEnd/>
            <a:tailEnd/>
          </a:ln>
        </p:spPr>
        <p:txBody>
          <a:bodyPr/>
          <a:lstStyle/>
          <a:p>
            <a:endParaRPr lang="zh-CN" altLang="en-US">
              <a:latin typeface="+mn-ea"/>
            </a:endParaRPr>
          </a:p>
        </p:txBody>
      </p:sp>
      <p:sp>
        <p:nvSpPr>
          <p:cNvPr id="26" name="Line 24"/>
          <p:cNvSpPr>
            <a:spLocks noChangeAspect="1" noChangeShapeType="1"/>
          </p:cNvSpPr>
          <p:nvPr/>
        </p:nvSpPr>
        <p:spPr bwMode="auto">
          <a:xfrm>
            <a:off x="3136726" y="2740696"/>
            <a:ext cx="335027" cy="0"/>
          </a:xfrm>
          <a:prstGeom prst="line">
            <a:avLst/>
          </a:prstGeom>
          <a:noFill/>
          <a:ln w="19050">
            <a:solidFill>
              <a:srgbClr val="FF0000"/>
            </a:solidFill>
            <a:round/>
            <a:headEnd/>
            <a:tailEnd type="oval" w="med" len="med"/>
          </a:ln>
        </p:spPr>
        <p:txBody>
          <a:bodyPr/>
          <a:lstStyle/>
          <a:p>
            <a:endParaRPr lang="zh-CN" altLang="en-US">
              <a:latin typeface="+mn-ea"/>
            </a:endParaRPr>
          </a:p>
        </p:txBody>
      </p:sp>
      <p:grpSp>
        <p:nvGrpSpPr>
          <p:cNvPr id="27" name="Group 25"/>
          <p:cNvGrpSpPr>
            <a:grpSpLocks/>
          </p:cNvGrpSpPr>
          <p:nvPr/>
        </p:nvGrpSpPr>
        <p:grpSpPr bwMode="auto">
          <a:xfrm>
            <a:off x="2885456" y="2321913"/>
            <a:ext cx="2763970" cy="418783"/>
            <a:chOff x="2040" y="1728"/>
            <a:chExt cx="1584" cy="240"/>
          </a:xfrm>
        </p:grpSpPr>
        <p:grpSp>
          <p:nvGrpSpPr>
            <p:cNvPr id="28" name="Group 26"/>
            <p:cNvGrpSpPr>
              <a:grpSpLocks noChangeAspect="1"/>
            </p:cNvGrpSpPr>
            <p:nvPr/>
          </p:nvGrpSpPr>
          <p:grpSpPr bwMode="auto">
            <a:xfrm rot="16200000" flipV="1">
              <a:off x="2016" y="1752"/>
              <a:ext cx="240" cy="192"/>
              <a:chOff x="3360" y="2544"/>
              <a:chExt cx="240" cy="192"/>
            </a:xfrm>
          </p:grpSpPr>
          <p:sp>
            <p:nvSpPr>
              <p:cNvPr id="35"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6"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7"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8"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9"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9" name="Group 32"/>
            <p:cNvGrpSpPr>
              <a:grpSpLocks noChangeAspect="1"/>
            </p:cNvGrpSpPr>
            <p:nvPr/>
          </p:nvGrpSpPr>
          <p:grpSpPr bwMode="auto">
            <a:xfrm rot="16200000" flipV="1">
              <a:off x="3408" y="1752"/>
              <a:ext cx="240" cy="192"/>
              <a:chOff x="3360" y="2544"/>
              <a:chExt cx="240" cy="192"/>
            </a:xfrm>
          </p:grpSpPr>
          <p:sp>
            <p:nvSpPr>
              <p:cNvPr id="30"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31"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32"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4"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40" name="Line 38"/>
          <p:cNvSpPr>
            <a:spLocks noChangeShapeType="1"/>
          </p:cNvSpPr>
          <p:nvPr/>
        </p:nvSpPr>
        <p:spPr bwMode="auto">
          <a:xfrm>
            <a:off x="2801700" y="1735616"/>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41" name="Line 39"/>
          <p:cNvSpPr>
            <a:spLocks noChangeShapeType="1"/>
          </p:cNvSpPr>
          <p:nvPr/>
        </p:nvSpPr>
        <p:spPr bwMode="auto">
          <a:xfrm flipH="1">
            <a:off x="2801700" y="2740696"/>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42" name="Line 41"/>
          <p:cNvSpPr>
            <a:spLocks noChangeShapeType="1"/>
          </p:cNvSpPr>
          <p:nvPr/>
        </p:nvSpPr>
        <p:spPr bwMode="auto">
          <a:xfrm flipH="1">
            <a:off x="5565670" y="2740696"/>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43" name="Group 42"/>
          <p:cNvGrpSpPr>
            <a:grpSpLocks/>
          </p:cNvGrpSpPr>
          <p:nvPr/>
        </p:nvGrpSpPr>
        <p:grpSpPr bwMode="auto">
          <a:xfrm>
            <a:off x="4225563" y="3997046"/>
            <a:ext cx="83757" cy="251270"/>
            <a:chOff x="3744" y="2880"/>
            <a:chExt cx="96" cy="288"/>
          </a:xfrm>
        </p:grpSpPr>
        <p:sp>
          <p:nvSpPr>
            <p:cNvPr id="44"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45"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46" name="Line 45"/>
          <p:cNvSpPr>
            <a:spLocks noChangeShapeType="1"/>
          </p:cNvSpPr>
          <p:nvPr/>
        </p:nvSpPr>
        <p:spPr bwMode="auto">
          <a:xfrm>
            <a:off x="3052970" y="2238156"/>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47" name="Line 46"/>
          <p:cNvSpPr>
            <a:spLocks noChangeShapeType="1"/>
          </p:cNvSpPr>
          <p:nvPr/>
        </p:nvSpPr>
        <p:spPr bwMode="auto">
          <a:xfrm>
            <a:off x="5481913" y="2238156"/>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48" name="Group 47"/>
          <p:cNvGrpSpPr>
            <a:grpSpLocks/>
          </p:cNvGrpSpPr>
          <p:nvPr/>
        </p:nvGrpSpPr>
        <p:grpSpPr bwMode="auto">
          <a:xfrm>
            <a:off x="2801700" y="5002126"/>
            <a:ext cx="2931483" cy="335027"/>
            <a:chOff x="1992" y="3264"/>
            <a:chExt cx="1680" cy="192"/>
          </a:xfrm>
        </p:grpSpPr>
        <p:grpSp>
          <p:nvGrpSpPr>
            <p:cNvPr id="49" name="Group 48"/>
            <p:cNvGrpSpPr>
              <a:grpSpLocks noChangeAspect="1"/>
            </p:cNvGrpSpPr>
            <p:nvPr/>
          </p:nvGrpSpPr>
          <p:grpSpPr bwMode="auto">
            <a:xfrm>
              <a:off x="1992" y="3264"/>
              <a:ext cx="240" cy="192"/>
              <a:chOff x="3360" y="2544"/>
              <a:chExt cx="240" cy="192"/>
            </a:xfrm>
          </p:grpSpPr>
          <p:sp>
            <p:nvSpPr>
              <p:cNvPr id="56"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7"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8"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9"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0"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50" name="Group 54"/>
            <p:cNvGrpSpPr>
              <a:grpSpLocks noChangeAspect="1"/>
            </p:cNvGrpSpPr>
            <p:nvPr/>
          </p:nvGrpSpPr>
          <p:grpSpPr bwMode="auto">
            <a:xfrm>
              <a:off x="3432" y="3264"/>
              <a:ext cx="240" cy="192"/>
              <a:chOff x="4032" y="2544"/>
              <a:chExt cx="240" cy="192"/>
            </a:xfrm>
          </p:grpSpPr>
          <p:sp>
            <p:nvSpPr>
              <p:cNvPr id="51"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52"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53"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4"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55"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61" name="Line 60"/>
          <p:cNvSpPr>
            <a:spLocks noChangeShapeType="1"/>
          </p:cNvSpPr>
          <p:nvPr/>
        </p:nvSpPr>
        <p:spPr bwMode="auto">
          <a:xfrm>
            <a:off x="3220483" y="5169639"/>
            <a:ext cx="2093917" cy="0"/>
          </a:xfrm>
          <a:prstGeom prst="line">
            <a:avLst/>
          </a:prstGeom>
          <a:noFill/>
          <a:ln w="19050">
            <a:solidFill>
              <a:schemeClr val="tx1"/>
            </a:solidFill>
            <a:round/>
            <a:headEnd/>
            <a:tailEnd/>
          </a:ln>
        </p:spPr>
        <p:txBody>
          <a:bodyPr/>
          <a:lstStyle/>
          <a:p>
            <a:endParaRPr lang="zh-CN" altLang="en-US">
              <a:latin typeface="+mn-ea"/>
            </a:endParaRPr>
          </a:p>
        </p:txBody>
      </p:sp>
      <p:sp>
        <p:nvSpPr>
          <p:cNvPr id="62" name="Line 61"/>
          <p:cNvSpPr>
            <a:spLocks noChangeShapeType="1"/>
          </p:cNvSpPr>
          <p:nvPr/>
        </p:nvSpPr>
        <p:spPr bwMode="auto">
          <a:xfrm>
            <a:off x="2801700" y="5253396"/>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3" name="Line 62"/>
          <p:cNvSpPr>
            <a:spLocks noChangeShapeType="1"/>
          </p:cNvSpPr>
          <p:nvPr/>
        </p:nvSpPr>
        <p:spPr bwMode="auto">
          <a:xfrm>
            <a:off x="5733183" y="5253396"/>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3"/>
          <p:cNvSpPr>
            <a:spLocks noChangeShapeType="1"/>
          </p:cNvSpPr>
          <p:nvPr/>
        </p:nvSpPr>
        <p:spPr bwMode="auto">
          <a:xfrm>
            <a:off x="4225563" y="5169639"/>
            <a:ext cx="0" cy="670053"/>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65" name="Rectangle 64"/>
          <p:cNvSpPr>
            <a:spLocks noChangeArrowheads="1"/>
          </p:cNvSpPr>
          <p:nvPr/>
        </p:nvSpPr>
        <p:spPr bwMode="auto">
          <a:xfrm>
            <a:off x="3136726" y="3326992"/>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66" name="Rectangle 65"/>
          <p:cNvSpPr>
            <a:spLocks noChangeArrowheads="1"/>
          </p:cNvSpPr>
          <p:nvPr/>
        </p:nvSpPr>
        <p:spPr bwMode="auto">
          <a:xfrm>
            <a:off x="5230643" y="3326992"/>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67" name="Rectangle 66"/>
          <p:cNvSpPr>
            <a:spLocks noChangeArrowheads="1"/>
          </p:cNvSpPr>
          <p:nvPr/>
        </p:nvSpPr>
        <p:spPr bwMode="auto">
          <a:xfrm>
            <a:off x="2885456" y="274069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68" name="Rectangle 67"/>
          <p:cNvSpPr>
            <a:spLocks noChangeArrowheads="1"/>
          </p:cNvSpPr>
          <p:nvPr/>
        </p:nvSpPr>
        <p:spPr bwMode="auto">
          <a:xfrm>
            <a:off x="2466673" y="500212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69" name="Rectangle 68"/>
          <p:cNvSpPr>
            <a:spLocks noChangeArrowheads="1"/>
          </p:cNvSpPr>
          <p:nvPr/>
        </p:nvSpPr>
        <p:spPr bwMode="auto">
          <a:xfrm>
            <a:off x="5816940" y="500212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70" name="Rectangle 69"/>
          <p:cNvSpPr>
            <a:spLocks noChangeArrowheads="1"/>
          </p:cNvSpPr>
          <p:nvPr/>
        </p:nvSpPr>
        <p:spPr bwMode="auto">
          <a:xfrm>
            <a:off x="5481913" y="274069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71" name="Rectangle 70"/>
          <p:cNvSpPr>
            <a:spLocks noChangeArrowheads="1"/>
          </p:cNvSpPr>
          <p:nvPr/>
        </p:nvSpPr>
        <p:spPr bwMode="auto">
          <a:xfrm>
            <a:off x="2843578" y="5588422"/>
            <a:ext cx="376905" cy="251270"/>
          </a:xfrm>
          <a:prstGeom prst="rect">
            <a:avLst/>
          </a:prstGeom>
          <a:noFill/>
          <a:ln w="12700">
            <a:noFill/>
            <a:miter lim="800000"/>
            <a:headEnd/>
            <a:tailEnd/>
          </a:ln>
        </p:spPr>
        <p:txBody>
          <a:bodyPr lIns="12700" tIns="12700" rIns="12700" bIns="12700"/>
          <a:lstStyle/>
          <a:p>
            <a:pPr algn="just"/>
            <a:r>
              <a:rPr lang="en-US" altLang="zh-CN" sz="1600" dirty="0">
                <a:latin typeface="+mn-ea"/>
              </a:rPr>
              <a:t>I/O</a:t>
            </a:r>
          </a:p>
        </p:txBody>
      </p:sp>
      <p:sp>
        <p:nvSpPr>
          <p:cNvPr id="72" name="Rectangle 71"/>
          <p:cNvSpPr>
            <a:spLocks noChangeArrowheads="1"/>
          </p:cNvSpPr>
          <p:nvPr/>
        </p:nvSpPr>
        <p:spPr bwMode="auto">
          <a:xfrm flipV="1">
            <a:off x="5183694" y="5419879"/>
            <a:ext cx="494608" cy="399889"/>
          </a:xfrm>
          <a:prstGeom prst="rect">
            <a:avLst/>
          </a:prstGeom>
          <a:noFill/>
          <a:ln w="12700">
            <a:noFill/>
            <a:miter lim="800000"/>
            <a:headEnd/>
            <a:tailEnd/>
          </a:ln>
        </p:spPr>
        <p:txBody>
          <a:bodyPr lIns="12700" tIns="12700" rIns="12700" bIns="12700"/>
          <a:lstStyle/>
          <a:p>
            <a:pPr algn="just"/>
            <a:r>
              <a:rPr lang="en-US" altLang="zh-CN" sz="1600" u="sng" dirty="0">
                <a:latin typeface="+mn-ea"/>
              </a:rPr>
              <a:t>O/I</a:t>
            </a:r>
          </a:p>
        </p:txBody>
      </p:sp>
      <p:grpSp>
        <p:nvGrpSpPr>
          <p:cNvPr id="73" name="Group 72"/>
          <p:cNvGrpSpPr>
            <a:grpSpLocks/>
          </p:cNvGrpSpPr>
          <p:nvPr/>
        </p:nvGrpSpPr>
        <p:grpSpPr bwMode="auto">
          <a:xfrm>
            <a:off x="3806780" y="3662019"/>
            <a:ext cx="167513" cy="83757"/>
            <a:chOff x="3888" y="2832"/>
            <a:chExt cx="96" cy="48"/>
          </a:xfrm>
        </p:grpSpPr>
        <p:sp>
          <p:nvSpPr>
            <p:cNvPr id="74"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75"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76" name="Line 75"/>
          <p:cNvSpPr>
            <a:spLocks noChangeAspect="1" noChangeShapeType="1"/>
          </p:cNvSpPr>
          <p:nvPr/>
        </p:nvSpPr>
        <p:spPr bwMode="auto">
          <a:xfrm>
            <a:off x="3890536" y="3410749"/>
            <a:ext cx="0" cy="25127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77" name="Line 76"/>
          <p:cNvSpPr>
            <a:spLocks noChangeAspect="1" noChangeShapeType="1"/>
          </p:cNvSpPr>
          <p:nvPr/>
        </p:nvSpPr>
        <p:spPr bwMode="auto">
          <a:xfrm>
            <a:off x="3890536" y="3410749"/>
            <a:ext cx="167513" cy="0"/>
          </a:xfrm>
          <a:prstGeom prst="line">
            <a:avLst/>
          </a:prstGeom>
          <a:noFill/>
          <a:ln w="19050">
            <a:solidFill>
              <a:srgbClr val="008000"/>
            </a:solidFill>
            <a:round/>
            <a:headEnd/>
            <a:tailEnd/>
          </a:ln>
        </p:spPr>
        <p:txBody>
          <a:bodyPr/>
          <a:lstStyle/>
          <a:p>
            <a:endParaRPr lang="zh-CN" altLang="en-US">
              <a:latin typeface="+mn-ea"/>
            </a:endParaRPr>
          </a:p>
        </p:txBody>
      </p:sp>
      <p:sp>
        <p:nvSpPr>
          <p:cNvPr id="78" name="Line 77"/>
          <p:cNvSpPr>
            <a:spLocks noChangeAspect="1" noChangeShapeType="1"/>
          </p:cNvSpPr>
          <p:nvPr/>
        </p:nvSpPr>
        <p:spPr bwMode="auto">
          <a:xfrm>
            <a:off x="3890536" y="3745776"/>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79" name="Group 78"/>
          <p:cNvGrpSpPr>
            <a:grpSpLocks/>
          </p:cNvGrpSpPr>
          <p:nvPr/>
        </p:nvGrpSpPr>
        <p:grpSpPr bwMode="auto">
          <a:xfrm>
            <a:off x="4560590" y="3662019"/>
            <a:ext cx="167513" cy="83757"/>
            <a:chOff x="3888" y="2832"/>
            <a:chExt cx="96" cy="48"/>
          </a:xfrm>
        </p:grpSpPr>
        <p:sp>
          <p:nvSpPr>
            <p:cNvPr id="80"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81"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82" name="Line 81"/>
          <p:cNvSpPr>
            <a:spLocks noChangeAspect="1" noChangeShapeType="1"/>
          </p:cNvSpPr>
          <p:nvPr/>
        </p:nvSpPr>
        <p:spPr bwMode="auto">
          <a:xfrm>
            <a:off x="4644346" y="3410749"/>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84" name="Line 83"/>
          <p:cNvSpPr>
            <a:spLocks noChangeAspect="1" noChangeShapeType="1"/>
          </p:cNvSpPr>
          <p:nvPr/>
        </p:nvSpPr>
        <p:spPr bwMode="auto">
          <a:xfrm>
            <a:off x="4476833" y="3410749"/>
            <a:ext cx="167513" cy="0"/>
          </a:xfrm>
          <a:prstGeom prst="line">
            <a:avLst/>
          </a:prstGeom>
          <a:noFill/>
          <a:ln w="19050">
            <a:solidFill>
              <a:srgbClr val="FF0000"/>
            </a:solidFill>
            <a:round/>
            <a:headEnd/>
            <a:tailEnd/>
          </a:ln>
        </p:spPr>
        <p:txBody>
          <a:bodyPr/>
          <a:lstStyle/>
          <a:p>
            <a:endParaRPr lang="zh-CN" altLang="en-US">
              <a:latin typeface="+mn-ea"/>
            </a:endParaRPr>
          </a:p>
        </p:txBody>
      </p:sp>
      <p:sp>
        <p:nvSpPr>
          <p:cNvPr id="85" name="Line 84"/>
          <p:cNvSpPr>
            <a:spLocks noChangeShapeType="1"/>
          </p:cNvSpPr>
          <p:nvPr/>
        </p:nvSpPr>
        <p:spPr bwMode="auto">
          <a:xfrm>
            <a:off x="3974293" y="2740696"/>
            <a:ext cx="502540" cy="670053"/>
          </a:xfrm>
          <a:prstGeom prst="line">
            <a:avLst/>
          </a:prstGeom>
          <a:noFill/>
          <a:ln w="19050">
            <a:solidFill>
              <a:srgbClr val="FF0000"/>
            </a:solidFill>
            <a:round/>
            <a:headEnd/>
            <a:tailEnd/>
          </a:ln>
        </p:spPr>
        <p:txBody>
          <a:bodyPr/>
          <a:lstStyle/>
          <a:p>
            <a:endParaRPr lang="zh-CN" altLang="en-US">
              <a:latin typeface="+mn-ea"/>
            </a:endParaRPr>
          </a:p>
        </p:txBody>
      </p:sp>
      <p:sp>
        <p:nvSpPr>
          <p:cNvPr id="86" name="Line 85"/>
          <p:cNvSpPr>
            <a:spLocks noChangeAspect="1" noChangeShapeType="1"/>
          </p:cNvSpPr>
          <p:nvPr/>
        </p:nvSpPr>
        <p:spPr bwMode="auto">
          <a:xfrm>
            <a:off x="5063130" y="2740696"/>
            <a:ext cx="335027" cy="0"/>
          </a:xfrm>
          <a:prstGeom prst="line">
            <a:avLst/>
          </a:prstGeom>
          <a:noFill/>
          <a:ln w="19050">
            <a:solidFill>
              <a:srgbClr val="008000"/>
            </a:solidFill>
            <a:round/>
            <a:headEnd type="oval" w="med" len="med"/>
            <a:tailEnd/>
          </a:ln>
        </p:spPr>
        <p:txBody>
          <a:bodyPr/>
          <a:lstStyle/>
          <a:p>
            <a:endParaRPr lang="zh-CN" altLang="en-US">
              <a:latin typeface="+mn-ea"/>
            </a:endParaRPr>
          </a:p>
        </p:txBody>
      </p:sp>
      <p:grpSp>
        <p:nvGrpSpPr>
          <p:cNvPr id="639" name="组合 638"/>
          <p:cNvGrpSpPr/>
          <p:nvPr/>
        </p:nvGrpSpPr>
        <p:grpSpPr>
          <a:xfrm>
            <a:off x="2382916" y="3993556"/>
            <a:ext cx="418784" cy="586297"/>
            <a:chOff x="2382916" y="3993556"/>
            <a:chExt cx="418784" cy="586297"/>
          </a:xfrm>
        </p:grpSpPr>
        <p:sp>
          <p:nvSpPr>
            <p:cNvPr id="92" name="Line 91"/>
            <p:cNvSpPr>
              <a:spLocks noChangeAspect="1" noChangeShapeType="1"/>
            </p:cNvSpPr>
            <p:nvPr/>
          </p:nvSpPr>
          <p:spPr bwMode="auto">
            <a:xfrm>
              <a:off x="2466673" y="4328583"/>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87" name="Group 86"/>
            <p:cNvGrpSpPr>
              <a:grpSpLocks/>
            </p:cNvGrpSpPr>
            <p:nvPr/>
          </p:nvGrpSpPr>
          <p:grpSpPr bwMode="auto">
            <a:xfrm>
              <a:off x="2382916" y="4244826"/>
              <a:ext cx="167513" cy="83757"/>
              <a:chOff x="3888" y="2832"/>
              <a:chExt cx="96" cy="48"/>
            </a:xfrm>
          </p:grpSpPr>
          <p:sp>
            <p:nvSpPr>
              <p:cNvPr id="88"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89"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0" name="Line 89"/>
            <p:cNvSpPr>
              <a:spLocks noChangeAspect="1" noChangeShapeType="1"/>
            </p:cNvSpPr>
            <p:nvPr/>
          </p:nvSpPr>
          <p:spPr bwMode="auto">
            <a:xfrm>
              <a:off x="2466673" y="3993556"/>
              <a:ext cx="0" cy="25127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91" name="Line 90"/>
            <p:cNvSpPr>
              <a:spLocks noChangeAspect="1" noChangeShapeType="1"/>
            </p:cNvSpPr>
            <p:nvPr/>
          </p:nvSpPr>
          <p:spPr bwMode="auto">
            <a:xfrm>
              <a:off x="2466673" y="3993556"/>
              <a:ext cx="335027"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93" name="Line 92"/>
          <p:cNvSpPr>
            <a:spLocks noChangeShapeType="1"/>
          </p:cNvSpPr>
          <p:nvPr/>
        </p:nvSpPr>
        <p:spPr bwMode="auto">
          <a:xfrm>
            <a:off x="2173525" y="2238156"/>
            <a:ext cx="4187833" cy="0"/>
          </a:xfrm>
          <a:prstGeom prst="line">
            <a:avLst/>
          </a:prstGeom>
          <a:noFill/>
          <a:ln w="19050">
            <a:solidFill>
              <a:schemeClr val="tx1"/>
            </a:solidFill>
            <a:round/>
            <a:headEnd/>
            <a:tailEnd/>
          </a:ln>
        </p:spPr>
        <p:txBody>
          <a:bodyPr/>
          <a:lstStyle/>
          <a:p>
            <a:endParaRPr lang="zh-CN" altLang="en-US">
              <a:latin typeface="+mn-ea"/>
            </a:endParaRPr>
          </a:p>
        </p:txBody>
      </p:sp>
      <p:sp>
        <p:nvSpPr>
          <p:cNvPr id="94" name="Rectangle 93"/>
          <p:cNvSpPr>
            <a:spLocks noChangeArrowheads="1"/>
          </p:cNvSpPr>
          <p:nvPr/>
        </p:nvSpPr>
        <p:spPr bwMode="auto">
          <a:xfrm>
            <a:off x="4393076" y="4080804"/>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95" name="Rectangle 94"/>
          <p:cNvSpPr>
            <a:spLocks noChangeArrowheads="1"/>
          </p:cNvSpPr>
          <p:nvPr/>
        </p:nvSpPr>
        <p:spPr bwMode="auto">
          <a:xfrm>
            <a:off x="6235723" y="4332073"/>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grpSp>
        <p:nvGrpSpPr>
          <p:cNvPr id="96" name="Group 95"/>
          <p:cNvGrpSpPr>
            <a:grpSpLocks/>
          </p:cNvGrpSpPr>
          <p:nvPr/>
        </p:nvGrpSpPr>
        <p:grpSpPr bwMode="auto">
          <a:xfrm>
            <a:off x="5984453" y="4248316"/>
            <a:ext cx="167513" cy="83757"/>
            <a:chOff x="3888" y="2832"/>
            <a:chExt cx="96" cy="48"/>
          </a:xfrm>
        </p:grpSpPr>
        <p:sp>
          <p:nvSpPr>
            <p:cNvPr id="97"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98"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9" name="Line 98"/>
          <p:cNvSpPr>
            <a:spLocks noChangeAspect="1" noChangeShapeType="1"/>
          </p:cNvSpPr>
          <p:nvPr/>
        </p:nvSpPr>
        <p:spPr bwMode="auto">
          <a:xfrm>
            <a:off x="6068210" y="3997046"/>
            <a:ext cx="0" cy="251270"/>
          </a:xfrm>
          <a:prstGeom prst="line">
            <a:avLst/>
          </a:prstGeom>
          <a:noFill/>
          <a:ln w="19050">
            <a:solidFill>
              <a:schemeClr val="tx1"/>
            </a:solidFill>
            <a:round/>
            <a:headEnd/>
            <a:tailEnd/>
          </a:ln>
        </p:spPr>
        <p:txBody>
          <a:bodyPr/>
          <a:lstStyle/>
          <a:p>
            <a:endParaRPr lang="zh-CN" altLang="en-US">
              <a:latin typeface="+mn-ea"/>
            </a:endParaRPr>
          </a:p>
        </p:txBody>
      </p:sp>
      <p:sp>
        <p:nvSpPr>
          <p:cNvPr id="100" name="Line 99"/>
          <p:cNvSpPr>
            <a:spLocks noChangeAspect="1" noChangeShapeType="1"/>
          </p:cNvSpPr>
          <p:nvPr/>
        </p:nvSpPr>
        <p:spPr bwMode="auto">
          <a:xfrm>
            <a:off x="5733183" y="3997046"/>
            <a:ext cx="335027" cy="0"/>
          </a:xfrm>
          <a:prstGeom prst="line">
            <a:avLst/>
          </a:prstGeom>
          <a:noFill/>
          <a:ln w="19050">
            <a:solidFill>
              <a:schemeClr val="tx1"/>
            </a:solidFill>
            <a:round/>
            <a:headEnd/>
            <a:tailEnd/>
          </a:ln>
        </p:spPr>
        <p:txBody>
          <a:bodyPr/>
          <a:lstStyle/>
          <a:p>
            <a:endParaRPr lang="zh-CN" altLang="en-US">
              <a:latin typeface="+mn-ea"/>
            </a:endParaRPr>
          </a:p>
        </p:txBody>
      </p:sp>
      <p:sp>
        <p:nvSpPr>
          <p:cNvPr id="101" name="Line 100"/>
          <p:cNvSpPr>
            <a:spLocks noChangeAspect="1" noChangeShapeType="1"/>
          </p:cNvSpPr>
          <p:nvPr/>
        </p:nvSpPr>
        <p:spPr bwMode="auto">
          <a:xfrm>
            <a:off x="6068210" y="4332072"/>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02" name="Group 101"/>
          <p:cNvGrpSpPr>
            <a:grpSpLocks/>
          </p:cNvGrpSpPr>
          <p:nvPr/>
        </p:nvGrpSpPr>
        <p:grpSpPr bwMode="auto">
          <a:xfrm>
            <a:off x="2382916" y="1484346"/>
            <a:ext cx="3769050" cy="335027"/>
            <a:chOff x="1752" y="1248"/>
            <a:chExt cx="2160" cy="192"/>
          </a:xfrm>
        </p:grpSpPr>
        <p:grpSp>
          <p:nvGrpSpPr>
            <p:cNvPr id="103" name="Group 102"/>
            <p:cNvGrpSpPr>
              <a:grpSpLocks noChangeAspect="1"/>
            </p:cNvGrpSpPr>
            <p:nvPr/>
          </p:nvGrpSpPr>
          <p:grpSpPr bwMode="auto">
            <a:xfrm>
              <a:off x="1752" y="1248"/>
              <a:ext cx="240" cy="192"/>
              <a:chOff x="4032" y="2544"/>
              <a:chExt cx="240" cy="192"/>
            </a:xfrm>
          </p:grpSpPr>
          <p:sp>
            <p:nvSpPr>
              <p:cNvPr id="110"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11"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12"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3"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14"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04" name="Group 108"/>
            <p:cNvGrpSpPr>
              <a:grpSpLocks noChangeAspect="1"/>
            </p:cNvGrpSpPr>
            <p:nvPr/>
          </p:nvGrpSpPr>
          <p:grpSpPr bwMode="auto">
            <a:xfrm>
              <a:off x="3672" y="1248"/>
              <a:ext cx="240" cy="192"/>
              <a:chOff x="3360" y="2544"/>
              <a:chExt cx="240" cy="192"/>
            </a:xfrm>
          </p:grpSpPr>
          <p:sp>
            <p:nvSpPr>
              <p:cNvPr id="105"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06"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07"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08"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09"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15" name="Line 114"/>
          <p:cNvSpPr>
            <a:spLocks noChangeShapeType="1"/>
          </p:cNvSpPr>
          <p:nvPr/>
        </p:nvSpPr>
        <p:spPr bwMode="auto">
          <a:xfrm>
            <a:off x="2801700" y="1330792"/>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16" name="Line 115"/>
          <p:cNvSpPr>
            <a:spLocks noChangeShapeType="1"/>
          </p:cNvSpPr>
          <p:nvPr/>
        </p:nvSpPr>
        <p:spPr bwMode="auto">
          <a:xfrm>
            <a:off x="5733183" y="1316833"/>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634" name="组合 633"/>
          <p:cNvGrpSpPr/>
          <p:nvPr/>
        </p:nvGrpSpPr>
        <p:grpSpPr>
          <a:xfrm>
            <a:off x="2215403" y="1651859"/>
            <a:ext cx="4104076" cy="0"/>
            <a:chOff x="2215403" y="1651859"/>
            <a:chExt cx="4104076" cy="0"/>
          </a:xfrm>
        </p:grpSpPr>
        <p:sp>
          <p:nvSpPr>
            <p:cNvPr id="117" name="Line 116"/>
            <p:cNvSpPr>
              <a:spLocks noChangeShapeType="1"/>
            </p:cNvSpPr>
            <p:nvPr/>
          </p:nvSpPr>
          <p:spPr bwMode="auto">
            <a:xfrm flipH="1">
              <a:off x="2215403" y="1651859"/>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18"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sp>
        <p:nvSpPr>
          <p:cNvPr id="119" name="Rectangle 118"/>
          <p:cNvSpPr>
            <a:spLocks noChangeArrowheads="1"/>
          </p:cNvSpPr>
          <p:nvPr/>
        </p:nvSpPr>
        <p:spPr bwMode="auto">
          <a:xfrm>
            <a:off x="6260398" y="1790109"/>
            <a:ext cx="795688" cy="506030"/>
          </a:xfrm>
          <a:prstGeom prst="rect">
            <a:avLst/>
          </a:prstGeom>
          <a:noFill/>
          <a:ln w="12700">
            <a:noFill/>
            <a:miter lim="800000"/>
            <a:headEnd/>
            <a:tailEnd/>
          </a:ln>
        </p:spPr>
        <p:txBody>
          <a:bodyPr lIns="12700" tIns="12700" rIns="12700" bIns="12700"/>
          <a:lstStyle/>
          <a:p>
            <a:pPr algn="just"/>
            <a:r>
              <a:rPr lang="zh-CN" altLang="en-US" sz="1600" dirty="0">
                <a:solidFill>
                  <a:srgbClr val="C00000"/>
                </a:solidFill>
                <a:latin typeface="+mn-ea"/>
              </a:rPr>
              <a:t>预充</a:t>
            </a:r>
          </a:p>
        </p:txBody>
      </p:sp>
      <p:sp>
        <p:nvSpPr>
          <p:cNvPr id="120" name="Rectangle 119"/>
          <p:cNvSpPr>
            <a:spLocks noChangeArrowheads="1"/>
          </p:cNvSpPr>
          <p:nvPr/>
        </p:nvSpPr>
        <p:spPr bwMode="auto">
          <a:xfrm>
            <a:off x="5314400" y="1484346"/>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21" name="Rectangle 120"/>
          <p:cNvSpPr>
            <a:spLocks noChangeArrowheads="1"/>
          </p:cNvSpPr>
          <p:nvPr/>
        </p:nvSpPr>
        <p:spPr bwMode="auto">
          <a:xfrm>
            <a:off x="2885456" y="156810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23" name="Rectangle 122"/>
          <p:cNvSpPr>
            <a:spLocks noChangeArrowheads="1"/>
          </p:cNvSpPr>
          <p:nvPr/>
        </p:nvSpPr>
        <p:spPr bwMode="auto">
          <a:xfrm>
            <a:off x="5604770" y="994806"/>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24" name="Rectangle 123"/>
          <p:cNvSpPr>
            <a:spLocks noChangeArrowheads="1"/>
          </p:cNvSpPr>
          <p:nvPr/>
        </p:nvSpPr>
        <p:spPr bwMode="auto">
          <a:xfrm>
            <a:off x="869908" y="2112520"/>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125" name="Rectangle 124"/>
          <p:cNvSpPr>
            <a:spLocks noChangeArrowheads="1"/>
          </p:cNvSpPr>
          <p:nvPr/>
        </p:nvSpPr>
        <p:spPr bwMode="auto">
          <a:xfrm>
            <a:off x="3660377" y="5872980"/>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sp>
        <p:nvSpPr>
          <p:cNvPr id="126" name="Rectangle 125"/>
          <p:cNvSpPr>
            <a:spLocks noChangeArrowheads="1"/>
          </p:cNvSpPr>
          <p:nvPr/>
        </p:nvSpPr>
        <p:spPr bwMode="auto">
          <a:xfrm>
            <a:off x="3429875" y="2405669"/>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A</a:t>
            </a:r>
          </a:p>
        </p:txBody>
      </p:sp>
      <p:sp>
        <p:nvSpPr>
          <p:cNvPr id="127" name="Rectangle 126"/>
          <p:cNvSpPr>
            <a:spLocks noChangeArrowheads="1"/>
          </p:cNvSpPr>
          <p:nvPr/>
        </p:nvSpPr>
        <p:spPr bwMode="auto">
          <a:xfrm>
            <a:off x="4937495" y="2405669"/>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0D7157"/>
                </a:solidFill>
                <a:latin typeface="+mn-ea"/>
              </a:rPr>
              <a:t>B</a:t>
            </a:r>
          </a:p>
        </p:txBody>
      </p:sp>
      <p:sp>
        <p:nvSpPr>
          <p:cNvPr id="128" name="Rectangle 127"/>
          <p:cNvSpPr>
            <a:spLocks noChangeArrowheads="1"/>
          </p:cNvSpPr>
          <p:nvPr/>
        </p:nvSpPr>
        <p:spPr bwMode="auto">
          <a:xfrm>
            <a:off x="3597388" y="3662019"/>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29" name="Rectangle 128"/>
          <p:cNvSpPr>
            <a:spLocks noChangeArrowheads="1"/>
          </p:cNvSpPr>
          <p:nvPr/>
        </p:nvSpPr>
        <p:spPr bwMode="auto">
          <a:xfrm>
            <a:off x="4351198" y="3662019"/>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30" name="Rectangle 129"/>
          <p:cNvSpPr>
            <a:spLocks noChangeArrowheads="1"/>
          </p:cNvSpPr>
          <p:nvPr/>
        </p:nvSpPr>
        <p:spPr bwMode="auto">
          <a:xfrm>
            <a:off x="2006011" y="3997046"/>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1" name="Rectangle 130"/>
          <p:cNvSpPr>
            <a:spLocks noChangeArrowheads="1"/>
          </p:cNvSpPr>
          <p:nvPr/>
        </p:nvSpPr>
        <p:spPr bwMode="auto">
          <a:xfrm>
            <a:off x="6172664" y="3909799"/>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2" name="Freeform 131"/>
          <p:cNvSpPr>
            <a:spLocks/>
          </p:cNvSpPr>
          <p:nvPr/>
        </p:nvSpPr>
        <p:spPr bwMode="auto">
          <a:xfrm>
            <a:off x="4361669" y="2730227"/>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latin typeface="+mn-ea"/>
            </a:endParaRPr>
          </a:p>
        </p:txBody>
      </p:sp>
      <p:sp>
        <p:nvSpPr>
          <p:cNvPr id="133" name="Freeform 133"/>
          <p:cNvSpPr>
            <a:spLocks/>
          </p:cNvSpPr>
          <p:nvPr/>
        </p:nvSpPr>
        <p:spPr bwMode="auto">
          <a:xfrm>
            <a:off x="2642912" y="2998946"/>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headEnd/>
            <a:tailEnd type="triangle" w="med" len="med"/>
          </a:ln>
        </p:spPr>
        <p:txBody>
          <a:bodyPr wrap="none" anchor="ctr"/>
          <a:lstStyle/>
          <a:p>
            <a:endParaRPr lang="zh-CN" altLang="en-US">
              <a:latin typeface="+mn-ea"/>
            </a:endParaRPr>
          </a:p>
        </p:txBody>
      </p:sp>
      <p:sp>
        <p:nvSpPr>
          <p:cNvPr id="134" name="Rectangle 134"/>
          <p:cNvSpPr>
            <a:spLocks noChangeArrowheads="1"/>
          </p:cNvSpPr>
          <p:nvPr/>
        </p:nvSpPr>
        <p:spPr bwMode="auto">
          <a:xfrm>
            <a:off x="2859397" y="4539282"/>
            <a:ext cx="251270" cy="335027"/>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135" name="Group 136"/>
          <p:cNvGrpSpPr>
            <a:grpSpLocks/>
          </p:cNvGrpSpPr>
          <p:nvPr/>
        </p:nvGrpSpPr>
        <p:grpSpPr bwMode="auto">
          <a:xfrm>
            <a:off x="5523791" y="4583342"/>
            <a:ext cx="251270" cy="335027"/>
            <a:chOff x="5040" y="2688"/>
            <a:chExt cx="144" cy="192"/>
          </a:xfrm>
        </p:grpSpPr>
        <p:sp>
          <p:nvSpPr>
            <p:cNvPr id="136"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137" name="Line 138"/>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41" name="Group 141"/>
          <p:cNvGrpSpPr>
            <a:grpSpLocks/>
          </p:cNvGrpSpPr>
          <p:nvPr/>
        </p:nvGrpSpPr>
        <p:grpSpPr bwMode="auto">
          <a:xfrm>
            <a:off x="5733183" y="3997046"/>
            <a:ext cx="418783" cy="335027"/>
            <a:chOff x="4392" y="2248"/>
            <a:chExt cx="240" cy="192"/>
          </a:xfrm>
        </p:grpSpPr>
        <p:grpSp>
          <p:nvGrpSpPr>
            <p:cNvPr id="142" name="Group 95"/>
            <p:cNvGrpSpPr>
              <a:grpSpLocks/>
            </p:cNvGrpSpPr>
            <p:nvPr/>
          </p:nvGrpSpPr>
          <p:grpSpPr bwMode="auto">
            <a:xfrm>
              <a:off x="4536" y="2392"/>
              <a:ext cx="96" cy="48"/>
              <a:chOff x="3888" y="2832"/>
              <a:chExt cx="96" cy="48"/>
            </a:xfrm>
          </p:grpSpPr>
          <p:sp>
            <p:nvSpPr>
              <p:cNvPr id="145"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46"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43" name="Line 98"/>
            <p:cNvSpPr>
              <a:spLocks noChangeAspect="1" noChangeShapeType="1"/>
            </p:cNvSpPr>
            <p:nvPr/>
          </p:nvSpPr>
          <p:spPr bwMode="auto">
            <a:xfrm>
              <a:off x="4584" y="224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144" name="Line 99"/>
            <p:cNvSpPr>
              <a:spLocks noChangeAspect="1" noChangeShapeType="1"/>
            </p:cNvSpPr>
            <p:nvPr/>
          </p:nvSpPr>
          <p:spPr bwMode="auto">
            <a:xfrm>
              <a:off x="4392" y="2248"/>
              <a:ext cx="192" cy="0"/>
            </a:xfrm>
            <a:prstGeom prst="line">
              <a:avLst/>
            </a:prstGeom>
            <a:noFill/>
            <a:ln w="19050">
              <a:solidFill>
                <a:schemeClr val="tx1"/>
              </a:solidFill>
              <a:round/>
              <a:headEnd/>
              <a:tailEnd/>
            </a:ln>
          </p:spPr>
          <p:txBody>
            <a:bodyPr/>
            <a:lstStyle/>
            <a:p>
              <a:endParaRPr lang="zh-CN" altLang="en-US">
                <a:latin typeface="+mn-ea"/>
              </a:endParaRPr>
            </a:p>
          </p:txBody>
        </p:sp>
      </p:grpSp>
      <p:sp>
        <p:nvSpPr>
          <p:cNvPr id="148" name="Rectangle 122"/>
          <p:cNvSpPr>
            <a:spLocks noChangeArrowheads="1"/>
          </p:cNvSpPr>
          <p:nvPr/>
        </p:nvSpPr>
        <p:spPr bwMode="auto">
          <a:xfrm>
            <a:off x="2655995" y="1012693"/>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49" name="Line 128"/>
          <p:cNvSpPr>
            <a:spLocks noChangeShapeType="1"/>
          </p:cNvSpPr>
          <p:nvPr/>
        </p:nvSpPr>
        <p:spPr bwMode="auto">
          <a:xfrm flipH="1">
            <a:off x="2410835" y="3201357"/>
            <a:ext cx="2121836" cy="13959"/>
          </a:xfrm>
          <a:prstGeom prst="line">
            <a:avLst/>
          </a:prstGeom>
          <a:noFill/>
          <a:ln w="76200">
            <a:solidFill>
              <a:srgbClr val="0000FF"/>
            </a:solidFill>
            <a:prstDash val="sysDot"/>
            <a:round/>
            <a:headEnd/>
            <a:tailEnd type="none" w="med" len="med"/>
          </a:ln>
        </p:spPr>
        <p:txBody>
          <a:bodyPr wrap="none" anchor="ctr"/>
          <a:lstStyle/>
          <a:p>
            <a:endParaRPr lang="zh-CN" altLang="en-US">
              <a:latin typeface="+mn-ea"/>
            </a:endParaRPr>
          </a:p>
        </p:txBody>
      </p:sp>
      <p:sp>
        <p:nvSpPr>
          <p:cNvPr id="150" name="Line 129"/>
          <p:cNvSpPr>
            <a:spLocks noChangeShapeType="1"/>
          </p:cNvSpPr>
          <p:nvPr/>
        </p:nvSpPr>
        <p:spPr bwMode="auto">
          <a:xfrm>
            <a:off x="2341038" y="3187398"/>
            <a:ext cx="0" cy="2596456"/>
          </a:xfrm>
          <a:prstGeom prst="line">
            <a:avLst/>
          </a:prstGeom>
          <a:noFill/>
          <a:ln w="76200">
            <a:solidFill>
              <a:srgbClr val="0000FF"/>
            </a:solidFill>
            <a:prstDash val="sysDot"/>
            <a:round/>
            <a:headEnd/>
            <a:tailEnd type="triangle" w="med" len="med"/>
          </a:ln>
        </p:spPr>
        <p:txBody>
          <a:bodyPr wrap="none" anchor="ctr"/>
          <a:lstStyle/>
          <a:p>
            <a:endParaRPr lang="zh-CN" altLang="en-US">
              <a:latin typeface="+mn-ea"/>
            </a:endParaRPr>
          </a:p>
        </p:txBody>
      </p:sp>
      <p:grpSp>
        <p:nvGrpSpPr>
          <p:cNvPr id="199" name="Group 25"/>
          <p:cNvGrpSpPr>
            <a:grpSpLocks/>
          </p:cNvGrpSpPr>
          <p:nvPr/>
        </p:nvGrpSpPr>
        <p:grpSpPr bwMode="auto">
          <a:xfrm>
            <a:off x="2887262" y="2322241"/>
            <a:ext cx="2763970" cy="418783"/>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8" name="Line 28"/>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9" name="Line 29"/>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10" name="Line 30"/>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11" name="Line 31"/>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3" name="Line 34"/>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04" name="Line 35"/>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05" name="Line 36"/>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206" name="Line 37"/>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638" name="组合 637"/>
          <p:cNvGrpSpPr/>
          <p:nvPr/>
        </p:nvGrpSpPr>
        <p:grpSpPr>
          <a:xfrm>
            <a:off x="2215403" y="1484345"/>
            <a:ext cx="4104076" cy="335027"/>
            <a:chOff x="2215403" y="1484345"/>
            <a:chExt cx="4104076" cy="335027"/>
          </a:xfrm>
        </p:grpSpPr>
        <p:grpSp>
          <p:nvGrpSpPr>
            <p:cNvPr id="151" name="Group 101"/>
            <p:cNvGrpSpPr>
              <a:grpSpLocks/>
            </p:cNvGrpSpPr>
            <p:nvPr/>
          </p:nvGrpSpPr>
          <p:grpSpPr bwMode="auto">
            <a:xfrm>
              <a:off x="2381853" y="1484345"/>
              <a:ext cx="3769050" cy="335027"/>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2" name="Line 106"/>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57" name="Line 112"/>
                <p:cNvSpPr>
                  <a:spLocks noChangeAspect="1" noChangeShapeType="1"/>
                </p:cNvSpPr>
                <p:nvPr/>
              </p:nvSpPr>
              <p:spPr bwMode="auto">
                <a:xfrm>
                  <a:off x="3360"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635" name="组合 634"/>
            <p:cNvGrpSpPr/>
            <p:nvPr/>
          </p:nvGrpSpPr>
          <p:grpSpPr>
            <a:xfrm>
              <a:off x="2215403" y="1650882"/>
              <a:ext cx="4104076" cy="0"/>
              <a:chOff x="2215403" y="1651859"/>
              <a:chExt cx="4104076" cy="0"/>
            </a:xfrm>
          </p:grpSpPr>
          <p:sp>
            <p:nvSpPr>
              <p:cNvPr id="636" name="Line 116"/>
              <p:cNvSpPr>
                <a:spLocks noChangeShapeType="1"/>
              </p:cNvSpPr>
              <p:nvPr/>
            </p:nvSpPr>
            <p:spPr bwMode="auto">
              <a:xfrm flipH="1">
                <a:off x="2215403" y="1651859"/>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637"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grpSp>
        <p:nvGrpSpPr>
          <p:cNvPr id="660" name="组合 659"/>
          <p:cNvGrpSpPr/>
          <p:nvPr/>
        </p:nvGrpSpPr>
        <p:grpSpPr>
          <a:xfrm>
            <a:off x="2173525" y="2238152"/>
            <a:ext cx="4187833" cy="83758"/>
            <a:chOff x="2173523" y="2042886"/>
            <a:chExt cx="4187833" cy="83758"/>
          </a:xfrm>
        </p:grpSpPr>
        <p:sp>
          <p:nvSpPr>
            <p:cNvPr id="657" name="Line 92"/>
            <p:cNvSpPr>
              <a:spLocks noChangeShapeType="1"/>
            </p:cNvSpPr>
            <p:nvPr/>
          </p:nvSpPr>
          <p:spPr bwMode="auto">
            <a:xfrm>
              <a:off x="2173523" y="2043124"/>
              <a:ext cx="4187833" cy="0"/>
            </a:xfrm>
            <a:prstGeom prst="line">
              <a:avLst/>
            </a:prstGeom>
            <a:noFill/>
            <a:ln w="38100">
              <a:solidFill>
                <a:srgbClr val="FF0000"/>
              </a:solidFill>
              <a:round/>
              <a:headEnd/>
              <a:tailEnd/>
            </a:ln>
          </p:spPr>
          <p:txBody>
            <a:bodyPr/>
            <a:lstStyle/>
            <a:p>
              <a:endParaRPr lang="zh-CN" altLang="en-US">
                <a:latin typeface="+mn-ea"/>
              </a:endParaRPr>
            </a:p>
          </p:txBody>
        </p:sp>
        <p:sp>
          <p:nvSpPr>
            <p:cNvPr id="658" name="Line 45"/>
            <p:cNvSpPr>
              <a:spLocks noChangeShapeType="1"/>
            </p:cNvSpPr>
            <p:nvPr/>
          </p:nvSpPr>
          <p:spPr bwMode="auto">
            <a:xfrm>
              <a:off x="3052970" y="2042887"/>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659" name="Line 45"/>
            <p:cNvSpPr>
              <a:spLocks noChangeShapeType="1"/>
            </p:cNvSpPr>
            <p:nvPr/>
          </p:nvSpPr>
          <p:spPr bwMode="auto">
            <a:xfrm>
              <a:off x="5484008" y="2042886"/>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663" name="组合 662"/>
          <p:cNvGrpSpPr/>
          <p:nvPr/>
        </p:nvGrpSpPr>
        <p:grpSpPr>
          <a:xfrm>
            <a:off x="2379039" y="1728353"/>
            <a:ext cx="3769049" cy="3365538"/>
            <a:chOff x="2382916" y="1720344"/>
            <a:chExt cx="3769049" cy="3365538"/>
          </a:xfrm>
        </p:grpSpPr>
        <p:grpSp>
          <p:nvGrpSpPr>
            <p:cNvPr id="656" name="组合 655"/>
            <p:cNvGrpSpPr/>
            <p:nvPr/>
          </p:nvGrpSpPr>
          <p:grpSpPr>
            <a:xfrm>
              <a:off x="2382916" y="1720344"/>
              <a:ext cx="3769049" cy="3365538"/>
              <a:chOff x="2382916" y="1720344"/>
              <a:chExt cx="3769049" cy="3365538"/>
            </a:xfrm>
          </p:grpSpPr>
          <p:grpSp>
            <p:nvGrpSpPr>
              <p:cNvPr id="654" name="组合 653"/>
              <p:cNvGrpSpPr/>
              <p:nvPr/>
            </p:nvGrpSpPr>
            <p:grpSpPr>
              <a:xfrm>
                <a:off x="5733182" y="1720344"/>
                <a:ext cx="418783" cy="3365538"/>
                <a:chOff x="5733182" y="1720344"/>
                <a:chExt cx="418783" cy="3365538"/>
              </a:xfrm>
            </p:grpSpPr>
            <p:sp>
              <p:nvSpPr>
                <p:cNvPr id="138" name="Line 38"/>
                <p:cNvSpPr>
                  <a:spLocks noChangeShapeType="1"/>
                </p:cNvSpPr>
                <p:nvPr/>
              </p:nvSpPr>
              <p:spPr bwMode="auto">
                <a:xfrm>
                  <a:off x="5733183" y="1720344"/>
                  <a:ext cx="0" cy="3365538"/>
                </a:xfrm>
                <a:prstGeom prst="line">
                  <a:avLst/>
                </a:prstGeom>
                <a:noFill/>
                <a:ln w="38100">
                  <a:solidFill>
                    <a:srgbClr val="FF0000"/>
                  </a:solidFill>
                  <a:round/>
                  <a:headEnd/>
                  <a:tailEnd/>
                </a:ln>
              </p:spPr>
              <p:txBody>
                <a:bodyPr/>
                <a:lstStyle/>
                <a:p>
                  <a:endParaRPr lang="zh-CN" altLang="en-US">
                    <a:latin typeface="+mn-ea"/>
                  </a:endParaRPr>
                </a:p>
              </p:txBody>
            </p:sp>
            <p:grpSp>
              <p:nvGrpSpPr>
                <p:cNvPr id="193" name="Group 141"/>
                <p:cNvGrpSpPr>
                  <a:grpSpLocks/>
                </p:cNvGrpSpPr>
                <p:nvPr/>
              </p:nvGrpSpPr>
              <p:grpSpPr bwMode="auto">
                <a:xfrm>
                  <a:off x="5733182" y="3990065"/>
                  <a:ext cx="418783" cy="335027"/>
                  <a:chOff x="4392" y="2248"/>
                  <a:chExt cx="240" cy="192"/>
                </a:xfrm>
              </p:grpSpPr>
              <p:grpSp>
                <p:nvGrpSpPr>
                  <p:cNvPr id="194" name="Group 95"/>
                  <p:cNvGrpSpPr>
                    <a:grpSpLocks/>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9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95" name="Line 98"/>
                  <p:cNvSpPr>
                    <a:spLocks noChangeAspect="1" noChangeShapeType="1"/>
                  </p:cNvSpPr>
                  <p:nvPr/>
                </p:nvSpPr>
                <p:spPr bwMode="auto">
                  <a:xfrm>
                    <a:off x="4584" y="2248"/>
                    <a:ext cx="0" cy="144"/>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6" name="Line 99"/>
                  <p:cNvSpPr>
                    <a:spLocks noChangeAspect="1" noChangeShapeType="1"/>
                  </p:cNvSpPr>
                  <p:nvPr/>
                </p:nvSpPr>
                <p:spPr bwMode="auto">
                  <a:xfrm>
                    <a:off x="4392" y="2248"/>
                    <a:ext cx="192"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655" name="组合 654"/>
              <p:cNvGrpSpPr/>
              <p:nvPr/>
            </p:nvGrpSpPr>
            <p:grpSpPr>
              <a:xfrm>
                <a:off x="2382916" y="1745140"/>
                <a:ext cx="418784" cy="3325470"/>
                <a:chOff x="2382916" y="1745140"/>
                <a:chExt cx="418784" cy="3325470"/>
              </a:xfrm>
            </p:grpSpPr>
            <p:sp>
              <p:nvSpPr>
                <p:cNvPr id="139" name="Line 38"/>
                <p:cNvSpPr>
                  <a:spLocks noChangeShapeType="1"/>
                </p:cNvSpPr>
                <p:nvPr/>
              </p:nvSpPr>
              <p:spPr bwMode="auto">
                <a:xfrm>
                  <a:off x="2801700" y="1745140"/>
                  <a:ext cx="0" cy="3325470"/>
                </a:xfrm>
                <a:prstGeom prst="line">
                  <a:avLst/>
                </a:prstGeom>
                <a:noFill/>
                <a:ln w="38100" cap="sq">
                  <a:solidFill>
                    <a:srgbClr val="FF0000"/>
                  </a:solidFill>
                  <a:miter lim="800000"/>
                  <a:headEnd/>
                  <a:tailEnd/>
                </a:ln>
              </p:spPr>
              <p:txBody>
                <a:bodyPr/>
                <a:lstStyle/>
                <a:p>
                  <a:endParaRPr lang="zh-CN" altLang="en-US">
                    <a:latin typeface="+mn-ea"/>
                  </a:endParaRPr>
                </a:p>
              </p:txBody>
            </p:sp>
            <p:grpSp>
              <p:nvGrpSpPr>
                <p:cNvPr id="647" name="组合 646"/>
                <p:cNvGrpSpPr/>
                <p:nvPr/>
              </p:nvGrpSpPr>
              <p:grpSpPr>
                <a:xfrm>
                  <a:off x="2382916" y="3987206"/>
                  <a:ext cx="418784" cy="334397"/>
                  <a:chOff x="2382916" y="3987206"/>
                  <a:chExt cx="418784" cy="334397"/>
                </a:xfrm>
              </p:grpSpPr>
              <p:grpSp>
                <p:nvGrpSpPr>
                  <p:cNvPr id="649" name="Group 86"/>
                  <p:cNvGrpSpPr>
                    <a:grpSpLocks/>
                  </p:cNvGrpSpPr>
                  <p:nvPr/>
                </p:nvGrpSpPr>
                <p:grpSpPr bwMode="auto">
                  <a:xfrm>
                    <a:off x="2382916" y="4237846"/>
                    <a:ext cx="167513" cy="83757"/>
                    <a:chOff x="3888" y="2828"/>
                    <a:chExt cx="96" cy="48"/>
                  </a:xfrm>
                </p:grpSpPr>
                <p:sp>
                  <p:nvSpPr>
                    <p:cNvPr id="652" name="Line 87"/>
                    <p:cNvSpPr>
                      <a:spLocks noChangeShapeType="1"/>
                    </p:cNvSpPr>
                    <p:nvPr/>
                  </p:nvSpPr>
                  <p:spPr bwMode="auto">
                    <a:xfrm>
                      <a:off x="3888" y="282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653" name="Line 88"/>
                    <p:cNvSpPr>
                      <a:spLocks noChangeShapeType="1"/>
                    </p:cNvSpPr>
                    <p:nvPr/>
                  </p:nvSpPr>
                  <p:spPr bwMode="auto">
                    <a:xfrm>
                      <a:off x="3888" y="2876"/>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650" name="Line 89"/>
                  <p:cNvSpPr>
                    <a:spLocks noChangeAspect="1" noChangeShapeType="1"/>
                  </p:cNvSpPr>
                  <p:nvPr/>
                </p:nvSpPr>
                <p:spPr bwMode="auto">
                  <a:xfrm>
                    <a:off x="2466673" y="3993556"/>
                    <a:ext cx="0" cy="25127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651" name="Line 90"/>
                  <p:cNvSpPr>
                    <a:spLocks noChangeAspect="1" noChangeShapeType="1"/>
                  </p:cNvSpPr>
                  <p:nvPr/>
                </p:nvSpPr>
                <p:spPr bwMode="auto">
                  <a:xfrm>
                    <a:off x="2466673" y="3987206"/>
                    <a:ext cx="335027"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sp>
          <p:nvSpPr>
            <p:cNvPr id="661" name="Line 39"/>
            <p:cNvSpPr>
              <a:spLocks noChangeShapeType="1"/>
            </p:cNvSpPr>
            <p:nvPr/>
          </p:nvSpPr>
          <p:spPr bwMode="auto">
            <a:xfrm flipH="1">
              <a:off x="2801699" y="2738191"/>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662"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676" name="组合 675"/>
          <p:cNvGrpSpPr/>
          <p:nvPr/>
        </p:nvGrpSpPr>
        <p:grpSpPr>
          <a:xfrm>
            <a:off x="2801700" y="5003943"/>
            <a:ext cx="2931483" cy="835109"/>
            <a:chOff x="2801700" y="5003943"/>
            <a:chExt cx="2931483" cy="835109"/>
          </a:xfrm>
        </p:grpSpPr>
        <p:grpSp>
          <p:nvGrpSpPr>
            <p:cNvPr id="180" name="Group 47"/>
            <p:cNvGrpSpPr>
              <a:grpSpLocks/>
            </p:cNvGrpSpPr>
            <p:nvPr/>
          </p:nvGrpSpPr>
          <p:grpSpPr bwMode="auto">
            <a:xfrm>
              <a:off x="2801700" y="5003943"/>
              <a:ext cx="2931483" cy="335027"/>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90" name="Line 51"/>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85" name="Line 57"/>
                <p:cNvSpPr>
                  <a:spLocks noChangeAspect="1" noChangeShapeType="1"/>
                </p:cNvSpPr>
                <p:nvPr/>
              </p:nvSpPr>
              <p:spPr bwMode="auto">
                <a:xfrm>
                  <a:off x="4176"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666" name="组合 665"/>
            <p:cNvGrpSpPr/>
            <p:nvPr/>
          </p:nvGrpSpPr>
          <p:grpSpPr>
            <a:xfrm>
              <a:off x="3224438" y="5168999"/>
              <a:ext cx="2093917" cy="670053"/>
              <a:chOff x="3372883" y="5322039"/>
              <a:chExt cx="2093917" cy="670053"/>
            </a:xfrm>
          </p:grpSpPr>
          <p:sp>
            <p:nvSpPr>
              <p:cNvPr id="664" name="Line 60"/>
              <p:cNvSpPr>
                <a:spLocks noChangeShapeType="1"/>
              </p:cNvSpPr>
              <p:nvPr/>
            </p:nvSpPr>
            <p:spPr bwMode="auto">
              <a:xfrm>
                <a:off x="3372883" y="5322039"/>
                <a:ext cx="2093917" cy="0"/>
              </a:xfrm>
              <a:prstGeom prst="line">
                <a:avLst/>
              </a:prstGeom>
              <a:noFill/>
              <a:ln w="19050">
                <a:solidFill>
                  <a:srgbClr val="FF0000"/>
                </a:solidFill>
                <a:round/>
                <a:headEnd/>
                <a:tailEnd/>
              </a:ln>
            </p:spPr>
            <p:txBody>
              <a:bodyPr/>
              <a:lstStyle/>
              <a:p>
                <a:endParaRPr lang="zh-CN" altLang="en-US">
                  <a:latin typeface="+mn-ea"/>
                </a:endParaRPr>
              </a:p>
            </p:txBody>
          </p:sp>
          <p:sp>
            <p:nvSpPr>
              <p:cNvPr id="665" name="Line 63"/>
              <p:cNvSpPr>
                <a:spLocks noChangeShapeType="1"/>
              </p:cNvSpPr>
              <p:nvPr/>
            </p:nvSpPr>
            <p:spPr bwMode="auto">
              <a:xfrm>
                <a:off x="4377963" y="5322039"/>
                <a:ext cx="0" cy="670053"/>
              </a:xfrm>
              <a:prstGeom prst="line">
                <a:avLst/>
              </a:prstGeom>
              <a:noFill/>
              <a:ln w="38100">
                <a:solidFill>
                  <a:srgbClr val="FF0000"/>
                </a:solidFill>
                <a:round/>
                <a:headEnd type="triangle" w="med" len="med"/>
                <a:tailEnd/>
              </a:ln>
            </p:spPr>
            <p:txBody>
              <a:bodyPr/>
              <a:lstStyle/>
              <a:p>
                <a:endParaRPr lang="zh-CN" altLang="en-US">
                  <a:latin typeface="+mn-ea"/>
                </a:endParaRPr>
              </a:p>
            </p:txBody>
          </p:sp>
        </p:grpSp>
      </p:grpSp>
      <p:grpSp>
        <p:nvGrpSpPr>
          <p:cNvPr id="672" name="组合 671"/>
          <p:cNvGrpSpPr/>
          <p:nvPr/>
        </p:nvGrpSpPr>
        <p:grpSpPr>
          <a:xfrm>
            <a:off x="5730811" y="1728353"/>
            <a:ext cx="419846" cy="3350266"/>
            <a:chOff x="5732120" y="1720344"/>
            <a:chExt cx="419846" cy="3350266"/>
          </a:xfrm>
        </p:grpSpPr>
        <p:sp>
          <p:nvSpPr>
            <p:cNvPr id="140" name="Line 40"/>
            <p:cNvSpPr>
              <a:spLocks noChangeShapeType="1"/>
            </p:cNvSpPr>
            <p:nvPr/>
          </p:nvSpPr>
          <p:spPr bwMode="auto">
            <a:xfrm>
              <a:off x="5732120" y="1720344"/>
              <a:ext cx="0" cy="3350266"/>
            </a:xfrm>
            <a:prstGeom prst="line">
              <a:avLst/>
            </a:prstGeom>
            <a:noFill/>
            <a:ln w="38100">
              <a:solidFill>
                <a:srgbClr val="339933"/>
              </a:solidFill>
              <a:round/>
              <a:headEnd/>
              <a:tailEnd/>
            </a:ln>
          </p:spPr>
          <p:txBody>
            <a:bodyPr/>
            <a:lstStyle/>
            <a:p>
              <a:endParaRPr lang="zh-CN" altLang="en-US">
                <a:latin typeface="+mn-ea"/>
              </a:endParaRPr>
            </a:p>
          </p:txBody>
        </p:sp>
        <p:grpSp>
          <p:nvGrpSpPr>
            <p:cNvPr id="671" name="组合 670"/>
            <p:cNvGrpSpPr/>
            <p:nvPr/>
          </p:nvGrpSpPr>
          <p:grpSpPr>
            <a:xfrm>
              <a:off x="5733183" y="3990064"/>
              <a:ext cx="418783" cy="335027"/>
              <a:chOff x="5885582" y="4142465"/>
              <a:chExt cx="418783" cy="335027"/>
            </a:xfrm>
          </p:grpSpPr>
          <p:sp>
            <p:nvSpPr>
              <p:cNvPr id="667" name="Line 96"/>
              <p:cNvSpPr>
                <a:spLocks noChangeShapeType="1"/>
              </p:cNvSpPr>
              <p:nvPr/>
            </p:nvSpPr>
            <p:spPr bwMode="auto">
              <a:xfrm>
                <a:off x="6136852" y="4393735"/>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668" name="Line 97"/>
              <p:cNvSpPr>
                <a:spLocks noChangeShapeType="1"/>
              </p:cNvSpPr>
              <p:nvPr/>
            </p:nvSpPr>
            <p:spPr bwMode="auto">
              <a:xfrm>
                <a:off x="6136852" y="4477492"/>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669" name="Line 98"/>
              <p:cNvSpPr>
                <a:spLocks noChangeAspect="1" noChangeShapeType="1"/>
              </p:cNvSpPr>
              <p:nvPr/>
            </p:nvSpPr>
            <p:spPr bwMode="auto">
              <a:xfrm>
                <a:off x="6220608" y="4142465"/>
                <a:ext cx="0" cy="25127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670" name="Line 99"/>
              <p:cNvSpPr>
                <a:spLocks noChangeAspect="1" noChangeShapeType="1"/>
              </p:cNvSpPr>
              <p:nvPr/>
            </p:nvSpPr>
            <p:spPr bwMode="auto">
              <a:xfrm>
                <a:off x="5885582" y="4142465"/>
                <a:ext cx="335026" cy="0"/>
              </a:xfrm>
              <a:prstGeom prst="line">
                <a:avLst/>
              </a:prstGeom>
              <a:noFill/>
              <a:ln w="19050" cap="sq">
                <a:solidFill>
                  <a:srgbClr val="00B050"/>
                </a:solidFill>
                <a:miter lim="800000"/>
                <a:headEnd/>
                <a:tailEnd/>
              </a:ln>
            </p:spPr>
            <p:txBody>
              <a:bodyPr/>
              <a:lstStyle/>
              <a:p>
                <a:endParaRPr lang="zh-CN" altLang="en-US">
                  <a:latin typeface="+mn-ea"/>
                </a:endParaRPr>
              </a:p>
            </p:txBody>
          </p:sp>
        </p:grpSp>
      </p:grpSp>
      <p:grpSp>
        <p:nvGrpSpPr>
          <p:cNvPr id="675" name="组合 674"/>
          <p:cNvGrpSpPr/>
          <p:nvPr/>
        </p:nvGrpSpPr>
        <p:grpSpPr>
          <a:xfrm>
            <a:off x="2801698" y="5252755"/>
            <a:ext cx="2931483" cy="586297"/>
            <a:chOff x="2954100" y="5405796"/>
            <a:chExt cx="2931483" cy="586297"/>
          </a:xfrm>
        </p:grpSpPr>
        <p:sp>
          <p:nvSpPr>
            <p:cNvPr id="673" name="Line 61"/>
            <p:cNvSpPr>
              <a:spLocks noChangeShapeType="1"/>
            </p:cNvSpPr>
            <p:nvPr/>
          </p:nvSpPr>
          <p:spPr bwMode="auto">
            <a:xfrm>
              <a:off x="2954100" y="5405796"/>
              <a:ext cx="0" cy="586297"/>
            </a:xfrm>
            <a:prstGeom prst="line">
              <a:avLst/>
            </a:prstGeom>
            <a:noFill/>
            <a:ln w="38100">
              <a:solidFill>
                <a:srgbClr val="FF0000"/>
              </a:solidFill>
              <a:round/>
              <a:headEnd/>
              <a:tailEnd type="triangle" w="med" len="med"/>
            </a:ln>
          </p:spPr>
          <p:txBody>
            <a:bodyPr/>
            <a:lstStyle/>
            <a:p>
              <a:endParaRPr lang="zh-CN" altLang="en-US">
                <a:latin typeface="+mn-ea"/>
              </a:endParaRPr>
            </a:p>
          </p:txBody>
        </p:sp>
        <p:sp>
          <p:nvSpPr>
            <p:cNvPr id="674" name="Line 62"/>
            <p:cNvSpPr>
              <a:spLocks noChangeShapeType="1"/>
            </p:cNvSpPr>
            <p:nvPr/>
          </p:nvSpPr>
          <p:spPr bwMode="auto">
            <a:xfrm>
              <a:off x="5885583" y="5405796"/>
              <a:ext cx="0" cy="586297"/>
            </a:xfrm>
            <a:prstGeom prst="line">
              <a:avLst/>
            </a:prstGeom>
            <a:noFill/>
            <a:ln w="38100">
              <a:solidFill>
                <a:srgbClr val="00B050"/>
              </a:solidFill>
              <a:round/>
              <a:headEnd/>
              <a:tailEnd type="triangle" w="med" len="med"/>
            </a:ln>
          </p:spPr>
          <p:txBody>
            <a:bodyPr/>
            <a:lstStyle/>
            <a:p>
              <a:endParaRPr lang="zh-CN" altLang="en-US">
                <a:latin typeface="+mn-ea"/>
              </a:endParaRPr>
            </a:p>
          </p:txBody>
        </p:sp>
      </p:grpSp>
      <p:grpSp>
        <p:nvGrpSpPr>
          <p:cNvPr id="679" name="组合 678"/>
          <p:cNvGrpSpPr/>
          <p:nvPr/>
        </p:nvGrpSpPr>
        <p:grpSpPr>
          <a:xfrm>
            <a:off x="2215402" y="1483266"/>
            <a:ext cx="4104077" cy="335027"/>
            <a:chOff x="2215402" y="1483266"/>
            <a:chExt cx="4104077" cy="335027"/>
          </a:xfrm>
        </p:grpSpPr>
        <p:grpSp>
          <p:nvGrpSpPr>
            <p:cNvPr id="164" name="Group 101"/>
            <p:cNvGrpSpPr>
              <a:grpSpLocks/>
            </p:cNvGrpSpPr>
            <p:nvPr/>
          </p:nvGrpSpPr>
          <p:grpSpPr bwMode="auto">
            <a:xfrm>
              <a:off x="2384755" y="1483266"/>
              <a:ext cx="3769050" cy="335027"/>
              <a:chOff x="1752" y="1247"/>
              <a:chExt cx="2160" cy="192"/>
            </a:xfrm>
          </p:grpSpPr>
          <p:grpSp>
            <p:nvGrpSpPr>
              <p:cNvPr id="165" name="Group 102"/>
              <p:cNvGrpSpPr>
                <a:grpSpLocks noChangeAspect="1"/>
              </p:cNvGrpSpPr>
              <p:nvPr/>
            </p:nvGrpSpPr>
            <p:grpSpPr bwMode="auto">
              <a:xfrm>
                <a:off x="1752" y="1247"/>
                <a:ext cx="240" cy="192"/>
                <a:chOff x="4032" y="2543"/>
                <a:chExt cx="240" cy="192"/>
              </a:xfrm>
            </p:grpSpPr>
            <p:sp>
              <p:nvSpPr>
                <p:cNvPr id="172" name="Line 103"/>
                <p:cNvSpPr>
                  <a:spLocks noChangeAspect="1" noChangeShapeType="1"/>
                </p:cNvSpPr>
                <p:nvPr/>
              </p:nvSpPr>
              <p:spPr bwMode="auto">
                <a:xfrm>
                  <a:off x="4175" y="2543"/>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173" name="Line 104"/>
                <p:cNvSpPr>
                  <a:spLocks noChangeAspect="1" noChangeShapeType="1"/>
                </p:cNvSpPr>
                <p:nvPr/>
              </p:nvSpPr>
              <p:spPr bwMode="auto">
                <a:xfrm>
                  <a:off x="4127"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174" name="Line 105"/>
                <p:cNvSpPr>
                  <a:spLocks noChangeAspect="1" noChangeShapeType="1"/>
                </p:cNvSpPr>
                <p:nvPr/>
              </p:nvSpPr>
              <p:spPr bwMode="auto">
                <a:xfrm>
                  <a:off x="4176"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5" name="Line 106"/>
                <p:cNvSpPr>
                  <a:spLocks noChangeAspect="1" noChangeShapeType="1"/>
                </p:cNvSpPr>
                <p:nvPr/>
              </p:nvSpPr>
              <p:spPr bwMode="auto">
                <a:xfrm>
                  <a:off x="4176"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6" name="Line 107"/>
                <p:cNvSpPr>
                  <a:spLocks noChangeAspect="1" noChangeShapeType="1"/>
                </p:cNvSpPr>
                <p:nvPr/>
              </p:nvSpPr>
              <p:spPr bwMode="auto">
                <a:xfrm>
                  <a:off x="4032" y="2639"/>
                  <a:ext cx="96" cy="0"/>
                </a:xfrm>
                <a:prstGeom prst="line">
                  <a:avLst/>
                </a:prstGeom>
                <a:noFill/>
                <a:ln w="22225">
                  <a:solidFill>
                    <a:srgbClr val="00B050"/>
                  </a:solidFill>
                  <a:round/>
                  <a:headEnd/>
                  <a:tailEnd/>
                </a:ln>
              </p:spPr>
              <p:txBody>
                <a:bodyPr/>
                <a:lstStyle/>
                <a:p>
                  <a:endParaRPr lang="zh-CN" altLang="en-US">
                    <a:latin typeface="+mn-ea"/>
                  </a:endParaRPr>
                </a:p>
              </p:txBody>
            </p:sp>
          </p:grpSp>
          <p:grpSp>
            <p:nvGrpSpPr>
              <p:cNvPr id="166" name="Group 108"/>
              <p:cNvGrpSpPr>
                <a:grpSpLocks noChangeAspect="1"/>
              </p:cNvGrpSpPr>
              <p:nvPr/>
            </p:nvGrpSpPr>
            <p:grpSpPr bwMode="auto">
              <a:xfrm>
                <a:off x="3672" y="1247"/>
                <a:ext cx="240" cy="192"/>
                <a:chOff x="3360" y="2543"/>
                <a:chExt cx="240" cy="192"/>
              </a:xfrm>
            </p:grpSpPr>
            <p:sp>
              <p:nvSpPr>
                <p:cNvPr id="167" name="Line 109"/>
                <p:cNvSpPr>
                  <a:spLocks noChangeAspect="1" noChangeShapeType="1"/>
                </p:cNvSpPr>
                <p:nvPr/>
              </p:nvSpPr>
              <p:spPr bwMode="auto">
                <a:xfrm>
                  <a:off x="3456" y="2543"/>
                  <a:ext cx="0" cy="192"/>
                </a:xfrm>
                <a:prstGeom prst="line">
                  <a:avLst/>
                </a:prstGeom>
                <a:noFill/>
                <a:ln w="38100">
                  <a:solidFill>
                    <a:srgbClr val="00B050"/>
                  </a:solidFill>
                  <a:round/>
                  <a:headEnd/>
                  <a:tailEnd/>
                </a:ln>
              </p:spPr>
              <p:txBody>
                <a:bodyPr/>
                <a:lstStyle/>
                <a:p>
                  <a:endParaRPr lang="zh-CN" altLang="en-US">
                    <a:latin typeface="+mn-ea"/>
                  </a:endParaRPr>
                </a:p>
              </p:txBody>
            </p:sp>
            <p:sp>
              <p:nvSpPr>
                <p:cNvPr id="168" name="Line 110"/>
                <p:cNvSpPr>
                  <a:spLocks noChangeAspect="1" noChangeShapeType="1"/>
                </p:cNvSpPr>
                <p:nvPr/>
              </p:nvSpPr>
              <p:spPr bwMode="auto">
                <a:xfrm>
                  <a:off x="3504" y="2592"/>
                  <a:ext cx="0" cy="96"/>
                </a:xfrm>
                <a:prstGeom prst="line">
                  <a:avLst/>
                </a:prstGeom>
                <a:noFill/>
                <a:ln w="38100">
                  <a:solidFill>
                    <a:srgbClr val="00B050"/>
                  </a:solidFill>
                  <a:round/>
                  <a:headEnd/>
                  <a:tailEnd/>
                </a:ln>
              </p:spPr>
              <p:txBody>
                <a:bodyPr/>
                <a:lstStyle/>
                <a:p>
                  <a:endParaRPr lang="zh-CN" altLang="en-US">
                    <a:latin typeface="+mn-ea"/>
                  </a:endParaRPr>
                </a:p>
              </p:txBody>
            </p:sp>
            <p:sp>
              <p:nvSpPr>
                <p:cNvPr id="169" name="Line 111"/>
                <p:cNvSpPr>
                  <a:spLocks noChangeAspect="1" noChangeShapeType="1"/>
                </p:cNvSpPr>
                <p:nvPr/>
              </p:nvSpPr>
              <p:spPr bwMode="auto">
                <a:xfrm>
                  <a:off x="3360"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0" name="Line 112"/>
                <p:cNvSpPr>
                  <a:spLocks noChangeAspect="1" noChangeShapeType="1"/>
                </p:cNvSpPr>
                <p:nvPr/>
              </p:nvSpPr>
              <p:spPr bwMode="auto">
                <a:xfrm>
                  <a:off x="3360"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171" name="Line 113"/>
                <p:cNvSpPr>
                  <a:spLocks noChangeAspect="1" noChangeShapeType="1"/>
                </p:cNvSpPr>
                <p:nvPr/>
              </p:nvSpPr>
              <p:spPr bwMode="auto">
                <a:xfrm>
                  <a:off x="3504" y="2639"/>
                  <a:ext cx="96" cy="0"/>
                </a:xfrm>
                <a:prstGeom prst="line">
                  <a:avLst/>
                </a:prstGeom>
                <a:noFill/>
                <a:ln w="28575">
                  <a:solidFill>
                    <a:srgbClr val="00B050"/>
                  </a:solidFill>
                  <a:round/>
                  <a:headEnd/>
                  <a:tailEnd/>
                </a:ln>
              </p:spPr>
              <p:txBody>
                <a:bodyPr/>
                <a:lstStyle/>
                <a:p>
                  <a:endParaRPr lang="zh-CN" altLang="en-US">
                    <a:latin typeface="+mn-ea"/>
                  </a:endParaRPr>
                </a:p>
              </p:txBody>
            </p:sp>
          </p:grpSp>
        </p:grpSp>
        <p:sp>
          <p:nvSpPr>
            <p:cNvPr id="677" name="Line 116"/>
            <p:cNvSpPr>
              <a:spLocks noChangeShapeType="1"/>
            </p:cNvSpPr>
            <p:nvPr/>
          </p:nvSpPr>
          <p:spPr bwMode="auto">
            <a:xfrm flipH="1">
              <a:off x="2215402" y="1650882"/>
              <a:ext cx="195432" cy="0"/>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6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tailEnd/>
            </a:ln>
          </p:spPr>
          <p:txBody>
            <a:bodyPr/>
            <a:lstStyle/>
            <a:p>
              <a:endParaRPr lang="zh-CN" altLang="en-US">
                <a:latin typeface="+mn-ea"/>
              </a:endParaRPr>
            </a:p>
          </p:txBody>
        </p:sp>
      </p:grpSp>
      <p:sp>
        <p:nvSpPr>
          <p:cNvPr id="682" name="内容占位符 2"/>
          <p:cNvSpPr>
            <a:spLocks noGrp="1"/>
          </p:cNvSpPr>
          <p:nvPr>
            <p:ph idx="1"/>
          </p:nvPr>
        </p:nvSpPr>
        <p:spPr>
          <a:xfrm>
            <a:off x="7218994" y="1150712"/>
            <a:ext cx="3525206" cy="5222251"/>
          </a:xfrm>
        </p:spPr>
        <p:txBody>
          <a:bodyPr>
            <a:normAutofit lnSpcReduction="10000"/>
          </a:bodyPr>
          <a:lstStyle/>
          <a:p>
            <a:pPr marL="355600" indent="-355600">
              <a:lnSpc>
                <a:spcPct val="140000"/>
              </a:lnSpc>
              <a:spcBef>
                <a:spcPct val="20000"/>
              </a:spcBef>
            </a:pPr>
            <a:r>
              <a:rPr lang="zh-CN" altLang="en-US" sz="1600" b="1" dirty="0">
                <a:solidFill>
                  <a:srgbClr val="000000"/>
                </a:solidFill>
              </a:rPr>
              <a:t>给出预充信号</a:t>
            </a:r>
          </a:p>
          <a:p>
            <a:pPr marL="552450" lvl="1" indent="-285750">
              <a:lnSpc>
                <a:spcPct val="140000"/>
              </a:lnSpc>
              <a:spcBef>
                <a:spcPct val="20000"/>
              </a:spcBef>
            </a:pPr>
            <a:r>
              <a:rPr lang="en-US" altLang="zh-CN" sz="1600" dirty="0"/>
              <a:t>T9</a:t>
            </a:r>
            <a:r>
              <a:rPr lang="zh-CN" altLang="en-US" sz="1600" dirty="0"/>
              <a:t>、</a:t>
            </a:r>
            <a:r>
              <a:rPr lang="en-US" altLang="zh-CN" sz="1600" dirty="0"/>
              <a:t>T10</a:t>
            </a:r>
            <a:r>
              <a:rPr lang="zh-CN" altLang="en-US" sz="1600" dirty="0"/>
              <a:t>导通</a:t>
            </a:r>
          </a:p>
          <a:p>
            <a:pPr marL="552450" lvl="1" indent="-285750">
              <a:lnSpc>
                <a:spcPct val="140000"/>
              </a:lnSpc>
              <a:spcBef>
                <a:spcPct val="20000"/>
              </a:spcBef>
            </a:pPr>
            <a:r>
              <a:rPr lang="zh-CN" altLang="en-US" sz="1600" dirty="0"/>
              <a:t>充电电压给</a:t>
            </a:r>
            <a:r>
              <a:rPr lang="en-US" altLang="zh-CN" sz="1600" dirty="0"/>
              <a:t>C</a:t>
            </a:r>
            <a:r>
              <a:rPr lang="en-US" altLang="zh-CN" sz="1600" baseline="-25000" dirty="0"/>
              <a:t>D</a:t>
            </a:r>
            <a:r>
              <a:rPr lang="zh-CN" altLang="en-US" sz="1600" dirty="0"/>
              <a:t>充电</a:t>
            </a:r>
          </a:p>
          <a:p>
            <a:pPr marL="355600" indent="-355600">
              <a:lnSpc>
                <a:spcPct val="140000"/>
              </a:lnSpc>
              <a:spcBef>
                <a:spcPct val="20000"/>
              </a:spcBef>
            </a:pPr>
            <a:r>
              <a:rPr lang="zh-CN" altLang="en-US" sz="1600" b="1" dirty="0">
                <a:solidFill>
                  <a:srgbClr val="000000"/>
                </a:solidFill>
              </a:rPr>
              <a:t>撤除预充信号</a:t>
            </a:r>
          </a:p>
          <a:p>
            <a:pPr marL="355600" indent="-355600">
              <a:lnSpc>
                <a:spcPct val="140000"/>
              </a:lnSpc>
              <a:spcBef>
                <a:spcPct val="20000"/>
              </a:spcBef>
            </a:pPr>
            <a:r>
              <a:rPr lang="en-US" altLang="zh-CN" sz="1600" b="1" dirty="0">
                <a:solidFill>
                  <a:srgbClr val="000000"/>
                </a:solidFill>
              </a:rPr>
              <a:t>X</a:t>
            </a:r>
            <a:r>
              <a:rPr lang="zh-CN" altLang="en-US" sz="1600" b="1" dirty="0">
                <a:solidFill>
                  <a:srgbClr val="000000"/>
                </a:solidFill>
              </a:rPr>
              <a:t>地址选通</a:t>
            </a:r>
          </a:p>
          <a:p>
            <a:pPr marL="552450" lvl="1" indent="-285750">
              <a:spcBef>
                <a:spcPct val="20000"/>
              </a:spcBef>
            </a:pPr>
            <a:r>
              <a:rPr lang="en-US" altLang="zh-CN" sz="1600" dirty="0"/>
              <a:t>T5</a:t>
            </a:r>
            <a:r>
              <a:rPr lang="zh-CN" altLang="en-US" sz="1600" dirty="0"/>
              <a:t>、</a:t>
            </a:r>
            <a:r>
              <a:rPr lang="en-US" altLang="zh-CN" sz="1600" dirty="0"/>
              <a:t>T6</a:t>
            </a:r>
            <a:r>
              <a:rPr lang="zh-CN" altLang="en-US" sz="1600" dirty="0"/>
              <a:t>管导通</a:t>
            </a:r>
          </a:p>
          <a:p>
            <a:pPr marL="552450" lvl="1" indent="-285750">
              <a:spcBef>
                <a:spcPct val="20000"/>
              </a:spcBef>
            </a:pPr>
            <a:r>
              <a:rPr lang="zh-CN" altLang="en-US" sz="1600" dirty="0"/>
              <a:t>位线相连与</a:t>
            </a:r>
            <a:r>
              <a:rPr lang="en-US" altLang="zh-CN" sz="1600" dirty="0"/>
              <a:t>C</a:t>
            </a:r>
            <a:r>
              <a:rPr lang="en-US" altLang="zh-CN" sz="1600" baseline="-25000" dirty="0"/>
              <a:t>2</a:t>
            </a:r>
            <a:r>
              <a:rPr lang="zh-CN" altLang="en-US" sz="1600" dirty="0"/>
              <a:t>相连</a:t>
            </a:r>
          </a:p>
          <a:p>
            <a:pPr marL="552450" lvl="1" indent="-285750">
              <a:spcBef>
                <a:spcPct val="20000"/>
              </a:spcBef>
            </a:pPr>
            <a:r>
              <a:rPr lang="en-US" altLang="zh-CN" sz="1600" dirty="0"/>
              <a:t>C</a:t>
            </a:r>
            <a:r>
              <a:rPr lang="en-US" altLang="zh-CN" sz="1600" baseline="-25000" dirty="0"/>
              <a:t>D</a:t>
            </a:r>
            <a:r>
              <a:rPr lang="zh-CN" altLang="en-US" sz="1600" dirty="0"/>
              <a:t>给</a:t>
            </a:r>
            <a:r>
              <a:rPr lang="en-US" altLang="zh-CN" sz="1600" dirty="0"/>
              <a:t>C</a:t>
            </a:r>
            <a:r>
              <a:rPr lang="en-US" altLang="zh-CN" sz="1600" baseline="-25000" dirty="0"/>
              <a:t>2</a:t>
            </a:r>
            <a:r>
              <a:rPr lang="zh-CN" altLang="en-US" sz="1600" dirty="0"/>
              <a:t>充电</a:t>
            </a:r>
          </a:p>
          <a:p>
            <a:pPr marL="552450" lvl="1" indent="-285750">
              <a:spcBef>
                <a:spcPct val="20000"/>
              </a:spcBef>
            </a:pPr>
            <a:r>
              <a:rPr lang="zh-CN" altLang="en-US" sz="1600" dirty="0"/>
              <a:t>补充电荷</a:t>
            </a:r>
          </a:p>
          <a:p>
            <a:pPr marL="355600" indent="-355600">
              <a:lnSpc>
                <a:spcPct val="140000"/>
              </a:lnSpc>
              <a:spcBef>
                <a:spcPct val="20000"/>
              </a:spcBef>
            </a:pPr>
            <a:r>
              <a:rPr lang="en-US" altLang="zh-CN" sz="1600" b="1" dirty="0">
                <a:solidFill>
                  <a:srgbClr val="000000"/>
                </a:solidFill>
              </a:rPr>
              <a:t>Y</a:t>
            </a:r>
            <a:r>
              <a:rPr lang="zh-CN" altLang="en-US" sz="1600" b="1" dirty="0">
                <a:solidFill>
                  <a:srgbClr val="000000"/>
                </a:solidFill>
              </a:rPr>
              <a:t>地址选通</a:t>
            </a:r>
          </a:p>
          <a:p>
            <a:pPr marL="552450" lvl="1" indent="-285750">
              <a:lnSpc>
                <a:spcPct val="160000"/>
              </a:lnSpc>
              <a:spcBef>
                <a:spcPct val="20000"/>
              </a:spcBef>
            </a:pPr>
            <a:r>
              <a:rPr lang="en-US" altLang="zh-CN" sz="1600" dirty="0"/>
              <a:t>T7</a:t>
            </a:r>
            <a:r>
              <a:rPr lang="zh-CN" altLang="en-US" sz="1600" dirty="0"/>
              <a:t>、</a:t>
            </a:r>
            <a:r>
              <a:rPr lang="en-US" altLang="zh-CN" sz="1600" dirty="0"/>
              <a:t>T8</a:t>
            </a:r>
            <a:r>
              <a:rPr lang="zh-CN" altLang="en-US" sz="1600" dirty="0"/>
              <a:t>管导通</a:t>
            </a:r>
          </a:p>
          <a:p>
            <a:pPr marL="552450" lvl="1" indent="-285750">
              <a:lnSpc>
                <a:spcPct val="160000"/>
              </a:lnSpc>
              <a:spcBef>
                <a:spcPct val="20000"/>
              </a:spcBef>
            </a:pPr>
            <a:r>
              <a:rPr lang="en-US" altLang="zh-CN" sz="1600" dirty="0"/>
              <a:t>C</a:t>
            </a:r>
            <a:r>
              <a:rPr lang="en-US" altLang="zh-CN" sz="1600" baseline="-25000" dirty="0"/>
              <a:t>2</a:t>
            </a:r>
            <a:r>
              <a:rPr lang="zh-CN" altLang="en-US" sz="1600" dirty="0"/>
              <a:t>数据读出到</a:t>
            </a:r>
            <a:r>
              <a:rPr lang="en-US" altLang="zh-CN" sz="1600" dirty="0"/>
              <a:t>I/O</a:t>
            </a:r>
          </a:p>
          <a:p>
            <a:pPr marL="355600" indent="-355600">
              <a:lnSpc>
                <a:spcPct val="140000"/>
              </a:lnSpc>
              <a:spcBef>
                <a:spcPct val="20000"/>
              </a:spcBef>
            </a:pPr>
            <a:r>
              <a:rPr lang="zh-CN" altLang="en-US" sz="2000" b="1" dirty="0">
                <a:solidFill>
                  <a:srgbClr val="000000"/>
                </a:solidFill>
              </a:rPr>
              <a:t>读过程比写复杂、速度慢</a:t>
            </a:r>
          </a:p>
          <a:p>
            <a:pPr marL="533400" lvl="1" indent="-266700">
              <a:lnSpc>
                <a:spcPct val="120000"/>
              </a:lnSpc>
              <a:spcBef>
                <a:spcPct val="20000"/>
              </a:spcBef>
              <a:buFont typeface="Wingdings" pitchFamily="2" charset="2"/>
              <a:buChar char="n"/>
            </a:pPr>
            <a:endParaRPr lang="en-US" altLang="zh-CN" sz="1600" dirty="0">
              <a:solidFill>
                <a:srgbClr val="000000"/>
              </a:solidFill>
            </a:endParaRPr>
          </a:p>
          <a:p>
            <a:endParaRPr lang="zh-CN" altLang="en-US" dirty="0"/>
          </a:p>
        </p:txBody>
      </p:sp>
    </p:spTree>
    <p:extLst>
      <p:ext uri="{BB962C8B-B14F-4D97-AF65-F5344CB8AC3E}">
        <p14:creationId xmlns:p14="http://schemas.microsoft.com/office/powerpoint/2010/main" val="350525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animEffect transition="in" filter="wipe(left)">
                                      <p:cBhvr>
                                        <p:cTn id="7" dur="500"/>
                                        <p:tgtEl>
                                          <p:spTgt spid="68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animEffect transition="in" filter="wipe(left)">
                                      <p:cBhvr>
                                        <p:cTn id="11" dur="500"/>
                                        <p:tgtEl>
                                          <p:spTgt spid="68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animEffect transition="in" filter="wipe(left)">
                                      <p:cBhvr>
                                        <p:cTn id="15" dur="500"/>
                                        <p:tgtEl>
                                          <p:spTgt spid="68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nodeType="clickEffect">
                                  <p:stCondLst>
                                    <p:cond delay="0"/>
                                  </p:stCondLst>
                                  <p:childTnLst>
                                    <p:set>
                                      <p:cBhvr>
                                        <p:cTn id="19" dur="1" fill="hold">
                                          <p:stCondLst>
                                            <p:cond delay="0"/>
                                          </p:stCondLst>
                                        </p:cTn>
                                        <p:tgtEl>
                                          <p:spTgt spid="638"/>
                                        </p:tgtEl>
                                        <p:attrNameLst>
                                          <p:attrName>style.visibility</p:attrName>
                                        </p:attrNameLst>
                                      </p:cBhvr>
                                      <p:to>
                                        <p:strVal val="visible"/>
                                      </p:to>
                                    </p:set>
                                    <p:animEffect transition="in" filter="wipe(left)">
                                      <p:cBhvr>
                                        <p:cTn id="20" dur="500"/>
                                        <p:tgtEl>
                                          <p:spTgt spid="638"/>
                                        </p:tgtEl>
                                      </p:cBhvr>
                                    </p:animEffect>
                                  </p:childTnLst>
                                </p:cTn>
                              </p:par>
                              <p:par>
                                <p:cTn id="21" presetID="35" presetClass="emph" presetSubtype="0" repeatCount="3000" fill="hold" nodeType="withEffect">
                                  <p:stCondLst>
                                    <p:cond delay="0"/>
                                  </p:stCondLst>
                                  <p:childTnLst>
                                    <p:anim calcmode="discrete" valueType="str">
                                      <p:cBhvr>
                                        <p:cTn id="22" dur="1000" fill="hold"/>
                                        <p:tgtEl>
                                          <p:spTgt spid="63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nodeType="clickEffect">
                                  <p:stCondLst>
                                    <p:cond delay="0"/>
                                  </p:stCondLst>
                                  <p:childTnLst>
                                    <p:set>
                                      <p:cBhvr>
                                        <p:cTn id="26" dur="1" fill="hold">
                                          <p:stCondLst>
                                            <p:cond delay="0"/>
                                          </p:stCondLst>
                                        </p:cTn>
                                        <p:tgtEl>
                                          <p:spTgt spid="663"/>
                                        </p:tgtEl>
                                        <p:attrNameLst>
                                          <p:attrName>style.visibility</p:attrName>
                                        </p:attrNameLst>
                                      </p:cBhvr>
                                      <p:to>
                                        <p:strVal val="visible"/>
                                      </p:to>
                                    </p:set>
                                    <p:animEffect transition="in" filter="wipe(up)">
                                      <p:cBhvr>
                                        <p:cTn id="27" dur="500"/>
                                        <p:tgtEl>
                                          <p:spTgt spid="6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82">
                                            <p:txEl>
                                              <p:pRg st="3" end="3"/>
                                            </p:txEl>
                                          </p:spTgt>
                                        </p:tgtEl>
                                        <p:attrNameLst>
                                          <p:attrName>style.visibility</p:attrName>
                                        </p:attrNameLst>
                                      </p:cBhvr>
                                      <p:to>
                                        <p:strVal val="visible"/>
                                      </p:to>
                                    </p:set>
                                    <p:animEffect transition="in" filter="wipe(left)">
                                      <p:cBhvr>
                                        <p:cTn id="32" dur="500"/>
                                        <p:tgtEl>
                                          <p:spTgt spid="682">
                                            <p:txEl>
                                              <p:pRg st="3" end="3"/>
                                            </p:txEl>
                                          </p:spTgt>
                                        </p:tgtEl>
                                      </p:cBhvr>
                                    </p:animEffect>
                                  </p:childTnLst>
                                </p:cTn>
                              </p:par>
                            </p:childTnLst>
                          </p:cTn>
                        </p:par>
                        <p:par>
                          <p:cTn id="33" fill="hold">
                            <p:stCondLst>
                              <p:cond delay="500"/>
                            </p:stCondLst>
                            <p:childTnLst>
                              <p:par>
                                <p:cTn id="34" presetID="22" presetClass="entr" presetSubtype="1" repeatCount="3000" fill="hold" nodeType="afterEffect">
                                  <p:stCondLst>
                                    <p:cond delay="0"/>
                                  </p:stCondLst>
                                  <p:childTnLst>
                                    <p:set>
                                      <p:cBhvr>
                                        <p:cTn id="35" dur="1" fill="hold">
                                          <p:stCondLst>
                                            <p:cond delay="0"/>
                                          </p:stCondLst>
                                        </p:cTn>
                                        <p:tgtEl>
                                          <p:spTgt spid="679"/>
                                        </p:tgtEl>
                                        <p:attrNameLst>
                                          <p:attrName>style.visibility</p:attrName>
                                        </p:attrNameLst>
                                      </p:cBhvr>
                                      <p:to>
                                        <p:strVal val="visible"/>
                                      </p:to>
                                    </p:set>
                                    <p:animEffect transition="in" filter="wipe(up)">
                                      <p:cBhvr>
                                        <p:cTn id="36" dur="500"/>
                                        <p:tgtEl>
                                          <p:spTgt spid="6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82">
                                            <p:txEl>
                                              <p:pRg st="4" end="4"/>
                                            </p:txEl>
                                          </p:spTgt>
                                        </p:tgtEl>
                                        <p:attrNameLst>
                                          <p:attrName>style.visibility</p:attrName>
                                        </p:attrNameLst>
                                      </p:cBhvr>
                                      <p:to>
                                        <p:strVal val="visible"/>
                                      </p:to>
                                    </p:set>
                                    <p:animEffect transition="in" filter="wipe(left)">
                                      <p:cBhvr>
                                        <p:cTn id="41" dur="500"/>
                                        <p:tgtEl>
                                          <p:spTgt spid="682">
                                            <p:txEl>
                                              <p:pRg st="4" end="4"/>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82">
                                            <p:txEl>
                                              <p:pRg st="5" end="5"/>
                                            </p:txEl>
                                          </p:spTgt>
                                        </p:tgtEl>
                                        <p:attrNameLst>
                                          <p:attrName>style.visibility</p:attrName>
                                        </p:attrNameLst>
                                      </p:cBhvr>
                                      <p:to>
                                        <p:strVal val="visible"/>
                                      </p:to>
                                    </p:set>
                                    <p:animEffect transition="in" filter="wipe(left)">
                                      <p:cBhvr>
                                        <p:cTn id="44" dur="500"/>
                                        <p:tgtEl>
                                          <p:spTgt spid="68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3000" fill="hold" nodeType="clickEffect">
                                  <p:stCondLst>
                                    <p:cond delay="0"/>
                                  </p:stCondLst>
                                  <p:childTnLst>
                                    <p:set>
                                      <p:cBhvr>
                                        <p:cTn id="48" dur="1" fill="hold">
                                          <p:stCondLst>
                                            <p:cond delay="0"/>
                                          </p:stCondLst>
                                        </p:cTn>
                                        <p:tgtEl>
                                          <p:spTgt spid="660"/>
                                        </p:tgtEl>
                                        <p:attrNameLst>
                                          <p:attrName>style.visibility</p:attrName>
                                        </p:attrNameLst>
                                      </p:cBhvr>
                                      <p:to>
                                        <p:strVal val="visible"/>
                                      </p:to>
                                    </p:set>
                                    <p:animEffect transition="in" filter="wipe(left)">
                                      <p:cBhvr>
                                        <p:cTn id="49" dur="500"/>
                                        <p:tgtEl>
                                          <p:spTgt spid="660"/>
                                        </p:tgtEl>
                                      </p:cBhvr>
                                    </p:animEffect>
                                  </p:childTnLst>
                                </p:cTn>
                              </p:par>
                            </p:childTnLst>
                          </p:cTn>
                        </p:par>
                        <p:par>
                          <p:cTn id="50" fill="hold">
                            <p:stCondLst>
                              <p:cond delay="1500"/>
                            </p:stCondLst>
                            <p:childTnLst>
                              <p:par>
                                <p:cTn id="51" presetID="22" presetClass="entr" presetSubtype="1" repeatCount="3000" fill="hold" nodeType="afterEffect">
                                  <p:stCondLst>
                                    <p:cond delay="0"/>
                                  </p:stCondLst>
                                  <p:childTnLst>
                                    <p:set>
                                      <p:cBhvr>
                                        <p:cTn id="52" dur="1" fill="hold">
                                          <p:stCondLst>
                                            <p:cond delay="0"/>
                                          </p:stCondLst>
                                        </p:cTn>
                                        <p:tgtEl>
                                          <p:spTgt spid="199"/>
                                        </p:tgtEl>
                                        <p:attrNameLst>
                                          <p:attrName>style.visibility</p:attrName>
                                        </p:attrNameLst>
                                      </p:cBhvr>
                                      <p:to>
                                        <p:strVal val="visible"/>
                                      </p:to>
                                    </p:set>
                                    <p:animEffect transition="in" filter="wipe(up)">
                                      <p:cBhvr>
                                        <p:cTn id="53" dur="500"/>
                                        <p:tgtEl>
                                          <p:spTgt spid="19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2">
                                            <p:txEl>
                                              <p:pRg st="6" end="6"/>
                                            </p:txEl>
                                          </p:spTgt>
                                        </p:tgtEl>
                                        <p:attrNameLst>
                                          <p:attrName>style.visibility</p:attrName>
                                        </p:attrNameLst>
                                      </p:cBhvr>
                                      <p:to>
                                        <p:strVal val="visible"/>
                                      </p:to>
                                    </p:set>
                                    <p:animEffect transition="in" filter="wipe(left)">
                                      <p:cBhvr>
                                        <p:cTn id="58" dur="500"/>
                                        <p:tgtEl>
                                          <p:spTgt spid="682">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wipe(left)">
                                      <p:cBhvr>
                                        <p:cTn id="63" dur="500"/>
                                        <p:tgtEl>
                                          <p:spTgt spid="1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82">
                                            <p:txEl>
                                              <p:pRg st="7" end="7"/>
                                            </p:txEl>
                                          </p:spTgt>
                                        </p:tgtEl>
                                        <p:attrNameLst>
                                          <p:attrName>style.visibility</p:attrName>
                                        </p:attrNameLst>
                                      </p:cBhvr>
                                      <p:to>
                                        <p:strVal val="visible"/>
                                      </p:to>
                                    </p:set>
                                    <p:animEffect transition="in" filter="wipe(left)">
                                      <p:cBhvr>
                                        <p:cTn id="68" dur="500"/>
                                        <p:tgtEl>
                                          <p:spTgt spid="682">
                                            <p:txEl>
                                              <p:pRg st="7" end="7"/>
                                            </p:tx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82">
                                            <p:txEl>
                                              <p:pRg st="8" end="8"/>
                                            </p:txEl>
                                          </p:spTgt>
                                        </p:tgtEl>
                                        <p:attrNameLst>
                                          <p:attrName>style.visibility</p:attrName>
                                        </p:attrNameLst>
                                      </p:cBhvr>
                                      <p:to>
                                        <p:strVal val="visible"/>
                                      </p:to>
                                    </p:set>
                                    <p:animEffect transition="in" filter="wipe(left)">
                                      <p:cBhvr>
                                        <p:cTn id="71" dur="500"/>
                                        <p:tgtEl>
                                          <p:spTgt spid="682">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repeatCount="3000" fill="hold" grpId="0" nodeType="click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wipe(right)">
                                      <p:cBhvr>
                                        <p:cTn id="76" dur="500"/>
                                        <p:tgtEl>
                                          <p:spTgt spid="1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3000" fill="hold" nodeType="clickEffect">
                                  <p:stCondLst>
                                    <p:cond delay="0"/>
                                  </p:stCondLst>
                                  <p:childTnLst>
                                    <p:set>
                                      <p:cBhvr>
                                        <p:cTn id="80" dur="1" fill="hold">
                                          <p:stCondLst>
                                            <p:cond delay="0"/>
                                          </p:stCondLst>
                                        </p:cTn>
                                        <p:tgtEl>
                                          <p:spTgt spid="672"/>
                                        </p:tgtEl>
                                        <p:attrNameLst>
                                          <p:attrName>style.visibility</p:attrName>
                                        </p:attrNameLst>
                                      </p:cBhvr>
                                      <p:to>
                                        <p:strVal val="visible"/>
                                      </p:to>
                                    </p:set>
                                    <p:animEffect transition="in" filter="wipe(up)">
                                      <p:cBhvr>
                                        <p:cTn id="81" dur="500"/>
                                        <p:tgtEl>
                                          <p:spTgt spid="67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repeatCount="3000" fill="hold" grpId="0" nodeType="click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wipe(right)">
                                      <p:cBhvr>
                                        <p:cTn id="86" dur="500"/>
                                        <p:tgtEl>
                                          <p:spTgt spid="149"/>
                                        </p:tgtEl>
                                      </p:cBhvr>
                                    </p:animEffect>
                                  </p:childTnLst>
                                </p:cTn>
                              </p:par>
                            </p:childTnLst>
                          </p:cTn>
                        </p:par>
                        <p:par>
                          <p:cTn id="87" fill="hold">
                            <p:stCondLst>
                              <p:cond delay="1500"/>
                            </p:stCondLst>
                            <p:childTnLst>
                              <p:par>
                                <p:cTn id="88" presetID="22" presetClass="entr" presetSubtype="1" repeatCount="3000" fill="hold" grpId="0" nodeType="after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wipe(up)">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82">
                                            <p:txEl>
                                              <p:pRg st="9" end="9"/>
                                            </p:txEl>
                                          </p:spTgt>
                                        </p:tgtEl>
                                        <p:attrNameLst>
                                          <p:attrName>style.visibility</p:attrName>
                                        </p:attrNameLst>
                                      </p:cBhvr>
                                      <p:to>
                                        <p:strVal val="visible"/>
                                      </p:to>
                                    </p:set>
                                    <p:animEffect transition="in" filter="wipe(left)">
                                      <p:cBhvr>
                                        <p:cTn id="95" dur="500"/>
                                        <p:tgtEl>
                                          <p:spTgt spid="682">
                                            <p:txEl>
                                              <p:pRg st="9" end="9"/>
                                            </p:txEl>
                                          </p:spTgt>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682">
                                            <p:txEl>
                                              <p:pRg st="10" end="10"/>
                                            </p:txEl>
                                          </p:spTgt>
                                        </p:tgtEl>
                                        <p:attrNameLst>
                                          <p:attrName>style.visibility</p:attrName>
                                        </p:attrNameLst>
                                      </p:cBhvr>
                                      <p:to>
                                        <p:strVal val="visible"/>
                                      </p:to>
                                    </p:set>
                                    <p:animEffect transition="in" filter="wipe(left)">
                                      <p:cBhvr>
                                        <p:cTn id="99" dur="500"/>
                                        <p:tgtEl>
                                          <p:spTgt spid="682">
                                            <p:txEl>
                                              <p:pRg st="10" end="10"/>
                                            </p:txEl>
                                          </p:spTgt>
                                        </p:tgtEl>
                                      </p:cBhvr>
                                    </p:animEffect>
                                  </p:childTnLst>
                                </p:cTn>
                              </p:par>
                            </p:childTnLst>
                          </p:cTn>
                        </p:par>
                        <p:par>
                          <p:cTn id="100" fill="hold">
                            <p:stCondLst>
                              <p:cond delay="1000"/>
                            </p:stCondLst>
                            <p:childTnLst>
                              <p:par>
                                <p:cTn id="101" presetID="22" presetClass="entr" presetSubtype="8" fill="hold" grpId="0" nodeType="afterEffect">
                                  <p:stCondLst>
                                    <p:cond delay="0"/>
                                  </p:stCondLst>
                                  <p:childTnLst>
                                    <p:set>
                                      <p:cBhvr>
                                        <p:cTn id="102" dur="1" fill="hold">
                                          <p:stCondLst>
                                            <p:cond delay="0"/>
                                          </p:stCondLst>
                                        </p:cTn>
                                        <p:tgtEl>
                                          <p:spTgt spid="682">
                                            <p:txEl>
                                              <p:pRg st="11" end="11"/>
                                            </p:txEl>
                                          </p:spTgt>
                                        </p:tgtEl>
                                        <p:attrNameLst>
                                          <p:attrName>style.visibility</p:attrName>
                                        </p:attrNameLst>
                                      </p:cBhvr>
                                      <p:to>
                                        <p:strVal val="visible"/>
                                      </p:to>
                                    </p:set>
                                    <p:animEffect transition="in" filter="wipe(left)">
                                      <p:cBhvr>
                                        <p:cTn id="103" dur="500"/>
                                        <p:tgtEl>
                                          <p:spTgt spid="682">
                                            <p:txEl>
                                              <p:pRg st="11" end="1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repeatCount="3000" fill="hold" nodeType="clickEffect">
                                  <p:stCondLst>
                                    <p:cond delay="0"/>
                                  </p:stCondLst>
                                  <p:childTnLst>
                                    <p:set>
                                      <p:cBhvr>
                                        <p:cTn id="107" dur="1" fill="hold">
                                          <p:stCondLst>
                                            <p:cond delay="0"/>
                                          </p:stCondLst>
                                        </p:cTn>
                                        <p:tgtEl>
                                          <p:spTgt spid="676"/>
                                        </p:tgtEl>
                                        <p:attrNameLst>
                                          <p:attrName>style.visibility</p:attrName>
                                        </p:attrNameLst>
                                      </p:cBhvr>
                                      <p:to>
                                        <p:strVal val="visible"/>
                                      </p:to>
                                    </p:set>
                                    <p:animEffect transition="in" filter="wipe(down)">
                                      <p:cBhvr>
                                        <p:cTn id="108" dur="500"/>
                                        <p:tgtEl>
                                          <p:spTgt spid="67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repeatCount="3000" fill="hold" nodeType="clickEffect">
                                  <p:stCondLst>
                                    <p:cond delay="0"/>
                                  </p:stCondLst>
                                  <p:childTnLst>
                                    <p:set>
                                      <p:cBhvr>
                                        <p:cTn id="112" dur="1" fill="hold">
                                          <p:stCondLst>
                                            <p:cond delay="0"/>
                                          </p:stCondLst>
                                        </p:cTn>
                                        <p:tgtEl>
                                          <p:spTgt spid="675"/>
                                        </p:tgtEl>
                                        <p:attrNameLst>
                                          <p:attrName>style.visibility</p:attrName>
                                        </p:attrNameLst>
                                      </p:cBhvr>
                                      <p:to>
                                        <p:strVal val="visible"/>
                                      </p:to>
                                    </p:set>
                                    <p:animEffect transition="in" filter="wipe(up)">
                                      <p:cBhvr>
                                        <p:cTn id="113" dur="500"/>
                                        <p:tgtEl>
                                          <p:spTgt spid="67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82">
                                            <p:txEl>
                                              <p:pRg st="12" end="12"/>
                                            </p:txEl>
                                          </p:spTgt>
                                        </p:tgtEl>
                                        <p:attrNameLst>
                                          <p:attrName>style.visibility</p:attrName>
                                        </p:attrNameLst>
                                      </p:cBhvr>
                                      <p:to>
                                        <p:strVal val="visible"/>
                                      </p:to>
                                    </p:set>
                                    <p:animEffect transition="in" filter="wipe(left)">
                                      <p:cBhvr>
                                        <p:cTn id="118" dur="500"/>
                                        <p:tgtEl>
                                          <p:spTgt spid="68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49" grpId="0" animBg="1"/>
      <p:bldP spid="150" grpId="0" animBg="1"/>
      <p:bldP spid="68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a:t>四管</a:t>
            </a:r>
            <a:r>
              <a:rPr lang="en-US" altLang="zh-CN"/>
              <a:t>DRAM</a:t>
            </a:r>
            <a:r>
              <a:rPr lang="zh-CN" altLang="en-US"/>
              <a:t>存储器刷新</a:t>
            </a:r>
          </a:p>
        </p:txBody>
      </p:sp>
      <p:sp>
        <p:nvSpPr>
          <p:cNvPr id="149" name="Line 82"/>
          <p:cNvSpPr>
            <a:spLocks noChangeAspect="1" noChangeShapeType="1"/>
          </p:cNvSpPr>
          <p:nvPr/>
        </p:nvSpPr>
        <p:spPr bwMode="auto">
          <a:xfrm>
            <a:off x="6709815" y="3802050"/>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50" name="Line 40"/>
          <p:cNvSpPr>
            <a:spLocks noChangeShapeType="1"/>
          </p:cNvSpPr>
          <p:nvPr/>
        </p:nvSpPr>
        <p:spPr bwMode="auto">
          <a:xfrm>
            <a:off x="7798652" y="1805849"/>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151" name="Rectangle 3"/>
          <p:cNvSpPr>
            <a:spLocks noChangeArrowheads="1"/>
          </p:cNvSpPr>
          <p:nvPr/>
        </p:nvSpPr>
        <p:spPr bwMode="auto">
          <a:xfrm>
            <a:off x="3694575" y="4468614"/>
            <a:ext cx="795688" cy="506030"/>
          </a:xfrm>
          <a:prstGeom prst="rect">
            <a:avLst/>
          </a:prstGeom>
          <a:noFill/>
          <a:ln w="12700">
            <a:noFill/>
            <a:miter lim="800000"/>
            <a:headEnd/>
            <a:tailEnd/>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p>
        </p:txBody>
      </p:sp>
      <p:sp>
        <p:nvSpPr>
          <p:cNvPr id="152" name="Line 4"/>
          <p:cNvSpPr>
            <a:spLocks noChangeAspect="1" noChangeShapeType="1"/>
          </p:cNvSpPr>
          <p:nvPr/>
        </p:nvSpPr>
        <p:spPr bwMode="auto">
          <a:xfrm>
            <a:off x="5537222" y="2796970"/>
            <a:ext cx="502540" cy="0"/>
          </a:xfrm>
          <a:prstGeom prst="line">
            <a:avLst/>
          </a:prstGeom>
          <a:noFill/>
          <a:ln w="19050">
            <a:solidFill>
              <a:srgbClr val="FF0000"/>
            </a:solidFill>
            <a:round/>
            <a:headEnd/>
            <a:tailEnd/>
          </a:ln>
        </p:spPr>
        <p:txBody>
          <a:bodyPr/>
          <a:lstStyle/>
          <a:p>
            <a:endParaRPr lang="zh-CN" altLang="en-US">
              <a:latin typeface="+mn-ea"/>
            </a:endParaRPr>
          </a:p>
        </p:txBody>
      </p:sp>
      <p:grpSp>
        <p:nvGrpSpPr>
          <p:cNvPr id="153" name="Group 5"/>
          <p:cNvGrpSpPr>
            <a:grpSpLocks noChangeAspect="1"/>
          </p:cNvGrpSpPr>
          <p:nvPr/>
        </p:nvGrpSpPr>
        <p:grpSpPr bwMode="auto">
          <a:xfrm>
            <a:off x="5537222" y="3299510"/>
            <a:ext cx="418783" cy="335027"/>
            <a:chOff x="3360" y="2544"/>
            <a:chExt cx="240" cy="192"/>
          </a:xfrm>
        </p:grpSpPr>
        <p:sp>
          <p:nvSpPr>
            <p:cNvPr id="154"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155"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156"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57"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158"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59" name="Line 11"/>
          <p:cNvSpPr>
            <a:spLocks noChangeAspect="1" noChangeShapeType="1"/>
          </p:cNvSpPr>
          <p:nvPr/>
        </p:nvSpPr>
        <p:spPr bwMode="auto">
          <a:xfrm>
            <a:off x="5537222" y="2796970"/>
            <a:ext cx="0" cy="586297"/>
          </a:xfrm>
          <a:prstGeom prst="line">
            <a:avLst/>
          </a:prstGeom>
          <a:noFill/>
          <a:ln w="19050">
            <a:solidFill>
              <a:srgbClr val="FF0000"/>
            </a:solidFill>
            <a:round/>
            <a:headEnd/>
            <a:tailEnd/>
          </a:ln>
        </p:spPr>
        <p:txBody>
          <a:bodyPr/>
          <a:lstStyle/>
          <a:p>
            <a:endParaRPr lang="zh-CN" altLang="en-US">
              <a:latin typeface="+mn-ea"/>
            </a:endParaRPr>
          </a:p>
        </p:txBody>
      </p:sp>
      <p:grpSp>
        <p:nvGrpSpPr>
          <p:cNvPr id="160" name="Group 12"/>
          <p:cNvGrpSpPr>
            <a:grpSpLocks noChangeAspect="1"/>
          </p:cNvGrpSpPr>
          <p:nvPr/>
        </p:nvGrpSpPr>
        <p:grpSpPr bwMode="auto">
          <a:xfrm>
            <a:off x="6709815" y="3299510"/>
            <a:ext cx="418783" cy="335027"/>
            <a:chOff x="4032" y="2544"/>
            <a:chExt cx="240" cy="192"/>
          </a:xfrm>
        </p:grpSpPr>
        <p:sp>
          <p:nvSpPr>
            <p:cNvPr id="161"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62"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63"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4"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65"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166" name="Line 18"/>
          <p:cNvSpPr>
            <a:spLocks noChangeAspect="1" noChangeShapeType="1"/>
          </p:cNvSpPr>
          <p:nvPr/>
        </p:nvSpPr>
        <p:spPr bwMode="auto">
          <a:xfrm>
            <a:off x="6709815" y="2796970"/>
            <a:ext cx="418783" cy="0"/>
          </a:xfrm>
          <a:prstGeom prst="line">
            <a:avLst/>
          </a:prstGeom>
          <a:noFill/>
          <a:ln w="19050">
            <a:solidFill>
              <a:srgbClr val="008000"/>
            </a:solidFill>
            <a:round/>
            <a:headEnd/>
            <a:tailEnd/>
          </a:ln>
        </p:spPr>
        <p:txBody>
          <a:bodyPr/>
          <a:lstStyle/>
          <a:p>
            <a:endParaRPr lang="zh-CN" altLang="en-US">
              <a:latin typeface="+mn-ea"/>
            </a:endParaRPr>
          </a:p>
        </p:txBody>
      </p:sp>
      <p:sp>
        <p:nvSpPr>
          <p:cNvPr id="167" name="Line 19"/>
          <p:cNvSpPr>
            <a:spLocks noChangeShapeType="1"/>
          </p:cNvSpPr>
          <p:nvPr/>
        </p:nvSpPr>
        <p:spPr bwMode="auto">
          <a:xfrm flipV="1">
            <a:off x="6123519" y="2796970"/>
            <a:ext cx="586297" cy="670053"/>
          </a:xfrm>
          <a:prstGeom prst="line">
            <a:avLst/>
          </a:prstGeom>
          <a:noFill/>
          <a:ln w="19050">
            <a:solidFill>
              <a:srgbClr val="008000"/>
            </a:solidFill>
            <a:round/>
            <a:headEnd/>
            <a:tailEnd/>
          </a:ln>
        </p:spPr>
        <p:txBody>
          <a:bodyPr/>
          <a:lstStyle/>
          <a:p>
            <a:endParaRPr lang="zh-CN" altLang="en-US">
              <a:latin typeface="+mn-ea"/>
            </a:endParaRPr>
          </a:p>
        </p:txBody>
      </p:sp>
      <p:sp>
        <p:nvSpPr>
          <p:cNvPr id="168" name="Line 20"/>
          <p:cNvSpPr>
            <a:spLocks noChangeAspect="1" noChangeShapeType="1"/>
          </p:cNvSpPr>
          <p:nvPr/>
        </p:nvSpPr>
        <p:spPr bwMode="auto">
          <a:xfrm>
            <a:off x="5537222" y="4053320"/>
            <a:ext cx="1591377" cy="0"/>
          </a:xfrm>
          <a:prstGeom prst="line">
            <a:avLst/>
          </a:prstGeom>
          <a:noFill/>
          <a:ln w="19050">
            <a:solidFill>
              <a:srgbClr val="008000"/>
            </a:solidFill>
            <a:round/>
            <a:headEnd/>
            <a:tailEnd/>
          </a:ln>
        </p:spPr>
        <p:txBody>
          <a:bodyPr/>
          <a:lstStyle/>
          <a:p>
            <a:endParaRPr lang="zh-CN" altLang="en-US">
              <a:latin typeface="+mn-ea"/>
            </a:endParaRPr>
          </a:p>
        </p:txBody>
      </p:sp>
      <p:sp>
        <p:nvSpPr>
          <p:cNvPr id="169" name="Line 21"/>
          <p:cNvSpPr>
            <a:spLocks noChangeAspect="1" noChangeShapeType="1"/>
          </p:cNvSpPr>
          <p:nvPr/>
        </p:nvSpPr>
        <p:spPr bwMode="auto">
          <a:xfrm>
            <a:off x="5537222" y="3550780"/>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170" name="Line 22"/>
          <p:cNvSpPr>
            <a:spLocks noChangeAspect="1" noChangeShapeType="1"/>
          </p:cNvSpPr>
          <p:nvPr/>
        </p:nvSpPr>
        <p:spPr bwMode="auto">
          <a:xfrm>
            <a:off x="7128599" y="3550780"/>
            <a:ext cx="0" cy="502540"/>
          </a:xfrm>
          <a:prstGeom prst="line">
            <a:avLst/>
          </a:prstGeom>
          <a:noFill/>
          <a:ln w="19050">
            <a:solidFill>
              <a:srgbClr val="008000"/>
            </a:solidFill>
            <a:round/>
            <a:headEnd/>
            <a:tailEnd/>
          </a:ln>
        </p:spPr>
        <p:txBody>
          <a:bodyPr/>
          <a:lstStyle/>
          <a:p>
            <a:endParaRPr lang="zh-CN" altLang="en-US">
              <a:latin typeface="+mn-ea"/>
            </a:endParaRPr>
          </a:p>
        </p:txBody>
      </p:sp>
      <p:sp>
        <p:nvSpPr>
          <p:cNvPr id="171" name="Line 23"/>
          <p:cNvSpPr>
            <a:spLocks noChangeAspect="1" noChangeShapeType="1"/>
          </p:cNvSpPr>
          <p:nvPr/>
        </p:nvSpPr>
        <p:spPr bwMode="auto">
          <a:xfrm>
            <a:off x="7128599" y="2796970"/>
            <a:ext cx="0" cy="586297"/>
          </a:xfrm>
          <a:prstGeom prst="line">
            <a:avLst/>
          </a:prstGeom>
          <a:noFill/>
          <a:ln w="19050">
            <a:solidFill>
              <a:srgbClr val="008000"/>
            </a:solidFill>
            <a:round/>
            <a:headEnd/>
            <a:tailEnd/>
          </a:ln>
        </p:spPr>
        <p:txBody>
          <a:bodyPr/>
          <a:lstStyle/>
          <a:p>
            <a:endParaRPr lang="zh-CN" altLang="en-US">
              <a:latin typeface="+mn-ea"/>
            </a:endParaRPr>
          </a:p>
        </p:txBody>
      </p:sp>
      <p:sp>
        <p:nvSpPr>
          <p:cNvPr id="172" name="Line 24"/>
          <p:cNvSpPr>
            <a:spLocks noChangeAspect="1" noChangeShapeType="1"/>
          </p:cNvSpPr>
          <p:nvPr/>
        </p:nvSpPr>
        <p:spPr bwMode="auto">
          <a:xfrm>
            <a:off x="5202195" y="2796970"/>
            <a:ext cx="335027" cy="0"/>
          </a:xfrm>
          <a:prstGeom prst="line">
            <a:avLst/>
          </a:prstGeom>
          <a:noFill/>
          <a:ln w="19050">
            <a:solidFill>
              <a:srgbClr val="FF0000"/>
            </a:solidFill>
            <a:round/>
            <a:headEnd/>
            <a:tailEnd type="oval" w="med" len="med"/>
          </a:ln>
        </p:spPr>
        <p:txBody>
          <a:bodyPr/>
          <a:lstStyle/>
          <a:p>
            <a:endParaRPr lang="zh-CN" altLang="en-US">
              <a:latin typeface="+mn-ea"/>
            </a:endParaRPr>
          </a:p>
        </p:txBody>
      </p:sp>
      <p:grpSp>
        <p:nvGrpSpPr>
          <p:cNvPr id="173" name="Group 25"/>
          <p:cNvGrpSpPr>
            <a:grpSpLocks/>
          </p:cNvGrpSpPr>
          <p:nvPr/>
        </p:nvGrpSpPr>
        <p:grpSpPr bwMode="auto">
          <a:xfrm>
            <a:off x="4950925" y="2378187"/>
            <a:ext cx="2763970" cy="418783"/>
            <a:chOff x="2040" y="1728"/>
            <a:chExt cx="1584" cy="240"/>
          </a:xfrm>
        </p:grpSpPr>
        <p:grpSp>
          <p:nvGrpSpPr>
            <p:cNvPr id="174" name="Group 26"/>
            <p:cNvGrpSpPr>
              <a:grpSpLocks noChangeAspect="1"/>
            </p:cNvGrpSpPr>
            <p:nvPr/>
          </p:nvGrpSpPr>
          <p:grpSpPr bwMode="auto">
            <a:xfrm rot="16200000" flipV="1">
              <a:off x="2016" y="1752"/>
              <a:ext cx="240" cy="192"/>
              <a:chOff x="3360" y="2544"/>
              <a:chExt cx="240" cy="192"/>
            </a:xfrm>
          </p:grpSpPr>
          <p:sp>
            <p:nvSpPr>
              <p:cNvPr id="181"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82"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83"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4"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5"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75" name="Group 32"/>
            <p:cNvGrpSpPr>
              <a:grpSpLocks noChangeAspect="1"/>
            </p:cNvGrpSpPr>
            <p:nvPr/>
          </p:nvGrpSpPr>
          <p:grpSpPr bwMode="auto">
            <a:xfrm rot="16200000" flipV="1">
              <a:off x="3408" y="1752"/>
              <a:ext cx="240" cy="192"/>
              <a:chOff x="3360" y="2544"/>
              <a:chExt cx="240" cy="192"/>
            </a:xfrm>
          </p:grpSpPr>
          <p:sp>
            <p:nvSpPr>
              <p:cNvPr id="176"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77"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78"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9"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0"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86" name="Line 38"/>
          <p:cNvSpPr>
            <a:spLocks noChangeShapeType="1"/>
          </p:cNvSpPr>
          <p:nvPr/>
        </p:nvSpPr>
        <p:spPr bwMode="auto">
          <a:xfrm>
            <a:off x="4867169" y="1791890"/>
            <a:ext cx="0" cy="3350266"/>
          </a:xfrm>
          <a:prstGeom prst="line">
            <a:avLst/>
          </a:prstGeom>
          <a:noFill/>
          <a:ln w="38100">
            <a:solidFill>
              <a:schemeClr val="tx1"/>
            </a:solidFill>
            <a:round/>
            <a:headEnd/>
            <a:tailEnd/>
          </a:ln>
        </p:spPr>
        <p:txBody>
          <a:bodyPr/>
          <a:lstStyle/>
          <a:p>
            <a:endParaRPr lang="zh-CN" altLang="en-US">
              <a:latin typeface="+mn-ea"/>
            </a:endParaRPr>
          </a:p>
        </p:txBody>
      </p:sp>
      <p:sp>
        <p:nvSpPr>
          <p:cNvPr id="187" name="Line 39"/>
          <p:cNvSpPr>
            <a:spLocks noChangeShapeType="1"/>
          </p:cNvSpPr>
          <p:nvPr/>
        </p:nvSpPr>
        <p:spPr bwMode="auto">
          <a:xfrm flipH="1">
            <a:off x="4867169" y="2796970"/>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88" name="Line 41"/>
          <p:cNvSpPr>
            <a:spLocks noChangeShapeType="1"/>
          </p:cNvSpPr>
          <p:nvPr/>
        </p:nvSpPr>
        <p:spPr bwMode="auto">
          <a:xfrm flipH="1">
            <a:off x="7631139" y="2796970"/>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89" name="Group 42"/>
          <p:cNvGrpSpPr>
            <a:grpSpLocks/>
          </p:cNvGrpSpPr>
          <p:nvPr/>
        </p:nvGrpSpPr>
        <p:grpSpPr bwMode="auto">
          <a:xfrm>
            <a:off x="6291032" y="4053320"/>
            <a:ext cx="83757" cy="251270"/>
            <a:chOff x="3744" y="2880"/>
            <a:chExt cx="96" cy="288"/>
          </a:xfrm>
        </p:grpSpPr>
        <p:sp>
          <p:nvSpPr>
            <p:cNvPr id="190"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191"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192" name="Line 45"/>
          <p:cNvSpPr>
            <a:spLocks noChangeShapeType="1"/>
          </p:cNvSpPr>
          <p:nvPr/>
        </p:nvSpPr>
        <p:spPr bwMode="auto">
          <a:xfrm>
            <a:off x="5118439" y="2294430"/>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193" name="Line 46"/>
          <p:cNvSpPr>
            <a:spLocks noChangeShapeType="1"/>
          </p:cNvSpPr>
          <p:nvPr/>
        </p:nvSpPr>
        <p:spPr bwMode="auto">
          <a:xfrm>
            <a:off x="7547382" y="2294430"/>
            <a:ext cx="0" cy="83757"/>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194" name="Group 47"/>
          <p:cNvGrpSpPr>
            <a:grpSpLocks/>
          </p:cNvGrpSpPr>
          <p:nvPr/>
        </p:nvGrpSpPr>
        <p:grpSpPr bwMode="auto">
          <a:xfrm>
            <a:off x="4867169" y="5058400"/>
            <a:ext cx="2931483" cy="335027"/>
            <a:chOff x="1992" y="3264"/>
            <a:chExt cx="1680" cy="192"/>
          </a:xfrm>
        </p:grpSpPr>
        <p:grpSp>
          <p:nvGrpSpPr>
            <p:cNvPr id="195" name="Group 48"/>
            <p:cNvGrpSpPr>
              <a:grpSpLocks noChangeAspect="1"/>
            </p:cNvGrpSpPr>
            <p:nvPr/>
          </p:nvGrpSpPr>
          <p:grpSpPr bwMode="auto">
            <a:xfrm>
              <a:off x="1992" y="3264"/>
              <a:ext cx="240" cy="192"/>
              <a:chOff x="3360" y="2544"/>
              <a:chExt cx="240" cy="192"/>
            </a:xfrm>
          </p:grpSpPr>
          <p:sp>
            <p:nvSpPr>
              <p:cNvPr id="202"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03"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04"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5"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6"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6" name="Group 54"/>
            <p:cNvGrpSpPr>
              <a:grpSpLocks noChangeAspect="1"/>
            </p:cNvGrpSpPr>
            <p:nvPr/>
          </p:nvGrpSpPr>
          <p:grpSpPr bwMode="auto">
            <a:xfrm>
              <a:off x="3432" y="3264"/>
              <a:ext cx="240" cy="192"/>
              <a:chOff x="4032" y="2544"/>
              <a:chExt cx="240" cy="192"/>
            </a:xfrm>
          </p:grpSpPr>
          <p:sp>
            <p:nvSpPr>
              <p:cNvPr id="197"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98"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99"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0"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01"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207" name="Line 60"/>
          <p:cNvSpPr>
            <a:spLocks noChangeShapeType="1"/>
          </p:cNvSpPr>
          <p:nvPr/>
        </p:nvSpPr>
        <p:spPr bwMode="auto">
          <a:xfrm>
            <a:off x="5285952" y="5225913"/>
            <a:ext cx="2093917" cy="0"/>
          </a:xfrm>
          <a:prstGeom prst="line">
            <a:avLst/>
          </a:prstGeom>
          <a:noFill/>
          <a:ln w="19050">
            <a:solidFill>
              <a:schemeClr val="tx1"/>
            </a:solidFill>
            <a:round/>
            <a:headEnd/>
            <a:tailEnd/>
          </a:ln>
        </p:spPr>
        <p:txBody>
          <a:bodyPr/>
          <a:lstStyle/>
          <a:p>
            <a:endParaRPr lang="zh-CN" altLang="en-US">
              <a:latin typeface="+mn-ea"/>
            </a:endParaRPr>
          </a:p>
        </p:txBody>
      </p:sp>
      <p:sp>
        <p:nvSpPr>
          <p:cNvPr id="208" name="Line 61"/>
          <p:cNvSpPr>
            <a:spLocks noChangeShapeType="1"/>
          </p:cNvSpPr>
          <p:nvPr/>
        </p:nvSpPr>
        <p:spPr bwMode="auto">
          <a:xfrm>
            <a:off x="4867169" y="5309670"/>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09" name="Line 62"/>
          <p:cNvSpPr>
            <a:spLocks noChangeShapeType="1"/>
          </p:cNvSpPr>
          <p:nvPr/>
        </p:nvSpPr>
        <p:spPr bwMode="auto">
          <a:xfrm>
            <a:off x="7798652" y="5309670"/>
            <a:ext cx="0" cy="586297"/>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10" name="Line 63"/>
          <p:cNvSpPr>
            <a:spLocks noChangeShapeType="1"/>
          </p:cNvSpPr>
          <p:nvPr/>
        </p:nvSpPr>
        <p:spPr bwMode="auto">
          <a:xfrm>
            <a:off x="6291032" y="5225913"/>
            <a:ext cx="0" cy="670053"/>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11" name="Rectangle 64"/>
          <p:cNvSpPr>
            <a:spLocks noChangeArrowheads="1"/>
          </p:cNvSpPr>
          <p:nvPr/>
        </p:nvSpPr>
        <p:spPr bwMode="auto">
          <a:xfrm>
            <a:off x="5202195" y="338326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212" name="Rectangle 65"/>
          <p:cNvSpPr>
            <a:spLocks noChangeArrowheads="1"/>
          </p:cNvSpPr>
          <p:nvPr/>
        </p:nvSpPr>
        <p:spPr bwMode="auto">
          <a:xfrm>
            <a:off x="7296112" y="3383266"/>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213" name="Rectangle 66"/>
          <p:cNvSpPr>
            <a:spLocks noChangeArrowheads="1"/>
          </p:cNvSpPr>
          <p:nvPr/>
        </p:nvSpPr>
        <p:spPr bwMode="auto">
          <a:xfrm>
            <a:off x="4950925" y="279697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214" name="Rectangle 67"/>
          <p:cNvSpPr>
            <a:spLocks noChangeArrowheads="1"/>
          </p:cNvSpPr>
          <p:nvPr/>
        </p:nvSpPr>
        <p:spPr bwMode="auto">
          <a:xfrm>
            <a:off x="4532142" y="505840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215" name="Rectangle 68"/>
          <p:cNvSpPr>
            <a:spLocks noChangeArrowheads="1"/>
          </p:cNvSpPr>
          <p:nvPr/>
        </p:nvSpPr>
        <p:spPr bwMode="auto">
          <a:xfrm>
            <a:off x="7882409" y="505840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216" name="Rectangle 69"/>
          <p:cNvSpPr>
            <a:spLocks noChangeArrowheads="1"/>
          </p:cNvSpPr>
          <p:nvPr/>
        </p:nvSpPr>
        <p:spPr bwMode="auto">
          <a:xfrm>
            <a:off x="7547382" y="2796970"/>
            <a:ext cx="251270"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217" name="Rectangle 70"/>
          <p:cNvSpPr>
            <a:spLocks noChangeArrowheads="1"/>
          </p:cNvSpPr>
          <p:nvPr/>
        </p:nvSpPr>
        <p:spPr bwMode="auto">
          <a:xfrm>
            <a:off x="4909047" y="5644696"/>
            <a:ext cx="376905" cy="251270"/>
          </a:xfrm>
          <a:prstGeom prst="rect">
            <a:avLst/>
          </a:prstGeom>
          <a:noFill/>
          <a:ln w="12700">
            <a:noFill/>
            <a:miter lim="800000"/>
            <a:headEnd/>
            <a:tailEnd/>
          </a:ln>
        </p:spPr>
        <p:txBody>
          <a:bodyPr lIns="12700" tIns="12700" rIns="12700" bIns="12700"/>
          <a:lstStyle/>
          <a:p>
            <a:pPr algn="just"/>
            <a:r>
              <a:rPr lang="en-US" altLang="zh-CN" sz="1600" dirty="0">
                <a:latin typeface="+mn-ea"/>
              </a:rPr>
              <a:t>I/O</a:t>
            </a:r>
          </a:p>
        </p:txBody>
      </p:sp>
      <p:sp>
        <p:nvSpPr>
          <p:cNvPr id="218" name="Rectangle 71"/>
          <p:cNvSpPr>
            <a:spLocks noChangeArrowheads="1"/>
          </p:cNvSpPr>
          <p:nvPr/>
        </p:nvSpPr>
        <p:spPr bwMode="auto">
          <a:xfrm flipV="1">
            <a:off x="7249163" y="5476153"/>
            <a:ext cx="494608" cy="399889"/>
          </a:xfrm>
          <a:prstGeom prst="rect">
            <a:avLst/>
          </a:prstGeom>
          <a:noFill/>
          <a:ln w="12700">
            <a:noFill/>
            <a:miter lim="800000"/>
            <a:headEnd/>
            <a:tailEnd/>
          </a:ln>
        </p:spPr>
        <p:txBody>
          <a:bodyPr lIns="12700" tIns="12700" rIns="12700" bIns="12700"/>
          <a:lstStyle/>
          <a:p>
            <a:pPr algn="just"/>
            <a:r>
              <a:rPr lang="en-US" altLang="zh-CN" sz="1600" u="sng" dirty="0">
                <a:latin typeface="+mn-ea"/>
              </a:rPr>
              <a:t>O/I</a:t>
            </a:r>
          </a:p>
        </p:txBody>
      </p:sp>
      <p:grpSp>
        <p:nvGrpSpPr>
          <p:cNvPr id="219" name="Group 72"/>
          <p:cNvGrpSpPr>
            <a:grpSpLocks/>
          </p:cNvGrpSpPr>
          <p:nvPr/>
        </p:nvGrpSpPr>
        <p:grpSpPr bwMode="auto">
          <a:xfrm>
            <a:off x="5872249" y="3718293"/>
            <a:ext cx="167513" cy="83757"/>
            <a:chOff x="3888" y="2832"/>
            <a:chExt cx="96" cy="48"/>
          </a:xfrm>
        </p:grpSpPr>
        <p:sp>
          <p:nvSpPr>
            <p:cNvPr id="220"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221"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222" name="Line 75"/>
          <p:cNvSpPr>
            <a:spLocks noChangeAspect="1" noChangeShapeType="1"/>
          </p:cNvSpPr>
          <p:nvPr/>
        </p:nvSpPr>
        <p:spPr bwMode="auto">
          <a:xfrm>
            <a:off x="5956005" y="3467023"/>
            <a:ext cx="0" cy="25127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223" name="Line 76"/>
          <p:cNvSpPr>
            <a:spLocks noChangeAspect="1" noChangeShapeType="1"/>
          </p:cNvSpPr>
          <p:nvPr/>
        </p:nvSpPr>
        <p:spPr bwMode="auto">
          <a:xfrm>
            <a:off x="5956005" y="3467023"/>
            <a:ext cx="167513" cy="0"/>
          </a:xfrm>
          <a:prstGeom prst="line">
            <a:avLst/>
          </a:prstGeom>
          <a:noFill/>
          <a:ln w="19050">
            <a:solidFill>
              <a:srgbClr val="008000"/>
            </a:solidFill>
            <a:round/>
            <a:headEnd/>
            <a:tailEnd/>
          </a:ln>
        </p:spPr>
        <p:txBody>
          <a:bodyPr/>
          <a:lstStyle/>
          <a:p>
            <a:endParaRPr lang="zh-CN" altLang="en-US">
              <a:latin typeface="+mn-ea"/>
            </a:endParaRPr>
          </a:p>
        </p:txBody>
      </p:sp>
      <p:sp>
        <p:nvSpPr>
          <p:cNvPr id="224" name="Line 77"/>
          <p:cNvSpPr>
            <a:spLocks noChangeAspect="1" noChangeShapeType="1"/>
          </p:cNvSpPr>
          <p:nvPr/>
        </p:nvSpPr>
        <p:spPr bwMode="auto">
          <a:xfrm>
            <a:off x="5956005" y="3802050"/>
            <a:ext cx="0" cy="251270"/>
          </a:xfrm>
          <a:prstGeom prst="line">
            <a:avLst/>
          </a:prstGeom>
          <a:noFill/>
          <a:ln w="19050">
            <a:solidFill>
              <a:srgbClr val="008000"/>
            </a:solidFill>
            <a:round/>
            <a:headEnd/>
            <a:tailEnd type="oval" w="med" len="med"/>
          </a:ln>
        </p:spPr>
        <p:txBody>
          <a:bodyPr/>
          <a:lstStyle/>
          <a:p>
            <a:endParaRPr lang="zh-CN" altLang="en-US">
              <a:latin typeface="+mn-ea"/>
            </a:endParaRPr>
          </a:p>
        </p:txBody>
      </p:sp>
      <p:grpSp>
        <p:nvGrpSpPr>
          <p:cNvPr id="225" name="Group 78"/>
          <p:cNvGrpSpPr>
            <a:grpSpLocks/>
          </p:cNvGrpSpPr>
          <p:nvPr/>
        </p:nvGrpSpPr>
        <p:grpSpPr bwMode="auto">
          <a:xfrm>
            <a:off x="6626059" y="3718293"/>
            <a:ext cx="167513" cy="83757"/>
            <a:chOff x="3888" y="2832"/>
            <a:chExt cx="96" cy="48"/>
          </a:xfrm>
        </p:grpSpPr>
        <p:sp>
          <p:nvSpPr>
            <p:cNvPr id="226"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227"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228" name="Line 81"/>
          <p:cNvSpPr>
            <a:spLocks noChangeAspect="1" noChangeShapeType="1"/>
          </p:cNvSpPr>
          <p:nvPr/>
        </p:nvSpPr>
        <p:spPr bwMode="auto">
          <a:xfrm>
            <a:off x="6709815" y="3467023"/>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29" name="Line 83"/>
          <p:cNvSpPr>
            <a:spLocks noChangeAspect="1" noChangeShapeType="1"/>
          </p:cNvSpPr>
          <p:nvPr/>
        </p:nvSpPr>
        <p:spPr bwMode="auto">
          <a:xfrm>
            <a:off x="6542302" y="3467023"/>
            <a:ext cx="167513" cy="0"/>
          </a:xfrm>
          <a:prstGeom prst="line">
            <a:avLst/>
          </a:prstGeom>
          <a:noFill/>
          <a:ln w="19050">
            <a:solidFill>
              <a:srgbClr val="FF0000"/>
            </a:solidFill>
            <a:round/>
            <a:headEnd/>
            <a:tailEnd/>
          </a:ln>
        </p:spPr>
        <p:txBody>
          <a:bodyPr/>
          <a:lstStyle/>
          <a:p>
            <a:endParaRPr lang="zh-CN" altLang="en-US">
              <a:latin typeface="+mn-ea"/>
            </a:endParaRPr>
          </a:p>
        </p:txBody>
      </p:sp>
      <p:sp>
        <p:nvSpPr>
          <p:cNvPr id="230" name="Line 84"/>
          <p:cNvSpPr>
            <a:spLocks noChangeShapeType="1"/>
          </p:cNvSpPr>
          <p:nvPr/>
        </p:nvSpPr>
        <p:spPr bwMode="auto">
          <a:xfrm>
            <a:off x="6039762" y="2796970"/>
            <a:ext cx="502540" cy="670053"/>
          </a:xfrm>
          <a:prstGeom prst="line">
            <a:avLst/>
          </a:prstGeom>
          <a:noFill/>
          <a:ln w="19050">
            <a:solidFill>
              <a:srgbClr val="FF0000"/>
            </a:solidFill>
            <a:round/>
            <a:headEnd/>
            <a:tailEnd/>
          </a:ln>
        </p:spPr>
        <p:txBody>
          <a:bodyPr/>
          <a:lstStyle/>
          <a:p>
            <a:endParaRPr lang="zh-CN" altLang="en-US">
              <a:latin typeface="+mn-ea"/>
            </a:endParaRPr>
          </a:p>
        </p:txBody>
      </p:sp>
      <p:sp>
        <p:nvSpPr>
          <p:cNvPr id="231" name="Line 85"/>
          <p:cNvSpPr>
            <a:spLocks noChangeAspect="1" noChangeShapeType="1"/>
          </p:cNvSpPr>
          <p:nvPr/>
        </p:nvSpPr>
        <p:spPr bwMode="auto">
          <a:xfrm>
            <a:off x="7128599" y="2796970"/>
            <a:ext cx="335027" cy="0"/>
          </a:xfrm>
          <a:prstGeom prst="line">
            <a:avLst/>
          </a:prstGeom>
          <a:noFill/>
          <a:ln w="19050">
            <a:solidFill>
              <a:srgbClr val="008000"/>
            </a:solidFill>
            <a:round/>
            <a:headEnd type="oval" w="med" len="med"/>
            <a:tailEnd/>
          </a:ln>
        </p:spPr>
        <p:txBody>
          <a:bodyPr/>
          <a:lstStyle/>
          <a:p>
            <a:endParaRPr lang="zh-CN" altLang="en-US">
              <a:latin typeface="+mn-ea"/>
            </a:endParaRPr>
          </a:p>
        </p:txBody>
      </p:sp>
      <p:grpSp>
        <p:nvGrpSpPr>
          <p:cNvPr id="232" name="组合 231"/>
          <p:cNvGrpSpPr/>
          <p:nvPr/>
        </p:nvGrpSpPr>
        <p:grpSpPr>
          <a:xfrm>
            <a:off x="4448385" y="4049830"/>
            <a:ext cx="418784" cy="586297"/>
            <a:chOff x="2382916" y="3993556"/>
            <a:chExt cx="418784" cy="586297"/>
          </a:xfrm>
        </p:grpSpPr>
        <p:sp>
          <p:nvSpPr>
            <p:cNvPr id="233" name="Line 91"/>
            <p:cNvSpPr>
              <a:spLocks noChangeAspect="1" noChangeShapeType="1"/>
            </p:cNvSpPr>
            <p:nvPr/>
          </p:nvSpPr>
          <p:spPr bwMode="auto">
            <a:xfrm>
              <a:off x="2466673" y="4328583"/>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234" name="Group 86"/>
            <p:cNvGrpSpPr>
              <a:grpSpLocks/>
            </p:cNvGrpSpPr>
            <p:nvPr/>
          </p:nvGrpSpPr>
          <p:grpSpPr bwMode="auto">
            <a:xfrm>
              <a:off x="2382916" y="4244826"/>
              <a:ext cx="167513" cy="83757"/>
              <a:chOff x="3888" y="2832"/>
              <a:chExt cx="96" cy="48"/>
            </a:xfrm>
          </p:grpSpPr>
          <p:sp>
            <p:nvSpPr>
              <p:cNvPr id="237"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38"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35" name="Line 89"/>
            <p:cNvSpPr>
              <a:spLocks noChangeAspect="1" noChangeShapeType="1"/>
            </p:cNvSpPr>
            <p:nvPr/>
          </p:nvSpPr>
          <p:spPr bwMode="auto">
            <a:xfrm>
              <a:off x="2466673" y="3993556"/>
              <a:ext cx="0" cy="25127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236" name="Line 90"/>
            <p:cNvSpPr>
              <a:spLocks noChangeAspect="1" noChangeShapeType="1"/>
            </p:cNvSpPr>
            <p:nvPr/>
          </p:nvSpPr>
          <p:spPr bwMode="auto">
            <a:xfrm>
              <a:off x="2466673" y="3993556"/>
              <a:ext cx="335027" cy="0"/>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239" name="Line 92"/>
          <p:cNvSpPr>
            <a:spLocks noChangeShapeType="1"/>
          </p:cNvSpPr>
          <p:nvPr/>
        </p:nvSpPr>
        <p:spPr bwMode="auto">
          <a:xfrm>
            <a:off x="4238994" y="2294430"/>
            <a:ext cx="4187833" cy="0"/>
          </a:xfrm>
          <a:prstGeom prst="line">
            <a:avLst/>
          </a:prstGeom>
          <a:noFill/>
          <a:ln w="19050">
            <a:solidFill>
              <a:schemeClr val="tx1"/>
            </a:solidFill>
            <a:round/>
            <a:headEnd/>
            <a:tailEnd/>
          </a:ln>
        </p:spPr>
        <p:txBody>
          <a:bodyPr/>
          <a:lstStyle/>
          <a:p>
            <a:endParaRPr lang="zh-CN" altLang="en-US">
              <a:latin typeface="+mn-ea"/>
            </a:endParaRPr>
          </a:p>
        </p:txBody>
      </p:sp>
      <p:sp>
        <p:nvSpPr>
          <p:cNvPr id="240" name="Rectangle 93"/>
          <p:cNvSpPr>
            <a:spLocks noChangeArrowheads="1"/>
          </p:cNvSpPr>
          <p:nvPr/>
        </p:nvSpPr>
        <p:spPr bwMode="auto">
          <a:xfrm>
            <a:off x="6458545" y="4137078"/>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241" name="Rectangle 94"/>
          <p:cNvSpPr>
            <a:spLocks noChangeArrowheads="1"/>
          </p:cNvSpPr>
          <p:nvPr/>
        </p:nvSpPr>
        <p:spPr bwMode="auto">
          <a:xfrm>
            <a:off x="8301192" y="4388347"/>
            <a:ext cx="795688" cy="50603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grpSp>
        <p:nvGrpSpPr>
          <p:cNvPr id="242" name="Group 95"/>
          <p:cNvGrpSpPr>
            <a:grpSpLocks/>
          </p:cNvGrpSpPr>
          <p:nvPr/>
        </p:nvGrpSpPr>
        <p:grpSpPr bwMode="auto">
          <a:xfrm>
            <a:off x="8049922" y="4304590"/>
            <a:ext cx="167513" cy="83757"/>
            <a:chOff x="3888" y="2832"/>
            <a:chExt cx="96" cy="48"/>
          </a:xfrm>
        </p:grpSpPr>
        <p:sp>
          <p:nvSpPr>
            <p:cNvPr id="243"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44"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45" name="Line 98"/>
          <p:cNvSpPr>
            <a:spLocks noChangeAspect="1" noChangeShapeType="1"/>
          </p:cNvSpPr>
          <p:nvPr/>
        </p:nvSpPr>
        <p:spPr bwMode="auto">
          <a:xfrm>
            <a:off x="8133679" y="4053320"/>
            <a:ext cx="0" cy="251270"/>
          </a:xfrm>
          <a:prstGeom prst="line">
            <a:avLst/>
          </a:prstGeom>
          <a:noFill/>
          <a:ln w="19050">
            <a:solidFill>
              <a:schemeClr val="tx1"/>
            </a:solidFill>
            <a:round/>
            <a:headEnd/>
            <a:tailEnd/>
          </a:ln>
        </p:spPr>
        <p:txBody>
          <a:bodyPr/>
          <a:lstStyle/>
          <a:p>
            <a:endParaRPr lang="zh-CN" altLang="en-US">
              <a:latin typeface="+mn-ea"/>
            </a:endParaRPr>
          </a:p>
        </p:txBody>
      </p:sp>
      <p:sp>
        <p:nvSpPr>
          <p:cNvPr id="246" name="Line 99"/>
          <p:cNvSpPr>
            <a:spLocks noChangeAspect="1" noChangeShapeType="1"/>
          </p:cNvSpPr>
          <p:nvPr/>
        </p:nvSpPr>
        <p:spPr bwMode="auto">
          <a:xfrm>
            <a:off x="7798652" y="4053320"/>
            <a:ext cx="335027" cy="0"/>
          </a:xfrm>
          <a:prstGeom prst="line">
            <a:avLst/>
          </a:prstGeom>
          <a:noFill/>
          <a:ln w="19050">
            <a:solidFill>
              <a:schemeClr val="tx1"/>
            </a:solidFill>
            <a:round/>
            <a:headEnd/>
            <a:tailEnd/>
          </a:ln>
        </p:spPr>
        <p:txBody>
          <a:bodyPr/>
          <a:lstStyle/>
          <a:p>
            <a:endParaRPr lang="zh-CN" altLang="en-US">
              <a:latin typeface="+mn-ea"/>
            </a:endParaRPr>
          </a:p>
        </p:txBody>
      </p:sp>
      <p:sp>
        <p:nvSpPr>
          <p:cNvPr id="247" name="Line 100"/>
          <p:cNvSpPr>
            <a:spLocks noChangeAspect="1" noChangeShapeType="1"/>
          </p:cNvSpPr>
          <p:nvPr/>
        </p:nvSpPr>
        <p:spPr bwMode="auto">
          <a:xfrm>
            <a:off x="8133679" y="4388346"/>
            <a:ext cx="0" cy="251270"/>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248" name="Group 101"/>
          <p:cNvGrpSpPr>
            <a:grpSpLocks/>
          </p:cNvGrpSpPr>
          <p:nvPr/>
        </p:nvGrpSpPr>
        <p:grpSpPr bwMode="auto">
          <a:xfrm>
            <a:off x="4448385" y="1540620"/>
            <a:ext cx="3769050" cy="335027"/>
            <a:chOff x="1752" y="1248"/>
            <a:chExt cx="2160" cy="192"/>
          </a:xfrm>
        </p:grpSpPr>
        <p:grpSp>
          <p:nvGrpSpPr>
            <p:cNvPr id="249" name="Group 102"/>
            <p:cNvGrpSpPr>
              <a:grpSpLocks noChangeAspect="1"/>
            </p:cNvGrpSpPr>
            <p:nvPr/>
          </p:nvGrpSpPr>
          <p:grpSpPr bwMode="auto">
            <a:xfrm>
              <a:off x="1752" y="1248"/>
              <a:ext cx="240" cy="192"/>
              <a:chOff x="4032" y="2544"/>
              <a:chExt cx="240" cy="192"/>
            </a:xfrm>
          </p:grpSpPr>
          <p:sp>
            <p:nvSpPr>
              <p:cNvPr id="256"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7"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8"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9"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60"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50" name="Group 108"/>
            <p:cNvGrpSpPr>
              <a:grpSpLocks noChangeAspect="1"/>
            </p:cNvGrpSpPr>
            <p:nvPr/>
          </p:nvGrpSpPr>
          <p:grpSpPr bwMode="auto">
            <a:xfrm>
              <a:off x="3672" y="1248"/>
              <a:ext cx="240" cy="192"/>
              <a:chOff x="3360" y="2544"/>
              <a:chExt cx="240" cy="192"/>
            </a:xfrm>
          </p:grpSpPr>
          <p:sp>
            <p:nvSpPr>
              <p:cNvPr id="251"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52"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53"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4"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255"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261" name="Line 114"/>
          <p:cNvSpPr>
            <a:spLocks noChangeShapeType="1"/>
          </p:cNvSpPr>
          <p:nvPr/>
        </p:nvSpPr>
        <p:spPr bwMode="auto">
          <a:xfrm>
            <a:off x="4867169" y="1387066"/>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262" name="Line 115"/>
          <p:cNvSpPr>
            <a:spLocks noChangeShapeType="1"/>
          </p:cNvSpPr>
          <p:nvPr/>
        </p:nvSpPr>
        <p:spPr bwMode="auto">
          <a:xfrm>
            <a:off x="7798652" y="1373107"/>
            <a:ext cx="0" cy="251270"/>
          </a:xfrm>
          <a:prstGeom prst="line">
            <a:avLst/>
          </a:prstGeom>
          <a:noFill/>
          <a:ln w="19050">
            <a:solidFill>
              <a:srgbClr val="FF0000"/>
            </a:solidFill>
            <a:round/>
            <a:headEnd type="oval" w="med" len="med"/>
            <a:tailEnd/>
          </a:ln>
        </p:spPr>
        <p:txBody>
          <a:bodyPr/>
          <a:lstStyle/>
          <a:p>
            <a:endParaRPr lang="zh-CN" altLang="en-US">
              <a:latin typeface="+mn-ea"/>
            </a:endParaRPr>
          </a:p>
        </p:txBody>
      </p:sp>
      <p:grpSp>
        <p:nvGrpSpPr>
          <p:cNvPr id="263" name="组合 262"/>
          <p:cNvGrpSpPr/>
          <p:nvPr/>
        </p:nvGrpSpPr>
        <p:grpSpPr>
          <a:xfrm>
            <a:off x="4280872" y="1708133"/>
            <a:ext cx="4104076" cy="0"/>
            <a:chOff x="2215403" y="1651859"/>
            <a:chExt cx="4104076" cy="0"/>
          </a:xfrm>
        </p:grpSpPr>
        <p:sp>
          <p:nvSpPr>
            <p:cNvPr id="264" name="Line 116"/>
            <p:cNvSpPr>
              <a:spLocks noChangeShapeType="1"/>
            </p:cNvSpPr>
            <p:nvPr/>
          </p:nvSpPr>
          <p:spPr bwMode="auto">
            <a:xfrm flipH="1">
              <a:off x="2215403" y="1651859"/>
              <a:ext cx="167513"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265"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sp>
        <p:nvSpPr>
          <p:cNvPr id="266" name="Rectangle 118"/>
          <p:cNvSpPr>
            <a:spLocks noChangeArrowheads="1"/>
          </p:cNvSpPr>
          <p:nvPr/>
        </p:nvSpPr>
        <p:spPr bwMode="auto">
          <a:xfrm>
            <a:off x="8325867" y="1846383"/>
            <a:ext cx="795688" cy="506030"/>
          </a:xfrm>
          <a:prstGeom prst="rect">
            <a:avLst/>
          </a:prstGeom>
          <a:noFill/>
          <a:ln w="12700">
            <a:noFill/>
            <a:miter lim="800000"/>
            <a:headEnd/>
            <a:tailEnd/>
          </a:ln>
        </p:spPr>
        <p:txBody>
          <a:bodyPr lIns="12700" tIns="12700" rIns="12700" bIns="12700"/>
          <a:lstStyle/>
          <a:p>
            <a:pPr algn="just"/>
            <a:r>
              <a:rPr lang="zh-CN" altLang="en-US" sz="1600" dirty="0">
                <a:solidFill>
                  <a:srgbClr val="C00000"/>
                </a:solidFill>
                <a:latin typeface="+mn-ea"/>
              </a:rPr>
              <a:t>预充</a:t>
            </a:r>
          </a:p>
        </p:txBody>
      </p:sp>
      <p:sp>
        <p:nvSpPr>
          <p:cNvPr id="267" name="Rectangle 119"/>
          <p:cNvSpPr>
            <a:spLocks noChangeArrowheads="1"/>
          </p:cNvSpPr>
          <p:nvPr/>
        </p:nvSpPr>
        <p:spPr bwMode="auto">
          <a:xfrm>
            <a:off x="7379869" y="1540620"/>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268" name="Rectangle 120"/>
          <p:cNvSpPr>
            <a:spLocks noChangeArrowheads="1"/>
          </p:cNvSpPr>
          <p:nvPr/>
        </p:nvSpPr>
        <p:spPr bwMode="auto">
          <a:xfrm>
            <a:off x="4950925" y="1624377"/>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270" name="Rectangle 122"/>
          <p:cNvSpPr>
            <a:spLocks noChangeArrowheads="1"/>
          </p:cNvSpPr>
          <p:nvPr/>
        </p:nvSpPr>
        <p:spPr bwMode="auto">
          <a:xfrm>
            <a:off x="7670239" y="1051080"/>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271" name="Rectangle 123"/>
          <p:cNvSpPr>
            <a:spLocks noChangeArrowheads="1"/>
          </p:cNvSpPr>
          <p:nvPr/>
        </p:nvSpPr>
        <p:spPr bwMode="auto">
          <a:xfrm>
            <a:off x="2935377" y="2168794"/>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272" name="Rectangle 124"/>
          <p:cNvSpPr>
            <a:spLocks noChangeArrowheads="1"/>
          </p:cNvSpPr>
          <p:nvPr/>
        </p:nvSpPr>
        <p:spPr bwMode="auto">
          <a:xfrm>
            <a:off x="5725846" y="5929254"/>
            <a:ext cx="1340107" cy="251270"/>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sp>
        <p:nvSpPr>
          <p:cNvPr id="273" name="Rectangle 125"/>
          <p:cNvSpPr>
            <a:spLocks noChangeArrowheads="1"/>
          </p:cNvSpPr>
          <p:nvPr/>
        </p:nvSpPr>
        <p:spPr bwMode="auto">
          <a:xfrm>
            <a:off x="5495344" y="2461943"/>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FF0000"/>
                </a:solidFill>
                <a:latin typeface="+mn-ea"/>
              </a:rPr>
              <a:t>A</a:t>
            </a:r>
          </a:p>
        </p:txBody>
      </p:sp>
      <p:sp>
        <p:nvSpPr>
          <p:cNvPr id="274" name="Rectangle 126"/>
          <p:cNvSpPr>
            <a:spLocks noChangeArrowheads="1"/>
          </p:cNvSpPr>
          <p:nvPr/>
        </p:nvSpPr>
        <p:spPr bwMode="auto">
          <a:xfrm>
            <a:off x="7002964" y="2461943"/>
            <a:ext cx="251270" cy="335027"/>
          </a:xfrm>
          <a:prstGeom prst="rect">
            <a:avLst/>
          </a:prstGeom>
          <a:noFill/>
          <a:ln w="12700">
            <a:noFill/>
            <a:miter lim="800000"/>
            <a:headEnd/>
            <a:tailEnd/>
          </a:ln>
        </p:spPr>
        <p:txBody>
          <a:bodyPr lIns="12700" tIns="12700" rIns="12700" bIns="12700"/>
          <a:lstStyle/>
          <a:p>
            <a:pPr algn="just"/>
            <a:r>
              <a:rPr lang="en-US" altLang="zh-CN" sz="1600" b="1" dirty="0">
                <a:solidFill>
                  <a:srgbClr val="0D7157"/>
                </a:solidFill>
                <a:latin typeface="+mn-ea"/>
              </a:rPr>
              <a:t>B</a:t>
            </a:r>
          </a:p>
        </p:txBody>
      </p:sp>
      <p:sp>
        <p:nvSpPr>
          <p:cNvPr id="275" name="Rectangle 127"/>
          <p:cNvSpPr>
            <a:spLocks noChangeArrowheads="1"/>
          </p:cNvSpPr>
          <p:nvPr/>
        </p:nvSpPr>
        <p:spPr bwMode="auto">
          <a:xfrm>
            <a:off x="5662857" y="371829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276" name="Rectangle 128"/>
          <p:cNvSpPr>
            <a:spLocks noChangeArrowheads="1"/>
          </p:cNvSpPr>
          <p:nvPr/>
        </p:nvSpPr>
        <p:spPr bwMode="auto">
          <a:xfrm>
            <a:off x="6416667" y="3718293"/>
            <a:ext cx="335027" cy="335027"/>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277" name="Rectangle 129"/>
          <p:cNvSpPr>
            <a:spLocks noChangeArrowheads="1"/>
          </p:cNvSpPr>
          <p:nvPr/>
        </p:nvSpPr>
        <p:spPr bwMode="auto">
          <a:xfrm>
            <a:off x="4071480" y="4053320"/>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8" name="Rectangle 130"/>
          <p:cNvSpPr>
            <a:spLocks noChangeArrowheads="1"/>
          </p:cNvSpPr>
          <p:nvPr/>
        </p:nvSpPr>
        <p:spPr bwMode="auto">
          <a:xfrm>
            <a:off x="8238133" y="3966073"/>
            <a:ext cx="335027" cy="335027"/>
          </a:xfrm>
          <a:prstGeom prst="rect">
            <a:avLst/>
          </a:prstGeom>
          <a:noFill/>
          <a:ln w="12700">
            <a:noFill/>
            <a:miter lim="800000"/>
            <a:headEnd/>
            <a:tailEnd/>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9" name="Freeform 131"/>
          <p:cNvSpPr>
            <a:spLocks/>
          </p:cNvSpPr>
          <p:nvPr/>
        </p:nvSpPr>
        <p:spPr bwMode="auto">
          <a:xfrm>
            <a:off x="6427138" y="2786501"/>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latin typeface="+mn-ea"/>
            </a:endParaRPr>
          </a:p>
        </p:txBody>
      </p:sp>
      <p:sp>
        <p:nvSpPr>
          <p:cNvPr id="280" name="Freeform 133"/>
          <p:cNvSpPr>
            <a:spLocks/>
          </p:cNvSpPr>
          <p:nvPr/>
        </p:nvSpPr>
        <p:spPr bwMode="auto">
          <a:xfrm>
            <a:off x="4708381" y="3055220"/>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6600"/>
            </a:solidFill>
            <a:prstDash val="sysDot"/>
            <a:round/>
            <a:headEnd/>
            <a:tailEnd type="triangle" w="med" len="med"/>
          </a:ln>
        </p:spPr>
        <p:txBody>
          <a:bodyPr wrap="none" anchor="ctr"/>
          <a:lstStyle/>
          <a:p>
            <a:endParaRPr lang="zh-CN" altLang="en-US">
              <a:latin typeface="+mn-ea"/>
            </a:endParaRPr>
          </a:p>
        </p:txBody>
      </p:sp>
      <p:sp>
        <p:nvSpPr>
          <p:cNvPr id="281" name="Rectangle 134"/>
          <p:cNvSpPr>
            <a:spLocks noChangeArrowheads="1"/>
          </p:cNvSpPr>
          <p:nvPr/>
        </p:nvSpPr>
        <p:spPr bwMode="auto">
          <a:xfrm>
            <a:off x="4924866" y="4595556"/>
            <a:ext cx="251270" cy="335027"/>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grpSp>
        <p:nvGrpSpPr>
          <p:cNvPr id="282" name="Group 136"/>
          <p:cNvGrpSpPr>
            <a:grpSpLocks/>
          </p:cNvGrpSpPr>
          <p:nvPr/>
        </p:nvGrpSpPr>
        <p:grpSpPr bwMode="auto">
          <a:xfrm>
            <a:off x="7589260" y="4639616"/>
            <a:ext cx="251270" cy="335027"/>
            <a:chOff x="5040" y="2688"/>
            <a:chExt cx="144" cy="192"/>
          </a:xfrm>
        </p:grpSpPr>
        <p:sp>
          <p:nvSpPr>
            <p:cNvPr id="283"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dirty="0">
                  <a:latin typeface="+mn-ea"/>
                </a:rPr>
                <a:t>D</a:t>
              </a:r>
            </a:p>
          </p:txBody>
        </p:sp>
        <p:sp>
          <p:nvSpPr>
            <p:cNvPr id="284" name="Line 138"/>
            <p:cNvSpPr>
              <a:spLocks noChangeShapeType="1"/>
            </p:cNvSpPr>
            <p:nvPr/>
          </p:nvSpPr>
          <p:spPr bwMode="auto">
            <a:xfrm>
              <a:off x="5040" y="2688"/>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285" name="Group 141"/>
          <p:cNvGrpSpPr>
            <a:grpSpLocks/>
          </p:cNvGrpSpPr>
          <p:nvPr/>
        </p:nvGrpSpPr>
        <p:grpSpPr bwMode="auto">
          <a:xfrm>
            <a:off x="7798652" y="4053320"/>
            <a:ext cx="418783" cy="335027"/>
            <a:chOff x="4392" y="2248"/>
            <a:chExt cx="240" cy="192"/>
          </a:xfrm>
        </p:grpSpPr>
        <p:grpSp>
          <p:nvGrpSpPr>
            <p:cNvPr id="286" name="Group 95"/>
            <p:cNvGrpSpPr>
              <a:grpSpLocks/>
            </p:cNvGrpSpPr>
            <p:nvPr/>
          </p:nvGrpSpPr>
          <p:grpSpPr bwMode="auto">
            <a:xfrm>
              <a:off x="4536" y="2392"/>
              <a:ext cx="96" cy="48"/>
              <a:chOff x="3888" y="2832"/>
              <a:chExt cx="96" cy="48"/>
            </a:xfrm>
          </p:grpSpPr>
          <p:sp>
            <p:nvSpPr>
              <p:cNvPr id="289"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290"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287" name="Line 98"/>
            <p:cNvSpPr>
              <a:spLocks noChangeAspect="1" noChangeShapeType="1"/>
            </p:cNvSpPr>
            <p:nvPr/>
          </p:nvSpPr>
          <p:spPr bwMode="auto">
            <a:xfrm>
              <a:off x="4584" y="224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288" name="Line 99"/>
            <p:cNvSpPr>
              <a:spLocks noChangeAspect="1" noChangeShapeType="1"/>
            </p:cNvSpPr>
            <p:nvPr/>
          </p:nvSpPr>
          <p:spPr bwMode="auto">
            <a:xfrm>
              <a:off x="4392" y="2248"/>
              <a:ext cx="192" cy="0"/>
            </a:xfrm>
            <a:prstGeom prst="line">
              <a:avLst/>
            </a:prstGeom>
            <a:noFill/>
            <a:ln w="19050">
              <a:solidFill>
                <a:schemeClr val="tx1"/>
              </a:solidFill>
              <a:round/>
              <a:headEnd/>
              <a:tailEnd/>
            </a:ln>
          </p:spPr>
          <p:txBody>
            <a:bodyPr/>
            <a:lstStyle/>
            <a:p>
              <a:endParaRPr lang="zh-CN" altLang="en-US">
                <a:latin typeface="+mn-ea"/>
              </a:endParaRPr>
            </a:p>
          </p:txBody>
        </p:sp>
      </p:grpSp>
      <p:sp>
        <p:nvSpPr>
          <p:cNvPr id="291" name="Rectangle 122"/>
          <p:cNvSpPr>
            <a:spLocks noChangeArrowheads="1"/>
          </p:cNvSpPr>
          <p:nvPr/>
        </p:nvSpPr>
        <p:spPr bwMode="auto">
          <a:xfrm>
            <a:off x="4721464" y="1068967"/>
            <a:ext cx="335027" cy="335027"/>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grpSp>
        <p:nvGrpSpPr>
          <p:cNvPr id="294" name="Group 25"/>
          <p:cNvGrpSpPr>
            <a:grpSpLocks/>
          </p:cNvGrpSpPr>
          <p:nvPr/>
        </p:nvGrpSpPr>
        <p:grpSpPr bwMode="auto">
          <a:xfrm>
            <a:off x="4952731" y="2378515"/>
            <a:ext cx="2763970" cy="418783"/>
            <a:chOff x="2040" y="1728"/>
            <a:chExt cx="1584" cy="240"/>
          </a:xfrm>
        </p:grpSpPr>
        <p:grpSp>
          <p:nvGrpSpPr>
            <p:cNvPr id="295" name="Group 26"/>
            <p:cNvGrpSpPr>
              <a:grpSpLocks noChangeAspect="1"/>
            </p:cNvGrpSpPr>
            <p:nvPr/>
          </p:nvGrpSpPr>
          <p:grpSpPr bwMode="auto">
            <a:xfrm rot="16200000" flipV="1">
              <a:off x="2016" y="1752"/>
              <a:ext cx="240" cy="192"/>
              <a:chOff x="3360" y="2544"/>
              <a:chExt cx="240" cy="192"/>
            </a:xfrm>
          </p:grpSpPr>
          <p:sp>
            <p:nvSpPr>
              <p:cNvPr id="302" name="Line 27"/>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303" name="Line 28"/>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304" name="Line 29"/>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5" name="Line 30"/>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6" name="Line 31"/>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nvGrpSpPr>
            <p:cNvPr id="296" name="Group 32"/>
            <p:cNvGrpSpPr>
              <a:grpSpLocks noChangeAspect="1"/>
            </p:cNvGrpSpPr>
            <p:nvPr/>
          </p:nvGrpSpPr>
          <p:grpSpPr bwMode="auto">
            <a:xfrm rot="16200000" flipV="1">
              <a:off x="3408" y="1752"/>
              <a:ext cx="240" cy="192"/>
              <a:chOff x="3360" y="2544"/>
              <a:chExt cx="240" cy="192"/>
            </a:xfrm>
          </p:grpSpPr>
          <p:sp>
            <p:nvSpPr>
              <p:cNvPr id="297" name="Line 33"/>
              <p:cNvSpPr>
                <a:spLocks noChangeAspect="1" noChangeShapeType="1"/>
              </p:cNvSpPr>
              <p:nvPr/>
            </p:nvSpPr>
            <p:spPr bwMode="auto">
              <a:xfrm>
                <a:off x="3456" y="2544"/>
                <a:ext cx="0" cy="192"/>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98" name="Line 34"/>
              <p:cNvSpPr>
                <a:spLocks noChangeAspect="1" noChangeShapeType="1"/>
              </p:cNvSpPr>
              <p:nvPr/>
            </p:nvSpPr>
            <p:spPr bwMode="auto">
              <a:xfrm>
                <a:off x="3504" y="2592"/>
                <a:ext cx="0" cy="96"/>
              </a:xfrm>
              <a:prstGeom prst="line">
                <a:avLst/>
              </a:prstGeom>
              <a:noFill/>
              <a:ln w="28575" cap="sq">
                <a:solidFill>
                  <a:srgbClr val="FF0000"/>
                </a:solidFill>
                <a:miter lim="800000"/>
                <a:headEnd/>
                <a:tailEnd/>
              </a:ln>
            </p:spPr>
            <p:txBody>
              <a:bodyPr/>
              <a:lstStyle/>
              <a:p>
                <a:endParaRPr lang="zh-CN" altLang="en-US">
                  <a:latin typeface="+mn-ea"/>
                </a:endParaRPr>
              </a:p>
            </p:txBody>
          </p:sp>
          <p:sp>
            <p:nvSpPr>
              <p:cNvPr id="299" name="Line 35"/>
              <p:cNvSpPr>
                <a:spLocks noChangeAspect="1" noChangeShapeType="1"/>
              </p:cNvSpPr>
              <p:nvPr/>
            </p:nvSpPr>
            <p:spPr bwMode="auto">
              <a:xfrm>
                <a:off x="3360" y="2592"/>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0" name="Line 36"/>
              <p:cNvSpPr>
                <a:spLocks noChangeAspect="1" noChangeShapeType="1"/>
              </p:cNvSpPr>
              <p:nvPr/>
            </p:nvSpPr>
            <p:spPr bwMode="auto">
              <a:xfrm>
                <a:off x="3360" y="2691"/>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01" name="Line 37"/>
              <p:cNvSpPr>
                <a:spLocks noChangeAspect="1" noChangeShapeType="1"/>
              </p:cNvSpPr>
              <p:nvPr/>
            </p:nvSpPr>
            <p:spPr bwMode="auto">
              <a:xfrm>
                <a:off x="3504" y="2640"/>
                <a:ext cx="96"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307" name="组合 306"/>
          <p:cNvGrpSpPr/>
          <p:nvPr/>
        </p:nvGrpSpPr>
        <p:grpSpPr>
          <a:xfrm>
            <a:off x="4280872" y="1540619"/>
            <a:ext cx="4104076" cy="335027"/>
            <a:chOff x="2215403" y="1484345"/>
            <a:chExt cx="4104076" cy="335027"/>
          </a:xfrm>
        </p:grpSpPr>
        <p:grpSp>
          <p:nvGrpSpPr>
            <p:cNvPr id="308" name="Group 101"/>
            <p:cNvGrpSpPr>
              <a:grpSpLocks/>
            </p:cNvGrpSpPr>
            <p:nvPr/>
          </p:nvGrpSpPr>
          <p:grpSpPr bwMode="auto">
            <a:xfrm>
              <a:off x="2381853" y="1484345"/>
              <a:ext cx="3769050" cy="335027"/>
              <a:chOff x="1752" y="1248"/>
              <a:chExt cx="2160" cy="192"/>
            </a:xfrm>
          </p:grpSpPr>
          <p:grpSp>
            <p:nvGrpSpPr>
              <p:cNvPr id="312" name="Group 102"/>
              <p:cNvGrpSpPr>
                <a:grpSpLocks noChangeAspect="1"/>
              </p:cNvGrpSpPr>
              <p:nvPr/>
            </p:nvGrpSpPr>
            <p:grpSpPr bwMode="auto">
              <a:xfrm>
                <a:off x="1752" y="1248"/>
                <a:ext cx="240" cy="192"/>
                <a:chOff x="4032" y="2544"/>
                <a:chExt cx="240" cy="192"/>
              </a:xfrm>
            </p:grpSpPr>
            <p:sp>
              <p:nvSpPr>
                <p:cNvPr id="31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32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32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322" name="Line 106"/>
                <p:cNvSpPr>
                  <a:spLocks noChangeAspect="1" noChangeShapeType="1"/>
                </p:cNvSpPr>
                <p:nvPr/>
              </p:nvSpPr>
              <p:spPr bwMode="auto">
                <a:xfrm>
                  <a:off x="4176"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2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nvGrpSpPr>
              <p:cNvPr id="313" name="Group 108"/>
              <p:cNvGrpSpPr>
                <a:grpSpLocks noChangeAspect="1"/>
              </p:cNvGrpSpPr>
              <p:nvPr/>
            </p:nvGrpSpPr>
            <p:grpSpPr bwMode="auto">
              <a:xfrm>
                <a:off x="3672" y="1248"/>
                <a:ext cx="240" cy="192"/>
                <a:chOff x="3360" y="2544"/>
                <a:chExt cx="240" cy="192"/>
              </a:xfrm>
            </p:grpSpPr>
            <p:sp>
              <p:nvSpPr>
                <p:cNvPr id="31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31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31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317" name="Line 112"/>
                <p:cNvSpPr>
                  <a:spLocks noChangeAspect="1" noChangeShapeType="1"/>
                </p:cNvSpPr>
                <p:nvPr/>
              </p:nvSpPr>
              <p:spPr bwMode="auto">
                <a:xfrm>
                  <a:off x="3360" y="2688"/>
                  <a:ext cx="96" cy="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1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latin typeface="+mn-ea"/>
                  </a:endParaRPr>
                </a:p>
              </p:txBody>
            </p:sp>
          </p:grpSp>
        </p:grpSp>
        <p:grpSp>
          <p:nvGrpSpPr>
            <p:cNvPr id="309" name="组合 308"/>
            <p:cNvGrpSpPr/>
            <p:nvPr/>
          </p:nvGrpSpPr>
          <p:grpSpPr>
            <a:xfrm>
              <a:off x="2215403" y="1650882"/>
              <a:ext cx="4104076" cy="0"/>
              <a:chOff x="2215403" y="1651859"/>
              <a:chExt cx="4104076" cy="0"/>
            </a:xfrm>
          </p:grpSpPr>
          <p:sp>
            <p:nvSpPr>
              <p:cNvPr id="310" name="Line 116"/>
              <p:cNvSpPr>
                <a:spLocks noChangeShapeType="1"/>
              </p:cNvSpPr>
              <p:nvPr/>
            </p:nvSpPr>
            <p:spPr bwMode="auto">
              <a:xfrm flipH="1">
                <a:off x="2215403" y="1651859"/>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311"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grpSp>
        <p:nvGrpSpPr>
          <p:cNvPr id="324" name="组合 323"/>
          <p:cNvGrpSpPr/>
          <p:nvPr/>
        </p:nvGrpSpPr>
        <p:grpSpPr>
          <a:xfrm>
            <a:off x="4238994" y="2294426"/>
            <a:ext cx="4187833" cy="83758"/>
            <a:chOff x="2173523" y="2042886"/>
            <a:chExt cx="4187833" cy="83758"/>
          </a:xfrm>
        </p:grpSpPr>
        <p:sp>
          <p:nvSpPr>
            <p:cNvPr id="325" name="Line 92"/>
            <p:cNvSpPr>
              <a:spLocks noChangeShapeType="1"/>
            </p:cNvSpPr>
            <p:nvPr/>
          </p:nvSpPr>
          <p:spPr bwMode="auto">
            <a:xfrm>
              <a:off x="2173523" y="2043124"/>
              <a:ext cx="4187833" cy="0"/>
            </a:xfrm>
            <a:prstGeom prst="line">
              <a:avLst/>
            </a:prstGeom>
            <a:noFill/>
            <a:ln w="38100">
              <a:solidFill>
                <a:srgbClr val="FF0000"/>
              </a:solidFill>
              <a:round/>
              <a:headEnd/>
              <a:tailEnd/>
            </a:ln>
          </p:spPr>
          <p:txBody>
            <a:bodyPr/>
            <a:lstStyle/>
            <a:p>
              <a:endParaRPr lang="zh-CN" altLang="en-US">
                <a:latin typeface="+mn-ea"/>
              </a:endParaRPr>
            </a:p>
          </p:txBody>
        </p:sp>
        <p:sp>
          <p:nvSpPr>
            <p:cNvPr id="326" name="Line 45"/>
            <p:cNvSpPr>
              <a:spLocks noChangeShapeType="1"/>
            </p:cNvSpPr>
            <p:nvPr/>
          </p:nvSpPr>
          <p:spPr bwMode="auto">
            <a:xfrm>
              <a:off x="3052970" y="2042887"/>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327" name="Line 45"/>
            <p:cNvSpPr>
              <a:spLocks noChangeShapeType="1"/>
            </p:cNvSpPr>
            <p:nvPr/>
          </p:nvSpPr>
          <p:spPr bwMode="auto">
            <a:xfrm>
              <a:off x="5484008" y="2042886"/>
              <a:ext cx="0" cy="83757"/>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328" name="组合 327"/>
          <p:cNvGrpSpPr/>
          <p:nvPr/>
        </p:nvGrpSpPr>
        <p:grpSpPr>
          <a:xfrm>
            <a:off x="4444508" y="1784627"/>
            <a:ext cx="3769049" cy="3365538"/>
            <a:chOff x="2382916" y="1720344"/>
            <a:chExt cx="3769049" cy="3365538"/>
          </a:xfrm>
        </p:grpSpPr>
        <p:grpSp>
          <p:nvGrpSpPr>
            <p:cNvPr id="329" name="组合 328"/>
            <p:cNvGrpSpPr/>
            <p:nvPr/>
          </p:nvGrpSpPr>
          <p:grpSpPr>
            <a:xfrm>
              <a:off x="2382916" y="1720344"/>
              <a:ext cx="3769049" cy="3365538"/>
              <a:chOff x="2382916" y="1720344"/>
              <a:chExt cx="3769049" cy="3365538"/>
            </a:xfrm>
          </p:grpSpPr>
          <p:grpSp>
            <p:nvGrpSpPr>
              <p:cNvPr id="332" name="组合 331"/>
              <p:cNvGrpSpPr/>
              <p:nvPr/>
            </p:nvGrpSpPr>
            <p:grpSpPr>
              <a:xfrm>
                <a:off x="5733182" y="1720344"/>
                <a:ext cx="418783" cy="3365538"/>
                <a:chOff x="5733182" y="1720344"/>
                <a:chExt cx="418783" cy="3365538"/>
              </a:xfrm>
            </p:grpSpPr>
            <p:sp>
              <p:nvSpPr>
                <p:cNvPr id="341" name="Line 38"/>
                <p:cNvSpPr>
                  <a:spLocks noChangeShapeType="1"/>
                </p:cNvSpPr>
                <p:nvPr/>
              </p:nvSpPr>
              <p:spPr bwMode="auto">
                <a:xfrm>
                  <a:off x="5733183" y="1720344"/>
                  <a:ext cx="0" cy="3365538"/>
                </a:xfrm>
                <a:prstGeom prst="line">
                  <a:avLst/>
                </a:prstGeom>
                <a:noFill/>
                <a:ln w="38100">
                  <a:solidFill>
                    <a:srgbClr val="FF0000"/>
                  </a:solidFill>
                  <a:round/>
                  <a:headEnd/>
                  <a:tailEnd/>
                </a:ln>
              </p:spPr>
              <p:txBody>
                <a:bodyPr/>
                <a:lstStyle/>
                <a:p>
                  <a:endParaRPr lang="zh-CN" altLang="en-US">
                    <a:latin typeface="+mn-ea"/>
                  </a:endParaRPr>
                </a:p>
              </p:txBody>
            </p:sp>
            <p:grpSp>
              <p:nvGrpSpPr>
                <p:cNvPr id="342" name="Group 141"/>
                <p:cNvGrpSpPr>
                  <a:grpSpLocks/>
                </p:cNvGrpSpPr>
                <p:nvPr/>
              </p:nvGrpSpPr>
              <p:grpSpPr bwMode="auto">
                <a:xfrm>
                  <a:off x="5733182" y="3990065"/>
                  <a:ext cx="418783" cy="335027"/>
                  <a:chOff x="4392" y="2248"/>
                  <a:chExt cx="240" cy="192"/>
                </a:xfrm>
              </p:grpSpPr>
              <p:grpSp>
                <p:nvGrpSpPr>
                  <p:cNvPr id="343" name="Group 95"/>
                  <p:cNvGrpSpPr>
                    <a:grpSpLocks/>
                  </p:cNvGrpSpPr>
                  <p:nvPr/>
                </p:nvGrpSpPr>
                <p:grpSpPr bwMode="auto">
                  <a:xfrm>
                    <a:off x="4536" y="2392"/>
                    <a:ext cx="96" cy="48"/>
                    <a:chOff x="3888" y="2832"/>
                    <a:chExt cx="96" cy="48"/>
                  </a:xfrm>
                </p:grpSpPr>
                <p:sp>
                  <p:nvSpPr>
                    <p:cNvPr id="346"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347"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344" name="Line 98"/>
                  <p:cNvSpPr>
                    <a:spLocks noChangeAspect="1" noChangeShapeType="1"/>
                  </p:cNvSpPr>
                  <p:nvPr/>
                </p:nvSpPr>
                <p:spPr bwMode="auto">
                  <a:xfrm>
                    <a:off x="4584" y="2248"/>
                    <a:ext cx="0" cy="144"/>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45" name="Line 99"/>
                  <p:cNvSpPr>
                    <a:spLocks noChangeAspect="1" noChangeShapeType="1"/>
                  </p:cNvSpPr>
                  <p:nvPr/>
                </p:nvSpPr>
                <p:spPr bwMode="auto">
                  <a:xfrm>
                    <a:off x="4392" y="2248"/>
                    <a:ext cx="192"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nvGrpSpPr>
              <p:cNvPr id="333" name="组合 332"/>
              <p:cNvGrpSpPr/>
              <p:nvPr/>
            </p:nvGrpSpPr>
            <p:grpSpPr>
              <a:xfrm>
                <a:off x="2382916" y="1745140"/>
                <a:ext cx="418784" cy="3325470"/>
                <a:chOff x="2382916" y="1745140"/>
                <a:chExt cx="418784" cy="3325470"/>
              </a:xfrm>
            </p:grpSpPr>
            <p:sp>
              <p:nvSpPr>
                <p:cNvPr id="334" name="Line 38"/>
                <p:cNvSpPr>
                  <a:spLocks noChangeShapeType="1"/>
                </p:cNvSpPr>
                <p:nvPr/>
              </p:nvSpPr>
              <p:spPr bwMode="auto">
                <a:xfrm>
                  <a:off x="2801700" y="1745140"/>
                  <a:ext cx="0" cy="3325470"/>
                </a:xfrm>
                <a:prstGeom prst="line">
                  <a:avLst/>
                </a:prstGeom>
                <a:noFill/>
                <a:ln w="38100" cap="sq">
                  <a:solidFill>
                    <a:srgbClr val="FF0000"/>
                  </a:solidFill>
                  <a:miter lim="800000"/>
                  <a:headEnd/>
                  <a:tailEnd/>
                </a:ln>
              </p:spPr>
              <p:txBody>
                <a:bodyPr/>
                <a:lstStyle/>
                <a:p>
                  <a:endParaRPr lang="zh-CN" altLang="en-US">
                    <a:latin typeface="+mn-ea"/>
                  </a:endParaRPr>
                </a:p>
              </p:txBody>
            </p:sp>
            <p:grpSp>
              <p:nvGrpSpPr>
                <p:cNvPr id="335" name="组合 334"/>
                <p:cNvGrpSpPr/>
                <p:nvPr/>
              </p:nvGrpSpPr>
              <p:grpSpPr>
                <a:xfrm>
                  <a:off x="2382916" y="3987206"/>
                  <a:ext cx="418784" cy="334397"/>
                  <a:chOff x="2382916" y="3987206"/>
                  <a:chExt cx="418784" cy="334397"/>
                </a:xfrm>
              </p:grpSpPr>
              <p:grpSp>
                <p:nvGrpSpPr>
                  <p:cNvPr id="336" name="Group 86"/>
                  <p:cNvGrpSpPr>
                    <a:grpSpLocks/>
                  </p:cNvGrpSpPr>
                  <p:nvPr/>
                </p:nvGrpSpPr>
                <p:grpSpPr bwMode="auto">
                  <a:xfrm>
                    <a:off x="2382916" y="4237846"/>
                    <a:ext cx="167513" cy="83757"/>
                    <a:chOff x="3888" y="2828"/>
                    <a:chExt cx="96" cy="48"/>
                  </a:xfrm>
                </p:grpSpPr>
                <p:sp>
                  <p:nvSpPr>
                    <p:cNvPr id="339" name="Line 87"/>
                    <p:cNvSpPr>
                      <a:spLocks noChangeShapeType="1"/>
                    </p:cNvSpPr>
                    <p:nvPr/>
                  </p:nvSpPr>
                  <p:spPr bwMode="auto">
                    <a:xfrm>
                      <a:off x="3888" y="2828"/>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340" name="Line 88"/>
                    <p:cNvSpPr>
                      <a:spLocks noChangeShapeType="1"/>
                    </p:cNvSpPr>
                    <p:nvPr/>
                  </p:nvSpPr>
                  <p:spPr bwMode="auto">
                    <a:xfrm>
                      <a:off x="3888" y="2876"/>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337" name="Line 89"/>
                  <p:cNvSpPr>
                    <a:spLocks noChangeAspect="1" noChangeShapeType="1"/>
                  </p:cNvSpPr>
                  <p:nvPr/>
                </p:nvSpPr>
                <p:spPr bwMode="auto">
                  <a:xfrm>
                    <a:off x="2466673" y="3993556"/>
                    <a:ext cx="0" cy="251270"/>
                  </a:xfrm>
                  <a:prstGeom prst="line">
                    <a:avLst/>
                  </a:prstGeom>
                  <a:noFill/>
                  <a:ln w="19050" cap="sq">
                    <a:solidFill>
                      <a:srgbClr val="FF0000"/>
                    </a:solidFill>
                    <a:miter lim="800000"/>
                    <a:headEnd/>
                    <a:tailEnd/>
                  </a:ln>
                </p:spPr>
                <p:txBody>
                  <a:bodyPr/>
                  <a:lstStyle/>
                  <a:p>
                    <a:endParaRPr lang="zh-CN" altLang="en-US">
                      <a:latin typeface="+mn-ea"/>
                    </a:endParaRPr>
                  </a:p>
                </p:txBody>
              </p:sp>
              <p:sp>
                <p:nvSpPr>
                  <p:cNvPr id="338" name="Line 90"/>
                  <p:cNvSpPr>
                    <a:spLocks noChangeAspect="1" noChangeShapeType="1"/>
                  </p:cNvSpPr>
                  <p:nvPr/>
                </p:nvSpPr>
                <p:spPr bwMode="auto">
                  <a:xfrm>
                    <a:off x="2466673" y="3987206"/>
                    <a:ext cx="335027" cy="0"/>
                  </a:xfrm>
                  <a:prstGeom prst="line">
                    <a:avLst/>
                  </a:prstGeom>
                  <a:noFill/>
                  <a:ln w="19050" cap="sq">
                    <a:solidFill>
                      <a:srgbClr val="FF0000"/>
                    </a:solidFill>
                    <a:miter lim="800000"/>
                    <a:headEnd/>
                    <a:tailEnd/>
                  </a:ln>
                </p:spPr>
                <p:txBody>
                  <a:bodyPr/>
                  <a:lstStyle/>
                  <a:p>
                    <a:endParaRPr lang="zh-CN" altLang="en-US">
                      <a:latin typeface="+mn-ea"/>
                    </a:endParaRPr>
                  </a:p>
                </p:txBody>
              </p:sp>
            </p:grpSp>
          </p:grpSp>
        </p:grpSp>
        <p:sp>
          <p:nvSpPr>
            <p:cNvPr id="330" name="Line 39"/>
            <p:cNvSpPr>
              <a:spLocks noChangeShapeType="1"/>
            </p:cNvSpPr>
            <p:nvPr/>
          </p:nvSpPr>
          <p:spPr bwMode="auto">
            <a:xfrm flipH="1">
              <a:off x="2801699" y="2738191"/>
              <a:ext cx="167513"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331"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tailEnd/>
            </a:ln>
          </p:spPr>
          <p:txBody>
            <a:bodyPr/>
            <a:lstStyle/>
            <a:p>
              <a:endParaRPr lang="zh-CN" altLang="en-US">
                <a:latin typeface="+mn-ea"/>
              </a:endParaRPr>
            </a:p>
          </p:txBody>
        </p:sp>
      </p:grpSp>
      <p:grpSp>
        <p:nvGrpSpPr>
          <p:cNvPr id="365" name="组合 364"/>
          <p:cNvGrpSpPr/>
          <p:nvPr/>
        </p:nvGrpSpPr>
        <p:grpSpPr>
          <a:xfrm>
            <a:off x="7796280" y="1784627"/>
            <a:ext cx="419846" cy="3350266"/>
            <a:chOff x="5732120" y="1720344"/>
            <a:chExt cx="419846" cy="3350266"/>
          </a:xfrm>
        </p:grpSpPr>
        <p:sp>
          <p:nvSpPr>
            <p:cNvPr id="366" name="Line 40"/>
            <p:cNvSpPr>
              <a:spLocks noChangeShapeType="1"/>
            </p:cNvSpPr>
            <p:nvPr/>
          </p:nvSpPr>
          <p:spPr bwMode="auto">
            <a:xfrm>
              <a:off x="5732120" y="1720344"/>
              <a:ext cx="0" cy="3350266"/>
            </a:xfrm>
            <a:prstGeom prst="line">
              <a:avLst/>
            </a:prstGeom>
            <a:noFill/>
            <a:ln w="38100">
              <a:solidFill>
                <a:srgbClr val="339933"/>
              </a:solidFill>
              <a:round/>
              <a:headEnd/>
              <a:tailEnd/>
            </a:ln>
          </p:spPr>
          <p:txBody>
            <a:bodyPr/>
            <a:lstStyle/>
            <a:p>
              <a:endParaRPr lang="zh-CN" altLang="en-US">
                <a:latin typeface="+mn-ea"/>
              </a:endParaRPr>
            </a:p>
          </p:txBody>
        </p:sp>
        <p:grpSp>
          <p:nvGrpSpPr>
            <p:cNvPr id="367" name="组合 366"/>
            <p:cNvGrpSpPr/>
            <p:nvPr/>
          </p:nvGrpSpPr>
          <p:grpSpPr>
            <a:xfrm>
              <a:off x="5733183" y="3990064"/>
              <a:ext cx="418783" cy="335027"/>
              <a:chOff x="5885582" y="4142465"/>
              <a:chExt cx="418783" cy="335027"/>
            </a:xfrm>
          </p:grpSpPr>
          <p:sp>
            <p:nvSpPr>
              <p:cNvPr id="368" name="Line 96"/>
              <p:cNvSpPr>
                <a:spLocks noChangeShapeType="1"/>
              </p:cNvSpPr>
              <p:nvPr/>
            </p:nvSpPr>
            <p:spPr bwMode="auto">
              <a:xfrm>
                <a:off x="6136852" y="4393735"/>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369" name="Line 97"/>
              <p:cNvSpPr>
                <a:spLocks noChangeShapeType="1"/>
              </p:cNvSpPr>
              <p:nvPr/>
            </p:nvSpPr>
            <p:spPr bwMode="auto">
              <a:xfrm>
                <a:off x="6136852" y="4477492"/>
                <a:ext cx="167513" cy="0"/>
              </a:xfrm>
              <a:prstGeom prst="line">
                <a:avLst/>
              </a:prstGeom>
              <a:noFill/>
              <a:ln w="28575">
                <a:solidFill>
                  <a:srgbClr val="00B050"/>
                </a:solidFill>
                <a:round/>
                <a:headEnd/>
                <a:tailEnd/>
              </a:ln>
            </p:spPr>
            <p:txBody>
              <a:bodyPr/>
              <a:lstStyle/>
              <a:p>
                <a:endParaRPr lang="zh-CN" altLang="en-US">
                  <a:latin typeface="+mn-ea"/>
                </a:endParaRPr>
              </a:p>
            </p:txBody>
          </p:sp>
          <p:sp>
            <p:nvSpPr>
              <p:cNvPr id="370" name="Line 98"/>
              <p:cNvSpPr>
                <a:spLocks noChangeAspect="1" noChangeShapeType="1"/>
              </p:cNvSpPr>
              <p:nvPr/>
            </p:nvSpPr>
            <p:spPr bwMode="auto">
              <a:xfrm>
                <a:off x="6220608" y="4142465"/>
                <a:ext cx="0" cy="251270"/>
              </a:xfrm>
              <a:prstGeom prst="line">
                <a:avLst/>
              </a:prstGeom>
              <a:noFill/>
              <a:ln w="19050" cap="sq">
                <a:solidFill>
                  <a:srgbClr val="00B050"/>
                </a:solidFill>
                <a:miter lim="800000"/>
                <a:headEnd/>
                <a:tailEnd/>
              </a:ln>
            </p:spPr>
            <p:txBody>
              <a:bodyPr/>
              <a:lstStyle/>
              <a:p>
                <a:endParaRPr lang="zh-CN" altLang="en-US">
                  <a:latin typeface="+mn-ea"/>
                </a:endParaRPr>
              </a:p>
            </p:txBody>
          </p:sp>
          <p:sp>
            <p:nvSpPr>
              <p:cNvPr id="371" name="Line 99"/>
              <p:cNvSpPr>
                <a:spLocks noChangeAspect="1" noChangeShapeType="1"/>
              </p:cNvSpPr>
              <p:nvPr/>
            </p:nvSpPr>
            <p:spPr bwMode="auto">
              <a:xfrm>
                <a:off x="5885582" y="4142465"/>
                <a:ext cx="335026" cy="0"/>
              </a:xfrm>
              <a:prstGeom prst="line">
                <a:avLst/>
              </a:prstGeom>
              <a:noFill/>
              <a:ln w="19050" cap="sq">
                <a:solidFill>
                  <a:srgbClr val="00B050"/>
                </a:solidFill>
                <a:miter lim="800000"/>
                <a:headEnd/>
                <a:tailEnd/>
              </a:ln>
            </p:spPr>
            <p:txBody>
              <a:bodyPr/>
              <a:lstStyle/>
              <a:p>
                <a:endParaRPr lang="zh-CN" altLang="en-US">
                  <a:latin typeface="+mn-ea"/>
                </a:endParaRPr>
              </a:p>
            </p:txBody>
          </p:sp>
        </p:grpSp>
      </p:grpSp>
      <p:grpSp>
        <p:nvGrpSpPr>
          <p:cNvPr id="372" name="组合 371"/>
          <p:cNvGrpSpPr/>
          <p:nvPr/>
        </p:nvGrpSpPr>
        <p:grpSpPr>
          <a:xfrm>
            <a:off x="4867167" y="5309029"/>
            <a:ext cx="2931483" cy="586297"/>
            <a:chOff x="2954100" y="5405796"/>
            <a:chExt cx="2931483" cy="586297"/>
          </a:xfrm>
        </p:grpSpPr>
        <p:sp>
          <p:nvSpPr>
            <p:cNvPr id="373" name="Line 61"/>
            <p:cNvSpPr>
              <a:spLocks noChangeShapeType="1"/>
            </p:cNvSpPr>
            <p:nvPr/>
          </p:nvSpPr>
          <p:spPr bwMode="auto">
            <a:xfrm>
              <a:off x="2954100" y="5405796"/>
              <a:ext cx="0" cy="586297"/>
            </a:xfrm>
            <a:prstGeom prst="line">
              <a:avLst/>
            </a:prstGeom>
            <a:noFill/>
            <a:ln w="38100">
              <a:solidFill>
                <a:srgbClr val="FF0000"/>
              </a:solidFill>
              <a:round/>
              <a:headEnd/>
              <a:tailEnd type="triangle" w="med" len="med"/>
            </a:ln>
          </p:spPr>
          <p:txBody>
            <a:bodyPr/>
            <a:lstStyle/>
            <a:p>
              <a:endParaRPr lang="zh-CN" altLang="en-US">
                <a:latin typeface="+mn-ea"/>
              </a:endParaRPr>
            </a:p>
          </p:txBody>
        </p:sp>
        <p:sp>
          <p:nvSpPr>
            <p:cNvPr id="374" name="Line 62"/>
            <p:cNvSpPr>
              <a:spLocks noChangeShapeType="1"/>
            </p:cNvSpPr>
            <p:nvPr/>
          </p:nvSpPr>
          <p:spPr bwMode="auto">
            <a:xfrm>
              <a:off x="5885583" y="5405796"/>
              <a:ext cx="0" cy="586297"/>
            </a:xfrm>
            <a:prstGeom prst="line">
              <a:avLst/>
            </a:prstGeom>
            <a:noFill/>
            <a:ln w="38100">
              <a:solidFill>
                <a:srgbClr val="00B050"/>
              </a:solidFill>
              <a:round/>
              <a:headEnd/>
              <a:tailEnd type="triangle" w="med" len="med"/>
            </a:ln>
          </p:spPr>
          <p:txBody>
            <a:bodyPr/>
            <a:lstStyle/>
            <a:p>
              <a:endParaRPr lang="zh-CN" altLang="en-US">
                <a:latin typeface="+mn-ea"/>
              </a:endParaRPr>
            </a:p>
          </p:txBody>
        </p:sp>
      </p:grpSp>
      <p:grpSp>
        <p:nvGrpSpPr>
          <p:cNvPr id="375" name="组合 374"/>
          <p:cNvGrpSpPr/>
          <p:nvPr/>
        </p:nvGrpSpPr>
        <p:grpSpPr>
          <a:xfrm>
            <a:off x="4280871" y="1539540"/>
            <a:ext cx="4104077" cy="335027"/>
            <a:chOff x="2215402" y="1483266"/>
            <a:chExt cx="4104077" cy="335027"/>
          </a:xfrm>
        </p:grpSpPr>
        <p:grpSp>
          <p:nvGrpSpPr>
            <p:cNvPr id="376" name="Group 101"/>
            <p:cNvGrpSpPr>
              <a:grpSpLocks/>
            </p:cNvGrpSpPr>
            <p:nvPr/>
          </p:nvGrpSpPr>
          <p:grpSpPr bwMode="auto">
            <a:xfrm>
              <a:off x="2384755" y="1483266"/>
              <a:ext cx="3769050" cy="335027"/>
              <a:chOff x="1752" y="1247"/>
              <a:chExt cx="2160" cy="192"/>
            </a:xfrm>
          </p:grpSpPr>
          <p:grpSp>
            <p:nvGrpSpPr>
              <p:cNvPr id="379" name="Group 102"/>
              <p:cNvGrpSpPr>
                <a:grpSpLocks noChangeAspect="1"/>
              </p:cNvGrpSpPr>
              <p:nvPr/>
            </p:nvGrpSpPr>
            <p:grpSpPr bwMode="auto">
              <a:xfrm>
                <a:off x="1752" y="1247"/>
                <a:ext cx="240" cy="192"/>
                <a:chOff x="4032" y="2543"/>
                <a:chExt cx="240" cy="192"/>
              </a:xfrm>
            </p:grpSpPr>
            <p:sp>
              <p:nvSpPr>
                <p:cNvPr id="386" name="Line 103"/>
                <p:cNvSpPr>
                  <a:spLocks noChangeAspect="1" noChangeShapeType="1"/>
                </p:cNvSpPr>
                <p:nvPr/>
              </p:nvSpPr>
              <p:spPr bwMode="auto">
                <a:xfrm>
                  <a:off x="4175" y="2543"/>
                  <a:ext cx="0" cy="192"/>
                </a:xfrm>
                <a:prstGeom prst="line">
                  <a:avLst/>
                </a:prstGeom>
                <a:noFill/>
                <a:ln w="28575">
                  <a:solidFill>
                    <a:srgbClr val="00B050"/>
                  </a:solidFill>
                  <a:round/>
                  <a:headEnd/>
                  <a:tailEnd/>
                </a:ln>
              </p:spPr>
              <p:txBody>
                <a:bodyPr/>
                <a:lstStyle/>
                <a:p>
                  <a:endParaRPr lang="zh-CN" altLang="en-US">
                    <a:latin typeface="+mn-ea"/>
                  </a:endParaRPr>
                </a:p>
              </p:txBody>
            </p:sp>
            <p:sp>
              <p:nvSpPr>
                <p:cNvPr id="387" name="Line 104"/>
                <p:cNvSpPr>
                  <a:spLocks noChangeAspect="1" noChangeShapeType="1"/>
                </p:cNvSpPr>
                <p:nvPr/>
              </p:nvSpPr>
              <p:spPr bwMode="auto">
                <a:xfrm>
                  <a:off x="4127" y="2592"/>
                  <a:ext cx="0" cy="96"/>
                </a:xfrm>
                <a:prstGeom prst="line">
                  <a:avLst/>
                </a:prstGeom>
                <a:noFill/>
                <a:ln w="28575">
                  <a:solidFill>
                    <a:srgbClr val="00B050"/>
                  </a:solidFill>
                  <a:round/>
                  <a:headEnd/>
                  <a:tailEnd/>
                </a:ln>
              </p:spPr>
              <p:txBody>
                <a:bodyPr/>
                <a:lstStyle/>
                <a:p>
                  <a:endParaRPr lang="zh-CN" altLang="en-US">
                    <a:latin typeface="+mn-ea"/>
                  </a:endParaRPr>
                </a:p>
              </p:txBody>
            </p:sp>
            <p:sp>
              <p:nvSpPr>
                <p:cNvPr id="388" name="Line 105"/>
                <p:cNvSpPr>
                  <a:spLocks noChangeAspect="1" noChangeShapeType="1"/>
                </p:cNvSpPr>
                <p:nvPr/>
              </p:nvSpPr>
              <p:spPr bwMode="auto">
                <a:xfrm>
                  <a:off x="4176"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9" name="Line 106"/>
                <p:cNvSpPr>
                  <a:spLocks noChangeAspect="1" noChangeShapeType="1"/>
                </p:cNvSpPr>
                <p:nvPr/>
              </p:nvSpPr>
              <p:spPr bwMode="auto">
                <a:xfrm>
                  <a:off x="4176"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90" name="Line 107"/>
                <p:cNvSpPr>
                  <a:spLocks noChangeAspect="1" noChangeShapeType="1"/>
                </p:cNvSpPr>
                <p:nvPr/>
              </p:nvSpPr>
              <p:spPr bwMode="auto">
                <a:xfrm>
                  <a:off x="4032" y="2639"/>
                  <a:ext cx="96" cy="0"/>
                </a:xfrm>
                <a:prstGeom prst="line">
                  <a:avLst/>
                </a:prstGeom>
                <a:noFill/>
                <a:ln w="22225">
                  <a:solidFill>
                    <a:srgbClr val="00B050"/>
                  </a:solidFill>
                  <a:round/>
                  <a:headEnd/>
                  <a:tailEnd/>
                </a:ln>
              </p:spPr>
              <p:txBody>
                <a:bodyPr/>
                <a:lstStyle/>
                <a:p>
                  <a:endParaRPr lang="zh-CN" altLang="en-US">
                    <a:latin typeface="+mn-ea"/>
                  </a:endParaRPr>
                </a:p>
              </p:txBody>
            </p:sp>
          </p:grpSp>
          <p:grpSp>
            <p:nvGrpSpPr>
              <p:cNvPr id="380" name="Group 108"/>
              <p:cNvGrpSpPr>
                <a:grpSpLocks noChangeAspect="1"/>
              </p:cNvGrpSpPr>
              <p:nvPr/>
            </p:nvGrpSpPr>
            <p:grpSpPr bwMode="auto">
              <a:xfrm>
                <a:off x="3672" y="1247"/>
                <a:ext cx="240" cy="192"/>
                <a:chOff x="3360" y="2543"/>
                <a:chExt cx="240" cy="192"/>
              </a:xfrm>
            </p:grpSpPr>
            <p:sp>
              <p:nvSpPr>
                <p:cNvPr id="381" name="Line 109"/>
                <p:cNvSpPr>
                  <a:spLocks noChangeAspect="1" noChangeShapeType="1"/>
                </p:cNvSpPr>
                <p:nvPr/>
              </p:nvSpPr>
              <p:spPr bwMode="auto">
                <a:xfrm>
                  <a:off x="3456" y="2543"/>
                  <a:ext cx="0" cy="192"/>
                </a:xfrm>
                <a:prstGeom prst="line">
                  <a:avLst/>
                </a:prstGeom>
                <a:noFill/>
                <a:ln w="38100">
                  <a:solidFill>
                    <a:srgbClr val="00B050"/>
                  </a:solidFill>
                  <a:round/>
                  <a:headEnd/>
                  <a:tailEnd/>
                </a:ln>
              </p:spPr>
              <p:txBody>
                <a:bodyPr/>
                <a:lstStyle/>
                <a:p>
                  <a:endParaRPr lang="zh-CN" altLang="en-US">
                    <a:latin typeface="+mn-ea"/>
                  </a:endParaRPr>
                </a:p>
              </p:txBody>
            </p:sp>
            <p:sp>
              <p:nvSpPr>
                <p:cNvPr id="382" name="Line 110"/>
                <p:cNvSpPr>
                  <a:spLocks noChangeAspect="1" noChangeShapeType="1"/>
                </p:cNvSpPr>
                <p:nvPr/>
              </p:nvSpPr>
              <p:spPr bwMode="auto">
                <a:xfrm>
                  <a:off x="3504" y="2592"/>
                  <a:ext cx="0" cy="96"/>
                </a:xfrm>
                <a:prstGeom prst="line">
                  <a:avLst/>
                </a:prstGeom>
                <a:noFill/>
                <a:ln w="38100">
                  <a:solidFill>
                    <a:srgbClr val="00B050"/>
                  </a:solidFill>
                  <a:round/>
                  <a:headEnd/>
                  <a:tailEnd/>
                </a:ln>
              </p:spPr>
              <p:txBody>
                <a:bodyPr/>
                <a:lstStyle/>
                <a:p>
                  <a:endParaRPr lang="zh-CN" altLang="en-US">
                    <a:latin typeface="+mn-ea"/>
                  </a:endParaRPr>
                </a:p>
              </p:txBody>
            </p:sp>
            <p:sp>
              <p:nvSpPr>
                <p:cNvPr id="383" name="Line 111"/>
                <p:cNvSpPr>
                  <a:spLocks noChangeAspect="1" noChangeShapeType="1"/>
                </p:cNvSpPr>
                <p:nvPr/>
              </p:nvSpPr>
              <p:spPr bwMode="auto">
                <a:xfrm>
                  <a:off x="3360" y="2592"/>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4" name="Line 112"/>
                <p:cNvSpPr>
                  <a:spLocks noChangeAspect="1" noChangeShapeType="1"/>
                </p:cNvSpPr>
                <p:nvPr/>
              </p:nvSpPr>
              <p:spPr bwMode="auto">
                <a:xfrm>
                  <a:off x="3360" y="2688"/>
                  <a:ext cx="96" cy="0"/>
                </a:xfrm>
                <a:prstGeom prst="line">
                  <a:avLst/>
                </a:prstGeom>
                <a:noFill/>
                <a:ln w="28575">
                  <a:solidFill>
                    <a:srgbClr val="00B050"/>
                  </a:solidFill>
                  <a:round/>
                  <a:headEnd/>
                  <a:tailEnd/>
                </a:ln>
              </p:spPr>
              <p:txBody>
                <a:bodyPr/>
                <a:lstStyle/>
                <a:p>
                  <a:endParaRPr lang="zh-CN" altLang="en-US">
                    <a:latin typeface="+mn-ea"/>
                  </a:endParaRPr>
                </a:p>
              </p:txBody>
            </p:sp>
            <p:sp>
              <p:nvSpPr>
                <p:cNvPr id="385" name="Line 113"/>
                <p:cNvSpPr>
                  <a:spLocks noChangeAspect="1" noChangeShapeType="1"/>
                </p:cNvSpPr>
                <p:nvPr/>
              </p:nvSpPr>
              <p:spPr bwMode="auto">
                <a:xfrm>
                  <a:off x="3504" y="2639"/>
                  <a:ext cx="96" cy="0"/>
                </a:xfrm>
                <a:prstGeom prst="line">
                  <a:avLst/>
                </a:prstGeom>
                <a:noFill/>
                <a:ln w="28575">
                  <a:solidFill>
                    <a:srgbClr val="00B050"/>
                  </a:solidFill>
                  <a:round/>
                  <a:headEnd/>
                  <a:tailEnd/>
                </a:ln>
              </p:spPr>
              <p:txBody>
                <a:bodyPr/>
                <a:lstStyle/>
                <a:p>
                  <a:endParaRPr lang="zh-CN" altLang="en-US">
                    <a:latin typeface="+mn-ea"/>
                  </a:endParaRPr>
                </a:p>
              </p:txBody>
            </p:sp>
          </p:grpSp>
        </p:grpSp>
        <p:sp>
          <p:nvSpPr>
            <p:cNvPr id="377" name="Line 116"/>
            <p:cNvSpPr>
              <a:spLocks noChangeShapeType="1"/>
            </p:cNvSpPr>
            <p:nvPr/>
          </p:nvSpPr>
          <p:spPr bwMode="auto">
            <a:xfrm flipH="1">
              <a:off x="2215402" y="1650882"/>
              <a:ext cx="195432" cy="0"/>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3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tailEnd/>
            </a:ln>
          </p:spPr>
          <p:txBody>
            <a:bodyPr/>
            <a:lstStyle/>
            <a:p>
              <a:endParaRPr lang="zh-CN" altLang="en-US">
                <a:latin typeface="+mn-ea"/>
              </a:endParaRPr>
            </a:p>
          </p:txBody>
        </p:sp>
      </p:grpSp>
    </p:spTree>
    <p:extLst>
      <p:ext uri="{BB962C8B-B14F-4D97-AF65-F5344CB8AC3E}">
        <p14:creationId xmlns:p14="http://schemas.microsoft.com/office/powerpoint/2010/main" val="1684895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par>
                                <p:cTn id="8" presetID="35" presetClass="emph" presetSubtype="0" repeatCount="3000" fill="hold" nodeType="withEffect">
                                  <p:stCondLst>
                                    <p:cond delay="0"/>
                                  </p:stCondLst>
                                  <p:childTnLst>
                                    <p:anim calcmode="discrete" valueType="str">
                                      <p:cBhvr>
                                        <p:cTn id="9" dur="1000" fill="hold"/>
                                        <p:tgtEl>
                                          <p:spTgt spid="307"/>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repeatCount="3000" fill="hold" nodeType="clickEffect">
                                  <p:stCondLst>
                                    <p:cond delay="0"/>
                                  </p:stCondLst>
                                  <p:childTnLst>
                                    <p:set>
                                      <p:cBhvr>
                                        <p:cTn id="13" dur="1" fill="hold">
                                          <p:stCondLst>
                                            <p:cond delay="0"/>
                                          </p:stCondLst>
                                        </p:cTn>
                                        <p:tgtEl>
                                          <p:spTgt spid="328"/>
                                        </p:tgtEl>
                                        <p:attrNameLst>
                                          <p:attrName>style.visibility</p:attrName>
                                        </p:attrNameLst>
                                      </p:cBhvr>
                                      <p:to>
                                        <p:strVal val="visible"/>
                                      </p:to>
                                    </p:set>
                                    <p:animEffect transition="in" filter="wipe(up)">
                                      <p:cBhvr>
                                        <p:cTn id="14" dur="500"/>
                                        <p:tgtEl>
                                          <p:spTgt spid="328"/>
                                        </p:tgtEl>
                                      </p:cBhvr>
                                    </p:animEffect>
                                  </p:childTnLst>
                                </p:cTn>
                              </p:par>
                            </p:childTnLst>
                          </p:cTn>
                        </p:par>
                        <p:par>
                          <p:cTn id="15" fill="hold">
                            <p:stCondLst>
                              <p:cond delay="1500"/>
                            </p:stCondLst>
                            <p:childTnLst>
                              <p:par>
                                <p:cTn id="16" presetID="22" presetClass="entr" presetSubtype="1" repeatCount="3000" fill="hold" nodeType="afterEffect">
                                  <p:stCondLst>
                                    <p:cond delay="0"/>
                                  </p:stCondLst>
                                  <p:childTnLst>
                                    <p:set>
                                      <p:cBhvr>
                                        <p:cTn id="17" dur="1" fill="hold">
                                          <p:stCondLst>
                                            <p:cond delay="0"/>
                                          </p:stCondLst>
                                        </p:cTn>
                                        <p:tgtEl>
                                          <p:spTgt spid="375"/>
                                        </p:tgtEl>
                                        <p:attrNameLst>
                                          <p:attrName>style.visibility</p:attrName>
                                        </p:attrNameLst>
                                      </p:cBhvr>
                                      <p:to>
                                        <p:strVal val="visible"/>
                                      </p:to>
                                    </p:set>
                                    <p:animEffect transition="in" filter="wipe(up)">
                                      <p:cBhvr>
                                        <p:cTn id="18" dur="500"/>
                                        <p:tgtEl>
                                          <p:spTgt spid="3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3000" fill="hold" nodeType="clickEffect">
                                  <p:stCondLst>
                                    <p:cond delay="0"/>
                                  </p:stCondLst>
                                  <p:childTnLst>
                                    <p:set>
                                      <p:cBhvr>
                                        <p:cTn id="22" dur="1" fill="hold">
                                          <p:stCondLst>
                                            <p:cond delay="0"/>
                                          </p:stCondLst>
                                        </p:cTn>
                                        <p:tgtEl>
                                          <p:spTgt spid="324"/>
                                        </p:tgtEl>
                                        <p:attrNameLst>
                                          <p:attrName>style.visibility</p:attrName>
                                        </p:attrNameLst>
                                      </p:cBhvr>
                                      <p:to>
                                        <p:strVal val="visible"/>
                                      </p:to>
                                    </p:set>
                                    <p:animEffect transition="in" filter="wipe(left)">
                                      <p:cBhvr>
                                        <p:cTn id="23" dur="500"/>
                                        <p:tgtEl>
                                          <p:spTgt spid="324"/>
                                        </p:tgtEl>
                                      </p:cBhvr>
                                    </p:animEffect>
                                  </p:childTnLst>
                                </p:cTn>
                              </p:par>
                            </p:childTnLst>
                          </p:cTn>
                        </p:par>
                        <p:par>
                          <p:cTn id="24" fill="hold">
                            <p:stCondLst>
                              <p:cond delay="1500"/>
                            </p:stCondLst>
                            <p:childTnLst>
                              <p:par>
                                <p:cTn id="25" presetID="22" presetClass="entr" presetSubtype="1" repeatCount="3000" fill="hold" nodeType="afterEffect">
                                  <p:stCondLst>
                                    <p:cond delay="0"/>
                                  </p:stCondLst>
                                  <p:childTnLst>
                                    <p:set>
                                      <p:cBhvr>
                                        <p:cTn id="26" dur="1" fill="hold">
                                          <p:stCondLst>
                                            <p:cond delay="0"/>
                                          </p:stCondLst>
                                        </p:cTn>
                                        <p:tgtEl>
                                          <p:spTgt spid="294"/>
                                        </p:tgtEl>
                                        <p:attrNameLst>
                                          <p:attrName>style.visibility</p:attrName>
                                        </p:attrNameLst>
                                      </p:cBhvr>
                                      <p:to>
                                        <p:strVal val="visible"/>
                                      </p:to>
                                    </p:set>
                                    <p:animEffect transition="in" filter="wipe(up)">
                                      <p:cBhvr>
                                        <p:cTn id="27" dur="500"/>
                                        <p:tgtEl>
                                          <p:spTgt spid="2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wipe(left)">
                                      <p:cBhvr>
                                        <p:cTn id="32" dur="500"/>
                                        <p:tgtEl>
                                          <p:spTgt spid="2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grpId="0" nodeType="clickEffect">
                                  <p:stCondLst>
                                    <p:cond delay="0"/>
                                  </p:stCondLst>
                                  <p:childTnLst>
                                    <p:set>
                                      <p:cBhvr>
                                        <p:cTn id="36" dur="1" fill="hold">
                                          <p:stCondLst>
                                            <p:cond delay="0"/>
                                          </p:stCondLst>
                                        </p:cTn>
                                        <p:tgtEl>
                                          <p:spTgt spid="279"/>
                                        </p:tgtEl>
                                        <p:attrNameLst>
                                          <p:attrName>style.visibility</p:attrName>
                                        </p:attrNameLst>
                                      </p:cBhvr>
                                      <p:to>
                                        <p:strVal val="visible"/>
                                      </p:to>
                                    </p:set>
                                    <p:animEffect transition="in" filter="wipe(right)">
                                      <p:cBhvr>
                                        <p:cTn id="37" dur="500"/>
                                        <p:tgtEl>
                                          <p:spTgt spid="2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repeatCount="3000" fill="hold" nodeType="click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wipe(up)">
                                      <p:cBhvr>
                                        <p:cTn id="42" dur="500"/>
                                        <p:tgtEl>
                                          <p:spTgt spid="3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repeatCount="3000" fill="hold" nodeType="clickEffect">
                                  <p:stCondLst>
                                    <p:cond delay="0"/>
                                  </p:stCondLst>
                                  <p:childTnLst>
                                    <p:set>
                                      <p:cBhvr>
                                        <p:cTn id="46" dur="1" fill="hold">
                                          <p:stCondLst>
                                            <p:cond delay="0"/>
                                          </p:stCondLst>
                                        </p:cTn>
                                        <p:tgtEl>
                                          <p:spTgt spid="372"/>
                                        </p:tgtEl>
                                        <p:attrNameLst>
                                          <p:attrName>style.visibility</p:attrName>
                                        </p:attrNameLst>
                                      </p:cBhvr>
                                      <p:to>
                                        <p:strVal val="visible"/>
                                      </p:to>
                                    </p:set>
                                    <p:animEffect transition="in" filter="wipe(up)">
                                      <p:cBhvr>
                                        <p:cTn id="47"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进一步提高存储密度</a:t>
            </a:r>
          </a:p>
        </p:txBody>
      </p:sp>
      <p:sp>
        <p:nvSpPr>
          <p:cNvPr id="10" name="Line 9"/>
          <p:cNvSpPr>
            <a:spLocks noChangeShapeType="1"/>
          </p:cNvSpPr>
          <p:nvPr/>
        </p:nvSpPr>
        <p:spPr bwMode="auto">
          <a:xfrm flipV="1">
            <a:off x="4749162" y="2833899"/>
            <a:ext cx="581779" cy="664891"/>
          </a:xfrm>
          <a:prstGeom prst="line">
            <a:avLst/>
          </a:prstGeom>
          <a:noFill/>
          <a:ln w="19050">
            <a:solidFill>
              <a:srgbClr val="008000"/>
            </a:solidFill>
            <a:round/>
            <a:headEnd/>
            <a:tailEnd/>
          </a:ln>
        </p:spPr>
        <p:txBody>
          <a:bodyPr/>
          <a:lstStyle/>
          <a:p>
            <a:endParaRPr lang="zh-CN" altLang="en-US">
              <a:latin typeface="+mn-ea"/>
            </a:endParaRPr>
          </a:p>
        </p:txBody>
      </p:sp>
      <p:sp>
        <p:nvSpPr>
          <p:cNvPr id="11" name="Line 10"/>
          <p:cNvSpPr>
            <a:spLocks noChangeAspect="1" noChangeShapeType="1"/>
          </p:cNvSpPr>
          <p:nvPr/>
        </p:nvSpPr>
        <p:spPr bwMode="auto">
          <a:xfrm>
            <a:off x="4582938" y="4080569"/>
            <a:ext cx="1163559" cy="0"/>
          </a:xfrm>
          <a:prstGeom prst="line">
            <a:avLst/>
          </a:prstGeom>
          <a:noFill/>
          <a:ln w="19050">
            <a:solidFill>
              <a:srgbClr val="008000"/>
            </a:solidFill>
            <a:round/>
            <a:headEnd/>
            <a:tailEnd/>
          </a:ln>
        </p:spPr>
        <p:txBody>
          <a:bodyPr/>
          <a:lstStyle/>
          <a:p>
            <a:endParaRPr lang="zh-CN" altLang="en-US">
              <a:latin typeface="+mn-ea"/>
            </a:endParaRPr>
          </a:p>
        </p:txBody>
      </p:sp>
      <p:grpSp>
        <p:nvGrpSpPr>
          <p:cNvPr id="13" name="Group 12"/>
          <p:cNvGrpSpPr>
            <a:grpSpLocks noChangeAspect="1"/>
          </p:cNvGrpSpPr>
          <p:nvPr/>
        </p:nvGrpSpPr>
        <p:grpSpPr bwMode="auto">
          <a:xfrm rot="16200000" flipV="1">
            <a:off x="5954276" y="2459898"/>
            <a:ext cx="415557" cy="332445"/>
            <a:chOff x="3360" y="2544"/>
            <a:chExt cx="240" cy="192"/>
          </a:xfrm>
        </p:grpSpPr>
        <p:sp>
          <p:nvSpPr>
            <p:cNvPr id="14" name="Line 1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5" name="Line 1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6" name="Line 1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7" name="Line 1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8" name="Line 1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20" name="Line 19"/>
          <p:cNvSpPr>
            <a:spLocks noChangeShapeType="1"/>
          </p:cNvSpPr>
          <p:nvPr/>
        </p:nvSpPr>
        <p:spPr bwMode="auto">
          <a:xfrm>
            <a:off x="6411389" y="2833897"/>
            <a:ext cx="0" cy="2327119"/>
          </a:xfrm>
          <a:prstGeom prst="line">
            <a:avLst/>
          </a:prstGeom>
          <a:noFill/>
          <a:ln w="19050">
            <a:solidFill>
              <a:schemeClr val="tx1"/>
            </a:solidFill>
            <a:round/>
            <a:headEnd/>
            <a:tailEnd/>
          </a:ln>
        </p:spPr>
        <p:txBody>
          <a:bodyPr/>
          <a:lstStyle/>
          <a:p>
            <a:endParaRPr lang="zh-CN" altLang="en-US">
              <a:latin typeface="+mn-ea"/>
            </a:endParaRPr>
          </a:p>
        </p:txBody>
      </p:sp>
      <p:sp>
        <p:nvSpPr>
          <p:cNvPr id="21" name="Line 20"/>
          <p:cNvSpPr>
            <a:spLocks noChangeShapeType="1"/>
          </p:cNvSpPr>
          <p:nvPr/>
        </p:nvSpPr>
        <p:spPr bwMode="auto">
          <a:xfrm flipH="1">
            <a:off x="6245166" y="2833899"/>
            <a:ext cx="166223" cy="0"/>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2" name="Group 21"/>
          <p:cNvGrpSpPr>
            <a:grpSpLocks/>
          </p:cNvGrpSpPr>
          <p:nvPr/>
        </p:nvGrpSpPr>
        <p:grpSpPr bwMode="auto">
          <a:xfrm>
            <a:off x="4915384" y="4080569"/>
            <a:ext cx="83111" cy="249334"/>
            <a:chOff x="3744" y="2880"/>
            <a:chExt cx="96" cy="288"/>
          </a:xfrm>
        </p:grpSpPr>
        <p:sp>
          <p:nvSpPr>
            <p:cNvPr id="23" name="Line 22"/>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latin typeface="+mn-ea"/>
              </a:endParaRPr>
            </a:p>
          </p:txBody>
        </p:sp>
        <p:sp>
          <p:nvSpPr>
            <p:cNvPr id="24" name="Oval 23"/>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latin typeface="+mn-ea"/>
              </a:endParaRPr>
            </a:p>
          </p:txBody>
        </p:sp>
      </p:grpSp>
      <p:sp>
        <p:nvSpPr>
          <p:cNvPr id="25" name="Line 24"/>
          <p:cNvSpPr>
            <a:spLocks noChangeShapeType="1"/>
          </p:cNvSpPr>
          <p:nvPr/>
        </p:nvSpPr>
        <p:spPr bwMode="auto">
          <a:xfrm>
            <a:off x="6162054" y="2335231"/>
            <a:ext cx="0" cy="83111"/>
          </a:xfrm>
          <a:prstGeom prst="line">
            <a:avLst/>
          </a:prstGeom>
          <a:noFill/>
          <a:ln w="19050">
            <a:solidFill>
              <a:schemeClr val="tx1"/>
            </a:solidFill>
            <a:round/>
            <a:headEnd type="oval" w="med" len="med"/>
            <a:tailEnd/>
          </a:ln>
        </p:spPr>
        <p:txBody>
          <a:bodyPr/>
          <a:lstStyle/>
          <a:p>
            <a:endParaRPr lang="zh-CN" altLang="en-US">
              <a:latin typeface="+mn-ea"/>
            </a:endParaRPr>
          </a:p>
        </p:txBody>
      </p:sp>
      <p:grpSp>
        <p:nvGrpSpPr>
          <p:cNvPr id="26" name="Group 25"/>
          <p:cNvGrpSpPr>
            <a:grpSpLocks noChangeAspect="1"/>
          </p:cNvGrpSpPr>
          <p:nvPr/>
        </p:nvGrpSpPr>
        <p:grpSpPr bwMode="auto">
          <a:xfrm>
            <a:off x="5995832" y="5077905"/>
            <a:ext cx="415557" cy="332445"/>
            <a:chOff x="4032" y="2544"/>
            <a:chExt cx="240" cy="192"/>
          </a:xfrm>
        </p:grpSpPr>
        <p:sp>
          <p:nvSpPr>
            <p:cNvPr id="27"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28"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29"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0"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31"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32" name="Line 31"/>
          <p:cNvSpPr>
            <a:spLocks noChangeShapeType="1"/>
          </p:cNvSpPr>
          <p:nvPr/>
        </p:nvSpPr>
        <p:spPr bwMode="auto">
          <a:xfrm>
            <a:off x="4915384" y="5244128"/>
            <a:ext cx="1080448" cy="0"/>
          </a:xfrm>
          <a:prstGeom prst="line">
            <a:avLst/>
          </a:prstGeom>
          <a:noFill/>
          <a:ln w="19050">
            <a:solidFill>
              <a:schemeClr val="tx1"/>
            </a:solidFill>
            <a:round/>
            <a:headEnd/>
            <a:tailEnd/>
          </a:ln>
        </p:spPr>
        <p:txBody>
          <a:bodyPr/>
          <a:lstStyle/>
          <a:p>
            <a:endParaRPr lang="zh-CN" altLang="en-US">
              <a:latin typeface="+mn-ea"/>
            </a:endParaRPr>
          </a:p>
        </p:txBody>
      </p:sp>
      <p:sp>
        <p:nvSpPr>
          <p:cNvPr id="33" name="Line 32"/>
          <p:cNvSpPr>
            <a:spLocks noChangeShapeType="1"/>
          </p:cNvSpPr>
          <p:nvPr/>
        </p:nvSpPr>
        <p:spPr bwMode="auto">
          <a:xfrm>
            <a:off x="6411389" y="5327239"/>
            <a:ext cx="0" cy="581779"/>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34" name="Line 33"/>
          <p:cNvSpPr>
            <a:spLocks noChangeShapeType="1"/>
          </p:cNvSpPr>
          <p:nvPr/>
        </p:nvSpPr>
        <p:spPr bwMode="auto">
          <a:xfrm>
            <a:off x="4915384" y="5244128"/>
            <a:ext cx="0" cy="664891"/>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36" name="Rectangle 35"/>
          <p:cNvSpPr>
            <a:spLocks noChangeArrowheads="1"/>
          </p:cNvSpPr>
          <p:nvPr/>
        </p:nvSpPr>
        <p:spPr bwMode="auto">
          <a:xfrm>
            <a:off x="6494500" y="5077905"/>
            <a:ext cx="249334"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37" name="Rectangle 36"/>
          <p:cNvSpPr>
            <a:spLocks noChangeArrowheads="1"/>
          </p:cNvSpPr>
          <p:nvPr/>
        </p:nvSpPr>
        <p:spPr bwMode="auto">
          <a:xfrm>
            <a:off x="6162054" y="2833899"/>
            <a:ext cx="249334"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38" name="Rectangle 37"/>
          <p:cNvSpPr>
            <a:spLocks noChangeArrowheads="1"/>
          </p:cNvSpPr>
          <p:nvPr/>
        </p:nvSpPr>
        <p:spPr bwMode="auto">
          <a:xfrm flipV="1">
            <a:off x="5995832" y="5742796"/>
            <a:ext cx="374001" cy="249334"/>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mn-ea"/>
              </a:rPr>
              <a:t>O/I</a:t>
            </a:r>
          </a:p>
        </p:txBody>
      </p:sp>
      <p:grpSp>
        <p:nvGrpSpPr>
          <p:cNvPr id="39" name="Group 38"/>
          <p:cNvGrpSpPr>
            <a:grpSpLocks/>
          </p:cNvGrpSpPr>
          <p:nvPr/>
        </p:nvGrpSpPr>
        <p:grpSpPr bwMode="auto">
          <a:xfrm>
            <a:off x="4499828" y="3748124"/>
            <a:ext cx="166223" cy="83111"/>
            <a:chOff x="3888" y="2832"/>
            <a:chExt cx="96" cy="48"/>
          </a:xfrm>
        </p:grpSpPr>
        <p:sp>
          <p:nvSpPr>
            <p:cNvPr id="40" name="Line 39"/>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latin typeface="+mn-ea"/>
              </a:endParaRPr>
            </a:p>
          </p:txBody>
        </p:sp>
        <p:sp>
          <p:nvSpPr>
            <p:cNvPr id="41" name="Line 40"/>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latin typeface="+mn-ea"/>
              </a:endParaRPr>
            </a:p>
          </p:txBody>
        </p:sp>
      </p:grpSp>
      <p:sp>
        <p:nvSpPr>
          <p:cNvPr id="42" name="Line 41"/>
          <p:cNvSpPr>
            <a:spLocks noChangeAspect="1" noChangeShapeType="1"/>
          </p:cNvSpPr>
          <p:nvPr/>
        </p:nvSpPr>
        <p:spPr bwMode="auto">
          <a:xfrm>
            <a:off x="4582939" y="3498789"/>
            <a:ext cx="0" cy="249334"/>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43" name="Line 42"/>
          <p:cNvSpPr>
            <a:spLocks noChangeAspect="1" noChangeShapeType="1"/>
          </p:cNvSpPr>
          <p:nvPr/>
        </p:nvSpPr>
        <p:spPr bwMode="auto">
          <a:xfrm>
            <a:off x="4582939" y="3498789"/>
            <a:ext cx="166223" cy="0"/>
          </a:xfrm>
          <a:prstGeom prst="line">
            <a:avLst/>
          </a:prstGeom>
          <a:noFill/>
          <a:ln w="19050">
            <a:solidFill>
              <a:srgbClr val="008000"/>
            </a:solidFill>
            <a:round/>
            <a:headEnd/>
            <a:tailEnd/>
          </a:ln>
        </p:spPr>
        <p:txBody>
          <a:bodyPr/>
          <a:lstStyle/>
          <a:p>
            <a:endParaRPr lang="zh-CN" altLang="en-US">
              <a:latin typeface="+mn-ea"/>
            </a:endParaRPr>
          </a:p>
        </p:txBody>
      </p:sp>
      <p:sp>
        <p:nvSpPr>
          <p:cNvPr id="44" name="Line 43"/>
          <p:cNvSpPr>
            <a:spLocks noChangeAspect="1" noChangeShapeType="1"/>
          </p:cNvSpPr>
          <p:nvPr/>
        </p:nvSpPr>
        <p:spPr bwMode="auto">
          <a:xfrm>
            <a:off x="4582939" y="3831235"/>
            <a:ext cx="0" cy="249334"/>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45" name="Line 44"/>
          <p:cNvSpPr>
            <a:spLocks noChangeAspect="1" noChangeShapeType="1"/>
          </p:cNvSpPr>
          <p:nvPr/>
        </p:nvSpPr>
        <p:spPr bwMode="auto">
          <a:xfrm>
            <a:off x="5746498" y="2833899"/>
            <a:ext cx="332445" cy="0"/>
          </a:xfrm>
          <a:prstGeom prst="line">
            <a:avLst/>
          </a:prstGeom>
          <a:noFill/>
          <a:ln w="19050">
            <a:solidFill>
              <a:srgbClr val="008000"/>
            </a:solidFill>
            <a:round/>
            <a:headEnd type="oval" w="med" len="med"/>
            <a:tailEnd/>
          </a:ln>
        </p:spPr>
        <p:txBody>
          <a:bodyPr/>
          <a:lstStyle/>
          <a:p>
            <a:endParaRPr lang="zh-CN" altLang="en-US">
              <a:latin typeface="+mn-ea"/>
            </a:endParaRPr>
          </a:p>
        </p:txBody>
      </p:sp>
      <p:sp>
        <p:nvSpPr>
          <p:cNvPr id="46" name="Line 45"/>
          <p:cNvSpPr>
            <a:spLocks noChangeShapeType="1"/>
          </p:cNvSpPr>
          <p:nvPr/>
        </p:nvSpPr>
        <p:spPr bwMode="auto">
          <a:xfrm>
            <a:off x="2879156" y="2335231"/>
            <a:ext cx="4155567" cy="0"/>
          </a:xfrm>
          <a:prstGeom prst="line">
            <a:avLst/>
          </a:prstGeom>
          <a:noFill/>
          <a:ln w="19050">
            <a:solidFill>
              <a:schemeClr val="tx1"/>
            </a:solidFill>
            <a:round/>
            <a:headEnd/>
            <a:tailEnd/>
          </a:ln>
        </p:spPr>
        <p:txBody>
          <a:bodyPr/>
          <a:lstStyle/>
          <a:p>
            <a:endParaRPr lang="zh-CN" altLang="en-US">
              <a:latin typeface="+mn-ea"/>
            </a:endParaRPr>
          </a:p>
        </p:txBody>
      </p:sp>
      <p:sp>
        <p:nvSpPr>
          <p:cNvPr id="47" name="Rectangle 46"/>
          <p:cNvSpPr>
            <a:spLocks noChangeArrowheads="1"/>
          </p:cNvSpPr>
          <p:nvPr/>
        </p:nvSpPr>
        <p:spPr bwMode="auto">
          <a:xfrm>
            <a:off x="5081607" y="4163681"/>
            <a:ext cx="789558" cy="502131"/>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p>
        </p:txBody>
      </p:sp>
      <p:sp>
        <p:nvSpPr>
          <p:cNvPr id="71" name="Rectangle 70"/>
          <p:cNvSpPr>
            <a:spLocks noChangeArrowheads="1"/>
          </p:cNvSpPr>
          <p:nvPr/>
        </p:nvSpPr>
        <p:spPr bwMode="auto">
          <a:xfrm>
            <a:off x="1591899" y="2210562"/>
            <a:ext cx="1329781" cy="249334"/>
          </a:xfrm>
          <a:prstGeom prst="rect">
            <a:avLst/>
          </a:prstGeom>
          <a:noFill/>
          <a:ln w="12700">
            <a:noFill/>
            <a:miter lim="800000"/>
            <a:headEnd/>
            <a:tailEnd/>
          </a:ln>
        </p:spPr>
        <p:txBody>
          <a:bodyPr lIns="12700" tIns="12700" rIns="12700" bIns="12700"/>
          <a:lstStyle/>
          <a:p>
            <a:pPr algn="just"/>
            <a:r>
              <a:rPr lang="en-US" altLang="zh-CN" sz="1600" b="1" dirty="0">
                <a:latin typeface="+mn-ea"/>
              </a:rPr>
              <a:t>X</a:t>
            </a:r>
            <a:r>
              <a:rPr lang="zh-CN" altLang="en-US" sz="1600" b="1" dirty="0">
                <a:latin typeface="+mn-ea"/>
              </a:rPr>
              <a:t>地址译码线</a:t>
            </a:r>
          </a:p>
        </p:txBody>
      </p:sp>
      <p:sp>
        <p:nvSpPr>
          <p:cNvPr id="72" name="Rectangle 71"/>
          <p:cNvSpPr>
            <a:spLocks noChangeArrowheads="1"/>
          </p:cNvSpPr>
          <p:nvPr/>
        </p:nvSpPr>
        <p:spPr bwMode="auto">
          <a:xfrm>
            <a:off x="4333605" y="5884925"/>
            <a:ext cx="1329781" cy="249334"/>
          </a:xfrm>
          <a:prstGeom prst="rect">
            <a:avLst/>
          </a:prstGeom>
          <a:noFill/>
          <a:ln w="12700">
            <a:noFill/>
            <a:miter lim="800000"/>
            <a:headEnd/>
            <a:tailEnd/>
          </a:ln>
        </p:spPr>
        <p:txBody>
          <a:bodyPr lIns="12700" tIns="12700" rIns="12700" bIns="12700"/>
          <a:lstStyle/>
          <a:p>
            <a:pPr algn="just"/>
            <a:r>
              <a:rPr lang="en-US" altLang="zh-CN" sz="1600" b="1" dirty="0">
                <a:latin typeface="+mn-ea"/>
              </a:rPr>
              <a:t>Y</a:t>
            </a:r>
            <a:r>
              <a:rPr lang="zh-CN" altLang="en-US" sz="1600" b="1" dirty="0">
                <a:latin typeface="+mn-ea"/>
              </a:rPr>
              <a:t>地址译码线</a:t>
            </a:r>
          </a:p>
        </p:txBody>
      </p:sp>
      <p:grpSp>
        <p:nvGrpSpPr>
          <p:cNvPr id="73" name="Group 72"/>
          <p:cNvGrpSpPr>
            <a:grpSpLocks/>
          </p:cNvGrpSpPr>
          <p:nvPr/>
        </p:nvGrpSpPr>
        <p:grpSpPr bwMode="auto">
          <a:xfrm>
            <a:off x="3502492" y="2335231"/>
            <a:ext cx="1662227" cy="1163559"/>
            <a:chOff x="1992" y="1680"/>
            <a:chExt cx="960" cy="672"/>
          </a:xfrm>
        </p:grpSpPr>
        <p:sp>
          <p:nvSpPr>
            <p:cNvPr id="74" name="Rectangle 73"/>
            <p:cNvSpPr>
              <a:spLocks noChangeArrowheads="1"/>
            </p:cNvSpPr>
            <p:nvPr/>
          </p:nvSpPr>
          <p:spPr bwMode="auto">
            <a:xfrm>
              <a:off x="2040" y="196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grpSp>
          <p:nvGrpSpPr>
            <p:cNvPr id="75" name="Group 74"/>
            <p:cNvGrpSpPr>
              <a:grpSpLocks/>
            </p:cNvGrpSpPr>
            <p:nvPr/>
          </p:nvGrpSpPr>
          <p:grpSpPr bwMode="auto">
            <a:xfrm>
              <a:off x="1992" y="1680"/>
              <a:ext cx="960" cy="672"/>
              <a:chOff x="1992" y="1680"/>
              <a:chExt cx="960" cy="672"/>
            </a:xfrm>
          </p:grpSpPr>
          <p:grpSp>
            <p:nvGrpSpPr>
              <p:cNvPr id="76" name="Group 75"/>
              <p:cNvGrpSpPr>
                <a:grpSpLocks noChangeAspect="1"/>
              </p:cNvGrpSpPr>
              <p:nvPr/>
            </p:nvGrpSpPr>
            <p:grpSpPr bwMode="auto">
              <a:xfrm rot="16200000" flipV="1">
                <a:off x="2016" y="1752"/>
                <a:ext cx="240" cy="192"/>
                <a:chOff x="3360" y="2544"/>
                <a:chExt cx="240" cy="192"/>
              </a:xfrm>
            </p:grpSpPr>
            <p:sp>
              <p:nvSpPr>
                <p:cNvPr id="86" name="Line 7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87" name="Line 7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88" name="Line 7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89" name="Line 7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90" name="Line 8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77" name="Group 81"/>
              <p:cNvGrpSpPr>
                <a:grpSpLocks/>
              </p:cNvGrpSpPr>
              <p:nvPr/>
            </p:nvGrpSpPr>
            <p:grpSpPr bwMode="auto">
              <a:xfrm>
                <a:off x="1992" y="1680"/>
                <a:ext cx="960" cy="672"/>
                <a:chOff x="1992" y="1680"/>
                <a:chExt cx="960" cy="672"/>
              </a:xfrm>
            </p:grpSpPr>
            <p:sp>
              <p:nvSpPr>
                <p:cNvPr id="78" name="Line 82"/>
                <p:cNvSpPr>
                  <a:spLocks noChangeAspect="1" noChangeShapeType="1"/>
                </p:cNvSpPr>
                <p:nvPr/>
              </p:nvSpPr>
              <p:spPr bwMode="auto">
                <a:xfrm>
                  <a:off x="2376" y="1968"/>
                  <a:ext cx="288" cy="0"/>
                </a:xfrm>
                <a:prstGeom prst="line">
                  <a:avLst/>
                </a:prstGeom>
                <a:noFill/>
                <a:ln w="19050">
                  <a:solidFill>
                    <a:srgbClr val="FF0000"/>
                  </a:solidFill>
                  <a:round/>
                  <a:headEnd/>
                  <a:tailEnd/>
                </a:ln>
              </p:spPr>
              <p:txBody>
                <a:bodyPr/>
                <a:lstStyle/>
                <a:p>
                  <a:endParaRPr lang="zh-CN" altLang="en-US">
                    <a:latin typeface="+mn-ea"/>
                  </a:endParaRPr>
                </a:p>
              </p:txBody>
            </p:sp>
            <p:grpSp>
              <p:nvGrpSpPr>
                <p:cNvPr id="79" name="Group 83"/>
                <p:cNvGrpSpPr>
                  <a:grpSpLocks/>
                </p:cNvGrpSpPr>
                <p:nvPr/>
              </p:nvGrpSpPr>
              <p:grpSpPr bwMode="auto">
                <a:xfrm>
                  <a:off x="1992" y="1680"/>
                  <a:ext cx="960" cy="672"/>
                  <a:chOff x="1992" y="1680"/>
                  <a:chExt cx="960" cy="672"/>
                </a:xfrm>
              </p:grpSpPr>
              <p:sp>
                <p:nvSpPr>
                  <p:cNvPr id="80" name="Line 84"/>
                  <p:cNvSpPr>
                    <a:spLocks noChangeAspect="1" noChangeShapeType="1"/>
                  </p:cNvSpPr>
                  <p:nvPr/>
                </p:nvSpPr>
                <p:spPr bwMode="auto">
                  <a:xfrm>
                    <a:off x="2376" y="1968"/>
                    <a:ext cx="0" cy="336"/>
                  </a:xfrm>
                  <a:prstGeom prst="line">
                    <a:avLst/>
                  </a:prstGeom>
                  <a:noFill/>
                  <a:ln w="19050">
                    <a:solidFill>
                      <a:srgbClr val="FF0000"/>
                    </a:solidFill>
                    <a:round/>
                    <a:headEnd/>
                    <a:tailEnd/>
                  </a:ln>
                </p:spPr>
                <p:txBody>
                  <a:bodyPr/>
                  <a:lstStyle/>
                  <a:p>
                    <a:endParaRPr lang="zh-CN" altLang="en-US">
                      <a:latin typeface="+mn-ea"/>
                    </a:endParaRPr>
                  </a:p>
                </p:txBody>
              </p:sp>
              <p:sp>
                <p:nvSpPr>
                  <p:cNvPr id="81" name="Line 85"/>
                  <p:cNvSpPr>
                    <a:spLocks noChangeAspect="1" noChangeShapeType="1"/>
                  </p:cNvSpPr>
                  <p:nvPr/>
                </p:nvSpPr>
                <p:spPr bwMode="auto">
                  <a:xfrm>
                    <a:off x="2184" y="1968"/>
                    <a:ext cx="192" cy="0"/>
                  </a:xfrm>
                  <a:prstGeom prst="line">
                    <a:avLst/>
                  </a:prstGeom>
                  <a:noFill/>
                  <a:ln w="19050">
                    <a:solidFill>
                      <a:srgbClr val="FF0000"/>
                    </a:solidFill>
                    <a:round/>
                    <a:headEnd/>
                    <a:tailEnd type="oval" w="med" len="med"/>
                  </a:ln>
                </p:spPr>
                <p:txBody>
                  <a:bodyPr/>
                  <a:lstStyle/>
                  <a:p>
                    <a:endParaRPr lang="zh-CN" altLang="en-US">
                      <a:latin typeface="+mn-ea"/>
                    </a:endParaRPr>
                  </a:p>
                </p:txBody>
              </p:sp>
              <p:sp>
                <p:nvSpPr>
                  <p:cNvPr id="82" name="Line 86"/>
                  <p:cNvSpPr>
                    <a:spLocks noChangeShapeType="1"/>
                  </p:cNvSpPr>
                  <p:nvPr/>
                </p:nvSpPr>
                <p:spPr bwMode="auto">
                  <a:xfrm flipH="1">
                    <a:off x="1992" y="1968"/>
                    <a:ext cx="96"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83" name="Line 87"/>
                  <p:cNvSpPr>
                    <a:spLocks noChangeShapeType="1"/>
                  </p:cNvSpPr>
                  <p:nvPr/>
                </p:nvSpPr>
                <p:spPr bwMode="auto">
                  <a:xfrm>
                    <a:off x="2136" y="1680"/>
                    <a:ext cx="0" cy="48"/>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84" name="Line 88"/>
                  <p:cNvSpPr>
                    <a:spLocks noChangeShapeType="1"/>
                  </p:cNvSpPr>
                  <p:nvPr/>
                </p:nvSpPr>
                <p:spPr bwMode="auto">
                  <a:xfrm>
                    <a:off x="2664" y="1968"/>
                    <a:ext cx="288" cy="384"/>
                  </a:xfrm>
                  <a:prstGeom prst="line">
                    <a:avLst/>
                  </a:prstGeom>
                  <a:noFill/>
                  <a:ln w="19050">
                    <a:solidFill>
                      <a:srgbClr val="FF0000"/>
                    </a:solidFill>
                    <a:round/>
                    <a:headEnd/>
                    <a:tailEnd/>
                  </a:ln>
                </p:spPr>
                <p:txBody>
                  <a:bodyPr/>
                  <a:lstStyle/>
                  <a:p>
                    <a:endParaRPr lang="zh-CN" altLang="en-US">
                      <a:latin typeface="+mn-ea"/>
                    </a:endParaRPr>
                  </a:p>
                </p:txBody>
              </p:sp>
              <p:sp>
                <p:nvSpPr>
                  <p:cNvPr id="85" name="Rectangle 89"/>
                  <p:cNvSpPr>
                    <a:spLocks noChangeArrowheads="1"/>
                  </p:cNvSpPr>
                  <p:nvPr/>
                </p:nvSpPr>
                <p:spPr bwMode="auto">
                  <a:xfrm>
                    <a:off x="2352" y="1776"/>
                    <a:ext cx="144"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mn-ea"/>
                      </a:rPr>
                      <a:t>A</a:t>
                    </a:r>
                  </a:p>
                </p:txBody>
              </p:sp>
            </p:grpSp>
          </p:grpSp>
        </p:grpSp>
      </p:grpSp>
      <p:sp>
        <p:nvSpPr>
          <p:cNvPr id="91" name="Rectangle 90"/>
          <p:cNvSpPr>
            <a:spLocks noChangeArrowheads="1"/>
          </p:cNvSpPr>
          <p:nvPr/>
        </p:nvSpPr>
        <p:spPr bwMode="auto">
          <a:xfrm>
            <a:off x="4292049" y="3748124"/>
            <a:ext cx="332445" cy="33244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01" name="Line 100"/>
          <p:cNvSpPr>
            <a:spLocks noChangeAspect="1" noChangeShapeType="1"/>
          </p:cNvSpPr>
          <p:nvPr/>
        </p:nvSpPr>
        <p:spPr bwMode="auto">
          <a:xfrm>
            <a:off x="5330941" y="2833899"/>
            <a:ext cx="415557" cy="0"/>
          </a:xfrm>
          <a:prstGeom prst="line">
            <a:avLst/>
          </a:prstGeom>
          <a:noFill/>
          <a:ln w="19050">
            <a:solidFill>
              <a:srgbClr val="008000"/>
            </a:solidFill>
            <a:round/>
            <a:headEnd/>
            <a:tailEnd/>
          </a:ln>
        </p:spPr>
        <p:txBody>
          <a:bodyPr/>
          <a:lstStyle/>
          <a:p>
            <a:endParaRPr lang="zh-CN" altLang="en-US">
              <a:latin typeface="+mn-ea"/>
            </a:endParaRPr>
          </a:p>
        </p:txBody>
      </p:sp>
      <p:sp>
        <p:nvSpPr>
          <p:cNvPr id="102" name="Rectangle 101"/>
          <p:cNvSpPr>
            <a:spLocks noChangeArrowheads="1"/>
          </p:cNvSpPr>
          <p:nvPr/>
        </p:nvSpPr>
        <p:spPr bwMode="auto">
          <a:xfrm>
            <a:off x="5621831" y="2501453"/>
            <a:ext cx="249334" cy="332445"/>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mn-ea"/>
              </a:rPr>
              <a:t>B</a:t>
            </a:r>
          </a:p>
        </p:txBody>
      </p:sp>
      <p:grpSp>
        <p:nvGrpSpPr>
          <p:cNvPr id="103" name="Group 102"/>
          <p:cNvGrpSpPr>
            <a:grpSpLocks/>
          </p:cNvGrpSpPr>
          <p:nvPr/>
        </p:nvGrpSpPr>
        <p:grpSpPr bwMode="auto">
          <a:xfrm>
            <a:off x="5040051" y="2833899"/>
            <a:ext cx="1122003" cy="1246670"/>
            <a:chOff x="2880" y="1968"/>
            <a:chExt cx="648" cy="720"/>
          </a:xfrm>
        </p:grpSpPr>
        <p:sp>
          <p:nvSpPr>
            <p:cNvPr id="104" name="Line 103"/>
            <p:cNvSpPr>
              <a:spLocks noChangeAspect="1" noChangeShapeType="1"/>
            </p:cNvSpPr>
            <p:nvPr/>
          </p:nvSpPr>
          <p:spPr bwMode="auto">
            <a:xfrm>
              <a:off x="3288" y="1968"/>
              <a:ext cx="0" cy="336"/>
            </a:xfrm>
            <a:prstGeom prst="line">
              <a:avLst/>
            </a:prstGeom>
            <a:noFill/>
            <a:ln w="19050">
              <a:solidFill>
                <a:srgbClr val="008000"/>
              </a:solidFill>
              <a:round/>
              <a:headEnd/>
              <a:tailEnd/>
            </a:ln>
          </p:spPr>
          <p:txBody>
            <a:bodyPr/>
            <a:lstStyle/>
            <a:p>
              <a:endParaRPr lang="zh-CN" altLang="en-US">
                <a:latin typeface="+mn-ea"/>
              </a:endParaRPr>
            </a:p>
          </p:txBody>
        </p:sp>
        <p:grpSp>
          <p:nvGrpSpPr>
            <p:cNvPr id="105" name="Group 104"/>
            <p:cNvGrpSpPr>
              <a:grpSpLocks noChangeAspect="1"/>
            </p:cNvGrpSpPr>
            <p:nvPr/>
          </p:nvGrpSpPr>
          <p:grpSpPr bwMode="auto">
            <a:xfrm>
              <a:off x="3048" y="2256"/>
              <a:ext cx="240" cy="192"/>
              <a:chOff x="4032" y="2544"/>
              <a:chExt cx="240" cy="192"/>
            </a:xfrm>
          </p:grpSpPr>
          <p:sp>
            <p:nvSpPr>
              <p:cNvPr id="115" name="Line 10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latin typeface="+mn-ea"/>
                </a:endParaRPr>
              </a:p>
            </p:txBody>
          </p:sp>
          <p:sp>
            <p:nvSpPr>
              <p:cNvPr id="116" name="Line 10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latin typeface="+mn-ea"/>
                </a:endParaRPr>
              </a:p>
            </p:txBody>
          </p:sp>
          <p:sp>
            <p:nvSpPr>
              <p:cNvPr id="117" name="Line 10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8" name="Line 10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9" name="Line 10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latin typeface="+mn-ea"/>
                </a:endParaRPr>
              </a:p>
            </p:txBody>
          </p:sp>
        </p:grpSp>
        <p:sp>
          <p:nvSpPr>
            <p:cNvPr id="106" name="Line 110"/>
            <p:cNvSpPr>
              <a:spLocks noChangeAspect="1" noChangeShapeType="1"/>
            </p:cNvSpPr>
            <p:nvPr/>
          </p:nvSpPr>
          <p:spPr bwMode="auto">
            <a:xfrm>
              <a:off x="3288" y="2400"/>
              <a:ext cx="0" cy="288"/>
            </a:xfrm>
            <a:prstGeom prst="line">
              <a:avLst/>
            </a:prstGeom>
            <a:noFill/>
            <a:ln w="19050">
              <a:solidFill>
                <a:srgbClr val="008000"/>
              </a:solidFill>
              <a:round/>
              <a:headEnd/>
              <a:tailEnd/>
            </a:ln>
          </p:spPr>
          <p:txBody>
            <a:bodyPr/>
            <a:lstStyle/>
            <a:p>
              <a:endParaRPr lang="zh-CN" altLang="en-US">
                <a:latin typeface="+mn-ea"/>
              </a:endParaRPr>
            </a:p>
          </p:txBody>
        </p:sp>
        <p:sp>
          <p:nvSpPr>
            <p:cNvPr id="107" name="Rectangle 111"/>
            <p:cNvSpPr>
              <a:spLocks noChangeArrowheads="1"/>
            </p:cNvSpPr>
            <p:nvPr/>
          </p:nvSpPr>
          <p:spPr bwMode="auto">
            <a:xfrm>
              <a:off x="3384" y="230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108" name="Group 112"/>
            <p:cNvGrpSpPr>
              <a:grpSpLocks/>
            </p:cNvGrpSpPr>
            <p:nvPr/>
          </p:nvGrpSpPr>
          <p:grpSpPr bwMode="auto">
            <a:xfrm>
              <a:off x="3000" y="2496"/>
              <a:ext cx="96" cy="48"/>
              <a:chOff x="3888" y="2832"/>
              <a:chExt cx="96" cy="48"/>
            </a:xfrm>
          </p:grpSpPr>
          <p:sp>
            <p:nvSpPr>
              <p:cNvPr id="113" name="Line 113"/>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14" name="Line 114"/>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09"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110" name="Line 116"/>
            <p:cNvSpPr>
              <a:spLocks noChangeAspect="1" noChangeShapeType="1"/>
            </p:cNvSpPr>
            <p:nvPr/>
          </p:nvSpPr>
          <p:spPr bwMode="auto">
            <a:xfrm>
              <a:off x="3048" y="2544"/>
              <a:ext cx="0" cy="144"/>
            </a:xfrm>
            <a:prstGeom prst="line">
              <a:avLst/>
            </a:prstGeom>
            <a:noFill/>
            <a:ln w="19050">
              <a:solidFill>
                <a:srgbClr val="008000"/>
              </a:solidFill>
              <a:round/>
              <a:headEnd/>
              <a:tailEnd type="oval" w="med" len="med"/>
            </a:ln>
          </p:spPr>
          <p:txBody>
            <a:bodyPr/>
            <a:lstStyle/>
            <a:p>
              <a:endParaRPr lang="zh-CN" altLang="en-US">
                <a:latin typeface="+mn-ea"/>
              </a:endParaRPr>
            </a:p>
          </p:txBody>
        </p:sp>
        <p:sp>
          <p:nvSpPr>
            <p:cNvPr id="111" name="Line 117"/>
            <p:cNvSpPr>
              <a:spLocks noChangeAspect="1" noChangeShapeType="1"/>
            </p:cNvSpPr>
            <p:nvPr/>
          </p:nvSpPr>
          <p:spPr bwMode="auto">
            <a:xfrm>
              <a:off x="2952" y="2352"/>
              <a:ext cx="96" cy="0"/>
            </a:xfrm>
            <a:prstGeom prst="line">
              <a:avLst/>
            </a:prstGeom>
            <a:noFill/>
            <a:ln w="19050">
              <a:solidFill>
                <a:srgbClr val="FF0000"/>
              </a:solidFill>
              <a:round/>
              <a:headEnd/>
              <a:tailEnd/>
            </a:ln>
          </p:spPr>
          <p:txBody>
            <a:bodyPr/>
            <a:lstStyle/>
            <a:p>
              <a:endParaRPr lang="zh-CN" altLang="en-US">
                <a:latin typeface="+mn-ea"/>
              </a:endParaRPr>
            </a:p>
          </p:txBody>
        </p:sp>
        <p:sp>
          <p:nvSpPr>
            <p:cNvPr id="112" name="Rectangle 118"/>
            <p:cNvSpPr>
              <a:spLocks noChangeArrowheads="1"/>
            </p:cNvSpPr>
            <p:nvPr/>
          </p:nvSpPr>
          <p:spPr bwMode="auto">
            <a:xfrm>
              <a:off x="2880" y="24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grpSp>
      <p:grpSp>
        <p:nvGrpSpPr>
          <p:cNvPr id="150" name="组合 149"/>
          <p:cNvGrpSpPr/>
          <p:nvPr/>
        </p:nvGrpSpPr>
        <p:grpSpPr>
          <a:xfrm>
            <a:off x="2338933" y="4077111"/>
            <a:ext cx="5320858" cy="947124"/>
            <a:chOff x="3291433" y="3975511"/>
            <a:chExt cx="5320858" cy="947124"/>
          </a:xfrm>
        </p:grpSpPr>
        <p:grpSp>
          <p:nvGrpSpPr>
            <p:cNvPr id="92" name="Group 91"/>
            <p:cNvGrpSpPr>
              <a:grpSpLocks/>
            </p:cNvGrpSpPr>
            <p:nvPr/>
          </p:nvGrpSpPr>
          <p:grpSpPr bwMode="auto">
            <a:xfrm>
              <a:off x="3291433" y="3975511"/>
              <a:ext cx="5320858" cy="947124"/>
              <a:chOff x="1320" y="2686"/>
              <a:chExt cx="3073" cy="547"/>
            </a:xfrm>
          </p:grpSpPr>
          <p:sp>
            <p:nvSpPr>
              <p:cNvPr id="97" name="Line 98"/>
              <p:cNvSpPr>
                <a:spLocks noChangeAspect="1" noChangeShapeType="1"/>
              </p:cNvSpPr>
              <p:nvPr/>
            </p:nvSpPr>
            <p:spPr bwMode="auto">
              <a:xfrm>
                <a:off x="1800" y="2878"/>
                <a:ext cx="0" cy="144"/>
              </a:xfrm>
              <a:prstGeom prst="line">
                <a:avLst/>
              </a:prstGeom>
              <a:noFill/>
              <a:ln w="19050">
                <a:solidFill>
                  <a:srgbClr val="00B050"/>
                </a:solidFill>
                <a:round/>
                <a:headEnd/>
                <a:tailEnd type="oval" w="med" len="med"/>
              </a:ln>
            </p:spPr>
            <p:txBody>
              <a:bodyPr/>
              <a:lstStyle/>
              <a:p>
                <a:endParaRPr lang="zh-CN" altLang="en-US">
                  <a:latin typeface="+mn-ea"/>
                </a:endParaRPr>
              </a:p>
            </p:txBody>
          </p:sp>
          <p:sp>
            <p:nvSpPr>
              <p:cNvPr id="93" name="Rectangle 92"/>
              <p:cNvSpPr>
                <a:spLocks noChangeArrowheads="1"/>
              </p:cNvSpPr>
              <p:nvPr/>
            </p:nvSpPr>
            <p:spPr bwMode="auto">
              <a:xfrm>
                <a:off x="1320" y="2926"/>
                <a:ext cx="456" cy="290"/>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grpSp>
            <p:nvGrpSpPr>
              <p:cNvPr id="94" name="Group 93"/>
              <p:cNvGrpSpPr>
                <a:grpSpLocks/>
              </p:cNvGrpSpPr>
              <p:nvPr/>
            </p:nvGrpSpPr>
            <p:grpSpPr bwMode="auto">
              <a:xfrm>
                <a:off x="1752" y="2830"/>
                <a:ext cx="96" cy="48"/>
                <a:chOff x="3888" y="2832"/>
                <a:chExt cx="96" cy="48"/>
              </a:xfrm>
            </p:grpSpPr>
            <p:sp>
              <p:nvSpPr>
                <p:cNvPr id="99" name="Line 94"/>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00" name="Line 95"/>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95" name="Line 96"/>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96" name="Line 97"/>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a:latin typeface="+mn-ea"/>
                </a:endParaRPr>
              </a:p>
            </p:txBody>
          </p:sp>
          <p:sp>
            <p:nvSpPr>
              <p:cNvPr id="98" name="Rectangle 99"/>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57" name="Rectangle 92"/>
              <p:cNvSpPr>
                <a:spLocks noChangeArrowheads="1"/>
              </p:cNvSpPr>
              <p:nvPr/>
            </p:nvSpPr>
            <p:spPr bwMode="auto">
              <a:xfrm>
                <a:off x="3937" y="2943"/>
                <a:ext cx="456" cy="290"/>
              </a:xfrm>
              <a:prstGeom prst="rect">
                <a:avLst/>
              </a:prstGeom>
              <a:noFill/>
              <a:ln w="12700">
                <a:noFill/>
                <a:miter lim="800000"/>
                <a:headEnd/>
                <a:tailEnd/>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p>
            </p:txBody>
          </p:sp>
        </p:grpSp>
        <p:grpSp>
          <p:nvGrpSpPr>
            <p:cNvPr id="121" name="Group 120"/>
            <p:cNvGrpSpPr>
              <a:grpSpLocks/>
            </p:cNvGrpSpPr>
            <p:nvPr/>
          </p:nvGrpSpPr>
          <p:grpSpPr bwMode="auto">
            <a:xfrm>
              <a:off x="7363889" y="3978969"/>
              <a:ext cx="789558" cy="581779"/>
              <a:chOff x="3672" y="2688"/>
              <a:chExt cx="456" cy="336"/>
            </a:xfrm>
          </p:grpSpPr>
          <p:sp>
            <p:nvSpPr>
              <p:cNvPr id="124" name="Line 125"/>
              <p:cNvSpPr>
                <a:spLocks noChangeAspect="1" noChangeShapeType="1"/>
              </p:cNvSpPr>
              <p:nvPr/>
            </p:nvSpPr>
            <p:spPr bwMode="auto">
              <a:xfrm>
                <a:off x="3864" y="2880"/>
                <a:ext cx="0" cy="144"/>
              </a:xfrm>
              <a:prstGeom prst="line">
                <a:avLst/>
              </a:prstGeom>
              <a:noFill/>
              <a:ln w="19050">
                <a:solidFill>
                  <a:srgbClr val="00B050"/>
                </a:solidFill>
                <a:round/>
                <a:headEnd/>
                <a:tailEnd type="oval" w="med" len="med"/>
              </a:ln>
            </p:spPr>
            <p:txBody>
              <a:bodyPr/>
              <a:lstStyle/>
              <a:p>
                <a:endParaRPr lang="zh-CN" altLang="en-US">
                  <a:latin typeface="+mn-ea"/>
                </a:endParaRPr>
              </a:p>
            </p:txBody>
          </p:sp>
          <p:grpSp>
            <p:nvGrpSpPr>
              <p:cNvPr id="122" name="Group 121"/>
              <p:cNvGrpSpPr>
                <a:grpSpLocks/>
              </p:cNvGrpSpPr>
              <p:nvPr/>
            </p:nvGrpSpPr>
            <p:grpSpPr bwMode="auto">
              <a:xfrm>
                <a:off x="3816" y="2832"/>
                <a:ext cx="96" cy="48"/>
                <a:chOff x="3888" y="2832"/>
                <a:chExt cx="96" cy="48"/>
              </a:xfrm>
            </p:grpSpPr>
            <p:sp>
              <p:nvSpPr>
                <p:cNvPr id="127" name="Line 12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latin typeface="+mn-ea"/>
                  </a:endParaRPr>
                </a:p>
              </p:txBody>
            </p:sp>
            <p:sp>
              <p:nvSpPr>
                <p:cNvPr id="128" name="Line 12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latin typeface="+mn-ea"/>
                  </a:endParaRPr>
                </a:p>
              </p:txBody>
            </p:sp>
          </p:grpSp>
          <p:sp>
            <p:nvSpPr>
              <p:cNvPr id="123" name="Line 124"/>
              <p:cNvSpPr>
                <a:spLocks noChangeAspect="1" noChangeShapeType="1"/>
              </p:cNvSpPr>
              <p:nvPr/>
            </p:nvSpPr>
            <p:spPr bwMode="auto">
              <a:xfrm>
                <a:off x="3864" y="2688"/>
                <a:ext cx="0" cy="144"/>
              </a:xfrm>
              <a:prstGeom prst="line">
                <a:avLst/>
              </a:prstGeom>
              <a:noFill/>
              <a:ln w="19050">
                <a:solidFill>
                  <a:schemeClr val="tx1"/>
                </a:solidFill>
                <a:round/>
                <a:headEnd/>
                <a:tailEnd/>
              </a:ln>
            </p:spPr>
            <p:txBody>
              <a:bodyPr/>
              <a:lstStyle/>
              <a:p>
                <a:endParaRPr lang="zh-CN" altLang="en-US">
                  <a:latin typeface="+mn-ea"/>
                </a:endParaRPr>
              </a:p>
            </p:txBody>
          </p:sp>
          <p:sp>
            <p:nvSpPr>
              <p:cNvPr id="125" name="Line 126"/>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a:latin typeface="+mn-ea"/>
                </a:endParaRPr>
              </a:p>
            </p:txBody>
          </p:sp>
          <p:sp>
            <p:nvSpPr>
              <p:cNvPr id="126" name="Rectangle 127"/>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grpSp>
      </p:grpSp>
      <p:grpSp>
        <p:nvGrpSpPr>
          <p:cNvPr id="143" name="Group 143"/>
          <p:cNvGrpSpPr>
            <a:grpSpLocks/>
          </p:cNvGrpSpPr>
          <p:nvPr/>
        </p:nvGrpSpPr>
        <p:grpSpPr bwMode="auto">
          <a:xfrm>
            <a:off x="6203610" y="4606941"/>
            <a:ext cx="249334" cy="332445"/>
            <a:chOff x="5040" y="2688"/>
            <a:chExt cx="144" cy="192"/>
          </a:xfrm>
        </p:grpSpPr>
        <p:sp>
          <p:nvSpPr>
            <p:cNvPr id="144" name="Rectangle 144"/>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145" name="Line 14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latin typeface="+mn-ea"/>
              </a:endParaRPr>
            </a:p>
          </p:txBody>
        </p:sp>
      </p:grpSp>
      <p:grpSp>
        <p:nvGrpSpPr>
          <p:cNvPr id="3" name="组合 2"/>
          <p:cNvGrpSpPr/>
          <p:nvPr/>
        </p:nvGrpSpPr>
        <p:grpSpPr>
          <a:xfrm>
            <a:off x="2920712" y="1098950"/>
            <a:ext cx="5028237" cy="1734947"/>
            <a:chOff x="3873212" y="997350"/>
            <a:chExt cx="5028237" cy="1734947"/>
          </a:xfrm>
        </p:grpSpPr>
        <p:grpSp>
          <p:nvGrpSpPr>
            <p:cNvPr id="49" name="Group 48"/>
            <p:cNvGrpSpPr>
              <a:grpSpLocks/>
            </p:cNvGrpSpPr>
            <p:nvPr/>
          </p:nvGrpSpPr>
          <p:grpSpPr bwMode="auto">
            <a:xfrm>
              <a:off x="3873212" y="997350"/>
              <a:ext cx="5028237" cy="999067"/>
              <a:chOff x="1656" y="966"/>
              <a:chExt cx="2904" cy="577"/>
            </a:xfrm>
          </p:grpSpPr>
          <p:grpSp>
            <p:nvGrpSpPr>
              <p:cNvPr id="50" name="Group 49"/>
              <p:cNvGrpSpPr>
                <a:grpSpLocks/>
              </p:cNvGrpSpPr>
              <p:nvPr/>
            </p:nvGrpSpPr>
            <p:grpSpPr bwMode="auto">
              <a:xfrm>
                <a:off x="1752" y="1248"/>
                <a:ext cx="2160" cy="192"/>
                <a:chOff x="1752" y="1248"/>
                <a:chExt cx="2160" cy="192"/>
              </a:xfrm>
            </p:grpSpPr>
            <p:grpSp>
              <p:nvGrpSpPr>
                <p:cNvPr id="59" name="Group 50"/>
                <p:cNvGrpSpPr>
                  <a:grpSpLocks noChangeAspect="1"/>
                </p:cNvGrpSpPr>
                <p:nvPr/>
              </p:nvGrpSpPr>
              <p:grpSpPr bwMode="auto">
                <a:xfrm>
                  <a:off x="1752" y="1248"/>
                  <a:ext cx="240" cy="192"/>
                  <a:chOff x="4032" y="2544"/>
                  <a:chExt cx="240" cy="192"/>
                </a:xfrm>
              </p:grpSpPr>
              <p:sp>
                <p:nvSpPr>
                  <p:cNvPr id="66" name="Line 51"/>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7" name="Line 52"/>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8" name="Line 53"/>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9" name="Line 54"/>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70" name="Line 55"/>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60" name="Group 56"/>
                <p:cNvGrpSpPr>
                  <a:grpSpLocks noChangeAspect="1"/>
                </p:cNvGrpSpPr>
                <p:nvPr/>
              </p:nvGrpSpPr>
              <p:grpSpPr bwMode="auto">
                <a:xfrm>
                  <a:off x="3672" y="1248"/>
                  <a:ext cx="240" cy="192"/>
                  <a:chOff x="3360" y="2544"/>
                  <a:chExt cx="240" cy="192"/>
                </a:xfrm>
              </p:grpSpPr>
              <p:sp>
                <p:nvSpPr>
                  <p:cNvPr id="61" name="Line 5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62" name="Line 5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63" name="Line 5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4" name="Line 6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65" name="Line 6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51" name="Line 62"/>
              <p:cNvSpPr>
                <a:spLocks noChangeShapeType="1"/>
              </p:cNvSpPr>
              <p:nvPr/>
            </p:nvSpPr>
            <p:spPr bwMode="auto">
              <a:xfrm>
                <a:off x="1992" y="11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52" name="Line 63"/>
              <p:cNvSpPr>
                <a:spLocks noChangeShapeType="1"/>
              </p:cNvSpPr>
              <p:nvPr/>
            </p:nvSpPr>
            <p:spPr bwMode="auto">
              <a:xfrm>
                <a:off x="3672" y="1152"/>
                <a:ext cx="0" cy="144"/>
              </a:xfrm>
              <a:prstGeom prst="line">
                <a:avLst/>
              </a:prstGeom>
              <a:noFill/>
              <a:ln w="19050">
                <a:solidFill>
                  <a:srgbClr val="FF0000"/>
                </a:solidFill>
                <a:round/>
                <a:headEnd type="oval" w="med" len="med"/>
                <a:tailEnd/>
              </a:ln>
            </p:spPr>
            <p:txBody>
              <a:bodyPr/>
              <a:lstStyle/>
              <a:p>
                <a:endParaRPr lang="zh-CN" altLang="en-US">
                  <a:latin typeface="+mn-ea"/>
                </a:endParaRPr>
              </a:p>
            </p:txBody>
          </p:sp>
          <p:sp>
            <p:nvSpPr>
              <p:cNvPr id="53" name="Line 64"/>
              <p:cNvSpPr>
                <a:spLocks noChangeShapeType="1"/>
              </p:cNvSpPr>
              <p:nvPr/>
            </p:nvSpPr>
            <p:spPr bwMode="auto">
              <a:xfrm flipH="1">
                <a:off x="1656" y="1344"/>
                <a:ext cx="96"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54" name="Line 65"/>
              <p:cNvSpPr>
                <a:spLocks noChangeShapeType="1"/>
              </p:cNvSpPr>
              <p:nvPr/>
            </p:nvSpPr>
            <p:spPr bwMode="auto">
              <a:xfrm flipH="1">
                <a:off x="3912" y="1344"/>
                <a:ext cx="96" cy="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55" name="Rectangle 66"/>
              <p:cNvSpPr>
                <a:spLocks noChangeArrowheads="1"/>
              </p:cNvSpPr>
              <p:nvPr/>
            </p:nvSpPr>
            <p:spPr bwMode="auto">
              <a:xfrm>
                <a:off x="4104" y="1253"/>
                <a:ext cx="456" cy="290"/>
              </a:xfrm>
              <a:prstGeom prst="rect">
                <a:avLst/>
              </a:prstGeom>
              <a:noFill/>
              <a:ln w="12700">
                <a:noFill/>
                <a:miter lim="800000"/>
                <a:headEnd/>
                <a:tailEnd/>
              </a:ln>
            </p:spPr>
            <p:txBody>
              <a:bodyPr lIns="12700" tIns="12700" rIns="12700" bIns="12700"/>
              <a:lstStyle/>
              <a:p>
                <a:pPr algn="just"/>
                <a:r>
                  <a:rPr lang="zh-CN" altLang="en-US" sz="1600" dirty="0">
                    <a:solidFill>
                      <a:schemeClr val="folHlink"/>
                    </a:solidFill>
                    <a:latin typeface="+mn-ea"/>
                  </a:rPr>
                  <a:t>预充</a:t>
                </a:r>
              </a:p>
            </p:txBody>
          </p:sp>
          <p:sp>
            <p:nvSpPr>
              <p:cNvPr id="56" name="Rectangle 67"/>
              <p:cNvSpPr>
                <a:spLocks noChangeArrowheads="1"/>
              </p:cNvSpPr>
              <p:nvPr/>
            </p:nvSpPr>
            <p:spPr bwMode="auto">
              <a:xfrm>
                <a:off x="3432" y="124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57" name="Rectangle 68"/>
              <p:cNvSpPr>
                <a:spLocks noChangeArrowheads="1"/>
              </p:cNvSpPr>
              <p:nvPr/>
            </p:nvSpPr>
            <p:spPr bwMode="auto">
              <a:xfrm>
                <a:off x="2040" y="1296"/>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9</a:t>
                </a:r>
                <a:endParaRPr lang="en-US" altLang="zh-CN" sz="1600" dirty="0">
                  <a:solidFill>
                    <a:schemeClr val="folHlink"/>
                  </a:solidFill>
                  <a:latin typeface="+mn-ea"/>
                </a:endParaRPr>
              </a:p>
            </p:txBody>
          </p:sp>
          <p:sp>
            <p:nvSpPr>
              <p:cNvPr id="58" name="Rectangle 69"/>
              <p:cNvSpPr>
                <a:spLocks noChangeArrowheads="1"/>
              </p:cNvSpPr>
              <p:nvPr/>
            </p:nvSpPr>
            <p:spPr bwMode="auto">
              <a:xfrm>
                <a:off x="3462" y="990"/>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sp>
            <p:nvSpPr>
              <p:cNvPr id="149" name="Rectangle 69"/>
              <p:cNvSpPr>
                <a:spLocks noChangeArrowheads="1"/>
              </p:cNvSpPr>
              <p:nvPr/>
            </p:nvSpPr>
            <p:spPr bwMode="auto">
              <a:xfrm>
                <a:off x="1920" y="966"/>
                <a:ext cx="192" cy="192"/>
              </a:xfrm>
              <a:prstGeom prst="rect">
                <a:avLst/>
              </a:prstGeom>
              <a:noFill/>
              <a:ln w="12700">
                <a:noFill/>
                <a:miter lim="800000"/>
                <a:headEnd/>
                <a:tailEnd/>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grpSp>
        <p:sp>
          <p:nvSpPr>
            <p:cNvPr id="147" name="Line 19"/>
            <p:cNvSpPr>
              <a:spLocks noChangeShapeType="1"/>
            </p:cNvSpPr>
            <p:nvPr/>
          </p:nvSpPr>
          <p:spPr bwMode="auto">
            <a:xfrm>
              <a:off x="7363888" y="1734962"/>
              <a:ext cx="0" cy="997335"/>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48" name="Line 18"/>
            <p:cNvSpPr>
              <a:spLocks noChangeShapeType="1"/>
            </p:cNvSpPr>
            <p:nvPr/>
          </p:nvSpPr>
          <p:spPr bwMode="auto">
            <a:xfrm>
              <a:off x="4454991" y="1734961"/>
              <a:ext cx="0" cy="997336"/>
            </a:xfrm>
            <a:prstGeom prst="line">
              <a:avLst/>
            </a:prstGeom>
            <a:noFill/>
            <a:ln w="19050" cap="sq">
              <a:solidFill>
                <a:schemeClr val="tx1"/>
              </a:solidFill>
              <a:miter lim="800000"/>
              <a:headEnd/>
              <a:tailEnd/>
            </a:ln>
          </p:spPr>
          <p:txBody>
            <a:bodyPr/>
            <a:lstStyle/>
            <a:p>
              <a:endParaRPr lang="zh-CN" altLang="en-US">
                <a:latin typeface="+mn-ea"/>
              </a:endParaRPr>
            </a:p>
          </p:txBody>
        </p:sp>
      </p:grpSp>
      <p:grpSp>
        <p:nvGrpSpPr>
          <p:cNvPr id="153" name="组合 152"/>
          <p:cNvGrpSpPr/>
          <p:nvPr/>
        </p:nvGrpSpPr>
        <p:grpSpPr>
          <a:xfrm>
            <a:off x="3834937" y="3332567"/>
            <a:ext cx="872669" cy="744540"/>
            <a:chOff x="4787437" y="3230967"/>
            <a:chExt cx="872669" cy="744540"/>
          </a:xfrm>
        </p:grpSpPr>
        <p:sp>
          <p:nvSpPr>
            <p:cNvPr id="35" name="Rectangle 34"/>
            <p:cNvSpPr>
              <a:spLocks noChangeArrowheads="1"/>
            </p:cNvSpPr>
            <p:nvPr/>
          </p:nvSpPr>
          <p:spPr bwMode="auto">
            <a:xfrm>
              <a:off x="4787437" y="3314078"/>
              <a:ext cx="249334" cy="332445"/>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52" name="组合 151"/>
            <p:cNvGrpSpPr/>
            <p:nvPr/>
          </p:nvGrpSpPr>
          <p:grpSpPr>
            <a:xfrm>
              <a:off x="5119882" y="3230967"/>
              <a:ext cx="540224" cy="744540"/>
              <a:chOff x="5119882" y="3230967"/>
              <a:chExt cx="540224" cy="744540"/>
            </a:xfrm>
          </p:grpSpPr>
          <p:grpSp>
            <p:nvGrpSpPr>
              <p:cNvPr id="4" name="Group 3"/>
              <p:cNvGrpSpPr>
                <a:grpSpLocks noChangeAspect="1"/>
              </p:cNvGrpSpPr>
              <p:nvPr/>
            </p:nvGrpSpPr>
            <p:grpSpPr bwMode="auto">
              <a:xfrm>
                <a:off x="5119882" y="3230967"/>
                <a:ext cx="415557" cy="332445"/>
                <a:chOff x="3360" y="2544"/>
                <a:chExt cx="240" cy="192"/>
              </a:xfrm>
            </p:grpSpPr>
            <p:sp>
              <p:nvSpPr>
                <p:cNvPr id="5" name="Line 4"/>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latin typeface="+mn-ea"/>
                  </a:endParaRPr>
                </a:p>
              </p:txBody>
            </p:sp>
            <p:sp>
              <p:nvSpPr>
                <p:cNvPr id="6" name="Line 5"/>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latin typeface="+mn-ea"/>
                  </a:endParaRPr>
                </a:p>
              </p:txBody>
            </p:sp>
            <p:sp>
              <p:nvSpPr>
                <p:cNvPr id="7" name="Line 6"/>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8" name="Line 7"/>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latin typeface="+mn-ea"/>
                  </a:endParaRPr>
                </a:p>
              </p:txBody>
            </p:sp>
            <p:sp>
              <p:nvSpPr>
                <p:cNvPr id="9" name="Line 8"/>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latin typeface="+mn-ea"/>
                  </a:endParaRPr>
                </a:p>
              </p:txBody>
            </p:sp>
          </p:grpSp>
          <p:sp>
            <p:nvSpPr>
              <p:cNvPr id="12" name="Line 11"/>
              <p:cNvSpPr>
                <a:spLocks noChangeAspect="1" noChangeShapeType="1"/>
              </p:cNvSpPr>
              <p:nvPr/>
            </p:nvSpPr>
            <p:spPr bwMode="auto">
              <a:xfrm>
                <a:off x="5119882" y="3480301"/>
                <a:ext cx="0" cy="495206"/>
              </a:xfrm>
              <a:prstGeom prst="line">
                <a:avLst/>
              </a:prstGeom>
              <a:noFill/>
              <a:ln w="19050">
                <a:solidFill>
                  <a:srgbClr val="008000"/>
                </a:solidFill>
                <a:round/>
                <a:headEnd/>
                <a:tailEnd/>
              </a:ln>
            </p:spPr>
            <p:txBody>
              <a:bodyPr/>
              <a:lstStyle/>
              <a:p>
                <a:endParaRPr lang="zh-CN" altLang="en-US">
                  <a:latin typeface="+mn-ea"/>
                </a:endParaRPr>
              </a:p>
            </p:txBody>
          </p:sp>
          <p:sp>
            <p:nvSpPr>
              <p:cNvPr id="151" name="Line 10"/>
              <p:cNvSpPr>
                <a:spLocks noChangeAspect="1" noChangeShapeType="1"/>
              </p:cNvSpPr>
              <p:nvPr/>
            </p:nvSpPr>
            <p:spPr bwMode="auto">
              <a:xfrm>
                <a:off x="5119882" y="3975507"/>
                <a:ext cx="540224" cy="0"/>
              </a:xfrm>
              <a:prstGeom prst="line">
                <a:avLst/>
              </a:prstGeom>
              <a:noFill/>
              <a:ln w="19050">
                <a:solidFill>
                  <a:srgbClr val="008000"/>
                </a:solidFill>
                <a:round/>
                <a:headEnd/>
                <a:tailEnd/>
              </a:ln>
            </p:spPr>
            <p:txBody>
              <a:bodyPr/>
              <a:lstStyle/>
              <a:p>
                <a:endParaRPr lang="zh-CN" altLang="en-US">
                  <a:latin typeface="+mn-ea"/>
                </a:endParaRPr>
              </a:p>
            </p:txBody>
          </p:sp>
        </p:grpSp>
      </p:grpSp>
      <p:grpSp>
        <p:nvGrpSpPr>
          <p:cNvPr id="156" name="组合 155"/>
          <p:cNvGrpSpPr/>
          <p:nvPr/>
        </p:nvGrpSpPr>
        <p:grpSpPr>
          <a:xfrm>
            <a:off x="3170046" y="2833897"/>
            <a:ext cx="1745338" cy="3075121"/>
            <a:chOff x="4122546" y="2732297"/>
            <a:chExt cx="1745338" cy="3075121"/>
          </a:xfrm>
        </p:grpSpPr>
        <p:sp>
          <p:nvSpPr>
            <p:cNvPr id="19" name="Line 18"/>
            <p:cNvSpPr>
              <a:spLocks noChangeShapeType="1"/>
            </p:cNvSpPr>
            <p:nvPr/>
          </p:nvSpPr>
          <p:spPr bwMode="auto">
            <a:xfrm>
              <a:off x="4454992" y="2732297"/>
              <a:ext cx="0" cy="2327120"/>
            </a:xfrm>
            <a:prstGeom prst="line">
              <a:avLst/>
            </a:prstGeom>
            <a:noFill/>
            <a:ln w="19050">
              <a:solidFill>
                <a:schemeClr val="tx1"/>
              </a:solidFill>
              <a:round/>
              <a:headEnd/>
              <a:tailEnd/>
            </a:ln>
          </p:spPr>
          <p:txBody>
            <a:bodyPr/>
            <a:lstStyle/>
            <a:p>
              <a:endParaRPr lang="zh-CN" altLang="en-US">
                <a:latin typeface="+mn-ea"/>
              </a:endParaRPr>
            </a:p>
          </p:txBody>
        </p:sp>
        <p:grpSp>
          <p:nvGrpSpPr>
            <p:cNvPr id="155" name="组合 154"/>
            <p:cNvGrpSpPr/>
            <p:nvPr/>
          </p:nvGrpSpPr>
          <p:grpSpPr>
            <a:xfrm>
              <a:off x="4122546" y="4477637"/>
              <a:ext cx="1745338" cy="1329781"/>
              <a:chOff x="4122546" y="4477637"/>
              <a:chExt cx="1745338" cy="1329781"/>
            </a:xfrm>
          </p:grpSpPr>
          <p:grpSp>
            <p:nvGrpSpPr>
              <p:cNvPr id="129" name="Group 128"/>
              <p:cNvGrpSpPr>
                <a:grpSpLocks/>
              </p:cNvGrpSpPr>
              <p:nvPr/>
            </p:nvGrpSpPr>
            <p:grpSpPr bwMode="auto">
              <a:xfrm>
                <a:off x="4122546" y="4477637"/>
                <a:ext cx="748002" cy="1329781"/>
                <a:chOff x="1800" y="2976"/>
                <a:chExt cx="432" cy="768"/>
              </a:xfrm>
            </p:grpSpPr>
            <p:grpSp>
              <p:nvGrpSpPr>
                <p:cNvPr id="130" name="Group 129"/>
                <p:cNvGrpSpPr>
                  <a:grpSpLocks/>
                </p:cNvGrpSpPr>
                <p:nvPr/>
              </p:nvGrpSpPr>
              <p:grpSpPr bwMode="auto">
                <a:xfrm>
                  <a:off x="1800" y="3264"/>
                  <a:ext cx="432" cy="480"/>
                  <a:chOff x="1800" y="3264"/>
                  <a:chExt cx="432" cy="480"/>
                </a:xfrm>
              </p:grpSpPr>
              <p:grpSp>
                <p:nvGrpSpPr>
                  <p:cNvPr id="132" name="Group 130"/>
                  <p:cNvGrpSpPr>
                    <a:grpSpLocks/>
                  </p:cNvGrpSpPr>
                  <p:nvPr/>
                </p:nvGrpSpPr>
                <p:grpSpPr bwMode="auto">
                  <a:xfrm>
                    <a:off x="1800" y="3264"/>
                    <a:ext cx="432" cy="480"/>
                    <a:chOff x="1800" y="3264"/>
                    <a:chExt cx="432" cy="480"/>
                  </a:xfrm>
                </p:grpSpPr>
                <p:grpSp>
                  <p:nvGrpSpPr>
                    <p:cNvPr id="134" name="Group 131"/>
                    <p:cNvGrpSpPr>
                      <a:grpSpLocks/>
                    </p:cNvGrpSpPr>
                    <p:nvPr/>
                  </p:nvGrpSpPr>
                  <p:grpSpPr bwMode="auto">
                    <a:xfrm>
                      <a:off x="1992" y="3264"/>
                      <a:ext cx="240" cy="480"/>
                      <a:chOff x="1992" y="3264"/>
                      <a:chExt cx="240" cy="480"/>
                    </a:xfrm>
                  </p:grpSpPr>
                  <p:grpSp>
                    <p:nvGrpSpPr>
                      <p:cNvPr id="136" name="Group 132"/>
                      <p:cNvGrpSpPr>
                        <a:grpSpLocks noChangeAspect="1"/>
                      </p:cNvGrpSpPr>
                      <p:nvPr/>
                    </p:nvGrpSpPr>
                    <p:grpSpPr bwMode="auto">
                      <a:xfrm>
                        <a:off x="1992" y="3264"/>
                        <a:ext cx="240" cy="192"/>
                        <a:chOff x="3360" y="2544"/>
                        <a:chExt cx="240" cy="192"/>
                      </a:xfrm>
                    </p:grpSpPr>
                    <p:sp>
                      <p:nvSpPr>
                        <p:cNvPr id="138" name="Line 1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9" name="Line 1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40" name="Line 1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1" name="Line 1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42" name="Line 1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7" name="Line 138"/>
                      <p:cNvSpPr>
                        <a:spLocks noChangeShapeType="1"/>
                      </p:cNvSpPr>
                      <p:nvPr/>
                    </p:nvSpPr>
                    <p:spPr bwMode="auto">
                      <a:xfrm>
                        <a:off x="1992" y="3408"/>
                        <a:ext cx="0" cy="336"/>
                      </a:xfrm>
                      <a:prstGeom prst="line">
                        <a:avLst/>
                      </a:prstGeom>
                      <a:noFill/>
                      <a:ln w="19050">
                        <a:solidFill>
                          <a:schemeClr val="tx1"/>
                        </a:solidFill>
                        <a:round/>
                        <a:headEnd/>
                        <a:tailEnd type="triangle" w="med" len="med"/>
                      </a:ln>
                    </p:spPr>
                    <p:txBody>
                      <a:bodyPr/>
                      <a:lstStyle/>
                      <a:p>
                        <a:endParaRPr lang="zh-CN" altLang="en-US">
                          <a:latin typeface="+mn-ea"/>
                        </a:endParaRPr>
                      </a:p>
                    </p:txBody>
                  </p:sp>
                </p:grpSp>
                <p:sp>
                  <p:nvSpPr>
                    <p:cNvPr id="135" name="Rectangle 139"/>
                    <p:cNvSpPr>
                      <a:spLocks noChangeArrowheads="1"/>
                    </p:cNvSpPr>
                    <p:nvPr/>
                  </p:nvSpPr>
                  <p:spPr bwMode="auto">
                    <a:xfrm>
                      <a:off x="1800" y="32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grpSp>
              <p:sp>
                <p:nvSpPr>
                  <p:cNvPr id="133" name="Rectangle 140"/>
                  <p:cNvSpPr>
                    <a:spLocks noChangeArrowheads="1"/>
                  </p:cNvSpPr>
                  <p:nvPr/>
                </p:nvSpPr>
                <p:spPr bwMode="auto">
                  <a:xfrm>
                    <a:off x="2016" y="3600"/>
                    <a:ext cx="216" cy="144"/>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grpSp>
            <p:sp>
              <p:nvSpPr>
                <p:cNvPr id="131" name="Rectangle 141"/>
                <p:cNvSpPr>
                  <a:spLocks noChangeArrowheads="1"/>
                </p:cNvSpPr>
                <p:nvPr/>
              </p:nvSpPr>
              <p:spPr bwMode="auto">
                <a:xfrm>
                  <a:off x="2016" y="2976"/>
                  <a:ext cx="144" cy="192"/>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D</a:t>
                  </a:r>
                </a:p>
              </p:txBody>
            </p:sp>
          </p:grpSp>
          <p:sp>
            <p:nvSpPr>
              <p:cNvPr id="154" name="Line 31"/>
              <p:cNvSpPr>
                <a:spLocks noChangeShapeType="1"/>
              </p:cNvSpPr>
              <p:nvPr/>
            </p:nvSpPr>
            <p:spPr bwMode="auto">
              <a:xfrm>
                <a:off x="4704325" y="5144694"/>
                <a:ext cx="1163559" cy="0"/>
              </a:xfrm>
              <a:prstGeom prst="line">
                <a:avLst/>
              </a:prstGeom>
              <a:noFill/>
              <a:ln w="19050">
                <a:solidFill>
                  <a:schemeClr val="tx1"/>
                </a:solidFill>
                <a:round/>
                <a:headEnd/>
                <a:tailEnd/>
              </a:ln>
            </p:spPr>
            <p:txBody>
              <a:bodyPr/>
              <a:lstStyle/>
              <a:p>
                <a:endParaRPr lang="zh-CN" altLang="en-US">
                  <a:latin typeface="+mn-ea"/>
                </a:endParaRPr>
              </a:p>
            </p:txBody>
          </p:sp>
        </p:grpSp>
      </p:grpSp>
      <p:sp>
        <p:nvSpPr>
          <p:cNvPr id="159" name="内容占位符 2"/>
          <p:cNvSpPr>
            <a:spLocks noGrp="1"/>
          </p:cNvSpPr>
          <p:nvPr>
            <p:ph idx="1"/>
          </p:nvPr>
        </p:nvSpPr>
        <p:spPr>
          <a:xfrm>
            <a:off x="7990504" y="4389369"/>
            <a:ext cx="4041147" cy="1875740"/>
          </a:xfrm>
        </p:spPr>
        <p:txBody>
          <a:bodyPr/>
          <a:lstStyle/>
          <a:p>
            <a:r>
              <a:rPr lang="zh-CN" altLang="en-US" dirty="0"/>
              <a:t>进一步提高存储密度</a:t>
            </a:r>
          </a:p>
          <a:p>
            <a:pPr lvl="1"/>
            <a:r>
              <a:rPr lang="zh-CN" altLang="en-US" dirty="0"/>
              <a:t>核心是电容</a:t>
            </a:r>
          </a:p>
          <a:p>
            <a:pPr lvl="1"/>
            <a:r>
              <a:rPr lang="zh-CN" altLang="en-US" dirty="0"/>
              <a:t>裁剪冗余电路</a:t>
            </a:r>
          </a:p>
          <a:p>
            <a:endParaRPr lang="zh-CN" altLang="en-US" dirty="0"/>
          </a:p>
        </p:txBody>
      </p:sp>
    </p:spTree>
    <p:extLst>
      <p:ext uri="{BB962C8B-B14F-4D97-AF65-F5344CB8AC3E}">
        <p14:creationId xmlns:p14="http://schemas.microsoft.com/office/powerpoint/2010/main" val="269858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50"/>
                                        </p:tgtEl>
                                        <p:attrNameLst>
                                          <p:attrName>ppt_x</p:attrName>
                                        </p:attrNameLst>
                                      </p:cBhvr>
                                      <p:tavLst>
                                        <p:tav tm="0">
                                          <p:val>
                                            <p:strVal val="ppt_x"/>
                                          </p:val>
                                        </p:tav>
                                        <p:tav tm="100000">
                                          <p:val>
                                            <p:strVal val="ppt_x"/>
                                          </p:val>
                                        </p:tav>
                                      </p:tavLst>
                                    </p:anim>
                                    <p:anim calcmode="lin" valueType="num">
                                      <p:cBhvr additive="base">
                                        <p:cTn id="13" dur="500"/>
                                        <p:tgtEl>
                                          <p:spTgt spid="150"/>
                                        </p:tgtEl>
                                        <p:attrNameLst>
                                          <p:attrName>ppt_y</p:attrName>
                                        </p:attrNameLst>
                                      </p:cBhvr>
                                      <p:tavLst>
                                        <p:tav tm="0">
                                          <p:val>
                                            <p:strVal val="ppt_y"/>
                                          </p:val>
                                        </p:tav>
                                        <p:tav tm="100000">
                                          <p:val>
                                            <p:strVal val="1+ppt_h/2"/>
                                          </p:val>
                                        </p:tav>
                                      </p:tavLst>
                                    </p:anim>
                                    <p:set>
                                      <p:cBhvr>
                                        <p:cTn id="14" dur="1" fill="hold">
                                          <p:stCondLst>
                                            <p:cond delay="499"/>
                                          </p:stCondLst>
                                        </p:cTn>
                                        <p:tgtEl>
                                          <p:spTgt spid="1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3"/>
                                        </p:tgtEl>
                                        <p:attrNameLst>
                                          <p:attrName>ppt_x</p:attrName>
                                        </p:attrNameLst>
                                      </p:cBhvr>
                                      <p:tavLst>
                                        <p:tav tm="0">
                                          <p:val>
                                            <p:strVal val="ppt_x"/>
                                          </p:val>
                                        </p:tav>
                                        <p:tav tm="100000">
                                          <p:val>
                                            <p:strVal val="ppt_x"/>
                                          </p:val>
                                        </p:tav>
                                      </p:tavLst>
                                    </p:anim>
                                    <p:anim calcmode="lin" valueType="num">
                                      <p:cBhvr additive="base">
                                        <p:cTn id="19" dur="500"/>
                                        <p:tgtEl>
                                          <p:spTgt spid="73"/>
                                        </p:tgtEl>
                                        <p:attrNameLst>
                                          <p:attrName>ppt_y</p:attrName>
                                        </p:attrNameLst>
                                      </p:cBhvr>
                                      <p:tavLst>
                                        <p:tav tm="0">
                                          <p:val>
                                            <p:strVal val="ppt_y"/>
                                          </p:val>
                                        </p:tav>
                                        <p:tav tm="100000">
                                          <p:val>
                                            <p:strVal val="1+ppt_h/2"/>
                                          </p:val>
                                        </p:tav>
                                      </p:tavLst>
                                    </p:anim>
                                    <p:set>
                                      <p:cBhvr>
                                        <p:cTn id="20" dur="1" fill="hold">
                                          <p:stCondLst>
                                            <p:cond delay="499"/>
                                          </p:stCondLst>
                                        </p:cTn>
                                        <p:tgtEl>
                                          <p:spTgt spid="7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3"/>
                                        </p:tgtEl>
                                        <p:attrNameLst>
                                          <p:attrName>ppt_x</p:attrName>
                                        </p:attrNameLst>
                                      </p:cBhvr>
                                      <p:tavLst>
                                        <p:tav tm="0">
                                          <p:val>
                                            <p:strVal val="ppt_x"/>
                                          </p:val>
                                        </p:tav>
                                        <p:tav tm="100000">
                                          <p:val>
                                            <p:strVal val="ppt_x"/>
                                          </p:val>
                                        </p:tav>
                                      </p:tavLst>
                                    </p:anim>
                                    <p:anim calcmode="lin" valueType="num">
                                      <p:cBhvr additive="base">
                                        <p:cTn id="25" dur="500"/>
                                        <p:tgtEl>
                                          <p:spTgt spid="103"/>
                                        </p:tgtEl>
                                        <p:attrNameLst>
                                          <p:attrName>ppt_y</p:attrName>
                                        </p:attrNameLst>
                                      </p:cBhvr>
                                      <p:tavLst>
                                        <p:tav tm="0">
                                          <p:val>
                                            <p:strVal val="ppt_y"/>
                                          </p:val>
                                        </p:tav>
                                        <p:tav tm="100000">
                                          <p:val>
                                            <p:strVal val="1+ppt_h/2"/>
                                          </p:val>
                                        </p:tav>
                                      </p:tavLst>
                                    </p:anim>
                                    <p:set>
                                      <p:cBhvr>
                                        <p:cTn id="26" dur="1" fill="hold">
                                          <p:stCondLst>
                                            <p:cond delay="499"/>
                                          </p:stCondLst>
                                        </p:cTn>
                                        <p:tgtEl>
                                          <p:spTgt spid="10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53"/>
                                        </p:tgtEl>
                                        <p:attrNameLst>
                                          <p:attrName>ppt_x</p:attrName>
                                        </p:attrNameLst>
                                      </p:cBhvr>
                                      <p:tavLst>
                                        <p:tav tm="0">
                                          <p:val>
                                            <p:strVal val="ppt_x"/>
                                          </p:val>
                                        </p:tav>
                                        <p:tav tm="100000">
                                          <p:val>
                                            <p:strVal val="ppt_x"/>
                                          </p:val>
                                        </p:tav>
                                      </p:tavLst>
                                    </p:anim>
                                    <p:anim calcmode="lin" valueType="num">
                                      <p:cBhvr additive="base">
                                        <p:cTn id="31" dur="500"/>
                                        <p:tgtEl>
                                          <p:spTgt spid="153"/>
                                        </p:tgtEl>
                                        <p:attrNameLst>
                                          <p:attrName>ppt_y</p:attrName>
                                        </p:attrNameLst>
                                      </p:cBhvr>
                                      <p:tavLst>
                                        <p:tav tm="0">
                                          <p:val>
                                            <p:strVal val="ppt_y"/>
                                          </p:val>
                                        </p:tav>
                                        <p:tav tm="100000">
                                          <p:val>
                                            <p:strVal val="1+ppt_h/2"/>
                                          </p:val>
                                        </p:tav>
                                      </p:tavLst>
                                    </p:anim>
                                    <p:set>
                                      <p:cBhvr>
                                        <p:cTn id="32" dur="1" fill="hold">
                                          <p:stCondLst>
                                            <p:cond delay="499"/>
                                          </p:stCondLst>
                                        </p:cTn>
                                        <p:tgtEl>
                                          <p:spTgt spid="1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6"/>
                                        </p:tgtEl>
                                        <p:attrNameLst>
                                          <p:attrName>ppt_x</p:attrName>
                                        </p:attrNameLst>
                                      </p:cBhvr>
                                      <p:tavLst>
                                        <p:tav tm="0">
                                          <p:val>
                                            <p:strVal val="ppt_x"/>
                                          </p:val>
                                        </p:tav>
                                        <p:tav tm="100000">
                                          <p:val>
                                            <p:strVal val="ppt_x"/>
                                          </p:val>
                                        </p:tav>
                                      </p:tavLst>
                                    </p:anim>
                                    <p:anim calcmode="lin" valueType="num">
                                      <p:cBhvr additive="base">
                                        <p:cTn id="37" dur="500"/>
                                        <p:tgtEl>
                                          <p:spTgt spid="156"/>
                                        </p:tgtEl>
                                        <p:attrNameLst>
                                          <p:attrName>ppt_y</p:attrName>
                                        </p:attrNameLst>
                                      </p:cBhvr>
                                      <p:tavLst>
                                        <p:tav tm="0">
                                          <p:val>
                                            <p:strVal val="ppt_y"/>
                                          </p:val>
                                        </p:tav>
                                        <p:tav tm="100000">
                                          <p:val>
                                            <p:strVal val="1+ppt_h/2"/>
                                          </p:val>
                                        </p:tav>
                                      </p:tavLst>
                                    </p:anim>
                                    <p:set>
                                      <p:cBhvr>
                                        <p:cTn id="38" dur="1" fill="hold">
                                          <p:stCondLst>
                                            <p:cond delay="499"/>
                                          </p:stCondLst>
                                        </p:cTn>
                                        <p:tgtEl>
                                          <p:spTgt spid="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120" name="Group 37"/>
          <p:cNvGrpSpPr>
            <a:grpSpLocks/>
          </p:cNvGrpSpPr>
          <p:nvPr/>
        </p:nvGrpSpPr>
        <p:grpSpPr bwMode="auto">
          <a:xfrm>
            <a:off x="5381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cap="sq">
              <a:solidFill>
                <a:schemeClr val="tx1"/>
              </a:solidFill>
              <a:miter lim="800000"/>
              <a:headEnd/>
              <a:tailEnd/>
            </a:ln>
          </p:spPr>
          <p:txBody>
            <a:bodyPr/>
            <a:lstStyle/>
            <a:p>
              <a:endParaRPr lang="zh-CN" altLang="en-US">
                <a:latin typeface="+mn-ea"/>
              </a:endParaRPr>
            </a:p>
          </p:txBody>
        </p:sp>
        <p:sp>
          <p:nvSpPr>
            <p:cNvPr id="132130" name="Line 39"/>
            <p:cNvSpPr>
              <a:spLocks noChangeShapeType="1"/>
            </p:cNvSpPr>
            <p:nvPr/>
          </p:nvSpPr>
          <p:spPr bwMode="auto">
            <a:xfrm>
              <a:off x="2304" y="2064"/>
              <a:ext cx="0" cy="192"/>
            </a:xfrm>
            <a:prstGeom prst="line">
              <a:avLst/>
            </a:prstGeom>
            <a:noFill/>
            <a:ln w="19050" cap="sq">
              <a:solidFill>
                <a:schemeClr val="tx1"/>
              </a:solidFill>
              <a:miter lim="800000"/>
              <a:headEnd/>
              <a:tailEnd/>
            </a:ln>
          </p:spPr>
          <p:txBody>
            <a:bodyPr/>
            <a:lstStyle/>
            <a:p>
              <a:endParaRPr lang="zh-CN" altLang="en-US">
                <a:latin typeface="+mn-ea"/>
              </a:endParaRPr>
            </a:p>
          </p:txBody>
        </p:sp>
      </p:grpSp>
      <p:sp>
        <p:nvSpPr>
          <p:cNvPr id="132097" name="Line 2"/>
          <p:cNvSpPr>
            <a:spLocks noChangeShapeType="1"/>
          </p:cNvSpPr>
          <p:nvPr/>
        </p:nvSpPr>
        <p:spPr bwMode="auto">
          <a:xfrm>
            <a:off x="5381625" y="3500438"/>
            <a:ext cx="0" cy="22860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32098" name="Line 3"/>
          <p:cNvSpPr>
            <a:spLocks noChangeAspect="1" noChangeShapeType="1"/>
          </p:cNvSpPr>
          <p:nvPr/>
        </p:nvSpPr>
        <p:spPr bwMode="auto">
          <a:xfrm>
            <a:off x="4856163" y="2314575"/>
            <a:ext cx="1897062" cy="0"/>
          </a:xfrm>
          <a:prstGeom prst="line">
            <a:avLst/>
          </a:prstGeom>
          <a:noFill/>
          <a:ln w="28575">
            <a:solidFill>
              <a:schemeClr val="tx1"/>
            </a:solidFill>
            <a:round/>
            <a:headEnd/>
            <a:tailEnd/>
          </a:ln>
        </p:spPr>
        <p:txBody>
          <a:bodyPr/>
          <a:lstStyle/>
          <a:p>
            <a:endParaRPr lang="zh-CN" altLang="en-US">
              <a:latin typeface="+mn-ea"/>
            </a:endParaRPr>
          </a:p>
        </p:txBody>
      </p:sp>
      <p:sp>
        <p:nvSpPr>
          <p:cNvPr id="132099" name="Rectangle 4"/>
          <p:cNvSpPr>
            <a:spLocks noGrp="1" noChangeArrowheads="1"/>
          </p:cNvSpPr>
          <p:nvPr>
            <p:ph type="title"/>
          </p:nvPr>
        </p:nvSpPr>
        <p:spPr/>
        <p:txBody>
          <a:bodyPr/>
          <a:lstStyle/>
          <a:p>
            <a:pPr eaLnBrk="1" hangingPunct="1"/>
            <a:r>
              <a:rPr lang="zh-CN" altLang="en-US"/>
              <a:t>单管</a:t>
            </a:r>
            <a:r>
              <a:rPr lang="en-US" altLang="zh-CN"/>
              <a:t>DRAM</a:t>
            </a:r>
            <a:r>
              <a:rPr lang="zh-CN" altLang="en-US"/>
              <a:t>存储器</a:t>
            </a:r>
          </a:p>
        </p:txBody>
      </p:sp>
      <p:sp>
        <p:nvSpPr>
          <p:cNvPr id="132100" name="Rectangle 5"/>
          <p:cNvSpPr>
            <a:spLocks noChangeAspect="1" noChangeArrowheads="1"/>
          </p:cNvSpPr>
          <p:nvPr/>
        </p:nvSpPr>
        <p:spPr bwMode="auto">
          <a:xfrm>
            <a:off x="5076826" y="3838576"/>
            <a:ext cx="803275" cy="51117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V</a:t>
            </a:r>
            <a:r>
              <a:rPr lang="en-US" altLang="zh-CN" sz="1600" baseline="-25000">
                <a:solidFill>
                  <a:schemeClr val="folHlink"/>
                </a:solidFill>
                <a:latin typeface="+mn-ea"/>
              </a:rPr>
              <a:t>ss</a:t>
            </a:r>
            <a:r>
              <a:rPr lang="en-US" altLang="zh-CN" sz="1600">
                <a:solidFill>
                  <a:schemeClr val="folHlink"/>
                </a:solidFill>
                <a:latin typeface="+mn-ea"/>
              </a:rPr>
              <a:t>(0V)</a:t>
            </a:r>
          </a:p>
        </p:txBody>
      </p:sp>
      <p:sp>
        <p:nvSpPr>
          <p:cNvPr id="132101" name="Rectangle 6"/>
          <p:cNvSpPr>
            <a:spLocks noChangeAspect="1" noChangeArrowheads="1"/>
          </p:cNvSpPr>
          <p:nvPr/>
        </p:nvSpPr>
        <p:spPr bwMode="auto">
          <a:xfrm>
            <a:off x="5991225" y="3254376"/>
            <a:ext cx="254000" cy="339725"/>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32102" name="Group 7"/>
          <p:cNvGrpSpPr>
            <a:grpSpLocks noChangeAspect="1"/>
          </p:cNvGrpSpPr>
          <p:nvPr/>
        </p:nvGrpSpPr>
        <p:grpSpPr bwMode="auto">
          <a:xfrm>
            <a:off x="5287963" y="3424239"/>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latin typeface="+mn-ea"/>
              </a:endParaRPr>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latin typeface="+mn-ea"/>
              </a:endParaRPr>
            </a:p>
          </p:txBody>
        </p:sp>
      </p:grpSp>
      <p:sp>
        <p:nvSpPr>
          <p:cNvPr id="132103" name="Rectangle 10"/>
          <p:cNvSpPr>
            <a:spLocks noChangeArrowheads="1"/>
          </p:cNvSpPr>
          <p:nvPr/>
        </p:nvSpPr>
        <p:spPr bwMode="auto">
          <a:xfrm>
            <a:off x="66008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D</a:t>
            </a:r>
          </a:p>
        </p:txBody>
      </p:sp>
      <p:sp>
        <p:nvSpPr>
          <p:cNvPr id="899083" name="Rectangle 11"/>
          <p:cNvSpPr>
            <a:spLocks noChangeArrowheads="1"/>
          </p:cNvSpPr>
          <p:nvPr/>
        </p:nvSpPr>
        <p:spPr bwMode="auto">
          <a:xfrm>
            <a:off x="3586163" y="21621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p>
        </p:txBody>
      </p:sp>
      <p:sp>
        <p:nvSpPr>
          <p:cNvPr id="132105" name="Line 12"/>
          <p:cNvSpPr>
            <a:spLocks noChangeShapeType="1"/>
          </p:cNvSpPr>
          <p:nvPr/>
        </p:nvSpPr>
        <p:spPr bwMode="auto">
          <a:xfrm>
            <a:off x="6862763" y="2314575"/>
            <a:ext cx="914400" cy="0"/>
          </a:xfrm>
          <a:prstGeom prst="line">
            <a:avLst/>
          </a:prstGeom>
          <a:noFill/>
          <a:ln w="28575">
            <a:solidFill>
              <a:schemeClr val="tx1"/>
            </a:solidFill>
            <a:prstDash val="dash"/>
            <a:round/>
            <a:headEnd/>
            <a:tailEnd/>
          </a:ln>
        </p:spPr>
        <p:txBody>
          <a:bodyPr wrap="none" anchor="ctr"/>
          <a:lstStyle/>
          <a:p>
            <a:endParaRPr lang="zh-CN" altLang="en-US">
              <a:latin typeface="+mn-ea"/>
            </a:endParaRPr>
          </a:p>
        </p:txBody>
      </p:sp>
      <p:sp>
        <p:nvSpPr>
          <p:cNvPr id="132106" name="Rectangle 13"/>
          <p:cNvSpPr>
            <a:spLocks noChangeArrowheads="1"/>
          </p:cNvSpPr>
          <p:nvPr/>
        </p:nvSpPr>
        <p:spPr bwMode="auto">
          <a:xfrm>
            <a:off x="5033963" y="33480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C</a:t>
            </a:r>
            <a:endParaRPr lang="en-US" altLang="zh-CN" sz="1600" dirty="0">
              <a:solidFill>
                <a:schemeClr val="folHlink"/>
              </a:solidFill>
              <a:latin typeface="+mn-ea"/>
            </a:endParaRPr>
          </a:p>
        </p:txBody>
      </p:sp>
      <p:sp>
        <p:nvSpPr>
          <p:cNvPr id="899086" name="AutoShape 14"/>
          <p:cNvSpPr>
            <a:spLocks noChangeArrowheads="1"/>
          </p:cNvSpPr>
          <p:nvPr/>
        </p:nvSpPr>
        <p:spPr bwMode="auto">
          <a:xfrm flipH="1" flipV="1">
            <a:off x="1307363" y="4121327"/>
            <a:ext cx="3238108" cy="1720495"/>
          </a:xfrm>
          <a:prstGeom prst="wedgeEllipseCallout">
            <a:avLst>
              <a:gd name="adj1" fmla="val -69907"/>
              <a:gd name="adj2" fmla="val 79005"/>
            </a:avLst>
          </a:prstGeom>
          <a:solidFill>
            <a:srgbClr val="99FFCC"/>
          </a:solidFill>
          <a:ln w="12700" algn="ctr">
            <a:solidFill>
              <a:schemeClr val="tx1"/>
            </a:solidFill>
            <a:prstDash val="solid"/>
            <a:miter lim="800000"/>
            <a:headEnd/>
            <a:tailEnd/>
          </a:ln>
        </p:spPr>
        <p:txBody>
          <a:bodyPr rot="10800000" anchor="ctr"/>
          <a:lstStyle/>
          <a:p>
            <a:pPr algn="ctr"/>
            <a:r>
              <a:rPr lang="zh-CN" altLang="en-US" sz="2000" b="1" dirty="0">
                <a:latin typeface="+mn-ea"/>
              </a:rPr>
              <a:t>电容用于存储电荷，有电荷代表</a:t>
            </a:r>
            <a:r>
              <a:rPr lang="en-US" altLang="zh-CN" sz="2000" b="1" dirty="0">
                <a:latin typeface="+mn-ea"/>
              </a:rPr>
              <a:t>1</a:t>
            </a:r>
            <a:r>
              <a:rPr lang="zh-CN" altLang="en-US" sz="2000" b="1" dirty="0">
                <a:latin typeface="+mn-ea"/>
              </a:rPr>
              <a:t>，否则代表</a:t>
            </a:r>
            <a:r>
              <a:rPr lang="en-US" altLang="zh-CN" sz="2000" b="1" dirty="0">
                <a:latin typeface="+mn-ea"/>
              </a:rPr>
              <a:t>0</a:t>
            </a:r>
          </a:p>
        </p:txBody>
      </p:sp>
      <p:sp>
        <p:nvSpPr>
          <p:cNvPr id="132108" name="Rectangle 15"/>
          <p:cNvSpPr>
            <a:spLocks noChangeArrowheads="1"/>
          </p:cNvSpPr>
          <p:nvPr/>
        </p:nvSpPr>
        <p:spPr bwMode="auto">
          <a:xfrm>
            <a:off x="6672263" y="49815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I/O</a:t>
            </a:r>
          </a:p>
        </p:txBody>
      </p:sp>
      <p:grpSp>
        <p:nvGrpSpPr>
          <p:cNvPr id="3" name="Group 16"/>
          <p:cNvGrpSpPr>
            <a:grpSpLocks noChangeAspect="1"/>
          </p:cNvGrpSpPr>
          <p:nvPr/>
        </p:nvGrpSpPr>
        <p:grpSpPr bwMode="auto">
          <a:xfrm>
            <a:off x="6829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2110" name="Line 22"/>
          <p:cNvSpPr>
            <a:spLocks noChangeShapeType="1"/>
          </p:cNvSpPr>
          <p:nvPr/>
        </p:nvSpPr>
        <p:spPr bwMode="auto">
          <a:xfrm>
            <a:off x="6829425" y="4448175"/>
            <a:ext cx="0" cy="533400"/>
          </a:xfrm>
          <a:prstGeom prst="line">
            <a:avLst/>
          </a:prstGeom>
          <a:noFill/>
          <a:ln w="19050">
            <a:solidFill>
              <a:schemeClr val="tx1"/>
            </a:solidFill>
            <a:round/>
            <a:headEnd/>
            <a:tailEnd/>
          </a:ln>
        </p:spPr>
        <p:txBody>
          <a:bodyPr/>
          <a:lstStyle/>
          <a:p>
            <a:endParaRPr lang="zh-CN" altLang="en-US">
              <a:latin typeface="+mn-ea"/>
            </a:endParaRPr>
          </a:p>
        </p:txBody>
      </p:sp>
      <p:sp>
        <p:nvSpPr>
          <p:cNvPr id="132111" name="Line 23"/>
          <p:cNvSpPr>
            <a:spLocks noChangeShapeType="1"/>
          </p:cNvSpPr>
          <p:nvPr/>
        </p:nvSpPr>
        <p:spPr bwMode="auto">
          <a:xfrm>
            <a:off x="7210425" y="4371975"/>
            <a:ext cx="1143000" cy="0"/>
          </a:xfrm>
          <a:prstGeom prst="line">
            <a:avLst/>
          </a:prstGeom>
          <a:noFill/>
          <a:ln w="19050">
            <a:solidFill>
              <a:schemeClr val="tx1"/>
            </a:solidFill>
            <a:round/>
            <a:headEnd/>
            <a:tailEnd/>
          </a:ln>
        </p:spPr>
        <p:txBody>
          <a:bodyPr/>
          <a:lstStyle/>
          <a:p>
            <a:endParaRPr lang="zh-CN" altLang="en-US">
              <a:latin typeface="+mn-ea"/>
            </a:endParaRPr>
          </a:p>
        </p:txBody>
      </p:sp>
      <p:sp>
        <p:nvSpPr>
          <p:cNvPr id="132112" name="Rectangle 24"/>
          <p:cNvSpPr>
            <a:spLocks noChangeArrowheads="1"/>
          </p:cNvSpPr>
          <p:nvPr/>
        </p:nvSpPr>
        <p:spPr bwMode="auto">
          <a:xfrm>
            <a:off x="7591425" y="46005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p>
        </p:txBody>
      </p:sp>
      <p:sp>
        <p:nvSpPr>
          <p:cNvPr id="899097" name="Line 25"/>
          <p:cNvSpPr>
            <a:spLocks noChangeShapeType="1"/>
          </p:cNvSpPr>
          <p:nvPr/>
        </p:nvSpPr>
        <p:spPr bwMode="auto">
          <a:xfrm>
            <a:off x="7210425" y="4371975"/>
            <a:ext cx="1143000" cy="0"/>
          </a:xfrm>
          <a:prstGeom prst="line">
            <a:avLst/>
          </a:prstGeom>
          <a:noFill/>
          <a:ln w="38100">
            <a:solidFill>
              <a:srgbClr val="FF0000"/>
            </a:solidFill>
            <a:round/>
            <a:headEnd/>
            <a:tailEnd/>
          </a:ln>
        </p:spPr>
        <p:txBody>
          <a:bodyPr/>
          <a:lstStyle/>
          <a:p>
            <a:endParaRPr lang="zh-CN" altLang="en-US">
              <a:latin typeface="+mn-ea"/>
            </a:endParaRPr>
          </a:p>
        </p:txBody>
      </p:sp>
      <p:sp>
        <p:nvSpPr>
          <p:cNvPr id="899099" name="Line 27"/>
          <p:cNvSpPr>
            <a:spLocks noChangeAspect="1" noChangeShapeType="1"/>
          </p:cNvSpPr>
          <p:nvPr/>
        </p:nvSpPr>
        <p:spPr bwMode="auto">
          <a:xfrm>
            <a:off x="4848226" y="2314575"/>
            <a:ext cx="1897063" cy="0"/>
          </a:xfrm>
          <a:prstGeom prst="line">
            <a:avLst/>
          </a:prstGeom>
          <a:noFill/>
          <a:ln w="50800" cap="sq">
            <a:solidFill>
              <a:srgbClr val="FF0000"/>
            </a:solidFill>
            <a:miter lim="800000"/>
            <a:headEnd/>
            <a:tailEnd/>
          </a:ln>
        </p:spPr>
        <p:txBody>
          <a:bodyPr/>
          <a:lstStyle/>
          <a:p>
            <a:endParaRPr lang="zh-CN" altLang="en-US">
              <a:latin typeface="+mn-ea"/>
            </a:endParaRPr>
          </a:p>
        </p:txBody>
      </p:sp>
      <p:sp>
        <p:nvSpPr>
          <p:cNvPr id="132116" name="Line 28"/>
          <p:cNvSpPr>
            <a:spLocks noChangeShapeType="1"/>
          </p:cNvSpPr>
          <p:nvPr/>
        </p:nvSpPr>
        <p:spPr bwMode="auto">
          <a:xfrm>
            <a:off x="5915025" y="2314575"/>
            <a:ext cx="0" cy="457200"/>
          </a:xfrm>
          <a:prstGeom prst="line">
            <a:avLst/>
          </a:prstGeom>
          <a:noFill/>
          <a:ln w="19050">
            <a:solidFill>
              <a:schemeClr val="tx1"/>
            </a:solidFill>
            <a:round/>
            <a:headEnd type="oval" w="med" len="med"/>
            <a:tailEnd/>
          </a:ln>
        </p:spPr>
        <p:txBody>
          <a:bodyPr/>
          <a:lstStyle/>
          <a:p>
            <a:endParaRPr lang="zh-CN" altLang="en-US">
              <a:latin typeface="+mn-ea"/>
            </a:endParaRPr>
          </a:p>
        </p:txBody>
      </p:sp>
      <p:sp>
        <p:nvSpPr>
          <p:cNvPr id="899101" name="Line 29"/>
          <p:cNvSpPr>
            <a:spLocks noChangeShapeType="1"/>
          </p:cNvSpPr>
          <p:nvPr/>
        </p:nvSpPr>
        <p:spPr bwMode="auto">
          <a:xfrm>
            <a:off x="5915025" y="2314575"/>
            <a:ext cx="0" cy="457200"/>
          </a:xfrm>
          <a:prstGeom prst="line">
            <a:avLst/>
          </a:prstGeom>
          <a:noFill/>
          <a:ln w="38100">
            <a:solidFill>
              <a:srgbClr val="FF0000"/>
            </a:solidFill>
            <a:round/>
            <a:headEnd type="oval" w="med" len="med"/>
            <a:tailEnd/>
          </a:ln>
        </p:spPr>
        <p:txBody>
          <a:bodyPr/>
          <a:lstStyle/>
          <a:p>
            <a:endParaRPr lang="zh-CN" altLang="en-US">
              <a:latin typeface="+mn-ea"/>
            </a:endParaRPr>
          </a:p>
        </p:txBody>
      </p:sp>
      <p:grpSp>
        <p:nvGrpSpPr>
          <p:cNvPr id="4" name="Group 30"/>
          <p:cNvGrpSpPr>
            <a:grpSpLocks noChangeAspect="1"/>
          </p:cNvGrpSpPr>
          <p:nvPr/>
        </p:nvGrpSpPr>
        <p:grpSpPr bwMode="auto">
          <a:xfrm rot="-5400000">
            <a:off x="5724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latin typeface="+mn-ea"/>
              </a:endParaRPr>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latin typeface="+mn-ea"/>
              </a:endParaRPr>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latin typeface="+mn-ea"/>
              </a:endParaRPr>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latin typeface="+mn-ea"/>
              </a:endParaRPr>
            </a:p>
          </p:txBody>
        </p:sp>
      </p:grpSp>
      <p:sp>
        <p:nvSpPr>
          <p:cNvPr id="132119" name="Line 36"/>
          <p:cNvSpPr>
            <a:spLocks noChangeShapeType="1"/>
          </p:cNvSpPr>
          <p:nvPr/>
        </p:nvSpPr>
        <p:spPr bwMode="auto">
          <a:xfrm>
            <a:off x="5991225" y="3119438"/>
            <a:ext cx="838200"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32121" name="Line 40"/>
          <p:cNvSpPr>
            <a:spLocks noChangeShapeType="1"/>
          </p:cNvSpPr>
          <p:nvPr/>
        </p:nvSpPr>
        <p:spPr bwMode="auto">
          <a:xfrm flipV="1">
            <a:off x="6829425" y="1857375"/>
            <a:ext cx="0" cy="2438400"/>
          </a:xfrm>
          <a:prstGeom prst="line">
            <a:avLst/>
          </a:prstGeom>
          <a:noFill/>
          <a:ln w="19050">
            <a:solidFill>
              <a:schemeClr val="tx1"/>
            </a:solidFill>
            <a:round/>
            <a:headEnd/>
            <a:tailEnd/>
          </a:ln>
        </p:spPr>
        <p:txBody>
          <a:bodyPr/>
          <a:lstStyle/>
          <a:p>
            <a:endParaRPr lang="zh-CN" altLang="en-US">
              <a:latin typeface="+mn-ea"/>
            </a:endParaRPr>
          </a:p>
        </p:txBody>
      </p:sp>
      <p:sp>
        <p:nvSpPr>
          <p:cNvPr id="132125" name="Rectangle 46"/>
          <p:cNvSpPr>
            <a:spLocks noChangeArrowheads="1"/>
          </p:cNvSpPr>
          <p:nvPr/>
        </p:nvSpPr>
        <p:spPr bwMode="auto">
          <a:xfrm>
            <a:off x="70580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48" name="Group 30"/>
          <p:cNvGrpSpPr>
            <a:grpSpLocks noChangeAspect="1"/>
          </p:cNvGrpSpPr>
          <p:nvPr/>
        </p:nvGrpSpPr>
        <p:grpSpPr bwMode="auto">
          <a:xfrm rot="-5400000">
            <a:off x="5716972" y="2778899"/>
            <a:ext cx="395289" cy="304800"/>
            <a:chOff x="3351" y="2545"/>
            <a:chExt cx="249" cy="192"/>
          </a:xfrm>
        </p:grpSpPr>
        <p:sp>
          <p:nvSpPr>
            <p:cNvPr id="49" name="Line 31"/>
            <p:cNvSpPr>
              <a:spLocks noChangeAspect="1" noChangeShapeType="1"/>
            </p:cNvSpPr>
            <p:nvPr/>
          </p:nvSpPr>
          <p:spPr bwMode="auto">
            <a:xfrm>
              <a:off x="3456" y="2545"/>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50" name="Line 32"/>
            <p:cNvSpPr>
              <a:spLocks noChangeAspect="1" noChangeShapeType="1"/>
            </p:cNvSpPr>
            <p:nvPr/>
          </p:nvSpPr>
          <p:spPr bwMode="auto">
            <a:xfrm>
              <a:off x="3504" y="2593"/>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51" name="Line 33"/>
            <p:cNvSpPr>
              <a:spLocks noChangeAspect="1" noChangeShapeType="1"/>
            </p:cNvSpPr>
            <p:nvPr/>
          </p:nvSpPr>
          <p:spPr bwMode="auto">
            <a:xfrm>
              <a:off x="3353" y="2592"/>
              <a:ext cx="100" cy="0"/>
            </a:xfrm>
            <a:prstGeom prst="line">
              <a:avLst/>
            </a:prstGeom>
            <a:noFill/>
            <a:ln w="38100">
              <a:solidFill>
                <a:srgbClr val="FF0000"/>
              </a:solidFill>
              <a:round/>
              <a:headEnd/>
              <a:tailEnd/>
            </a:ln>
          </p:spPr>
          <p:txBody>
            <a:bodyPr/>
            <a:lstStyle/>
            <a:p>
              <a:endParaRPr lang="zh-CN" altLang="en-US">
                <a:latin typeface="+mn-ea"/>
              </a:endParaRPr>
            </a:p>
          </p:txBody>
        </p:sp>
        <p:sp>
          <p:nvSpPr>
            <p:cNvPr id="52" name="Line 34"/>
            <p:cNvSpPr>
              <a:spLocks noChangeAspect="1" noChangeShapeType="1"/>
            </p:cNvSpPr>
            <p:nvPr/>
          </p:nvSpPr>
          <p:spPr bwMode="auto">
            <a:xfrm>
              <a:off x="3351" y="2688"/>
              <a:ext cx="100" cy="0"/>
            </a:xfrm>
            <a:prstGeom prst="line">
              <a:avLst/>
            </a:prstGeom>
            <a:noFill/>
            <a:ln w="38100">
              <a:solidFill>
                <a:srgbClr val="FF0000"/>
              </a:solidFill>
              <a:round/>
              <a:headEnd/>
              <a:tailEnd/>
            </a:ln>
          </p:spPr>
          <p:txBody>
            <a:bodyPr/>
            <a:lstStyle/>
            <a:p>
              <a:endParaRPr lang="zh-CN" altLang="en-US">
                <a:latin typeface="+mn-ea"/>
              </a:endParaRPr>
            </a:p>
          </p:txBody>
        </p:sp>
        <p:sp>
          <p:nvSpPr>
            <p:cNvPr id="53" name="Line 35"/>
            <p:cNvSpPr>
              <a:spLocks noChangeAspect="1" noChangeShapeType="1"/>
            </p:cNvSpPr>
            <p:nvPr/>
          </p:nvSpPr>
          <p:spPr bwMode="auto">
            <a:xfrm>
              <a:off x="3504" y="2642"/>
              <a:ext cx="96" cy="0"/>
            </a:xfrm>
            <a:prstGeom prst="line">
              <a:avLst/>
            </a:prstGeom>
            <a:noFill/>
            <a:ln w="38100">
              <a:solidFill>
                <a:srgbClr val="FF0000"/>
              </a:solidFill>
              <a:round/>
              <a:headEnd/>
              <a:tailEnd/>
            </a:ln>
          </p:spPr>
          <p:txBody>
            <a:bodyPr/>
            <a:lstStyle/>
            <a:p>
              <a:endParaRPr lang="zh-CN" altLang="en-US">
                <a:latin typeface="+mn-ea"/>
              </a:endParaRPr>
            </a:p>
          </p:txBody>
        </p:sp>
      </p:grpSp>
      <p:grpSp>
        <p:nvGrpSpPr>
          <p:cNvPr id="54" name="Group 16"/>
          <p:cNvGrpSpPr>
            <a:grpSpLocks noChangeAspect="1"/>
          </p:cNvGrpSpPr>
          <p:nvPr/>
        </p:nvGrpSpPr>
        <p:grpSpPr bwMode="auto">
          <a:xfrm>
            <a:off x="6829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38100">
              <a:solidFill>
                <a:srgbClr val="FF0000"/>
              </a:solidFill>
              <a:round/>
              <a:headEnd/>
              <a:tailEnd/>
            </a:ln>
          </p:spPr>
          <p:txBody>
            <a:bodyPr/>
            <a:lstStyle/>
            <a:p>
              <a:endParaRPr lang="zh-CN" altLang="en-US">
                <a:latin typeface="+mn-ea"/>
              </a:endParaRPr>
            </a:p>
          </p:txBody>
        </p:sp>
        <p:sp>
          <p:nvSpPr>
            <p:cNvPr id="56" name="Line 18"/>
            <p:cNvSpPr>
              <a:spLocks noChangeAspect="1" noChangeShapeType="1"/>
            </p:cNvSpPr>
            <p:nvPr/>
          </p:nvSpPr>
          <p:spPr bwMode="auto">
            <a:xfrm>
              <a:off x="3504" y="2592"/>
              <a:ext cx="0" cy="96"/>
            </a:xfrm>
            <a:prstGeom prst="line">
              <a:avLst/>
            </a:prstGeom>
            <a:noFill/>
            <a:ln w="38100">
              <a:solidFill>
                <a:srgbClr val="FF0000"/>
              </a:solidFill>
              <a:round/>
              <a:headEnd/>
              <a:tailEnd/>
            </a:ln>
          </p:spPr>
          <p:txBody>
            <a:bodyPr/>
            <a:lstStyle/>
            <a:p>
              <a:endParaRPr lang="zh-CN" altLang="en-US">
                <a:latin typeface="+mn-ea"/>
              </a:endParaRPr>
            </a:p>
          </p:txBody>
        </p:sp>
        <p:sp>
          <p:nvSpPr>
            <p:cNvPr id="57" name="Line 19"/>
            <p:cNvSpPr>
              <a:spLocks noChangeAspect="1" noChangeShapeType="1"/>
            </p:cNvSpPr>
            <p:nvPr/>
          </p:nvSpPr>
          <p:spPr bwMode="auto">
            <a:xfrm>
              <a:off x="3360" y="2592"/>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58" name="Line 20"/>
            <p:cNvSpPr>
              <a:spLocks noChangeAspect="1" noChangeShapeType="1"/>
            </p:cNvSpPr>
            <p:nvPr/>
          </p:nvSpPr>
          <p:spPr bwMode="auto">
            <a:xfrm>
              <a:off x="3360" y="2688"/>
              <a:ext cx="96" cy="0"/>
            </a:xfrm>
            <a:prstGeom prst="line">
              <a:avLst/>
            </a:prstGeom>
            <a:noFill/>
            <a:ln w="38100">
              <a:solidFill>
                <a:srgbClr val="FF0000"/>
              </a:solidFill>
              <a:round/>
              <a:headEnd/>
              <a:tailEnd/>
            </a:ln>
          </p:spPr>
          <p:txBody>
            <a:bodyPr/>
            <a:lstStyle/>
            <a:p>
              <a:endParaRPr lang="zh-CN" altLang="en-US">
                <a:latin typeface="+mn-ea"/>
              </a:endParaRPr>
            </a:p>
          </p:txBody>
        </p:sp>
        <p:sp>
          <p:nvSpPr>
            <p:cNvPr id="59" name="Line 21"/>
            <p:cNvSpPr>
              <a:spLocks noChangeAspect="1" noChangeShapeType="1"/>
            </p:cNvSpPr>
            <p:nvPr/>
          </p:nvSpPr>
          <p:spPr bwMode="auto">
            <a:xfrm>
              <a:off x="3504" y="2640"/>
              <a:ext cx="96" cy="0"/>
            </a:xfrm>
            <a:prstGeom prst="line">
              <a:avLst/>
            </a:prstGeom>
            <a:noFill/>
            <a:ln w="38100">
              <a:solidFill>
                <a:srgbClr val="FF0000"/>
              </a:solidFill>
              <a:round/>
              <a:headEnd/>
              <a:tailEnd/>
            </a:ln>
          </p:spPr>
          <p:txBody>
            <a:bodyPr/>
            <a:lstStyle/>
            <a:p>
              <a:endParaRPr lang="zh-CN" altLang="en-US">
                <a:latin typeface="+mn-ea"/>
              </a:endParaRPr>
            </a:p>
          </p:txBody>
        </p:sp>
      </p:grpSp>
      <p:sp>
        <p:nvSpPr>
          <p:cNvPr id="899117" name="Line 45"/>
          <p:cNvSpPr>
            <a:spLocks noChangeShapeType="1"/>
          </p:cNvSpPr>
          <p:nvPr/>
        </p:nvSpPr>
        <p:spPr bwMode="auto">
          <a:xfrm flipV="1">
            <a:off x="6829425" y="1870867"/>
            <a:ext cx="0" cy="2417763"/>
          </a:xfrm>
          <a:prstGeom prst="line">
            <a:avLst/>
          </a:prstGeom>
          <a:noFill/>
          <a:ln w="50800" cap="sq">
            <a:solidFill>
              <a:srgbClr val="FF00FF"/>
            </a:solidFill>
            <a:miter lim="800000"/>
            <a:headEnd/>
            <a:tailEnd/>
          </a:ln>
        </p:spPr>
        <p:txBody>
          <a:bodyPr/>
          <a:lstStyle/>
          <a:p>
            <a:endParaRPr lang="zh-CN" altLang="en-US">
              <a:latin typeface="+mn-ea"/>
            </a:endParaRPr>
          </a:p>
        </p:txBody>
      </p:sp>
      <p:sp>
        <p:nvSpPr>
          <p:cNvPr id="899116" name="Line 44"/>
          <p:cNvSpPr>
            <a:spLocks noChangeShapeType="1"/>
          </p:cNvSpPr>
          <p:nvPr/>
        </p:nvSpPr>
        <p:spPr bwMode="auto">
          <a:xfrm>
            <a:off x="6003517" y="3121025"/>
            <a:ext cx="825908" cy="0"/>
          </a:xfrm>
          <a:prstGeom prst="line">
            <a:avLst/>
          </a:prstGeom>
          <a:noFill/>
          <a:ln w="50800" cap="sq">
            <a:solidFill>
              <a:srgbClr val="FF00FF"/>
            </a:solidFill>
            <a:miter lim="800000"/>
            <a:headEnd/>
            <a:tailEnd type="oval" w="med" len="med"/>
          </a:ln>
        </p:spPr>
        <p:txBody>
          <a:bodyPr/>
          <a:lstStyle/>
          <a:p>
            <a:endParaRPr lang="zh-CN" altLang="en-US">
              <a:latin typeface="+mn-ea"/>
            </a:endParaRPr>
          </a:p>
        </p:txBody>
      </p:sp>
      <p:grpSp>
        <p:nvGrpSpPr>
          <p:cNvPr id="6" name="Group 41"/>
          <p:cNvGrpSpPr>
            <a:grpSpLocks/>
          </p:cNvGrpSpPr>
          <p:nvPr/>
        </p:nvGrpSpPr>
        <p:grpSpPr bwMode="auto">
          <a:xfrm>
            <a:off x="5379629" y="3121820"/>
            <a:ext cx="442913" cy="268288"/>
            <a:chOff x="2304" y="2064"/>
            <a:chExt cx="272" cy="169"/>
          </a:xfrm>
        </p:grpSpPr>
        <p:sp>
          <p:nvSpPr>
            <p:cNvPr id="132127" name="Line 42"/>
            <p:cNvSpPr>
              <a:spLocks noChangeShapeType="1"/>
            </p:cNvSpPr>
            <p:nvPr/>
          </p:nvSpPr>
          <p:spPr bwMode="auto">
            <a:xfrm flipH="1">
              <a:off x="2304" y="2064"/>
              <a:ext cx="272" cy="0"/>
            </a:xfrm>
            <a:prstGeom prst="line">
              <a:avLst/>
            </a:prstGeom>
            <a:noFill/>
            <a:ln w="50800" cap="sq">
              <a:solidFill>
                <a:srgbClr val="FF00FF"/>
              </a:solidFill>
              <a:miter lim="800000"/>
              <a:headEnd/>
              <a:tailEnd/>
            </a:ln>
          </p:spPr>
          <p:txBody>
            <a:bodyPr/>
            <a:lstStyle/>
            <a:p>
              <a:endParaRPr lang="zh-CN" altLang="en-US">
                <a:latin typeface="+mn-ea"/>
              </a:endParaRPr>
            </a:p>
          </p:txBody>
        </p:sp>
        <p:sp>
          <p:nvSpPr>
            <p:cNvPr id="132128" name="Line 43"/>
            <p:cNvSpPr>
              <a:spLocks noChangeShapeType="1"/>
            </p:cNvSpPr>
            <p:nvPr/>
          </p:nvSpPr>
          <p:spPr bwMode="auto">
            <a:xfrm>
              <a:off x="2304" y="2064"/>
              <a:ext cx="0" cy="169"/>
            </a:xfrm>
            <a:prstGeom prst="line">
              <a:avLst/>
            </a:prstGeom>
            <a:noFill/>
            <a:ln w="50800" cap="sq">
              <a:solidFill>
                <a:srgbClr val="FF00FF"/>
              </a:solidFill>
              <a:miter lim="800000"/>
              <a:headEnd/>
              <a:tailEnd/>
            </a:ln>
          </p:spPr>
          <p:txBody>
            <a:bodyPr/>
            <a:lstStyle/>
            <a:p>
              <a:endParaRPr lang="zh-CN" altLang="en-US">
                <a:latin typeface="+mn-ea"/>
              </a:endParaRPr>
            </a:p>
          </p:txBody>
        </p:sp>
      </p:grpSp>
      <p:sp>
        <p:nvSpPr>
          <p:cNvPr id="899098" name="Line 26"/>
          <p:cNvSpPr>
            <a:spLocks noChangeShapeType="1"/>
          </p:cNvSpPr>
          <p:nvPr/>
        </p:nvSpPr>
        <p:spPr bwMode="auto">
          <a:xfrm>
            <a:off x="6829425" y="4452145"/>
            <a:ext cx="0" cy="533400"/>
          </a:xfrm>
          <a:prstGeom prst="line">
            <a:avLst/>
          </a:prstGeom>
          <a:noFill/>
          <a:ln w="50800" cap="sq">
            <a:solidFill>
              <a:srgbClr val="FF00FF"/>
            </a:solidFill>
            <a:miter lim="800000"/>
            <a:headEnd/>
            <a:tailEnd/>
          </a:ln>
        </p:spPr>
        <p:txBody>
          <a:bodyPr/>
          <a:lstStyle/>
          <a:p>
            <a:endParaRPr lang="zh-CN" altLang="en-US">
              <a:latin typeface="+mn-ea"/>
            </a:endParaRPr>
          </a:p>
        </p:txBody>
      </p:sp>
    </p:spTree>
    <p:extLst>
      <p:ext uri="{BB962C8B-B14F-4D97-AF65-F5344CB8AC3E}">
        <p14:creationId xmlns:p14="http://schemas.microsoft.com/office/powerpoint/2010/main" val="2824757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9" grpId="0" animBg="1"/>
      <p:bldP spid="899101" grpId="0" animBg="1"/>
      <p:bldP spid="899117" grpId="0" animBg="1"/>
      <p:bldP spid="899116" grpId="0" animBg="1"/>
      <p:bldP spid="89909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 </a:t>
            </a:r>
            <a:r>
              <a:rPr lang="zh-CN" altLang="en-US" dirty="0"/>
              <a:t>刷新</a:t>
            </a:r>
          </a:p>
        </p:txBody>
      </p:sp>
      <p:sp>
        <p:nvSpPr>
          <p:cNvPr id="3" name="内容占位符 2"/>
          <p:cNvSpPr>
            <a:spLocks noGrp="1"/>
          </p:cNvSpPr>
          <p:nvPr>
            <p:ph idx="1"/>
          </p:nvPr>
        </p:nvSpPr>
        <p:spPr/>
        <p:txBody>
          <a:bodyPr>
            <a:normAutofit lnSpcReduction="10000"/>
          </a:bodyPr>
          <a:lstStyle/>
          <a:p>
            <a:r>
              <a:rPr kumimoji="1" lang="zh-CN" altLang="en-US" b="1" dirty="0"/>
              <a:t>刷新：</a:t>
            </a:r>
            <a:r>
              <a:rPr kumimoji="1" lang="zh-CN" altLang="en-US" dirty="0"/>
              <a:t>定期补充电荷以避免电荷泄露引起的信息丢失</a:t>
            </a:r>
            <a:endParaRPr kumimoji="1" lang="en-US" altLang="zh-CN" dirty="0"/>
          </a:p>
          <a:p>
            <a:pPr lvl="1"/>
            <a:r>
              <a:rPr kumimoji="1" lang="zh-CN" altLang="en-US" sz="2400" dirty="0"/>
              <a:t>电容存在泄露电流</a:t>
            </a:r>
          </a:p>
          <a:p>
            <a:r>
              <a:rPr kumimoji="1" lang="zh-CN" altLang="en-US" b="1" dirty="0"/>
              <a:t>刷新周期</a:t>
            </a:r>
            <a:r>
              <a:rPr kumimoji="1" lang="en-US" altLang="zh-CN" b="1" dirty="0"/>
              <a:t>:  </a:t>
            </a:r>
            <a:r>
              <a:rPr kumimoji="1" lang="zh-CN" altLang="en-US" dirty="0"/>
              <a:t>存储器两次完整刷新之间的时间间隔</a:t>
            </a:r>
            <a:endParaRPr kumimoji="1" lang="en-US" altLang="zh-CN" dirty="0"/>
          </a:p>
          <a:p>
            <a:pPr lvl="1"/>
            <a:r>
              <a:rPr kumimoji="1" lang="zh-CN" altLang="en-US" sz="2400" dirty="0"/>
              <a:t>信息存储到泄漏之间必须完成刷新，称为</a:t>
            </a:r>
            <a:r>
              <a:rPr kumimoji="1" lang="zh-CN" altLang="en-US" sz="2400" b="1" dirty="0"/>
              <a:t>最大刷新周期</a:t>
            </a:r>
            <a:endParaRPr kumimoji="1" lang="zh-CN" altLang="en-US" sz="2400" dirty="0"/>
          </a:p>
          <a:p>
            <a:r>
              <a:rPr kumimoji="1" lang="zh-CN" altLang="en-US" b="1" dirty="0"/>
              <a:t>按行刷新</a:t>
            </a:r>
            <a:endParaRPr kumimoji="1" lang="en-US" altLang="zh-CN" b="1" dirty="0"/>
          </a:p>
          <a:p>
            <a:pPr lvl="1"/>
            <a:r>
              <a:rPr kumimoji="1" lang="zh-CN" altLang="en-US" sz="2400" dirty="0"/>
              <a:t>存储体采用双译码结构，刷新地址计数器给出刷新行地址</a:t>
            </a:r>
            <a:endParaRPr kumimoji="1" lang="en-US" altLang="zh-CN" sz="2400" dirty="0"/>
          </a:p>
          <a:p>
            <a:r>
              <a:rPr kumimoji="1" lang="zh-CN" altLang="en-US" b="1" dirty="0"/>
              <a:t>刷新方式</a:t>
            </a:r>
            <a:endParaRPr kumimoji="1" lang="en-US" altLang="zh-CN" b="1" dirty="0"/>
          </a:p>
          <a:p>
            <a:pPr lvl="1"/>
            <a:r>
              <a:rPr kumimoji="1" lang="en-US" altLang="zh-CN" sz="2400" dirty="0"/>
              <a:t>CPU</a:t>
            </a:r>
            <a:r>
              <a:rPr kumimoji="1" lang="zh-CN" altLang="en-US" sz="2400" dirty="0"/>
              <a:t>与刷新控制器对</a:t>
            </a:r>
            <a:r>
              <a:rPr kumimoji="1" lang="en-US" altLang="zh-CN" sz="2400" dirty="0"/>
              <a:t>DRAM</a:t>
            </a:r>
            <a:r>
              <a:rPr kumimoji="1" lang="zh-CN" altLang="en-US" sz="2400" dirty="0"/>
              <a:t>的争用问题</a:t>
            </a:r>
            <a:endParaRPr kumimoji="1" lang="en-US" altLang="zh-CN" sz="2400" dirty="0"/>
          </a:p>
          <a:p>
            <a:pPr lvl="1"/>
            <a:r>
              <a:rPr kumimoji="1" lang="zh-CN" altLang="en-US" sz="2400" dirty="0"/>
              <a:t>集中式、分散式、异步式</a:t>
            </a:r>
          </a:p>
          <a:p>
            <a:endParaRPr kumimoji="1" lang="en-US" altLang="zh-CN" sz="3000" b="1" dirty="0"/>
          </a:p>
          <a:p>
            <a:pPr lvl="1"/>
            <a:endParaRPr kumimoji="1" lang="zh-CN" altLang="en-US" sz="2400" dirty="0"/>
          </a:p>
          <a:p>
            <a:pPr>
              <a:lnSpc>
                <a:spcPct val="110000"/>
              </a:lnSpc>
            </a:pPr>
            <a:endParaRPr kumimoji="1" lang="zh-CN" altLang="en-US" dirty="0"/>
          </a:p>
        </p:txBody>
      </p:sp>
    </p:spTree>
    <p:extLst>
      <p:ext uri="{BB962C8B-B14F-4D97-AF65-F5344CB8AC3E}">
        <p14:creationId xmlns:p14="http://schemas.microsoft.com/office/powerpoint/2010/main" val="187507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a:t>集中刷新方式</a:t>
            </a:r>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headEnd/>
              <a:tailEnd/>
            </a:ln>
          </p:spPr>
          <p:txBody>
            <a:bodyPr wrap="square">
              <a:spAutoFit/>
            </a:bodyPr>
            <a:lstStyle/>
            <a:p>
              <a:pPr algn="r"/>
              <a:r>
                <a:rPr lang="zh-CN" altLang="en-US" sz="1400" dirty="0">
                  <a:latin typeface="+mn-ea"/>
                </a:rPr>
                <a:t>刷新间隔</a:t>
              </a:r>
              <a:r>
                <a:rPr lang="en-US" altLang="zh-CN" sz="1400" dirty="0">
                  <a:latin typeface="+mn-ea"/>
                </a:rPr>
                <a:t>2ms</a:t>
              </a:r>
            </a:p>
          </p:txBody>
        </p:sp>
      </p:grpSp>
      <p:grpSp>
        <p:nvGrpSpPr>
          <p:cNvPr id="26" name="Group 69"/>
          <p:cNvGrpSpPr>
            <a:grpSpLocks/>
          </p:cNvGrpSpPr>
          <p:nvPr/>
        </p:nvGrpSpPr>
        <p:grpSpPr bwMode="auto">
          <a:xfrm>
            <a:off x="2370011" y="3886936"/>
            <a:ext cx="3888217" cy="304800"/>
            <a:chOff x="816" y="1488"/>
            <a:chExt cx="1728" cy="192"/>
          </a:xfrm>
        </p:grpSpPr>
        <p:sp>
          <p:nvSpPr>
            <p:cNvPr id="135240" name="Line 70"/>
            <p:cNvSpPr>
              <a:spLocks noChangeShapeType="1"/>
            </p:cNvSpPr>
            <p:nvPr/>
          </p:nvSpPr>
          <p:spPr bwMode="auto">
            <a:xfrm>
              <a:off x="1900" y="1584"/>
              <a:ext cx="64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6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464" y="1488"/>
              <a:ext cx="436" cy="192"/>
            </a:xfrm>
            <a:prstGeom prst="rect">
              <a:avLst/>
            </a:prstGeom>
            <a:noFill/>
            <a:ln w="19050" algn="ctr">
              <a:noFill/>
              <a:miter lim="800000"/>
              <a:headEnd/>
              <a:tailEnd/>
            </a:ln>
          </p:spPr>
          <p:txBody>
            <a:bodyPr wrap="square">
              <a:spAutoFit/>
            </a:bodyPr>
            <a:lstStyle/>
            <a:p>
              <a:pPr algn="r"/>
              <a:r>
                <a:rPr lang="zh-CN" altLang="en-US" sz="1400" b="1" dirty="0">
                  <a:latin typeface="+mn-ea"/>
                </a:rPr>
                <a:t>读写</a:t>
              </a:r>
              <a:r>
                <a:rPr lang="en-US" altLang="zh-CN" sz="1400" b="1" dirty="0">
                  <a:latin typeface="+mn-ea"/>
                </a:rPr>
                <a:t>/</a:t>
              </a:r>
              <a:r>
                <a:rPr lang="zh-CN" altLang="en-US" sz="1400" b="1" dirty="0">
                  <a:latin typeface="+mn-ea"/>
                </a:rPr>
                <a:t>维持</a:t>
              </a:r>
            </a:p>
          </p:txBody>
        </p:sp>
      </p:grpSp>
      <p:grpSp>
        <p:nvGrpSpPr>
          <p:cNvPr id="30" name="Group 73"/>
          <p:cNvGrpSpPr>
            <a:grpSpLocks/>
          </p:cNvGrpSpPr>
          <p:nvPr/>
        </p:nvGrpSpPr>
        <p:grpSpPr bwMode="auto">
          <a:xfrm>
            <a:off x="6281611" y="3886934"/>
            <a:ext cx="3889949" cy="304800"/>
            <a:chOff x="2544" y="1488"/>
            <a:chExt cx="1728" cy="192"/>
          </a:xfrm>
        </p:grpSpPr>
        <p:sp>
          <p:nvSpPr>
            <p:cNvPr id="135237" name="Line 74"/>
            <p:cNvSpPr>
              <a:spLocks noChangeShapeType="1"/>
            </p:cNvSpPr>
            <p:nvPr/>
          </p:nvSpPr>
          <p:spPr bwMode="auto">
            <a:xfrm>
              <a:off x="3731" y="1584"/>
              <a:ext cx="541"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38" name="Line 75"/>
            <p:cNvSpPr>
              <a:spLocks noChangeShapeType="1"/>
            </p:cNvSpPr>
            <p:nvPr/>
          </p:nvSpPr>
          <p:spPr bwMode="auto">
            <a:xfrm flipH="1">
              <a:off x="2544" y="1584"/>
              <a:ext cx="569"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39" name="Text Box 76"/>
            <p:cNvSpPr txBox="1">
              <a:spLocks noChangeArrowheads="1"/>
            </p:cNvSpPr>
            <p:nvPr/>
          </p:nvSpPr>
          <p:spPr bwMode="auto">
            <a:xfrm>
              <a:off x="3113" y="1488"/>
              <a:ext cx="618" cy="192"/>
            </a:xfrm>
            <a:prstGeom prst="rect">
              <a:avLst/>
            </a:prstGeom>
            <a:noFill/>
            <a:ln w="19050" algn="ctr">
              <a:noFill/>
              <a:miter lim="800000"/>
              <a:headEnd/>
              <a:tailEnd/>
            </a:ln>
          </p:spPr>
          <p:txBody>
            <a:bodyPr wrap="square">
              <a:spAutoFit/>
            </a:bodyPr>
            <a:lstStyle/>
            <a:p>
              <a:pPr algn="ctr"/>
              <a:r>
                <a:rPr lang="zh-CN" altLang="en-US" sz="1400" b="1" dirty="0">
                  <a:solidFill>
                    <a:srgbClr val="00B050"/>
                  </a:solidFill>
                  <a:latin typeface="+mn-ea"/>
                </a:rPr>
                <a:t>刷新过程</a:t>
              </a:r>
              <a:r>
                <a:rPr lang="en-US" altLang="zh-CN" sz="1400" b="1" dirty="0">
                  <a:solidFill>
                    <a:srgbClr val="00B050"/>
                  </a:solidFill>
                  <a:latin typeface="+mn-ea"/>
                </a:rPr>
                <a:t>/ </a:t>
              </a:r>
              <a:r>
                <a:rPr lang="zh-CN" altLang="en-US" sz="1400" b="1" dirty="0">
                  <a:solidFill>
                    <a:srgbClr val="00B050"/>
                  </a:solidFill>
                  <a:latin typeface="+mn-ea"/>
                </a:rPr>
                <a:t>死区</a:t>
              </a:r>
            </a:p>
          </p:txBody>
        </p:sp>
      </p:grpSp>
      <p:grpSp>
        <p:nvGrpSpPr>
          <p:cNvPr id="34" name="Group 77"/>
          <p:cNvGrpSpPr>
            <a:grpSpLocks/>
          </p:cNvGrpSpPr>
          <p:nvPr/>
        </p:nvGrpSpPr>
        <p:grpSpPr bwMode="auto">
          <a:xfrm>
            <a:off x="2371626" y="4857721"/>
            <a:ext cx="963615" cy="563563"/>
            <a:chOff x="804" y="2016"/>
            <a:chExt cx="607" cy="355"/>
          </a:xfrm>
        </p:grpSpPr>
        <p:sp>
          <p:nvSpPr>
            <p:cNvPr id="135233" name="Line 78"/>
            <p:cNvSpPr>
              <a:spLocks noChangeShapeType="1"/>
            </p:cNvSpPr>
            <p:nvPr/>
          </p:nvSpPr>
          <p:spPr bwMode="auto">
            <a:xfrm>
              <a:off x="1411"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6265770" y="4857721"/>
            <a:ext cx="985840" cy="557213"/>
            <a:chOff x="2358" y="2013"/>
            <a:chExt cx="621" cy="351"/>
          </a:xfrm>
        </p:grpSpPr>
        <p:sp>
          <p:nvSpPr>
            <p:cNvPr id="135229" name="Line 83"/>
            <p:cNvSpPr>
              <a:spLocks noChangeShapeType="1"/>
            </p:cNvSpPr>
            <p:nvPr/>
          </p:nvSpPr>
          <p:spPr bwMode="auto">
            <a:xfrm>
              <a:off x="2358" y="2013"/>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0" name="Line 84"/>
            <p:cNvSpPr>
              <a:spLocks noChangeShapeType="1"/>
            </p:cNvSpPr>
            <p:nvPr/>
          </p:nvSpPr>
          <p:spPr bwMode="auto">
            <a:xfrm>
              <a:off x="2979"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64" y="2160"/>
              <a:ext cx="609"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00B050"/>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128</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7" name="组合 16"/>
          <p:cNvGrpSpPr/>
          <p:nvPr/>
        </p:nvGrpSpPr>
        <p:grpSpPr>
          <a:xfrm>
            <a:off x="2354136" y="3857992"/>
            <a:ext cx="7823487" cy="667852"/>
            <a:chOff x="2354136" y="2886442"/>
            <a:chExt cx="7823487" cy="667852"/>
          </a:xfrm>
        </p:grpSpPr>
        <p:sp>
          <p:nvSpPr>
            <p:cNvPr id="134" name="Line 67"/>
            <p:cNvSpPr>
              <a:spLocks noChangeShapeType="1"/>
            </p:cNvSpPr>
            <p:nvPr/>
          </p:nvSpPr>
          <p:spPr bwMode="auto">
            <a:xfrm>
              <a:off x="2354136" y="2905859"/>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5" name="Line 67"/>
            <p:cNvSpPr>
              <a:spLocks noChangeShapeType="1"/>
            </p:cNvSpPr>
            <p:nvPr/>
          </p:nvSpPr>
          <p:spPr bwMode="auto">
            <a:xfrm>
              <a:off x="6266023" y="2886442"/>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6" name="Line 67"/>
            <p:cNvSpPr>
              <a:spLocks noChangeShapeType="1"/>
            </p:cNvSpPr>
            <p:nvPr/>
          </p:nvSpPr>
          <p:spPr bwMode="auto">
            <a:xfrm>
              <a:off x="10177623" y="2886442"/>
              <a:ext cx="0" cy="648435"/>
            </a:xfrm>
            <a:prstGeom prst="line">
              <a:avLst/>
            </a:prstGeom>
            <a:noFill/>
            <a:ln w="19050">
              <a:solidFill>
                <a:schemeClr val="tx1"/>
              </a:solidFill>
              <a:round/>
              <a:headEnd/>
              <a:tailE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310824"/>
          </a:xfrm>
        </p:spPr>
        <p:txBody>
          <a:bodyPr>
            <a:normAutofit/>
          </a:bodyPr>
          <a:lstStyle/>
          <a:p>
            <a:pPr>
              <a:lnSpc>
                <a:spcPct val="160000"/>
              </a:lnSpc>
            </a:pPr>
            <a:r>
              <a:rPr kumimoji="1" lang="zh-CN" altLang="en-US" dirty="0"/>
              <a:t>最大刷新周期：</a:t>
            </a:r>
            <a:r>
              <a:rPr kumimoji="1" lang="en-US" altLang="zh-CN" dirty="0"/>
              <a:t>2ms</a:t>
            </a:r>
          </a:p>
          <a:p>
            <a:pPr>
              <a:lnSpc>
                <a:spcPct val="160000"/>
              </a:lnSpc>
            </a:pPr>
            <a:r>
              <a:rPr kumimoji="1" lang="zh-CN" altLang="en-US" dirty="0"/>
              <a:t>在数据丢失之前集中刷新所有行</a:t>
            </a:r>
          </a:p>
          <a:p>
            <a:pPr>
              <a:lnSpc>
                <a:spcPct val="160000"/>
              </a:lnSpc>
            </a:pPr>
            <a:r>
              <a:rPr kumimoji="1" lang="zh-CN" altLang="en-US" dirty="0"/>
              <a:t>存在</a:t>
            </a:r>
            <a:r>
              <a:rPr kumimoji="1" lang="zh-CN" altLang="en-US" b="1" dirty="0"/>
              <a:t>死区</a:t>
            </a:r>
            <a:r>
              <a:rPr kumimoji="1" lang="zh-CN" altLang="en-US" dirty="0"/>
              <a:t>，用在</a:t>
            </a:r>
            <a:r>
              <a:rPr kumimoji="1" lang="zh-CN" altLang="en-US" b="1" dirty="0"/>
              <a:t>实时要求不高</a:t>
            </a:r>
            <a:r>
              <a:rPr kumimoji="1" lang="zh-CN" altLang="en-US" dirty="0"/>
              <a:t>的场合</a:t>
            </a:r>
            <a:endParaRPr kumimoji="1" lang="zh-CN" altLang="en-US" b="1" dirty="0"/>
          </a:p>
        </p:txBody>
      </p:sp>
    </p:spTree>
    <p:extLst>
      <p:ext uri="{BB962C8B-B14F-4D97-AF65-F5344CB8AC3E}">
        <p14:creationId xmlns:p14="http://schemas.microsoft.com/office/powerpoint/2010/main" val="361746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wipe(left)">
                                      <p:cBhvr>
                                        <p:cTn id="37" dur="500"/>
                                        <p:tgtEl>
                                          <p:spTgt spid="1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left)">
                                      <p:cBhvr>
                                        <p:cTn id="42" dur="5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wipe(left)">
                                      <p:cBhvr>
                                        <p:cTn id="52" dur="500"/>
                                        <p:tgtEl>
                                          <p:spTgt spid="1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repeatCount="300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left)">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repeatCount="300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down)">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10" repeatCount="3000" fill="hold" nodeType="click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0" repeatCount="3000"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40">
                                            <p:txEl>
                                              <p:pRg st="1" end="1"/>
                                            </p:txEl>
                                          </p:spTgt>
                                        </p:tgtEl>
                                        <p:attrNameLst>
                                          <p:attrName>style.visibility</p:attrName>
                                        </p:attrNameLst>
                                      </p:cBhvr>
                                      <p:to>
                                        <p:strVal val="visible"/>
                                      </p:to>
                                    </p:set>
                                    <p:animEffect transition="in" filter="wipe(left)">
                                      <p:cBhvr>
                                        <p:cTn id="95" dur="500"/>
                                        <p:tgtEl>
                                          <p:spTgt spid="140">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0">
                                            <p:txEl>
                                              <p:pRg st="2" end="2"/>
                                            </p:txEl>
                                          </p:spTgt>
                                        </p:tgtEl>
                                        <p:attrNameLst>
                                          <p:attrName>style.visibility</p:attrName>
                                        </p:attrNameLst>
                                      </p:cBhvr>
                                      <p:to>
                                        <p:strVal val="visible"/>
                                      </p:to>
                                    </p:set>
                                    <p:animEffect transition="in" filter="wipe(left)">
                                      <p:cBhvr>
                                        <p:cTn id="100"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分散刷新方式</a:t>
            </a:r>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headEnd/>
              <a:tailEnd/>
            </a:ln>
          </p:spPr>
          <p:txBody>
            <a:bodyPr wrap="square">
              <a:spAutoFit/>
            </a:bodyPr>
            <a:lstStyle/>
            <a:p>
              <a:pPr algn="r"/>
              <a:r>
                <a:rPr lang="zh-CN" altLang="en-US" sz="1400" dirty="0">
                  <a:latin typeface="+mn-ea"/>
                </a:rPr>
                <a:t>刷新间隔</a:t>
              </a:r>
              <a:r>
                <a:rPr lang="en-US" altLang="zh-CN" sz="1400" dirty="0">
                  <a:latin typeface="+mn-ea"/>
                </a:rPr>
                <a:t>2ms</a:t>
              </a:r>
            </a:p>
          </p:txBody>
        </p:sp>
      </p:grpSp>
      <p:grpSp>
        <p:nvGrpSpPr>
          <p:cNvPr id="26" name="Group 69"/>
          <p:cNvGrpSpPr>
            <a:grpSpLocks/>
          </p:cNvGrpSpPr>
          <p:nvPr/>
        </p:nvGrpSpPr>
        <p:grpSpPr bwMode="auto">
          <a:xfrm>
            <a:off x="2370012" y="3982186"/>
            <a:ext cx="1927716" cy="307975"/>
            <a:chOff x="816" y="1488"/>
            <a:chExt cx="1728" cy="194"/>
          </a:xfrm>
        </p:grpSpPr>
        <p:sp>
          <p:nvSpPr>
            <p:cNvPr id="135240" name="Line 70"/>
            <p:cNvSpPr>
              <a:spLocks noChangeShapeType="1"/>
            </p:cNvSpPr>
            <p:nvPr/>
          </p:nvSpPr>
          <p:spPr bwMode="auto">
            <a:xfrm>
              <a:off x="2018" y="1584"/>
              <a:ext cx="526"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5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238" y="1488"/>
              <a:ext cx="855" cy="194"/>
            </a:xfrm>
            <a:prstGeom prst="rect">
              <a:avLst/>
            </a:prstGeom>
            <a:noFill/>
            <a:ln w="19050" algn="ctr">
              <a:noFill/>
              <a:miter lim="800000"/>
              <a:headEnd/>
              <a:tailEnd/>
            </a:ln>
          </p:spPr>
          <p:txBody>
            <a:bodyPr wrap="square">
              <a:spAutoFit/>
            </a:bodyPr>
            <a:lstStyle/>
            <a:p>
              <a:pPr algn="r"/>
              <a:r>
                <a:rPr lang="zh-CN" altLang="en-US" sz="1400" b="1" dirty="0">
                  <a:latin typeface="+mn-ea"/>
                </a:rPr>
                <a:t>存储周期</a:t>
              </a:r>
            </a:p>
          </p:txBody>
        </p:sp>
      </p:grpSp>
      <p:grpSp>
        <p:nvGrpSpPr>
          <p:cNvPr id="34" name="Group 77"/>
          <p:cNvGrpSpPr>
            <a:grpSpLocks/>
          </p:cNvGrpSpPr>
          <p:nvPr/>
        </p:nvGrpSpPr>
        <p:grpSpPr bwMode="auto">
          <a:xfrm>
            <a:off x="2371626" y="4857721"/>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3347031" y="4860373"/>
            <a:ext cx="965202" cy="552450"/>
            <a:chOff x="2371" y="2016"/>
            <a:chExt cx="608" cy="348"/>
          </a:xfrm>
        </p:grpSpPr>
        <p:sp>
          <p:nvSpPr>
            <p:cNvPr id="135230" name="Line 84"/>
            <p:cNvSpPr>
              <a:spLocks noChangeShapeType="1"/>
            </p:cNvSpPr>
            <p:nvPr/>
          </p:nvSpPr>
          <p:spPr bwMode="auto">
            <a:xfrm>
              <a:off x="2979"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71"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7" name="组合 16"/>
          <p:cNvGrpSpPr/>
          <p:nvPr/>
        </p:nvGrpSpPr>
        <p:grpSpPr>
          <a:xfrm>
            <a:off x="2354136" y="3877409"/>
            <a:ext cx="1956706" cy="648435"/>
            <a:chOff x="2354136" y="2905859"/>
            <a:chExt cx="1956706" cy="648435"/>
          </a:xfrm>
        </p:grpSpPr>
        <p:sp>
          <p:nvSpPr>
            <p:cNvPr id="134" name="Line 67"/>
            <p:cNvSpPr>
              <a:spLocks noChangeShapeType="1"/>
            </p:cNvSpPr>
            <p:nvPr/>
          </p:nvSpPr>
          <p:spPr bwMode="auto">
            <a:xfrm>
              <a:off x="2354136" y="2905859"/>
              <a:ext cx="0" cy="648435"/>
            </a:xfrm>
            <a:prstGeom prst="line">
              <a:avLst/>
            </a:prstGeom>
            <a:noFill/>
            <a:ln w="19050">
              <a:solidFill>
                <a:schemeClr val="tx1"/>
              </a:solidFill>
              <a:round/>
              <a:headEnd/>
              <a:tailEnd/>
            </a:ln>
          </p:spPr>
          <p:txBody>
            <a:bodyPr/>
            <a:lstStyle/>
            <a:p>
              <a:endParaRPr lang="zh-CN" altLang="en-US">
                <a:latin typeface="+mn-ea"/>
              </a:endParaRPr>
            </a:p>
          </p:txBody>
        </p:sp>
        <p:sp>
          <p:nvSpPr>
            <p:cNvPr id="135" name="Line 67"/>
            <p:cNvSpPr>
              <a:spLocks noChangeShapeType="1"/>
            </p:cNvSpPr>
            <p:nvPr/>
          </p:nvSpPr>
          <p:spPr bwMode="auto">
            <a:xfrm>
              <a:off x="4310842" y="2905859"/>
              <a:ext cx="0" cy="595368"/>
            </a:xfrm>
            <a:prstGeom prst="line">
              <a:avLst/>
            </a:prstGeom>
            <a:noFill/>
            <a:ln w="19050">
              <a:solidFill>
                <a:schemeClr val="tx1"/>
              </a:solidFill>
              <a:round/>
              <a:headEnd/>
              <a:tailE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287992"/>
          </a:xfrm>
        </p:spPr>
        <p:txBody>
          <a:bodyPr>
            <a:normAutofit/>
          </a:bodyPr>
          <a:lstStyle/>
          <a:p>
            <a:pPr>
              <a:lnSpc>
                <a:spcPct val="160000"/>
              </a:lnSpc>
            </a:pPr>
            <a:r>
              <a:rPr kumimoji="1" lang="zh-CN" altLang="en-US" dirty="0"/>
              <a:t>最大刷新周期：</a:t>
            </a:r>
            <a:r>
              <a:rPr kumimoji="1" lang="en-US" altLang="zh-CN" dirty="0"/>
              <a:t>2ms</a:t>
            </a:r>
          </a:p>
          <a:p>
            <a:pPr>
              <a:lnSpc>
                <a:spcPct val="160000"/>
              </a:lnSpc>
            </a:pPr>
            <a:r>
              <a:rPr kumimoji="1" lang="zh-CN" altLang="en-US" b="1" dirty="0"/>
              <a:t>存储周期</a:t>
            </a:r>
            <a:r>
              <a:rPr kumimoji="1" lang="zh-CN" altLang="en-US" dirty="0"/>
              <a:t>：读写</a:t>
            </a:r>
            <a:r>
              <a:rPr kumimoji="1" lang="en-US" altLang="zh-CN" dirty="0"/>
              <a:t>+</a:t>
            </a:r>
            <a:r>
              <a:rPr kumimoji="1" lang="zh-CN" altLang="en-US" dirty="0"/>
              <a:t>刷新   各刷新周期</a:t>
            </a:r>
            <a:r>
              <a:rPr kumimoji="1" lang="zh-CN" altLang="en-US" b="1" dirty="0"/>
              <a:t>分散</a:t>
            </a:r>
            <a:r>
              <a:rPr kumimoji="1" lang="zh-CN" altLang="en-US" dirty="0"/>
              <a:t>安排在存取周期中</a:t>
            </a:r>
            <a:endParaRPr kumimoji="1" lang="en-US" altLang="zh-CN" dirty="0"/>
          </a:p>
          <a:p>
            <a:pPr>
              <a:lnSpc>
                <a:spcPct val="170000"/>
              </a:lnSpc>
            </a:pPr>
            <a:r>
              <a:rPr kumimoji="1" lang="zh-CN" altLang="en-US" dirty="0"/>
              <a:t>刷新次数  </a:t>
            </a:r>
            <a:r>
              <a:rPr kumimoji="1" lang="en-US" altLang="zh-CN" dirty="0"/>
              <a:t>2ms/100ns=20000</a:t>
            </a:r>
            <a:r>
              <a:rPr kumimoji="1" lang="zh-CN" altLang="en-US" dirty="0"/>
              <a:t>次   较浪费，用在</a:t>
            </a:r>
            <a:r>
              <a:rPr kumimoji="1" lang="zh-CN" altLang="en-US" b="1" dirty="0"/>
              <a:t>低速系统</a:t>
            </a:r>
            <a:r>
              <a:rPr kumimoji="1" lang="zh-CN" altLang="en-US" dirty="0"/>
              <a:t>中</a:t>
            </a:r>
          </a:p>
        </p:txBody>
      </p:sp>
    </p:spTree>
    <p:extLst>
      <p:ext uri="{BB962C8B-B14F-4D97-AF65-F5344CB8AC3E}">
        <p14:creationId xmlns:p14="http://schemas.microsoft.com/office/powerpoint/2010/main" val="19670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repeatCount="300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0">
                                            <p:txEl>
                                              <p:pRg st="2" end="2"/>
                                            </p:txEl>
                                          </p:spTgt>
                                        </p:tgtEl>
                                        <p:attrNameLst>
                                          <p:attrName>style.visibility</p:attrName>
                                        </p:attrNameLst>
                                      </p:cBhvr>
                                      <p:to>
                                        <p:strVal val="visible"/>
                                      </p:to>
                                    </p:set>
                                    <p:animEffect transition="in" filter="wipe(left)">
                                      <p:cBhvr>
                                        <p:cTn id="94"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存储器概述</a:t>
            </a:r>
          </a:p>
        </p:txBody>
      </p:sp>
      <p:sp>
        <p:nvSpPr>
          <p:cNvPr id="3" name="内容占位符 2"/>
          <p:cNvSpPr>
            <a:spLocks noGrp="1"/>
          </p:cNvSpPr>
          <p:nvPr>
            <p:ph idx="1"/>
          </p:nvPr>
        </p:nvSpPr>
        <p:spPr/>
        <p:txBody>
          <a:bodyPr/>
          <a:lstStyle/>
          <a:p>
            <a:r>
              <a:rPr lang="zh-CN" altLang="en-US" b="1" dirty="0">
                <a:solidFill>
                  <a:srgbClr val="C00000"/>
                </a:solidFill>
              </a:rPr>
              <a:t>存储器分类</a:t>
            </a:r>
          </a:p>
          <a:p>
            <a:r>
              <a:rPr lang="zh-CN" altLang="en-US" dirty="0"/>
              <a:t>存储器分级结构</a:t>
            </a:r>
          </a:p>
          <a:p>
            <a:r>
              <a:rPr lang="zh-CN" altLang="en-US" dirty="0"/>
              <a:t>存储器的性能指标</a:t>
            </a:r>
          </a:p>
          <a:p>
            <a:endParaRPr lang="zh-CN" altLang="en-US" dirty="0"/>
          </a:p>
        </p:txBody>
      </p:sp>
    </p:spTree>
    <p:extLst>
      <p:ext uri="{BB962C8B-B14F-4D97-AF65-F5344CB8AC3E}">
        <p14:creationId xmlns:p14="http://schemas.microsoft.com/office/powerpoint/2010/main" val="1183480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异步刷新方式</a:t>
            </a:r>
          </a:p>
        </p:txBody>
      </p:sp>
      <p:sp>
        <p:nvSpPr>
          <p:cNvPr id="15" name="Line 58"/>
          <p:cNvSpPr>
            <a:spLocks noChangeShapeType="1"/>
          </p:cNvSpPr>
          <p:nvPr/>
        </p:nvSpPr>
        <p:spPr bwMode="auto">
          <a:xfrm>
            <a:off x="1586456" y="4723227"/>
            <a:ext cx="9335733" cy="0"/>
          </a:xfrm>
          <a:prstGeom prst="line">
            <a:avLst/>
          </a:prstGeom>
          <a:noFill/>
          <a:ln w="38100">
            <a:solidFill>
              <a:schemeClr val="tx1"/>
            </a:solidFill>
            <a:round/>
            <a:headEnd/>
            <a:tailEnd type="triangle" w="med" len="med"/>
          </a:ln>
        </p:spPr>
        <p:txBody>
          <a:bodyPr/>
          <a:lstStyle/>
          <a:p>
            <a:endParaRPr lang="zh-CN" altLang="en-US">
              <a:latin typeface="+mn-ea"/>
            </a:endParaRPr>
          </a:p>
        </p:txBody>
      </p:sp>
      <p:grpSp>
        <p:nvGrpSpPr>
          <p:cNvPr id="16" name="Group 59"/>
          <p:cNvGrpSpPr>
            <a:grpSpLocks/>
          </p:cNvGrpSpPr>
          <p:nvPr/>
        </p:nvGrpSpPr>
        <p:grpSpPr bwMode="auto">
          <a:xfrm>
            <a:off x="2357606" y="4701107"/>
            <a:ext cx="7820024" cy="1084716"/>
            <a:chOff x="816" y="2016"/>
            <a:chExt cx="9848"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headEnd/>
              <a:tailEnd/>
            </a:ln>
          </p:spPr>
          <p:txBody>
            <a:bodyPr/>
            <a:lstStyle/>
            <a:p>
              <a:endParaRPr lang="zh-CN" altLang="en-US">
                <a:latin typeface="+mn-ea"/>
              </a:endParaRPr>
            </a:p>
          </p:txBody>
        </p:sp>
        <p:sp>
          <p:nvSpPr>
            <p:cNvPr id="61" name="Line 61"/>
            <p:cNvSpPr>
              <a:spLocks noChangeShapeType="1"/>
            </p:cNvSpPr>
            <p:nvPr/>
          </p:nvSpPr>
          <p:spPr bwMode="auto">
            <a:xfrm>
              <a:off x="10664" y="2020"/>
              <a:ext cx="0" cy="528"/>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19" name="Group 62"/>
          <p:cNvGrpSpPr>
            <a:grpSpLocks/>
          </p:cNvGrpSpPr>
          <p:nvPr/>
        </p:nvGrpSpPr>
        <p:grpSpPr bwMode="auto">
          <a:xfrm>
            <a:off x="2362507" y="5412138"/>
            <a:ext cx="3891879" cy="307975"/>
            <a:chOff x="816" y="2399"/>
            <a:chExt cx="3456" cy="194"/>
          </a:xfrm>
        </p:grpSpPr>
        <p:sp>
          <p:nvSpPr>
            <p:cNvPr id="135243" name="Line 63"/>
            <p:cNvSpPr>
              <a:spLocks noChangeShapeType="1"/>
            </p:cNvSpPr>
            <p:nvPr/>
          </p:nvSpPr>
          <p:spPr bwMode="auto">
            <a:xfrm>
              <a:off x="2908" y="2496"/>
              <a:ext cx="136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38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019" y="2399"/>
              <a:ext cx="931" cy="194"/>
            </a:xfrm>
            <a:prstGeom prst="rect">
              <a:avLst/>
            </a:prstGeom>
            <a:noFill/>
            <a:ln w="19050" algn="ctr">
              <a:noFill/>
              <a:miter lim="800000"/>
              <a:headEnd/>
              <a:tailEnd/>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grpSp>
        <p:nvGrpSpPr>
          <p:cNvPr id="34" name="Group 77"/>
          <p:cNvGrpSpPr>
            <a:grpSpLocks/>
          </p:cNvGrpSpPr>
          <p:nvPr/>
        </p:nvGrpSpPr>
        <p:grpSpPr bwMode="auto">
          <a:xfrm>
            <a:off x="2371626" y="4739383"/>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headEnd/>
              <a:tailEnd/>
            </a:ln>
          </p:spPr>
          <p:txBody>
            <a:bodyPr/>
            <a:lstStyle/>
            <a:p>
              <a:endParaRPr lang="zh-CN" altLang="en-US">
                <a:latin typeface="+mn-ea"/>
              </a:endParaRPr>
            </a:p>
          </p:txBody>
        </p:sp>
        <p:grpSp>
          <p:nvGrpSpPr>
            <p:cNvPr id="135234" name="Group 79"/>
            <p:cNvGrpSpPr>
              <a:grpSpLocks/>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grpSp>
      </p:grpSp>
      <p:grpSp>
        <p:nvGrpSpPr>
          <p:cNvPr id="39" name="Group 82"/>
          <p:cNvGrpSpPr>
            <a:grpSpLocks/>
          </p:cNvGrpSpPr>
          <p:nvPr/>
        </p:nvGrpSpPr>
        <p:grpSpPr bwMode="auto">
          <a:xfrm>
            <a:off x="5295540" y="4729686"/>
            <a:ext cx="973141" cy="552450"/>
            <a:chOff x="2375" y="2016"/>
            <a:chExt cx="613" cy="348"/>
          </a:xfrm>
        </p:grpSpPr>
        <p:sp>
          <p:nvSpPr>
            <p:cNvPr id="135230" name="Line 84"/>
            <p:cNvSpPr>
              <a:spLocks noChangeShapeType="1"/>
            </p:cNvSpPr>
            <p:nvPr/>
          </p:nvSpPr>
          <p:spPr bwMode="auto">
            <a:xfrm>
              <a:off x="2988" y="2016"/>
              <a:ext cx="0" cy="240"/>
            </a:xfrm>
            <a:prstGeom prst="line">
              <a:avLst/>
            </a:prstGeom>
            <a:noFill/>
            <a:ln w="19050">
              <a:solidFill>
                <a:schemeClr val="tx1"/>
              </a:solidFill>
              <a:round/>
              <a:headEnd/>
              <a:tailEnd/>
            </a:ln>
          </p:spPr>
          <p:txBody>
            <a:bodyPr/>
            <a:lstStyle/>
            <a:p>
              <a:endParaRPr lang="zh-CN" altLang="en-US">
                <a:latin typeface="+mn-ea"/>
              </a:endParaRPr>
            </a:p>
          </p:txBody>
        </p:sp>
        <p:sp>
          <p:nvSpPr>
            <p:cNvPr id="135231" name="Line 85"/>
            <p:cNvSpPr>
              <a:spLocks noChangeShapeType="1"/>
            </p:cNvSpPr>
            <p:nvPr/>
          </p:nvSpPr>
          <p:spPr bwMode="auto">
            <a:xfrm>
              <a:off x="2380"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headEnd/>
              <a:tailEnd/>
            </a:ln>
          </p:spPr>
          <p:txBody>
            <a:bodyPr>
              <a:spAutoFit/>
            </a:bodyPr>
            <a:lstStyle/>
            <a:p>
              <a:pPr algn="r"/>
              <a:r>
                <a:rPr lang="en-US" altLang="zh-CN" sz="1400" dirty="0">
                  <a:latin typeface="+mn-ea"/>
                </a:rPr>
                <a:t>50ns</a:t>
              </a:r>
            </a:p>
          </p:txBody>
        </p:sp>
        <p:sp>
          <p:nvSpPr>
            <p:cNvPr id="60" name="Line 84"/>
            <p:cNvSpPr>
              <a:spLocks noChangeShapeType="1"/>
            </p:cNvSpPr>
            <p:nvPr/>
          </p:nvSpPr>
          <p:spPr bwMode="auto">
            <a:xfrm>
              <a:off x="2375" y="2022"/>
              <a:ext cx="0" cy="240"/>
            </a:xfrm>
            <a:prstGeom prst="line">
              <a:avLst/>
            </a:prstGeom>
            <a:noFill/>
            <a:ln w="19050">
              <a:solidFill>
                <a:schemeClr val="tx1"/>
              </a:solidFill>
              <a:round/>
              <a:headEnd/>
              <a:tailEnd/>
            </a:ln>
          </p:spPr>
          <p:txBody>
            <a:bodyPr/>
            <a:lstStyle/>
            <a:p>
              <a:endParaRPr lang="zh-CN" altLang="en-US">
                <a:latin typeface="+mn-ea"/>
              </a:endParaRPr>
            </a:p>
          </p:txBody>
        </p:sp>
      </p:grpSp>
      <p:grpSp>
        <p:nvGrpSpPr>
          <p:cNvPr id="3" name="组合 2"/>
          <p:cNvGrpSpPr/>
          <p:nvPr/>
        </p:nvGrpSpPr>
        <p:grpSpPr>
          <a:xfrm>
            <a:off x="2358923" y="4354439"/>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05" name="组合 104"/>
          <p:cNvGrpSpPr/>
          <p:nvPr/>
        </p:nvGrpSpPr>
        <p:grpSpPr>
          <a:xfrm>
            <a:off x="3335237" y="4354439"/>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0" name="组合 109"/>
          <p:cNvGrpSpPr/>
          <p:nvPr/>
        </p:nvGrpSpPr>
        <p:grpSpPr>
          <a:xfrm>
            <a:off x="4312870" y="4354439"/>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4" name="组合 113"/>
          <p:cNvGrpSpPr/>
          <p:nvPr/>
        </p:nvGrpSpPr>
        <p:grpSpPr>
          <a:xfrm>
            <a:off x="5289709" y="4354442"/>
            <a:ext cx="976314" cy="347877"/>
            <a:chOff x="2532796" y="3261129"/>
            <a:chExt cx="976314" cy="440980"/>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sp>
          <p:nvSpPr>
            <p:cNvPr id="116" name="矩形 115"/>
            <p:cNvSpPr/>
            <p:nvPr/>
          </p:nvSpPr>
          <p:spPr>
            <a:xfrm>
              <a:off x="2543884" y="3261129"/>
              <a:ext cx="957431" cy="439449"/>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headEnd/>
              <a:tailEnd/>
            </a:ln>
          </p:spPr>
          <p:txBody>
            <a:bodyPr/>
            <a:lstStyle/>
            <a:p>
              <a:endParaRPr lang="zh-CN" altLang="en-US" sz="1600">
                <a:latin typeface="+mn-ea"/>
              </a:endParaRPr>
            </a:p>
          </p:txBody>
        </p:sp>
      </p:grpSp>
      <p:grpSp>
        <p:nvGrpSpPr>
          <p:cNvPr id="118" name="组合 117"/>
          <p:cNvGrpSpPr/>
          <p:nvPr/>
        </p:nvGrpSpPr>
        <p:grpSpPr>
          <a:xfrm>
            <a:off x="6270523" y="4354439"/>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354439"/>
            <a:ext cx="976314" cy="347873"/>
            <a:chOff x="2532796" y="3261132"/>
            <a:chExt cx="976314" cy="440977"/>
          </a:xfrm>
          <a:solidFill>
            <a:srgbClr val="CCFF66"/>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354439"/>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354439"/>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headEnd/>
              <a:tailEnd/>
            </a:ln>
          </p:spPr>
          <p:txBody>
            <a:bodyPr/>
            <a:lstStyle/>
            <a:p>
              <a:endParaRPr lang="zh-CN" altLang="en-US" sz="1600">
                <a:solidFill>
                  <a:schemeClr val="bg1"/>
                </a:solidFill>
                <a:latin typeface="+mn-ea"/>
              </a:endParaRPr>
            </a:p>
          </p:txBody>
        </p:sp>
      </p:grpSp>
      <p:sp>
        <p:nvSpPr>
          <p:cNvPr id="140" name="内容占位符 2"/>
          <p:cNvSpPr>
            <a:spLocks noGrp="1"/>
          </p:cNvSpPr>
          <p:nvPr>
            <p:ph idx="1"/>
          </p:nvPr>
        </p:nvSpPr>
        <p:spPr>
          <a:xfrm>
            <a:off x="487822" y="942763"/>
            <a:ext cx="10515599" cy="2287992"/>
          </a:xfrm>
        </p:spPr>
        <p:txBody>
          <a:bodyPr>
            <a:normAutofit fontScale="92500" lnSpcReduction="10000"/>
          </a:bodyPr>
          <a:lstStyle/>
          <a:p>
            <a:pPr>
              <a:lnSpc>
                <a:spcPct val="170000"/>
              </a:lnSpc>
            </a:pPr>
            <a:r>
              <a:rPr kumimoji="1" lang="zh-CN" altLang="en-US" sz="2800" dirty="0">
                <a:latin typeface="+mj-ea"/>
              </a:rPr>
              <a:t>刷新周期：</a:t>
            </a:r>
            <a:r>
              <a:rPr kumimoji="1" lang="en-US" altLang="zh-CN" sz="2800" dirty="0">
                <a:latin typeface="+mj-ea"/>
              </a:rPr>
              <a:t>2ms</a:t>
            </a:r>
            <a:r>
              <a:rPr kumimoji="1" lang="zh-CN" altLang="en-US" sz="2800" dirty="0">
                <a:latin typeface="+mj-ea"/>
              </a:rPr>
              <a:t>，各刷新周期分散安排在</a:t>
            </a:r>
            <a:r>
              <a:rPr kumimoji="1" lang="en-US" altLang="zh-CN" sz="2800" dirty="0">
                <a:latin typeface="+mj-ea"/>
              </a:rPr>
              <a:t>2ms</a:t>
            </a:r>
            <a:r>
              <a:rPr kumimoji="1" lang="zh-CN" altLang="en-US" sz="2800" dirty="0">
                <a:latin typeface="+mj-ea"/>
              </a:rPr>
              <a:t>内</a:t>
            </a:r>
          </a:p>
          <a:p>
            <a:pPr>
              <a:lnSpc>
                <a:spcPct val="170000"/>
              </a:lnSpc>
            </a:pPr>
            <a:r>
              <a:rPr kumimoji="1" lang="zh-CN" altLang="en-US" sz="2800" dirty="0">
                <a:latin typeface="+mj-ea"/>
              </a:rPr>
              <a:t>每隔</a:t>
            </a:r>
            <a:r>
              <a:rPr kumimoji="1" lang="en-US" altLang="zh-CN" sz="2800" dirty="0">
                <a:latin typeface="+mj-ea"/>
              </a:rPr>
              <a:t>2ms/128=15.5</a:t>
            </a:r>
            <a:r>
              <a:rPr kumimoji="1" lang="zh-CN" altLang="en-US" sz="2800" dirty="0">
                <a:latin typeface="+mj-ea"/>
              </a:rPr>
              <a:t>微秒刷新一行</a:t>
            </a:r>
            <a:r>
              <a:rPr kumimoji="1" lang="en-US" altLang="zh-CN" sz="2800" dirty="0">
                <a:latin typeface="+mj-ea"/>
              </a:rPr>
              <a:t>,</a:t>
            </a:r>
            <a:r>
              <a:rPr kumimoji="1" lang="zh-CN" altLang="en-US" sz="2800" dirty="0">
                <a:latin typeface="+mj-ea"/>
              </a:rPr>
              <a:t>将</a:t>
            </a:r>
            <a:r>
              <a:rPr kumimoji="1" lang="en-US" altLang="zh-CN" sz="2800" dirty="0">
                <a:latin typeface="+mj-ea"/>
              </a:rPr>
              <a:t>128</a:t>
            </a:r>
            <a:r>
              <a:rPr kumimoji="1" lang="zh-CN" altLang="en-US" sz="2800" dirty="0">
                <a:latin typeface="+mj-ea"/>
              </a:rPr>
              <a:t>次刷新分散</a:t>
            </a:r>
            <a:endParaRPr kumimoji="1" lang="en-US" altLang="zh-CN" sz="2800" dirty="0">
              <a:latin typeface="+mj-ea"/>
            </a:endParaRPr>
          </a:p>
          <a:p>
            <a:pPr>
              <a:lnSpc>
                <a:spcPct val="170000"/>
              </a:lnSpc>
            </a:pPr>
            <a:r>
              <a:rPr kumimoji="1" lang="zh-CN" altLang="en-US" sz="2800" b="1" dirty="0">
                <a:latin typeface="+mj-ea"/>
              </a:rPr>
              <a:t>最常用</a:t>
            </a:r>
            <a:endParaRPr kumimoji="1" lang="en-US" altLang="zh-CN" sz="2800" b="1" dirty="0">
              <a:latin typeface="+mj-ea"/>
            </a:endParaRPr>
          </a:p>
        </p:txBody>
      </p:sp>
      <p:grpSp>
        <p:nvGrpSpPr>
          <p:cNvPr id="62" name="Group 62"/>
          <p:cNvGrpSpPr>
            <a:grpSpLocks/>
          </p:cNvGrpSpPr>
          <p:nvPr/>
        </p:nvGrpSpPr>
        <p:grpSpPr bwMode="auto">
          <a:xfrm>
            <a:off x="6289618" y="5401380"/>
            <a:ext cx="3891879" cy="307975"/>
            <a:chOff x="816" y="2399"/>
            <a:chExt cx="3456" cy="194"/>
          </a:xfrm>
        </p:grpSpPr>
        <p:sp>
          <p:nvSpPr>
            <p:cNvPr id="63" name="Line 63"/>
            <p:cNvSpPr>
              <a:spLocks noChangeShapeType="1"/>
            </p:cNvSpPr>
            <p:nvPr/>
          </p:nvSpPr>
          <p:spPr bwMode="auto">
            <a:xfrm>
              <a:off x="2908" y="2496"/>
              <a:ext cx="136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38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5" name="Text Box 65"/>
            <p:cNvSpPr txBox="1">
              <a:spLocks noChangeArrowheads="1"/>
            </p:cNvSpPr>
            <p:nvPr/>
          </p:nvSpPr>
          <p:spPr bwMode="auto">
            <a:xfrm>
              <a:off x="2019" y="2399"/>
              <a:ext cx="931" cy="194"/>
            </a:xfrm>
            <a:prstGeom prst="rect">
              <a:avLst/>
            </a:prstGeom>
            <a:noFill/>
            <a:ln w="19050" algn="ctr">
              <a:noFill/>
              <a:miter lim="800000"/>
              <a:headEnd/>
              <a:tailEnd/>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spTree>
    <p:extLst>
      <p:ext uri="{BB962C8B-B14F-4D97-AF65-F5344CB8AC3E}">
        <p14:creationId xmlns:p14="http://schemas.microsoft.com/office/powerpoint/2010/main" val="229861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wipe(left)">
                                      <p:cBhvr>
                                        <p:cTn id="37" dur="500"/>
                                        <p:tgtEl>
                                          <p:spTgt spid="1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left)">
                                      <p:cBhvr>
                                        <p:cTn id="42" dur="5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wipe(left)">
                                      <p:cBhvr>
                                        <p:cTn id="52" dur="500"/>
                                        <p:tgtEl>
                                          <p:spTgt spid="1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repeatCount="300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left)">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40">
                                            <p:txEl>
                                              <p:pRg st="1" end="1"/>
                                            </p:txEl>
                                          </p:spTgt>
                                        </p:tgtEl>
                                        <p:attrNameLst>
                                          <p:attrName>style.visibility</p:attrName>
                                        </p:attrNameLst>
                                      </p:cBhvr>
                                      <p:to>
                                        <p:strVal val="visible"/>
                                      </p:to>
                                    </p:set>
                                    <p:animEffect transition="in" filter="wipe(left)">
                                      <p:cBhvr>
                                        <p:cTn id="78" dur="500"/>
                                        <p:tgtEl>
                                          <p:spTgt spid="140">
                                            <p:txEl>
                                              <p:pRg st="1" end="1"/>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40">
                                            <p:txEl>
                                              <p:pRg st="2" end="2"/>
                                            </p:txEl>
                                          </p:spTgt>
                                        </p:tgtEl>
                                        <p:attrNameLst>
                                          <p:attrName>style.visibility</p:attrName>
                                        </p:attrNameLst>
                                      </p:cBhvr>
                                      <p:to>
                                        <p:strVal val="visible"/>
                                      </p:to>
                                    </p:set>
                                    <p:animEffect transition="in" filter="wipe(left)">
                                      <p:cBhvr>
                                        <p:cTn id="83" dur="500"/>
                                        <p:tgtEl>
                                          <p:spTgt spid="140">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fltVal val="0"/>
                                          </p:val>
                                        </p:tav>
                                        <p:tav tm="100000">
                                          <p:val>
                                            <p:strVal val="#ppt_w"/>
                                          </p:val>
                                        </p:tav>
                                      </p:tavLst>
                                    </p:anim>
                                    <p:anim calcmode="lin" valueType="num">
                                      <p:cBhvr>
                                        <p:cTn id="89"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70590" y="1755584"/>
            <a:ext cx="2830500" cy="3845800"/>
          </a:xfrm>
          <a:prstGeom prst="rect">
            <a:avLst/>
          </a:prstGeom>
        </p:spPr>
      </p:pic>
      <p:pic>
        <p:nvPicPr>
          <p:cNvPr id="3" name="图片 2"/>
          <p:cNvPicPr>
            <a:picLocks noChangeAspect="1"/>
          </p:cNvPicPr>
          <p:nvPr/>
        </p:nvPicPr>
        <p:blipFill>
          <a:blip r:embed="rId3"/>
          <a:stretch>
            <a:fillRect/>
          </a:stretch>
        </p:blipFill>
        <p:spPr>
          <a:xfrm>
            <a:off x="7654864" y="1724546"/>
            <a:ext cx="2944623" cy="3907875"/>
          </a:xfrm>
          <a:prstGeom prst="rect">
            <a:avLst/>
          </a:prstGeom>
        </p:spPr>
      </p:pic>
      <p:sp>
        <p:nvSpPr>
          <p:cNvPr id="2168" name="Rectangle 3"/>
          <p:cNvSpPr>
            <a:spLocks noGrp="1" noChangeArrowheads="1"/>
          </p:cNvSpPr>
          <p:nvPr>
            <p:ph type="title"/>
          </p:nvPr>
        </p:nvSpPr>
        <p:spPr/>
        <p:txBody>
          <a:bodyPr/>
          <a:lstStyle/>
          <a:p>
            <a:pPr eaLnBrk="1" hangingPunct="1"/>
            <a:r>
              <a:rPr lang="en-US" altLang="zh-CN"/>
              <a:t>2116</a:t>
            </a:r>
            <a:r>
              <a:rPr lang="zh-CN" altLang="en-US"/>
              <a:t>引脚图</a:t>
            </a:r>
          </a:p>
        </p:txBody>
      </p:sp>
      <p:sp>
        <p:nvSpPr>
          <p:cNvPr id="2169" name="Rectangle 4"/>
          <p:cNvSpPr>
            <a:spLocks noGrp="1" noChangeArrowheads="1"/>
          </p:cNvSpPr>
          <p:nvPr>
            <p:ph type="body" idx="1"/>
          </p:nvPr>
        </p:nvSpPr>
        <p:spPr>
          <a:xfrm>
            <a:off x="5185321" y="1958701"/>
            <a:ext cx="3408363" cy="3529012"/>
          </a:xfrm>
        </p:spPr>
        <p:txBody>
          <a:bodyPr>
            <a:normAutofit fontScale="85000" lnSpcReduction="20000"/>
          </a:bodyPr>
          <a:lstStyle/>
          <a:p>
            <a:pPr eaLnBrk="1" hangingPunct="1"/>
            <a:r>
              <a:rPr dirty="0"/>
              <a:t>地址线</a:t>
            </a:r>
          </a:p>
          <a:p>
            <a:pPr eaLnBrk="1" hangingPunct="1"/>
            <a:r>
              <a:rPr dirty="0"/>
              <a:t>数据线</a:t>
            </a:r>
          </a:p>
          <a:p>
            <a:pPr eaLnBrk="1" hangingPunct="1"/>
            <a:r>
              <a:rPr dirty="0"/>
              <a:t>读写控制线</a:t>
            </a:r>
          </a:p>
          <a:p>
            <a:pPr eaLnBrk="1" hangingPunct="1"/>
            <a:r>
              <a:rPr lang="en-US" altLang="zh-CN"/>
              <a:t>RAS   CAS</a:t>
            </a:r>
            <a:endParaRPr lang="en-US" altLang="zh-CN" dirty="0"/>
          </a:p>
          <a:p>
            <a:pPr eaLnBrk="1" hangingPunct="1"/>
            <a:r>
              <a:rPr dirty="0"/>
              <a:t>电源线</a:t>
            </a:r>
          </a:p>
          <a:p>
            <a:pPr eaLnBrk="1" hangingPunct="1"/>
            <a:r>
              <a:rPr dirty="0"/>
              <a:t>地线</a:t>
            </a:r>
            <a:endParaRPr dirty="0">
              <a:solidFill>
                <a:srgbClr val="66FF33"/>
              </a:solidFill>
            </a:endParaRPr>
          </a:p>
        </p:txBody>
      </p:sp>
      <p:sp>
        <p:nvSpPr>
          <p:cNvPr id="2170" name="Rectangle 5"/>
          <p:cNvSpPr>
            <a:spLocks noChangeArrowheads="1"/>
          </p:cNvSpPr>
          <p:nvPr/>
        </p:nvSpPr>
        <p:spPr bwMode="auto">
          <a:xfrm>
            <a:off x="10483270" y="2468047"/>
            <a:ext cx="184731" cy="369332"/>
          </a:xfrm>
          <a:prstGeom prst="rect">
            <a:avLst/>
          </a:prstGeom>
          <a:noFill/>
          <a:ln w="9525" algn="ctr">
            <a:noFill/>
            <a:miter lim="800000"/>
            <a:headEnd/>
            <a:tailEnd/>
          </a:ln>
        </p:spPr>
        <p:txBody>
          <a:bodyPr wrap="none" anchor="ctr">
            <a:spAutoFit/>
          </a:bodyPr>
          <a:lstStyle/>
          <a:p>
            <a:pPr algn="r"/>
            <a:endParaRPr lang="zh-CN" altLang="en-US"/>
          </a:p>
        </p:txBody>
      </p:sp>
      <p:sp>
        <p:nvSpPr>
          <p:cNvPr id="2171" name="Rectangle 6"/>
          <p:cNvSpPr>
            <a:spLocks noChangeArrowheads="1"/>
          </p:cNvSpPr>
          <p:nvPr/>
        </p:nvSpPr>
        <p:spPr bwMode="auto">
          <a:xfrm>
            <a:off x="10483270" y="2468047"/>
            <a:ext cx="184731" cy="369332"/>
          </a:xfrm>
          <a:prstGeom prst="rect">
            <a:avLst/>
          </a:prstGeom>
          <a:noFill/>
          <a:ln w="9525" algn="ctr">
            <a:noFill/>
            <a:miter lim="800000"/>
            <a:headEnd/>
            <a:tailEnd/>
          </a:ln>
        </p:spPr>
        <p:txBody>
          <a:bodyPr wrap="none" anchor="ctr">
            <a:spAutoFit/>
          </a:bodyPr>
          <a:lstStyle/>
          <a:p>
            <a:pPr algn="r"/>
            <a:endParaRPr lang="zh-CN" altLang="en-US"/>
          </a:p>
        </p:txBody>
      </p:sp>
    </p:spTree>
    <p:extLst>
      <p:ext uri="{BB962C8B-B14F-4D97-AF65-F5344CB8AC3E}">
        <p14:creationId xmlns:p14="http://schemas.microsoft.com/office/powerpoint/2010/main" val="461440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p>
        </p:txBody>
      </p:sp>
      <p:sp>
        <p:nvSpPr>
          <p:cNvPr id="3" name="内容占位符 2"/>
          <p:cNvSpPr>
            <a:spLocks noGrp="1"/>
          </p:cNvSpPr>
          <p:nvPr>
            <p:ph idx="1"/>
          </p:nvPr>
        </p:nvSpPr>
        <p:spPr/>
        <p:txBody>
          <a:bodyPr/>
          <a:lstStyle/>
          <a:p>
            <a:r>
              <a:rPr lang="zh-CN" altLang="en-US" dirty="0"/>
              <a:t>基本概念</a:t>
            </a:r>
          </a:p>
          <a:p>
            <a:r>
              <a:rPr lang="zh-CN" altLang="en-US" dirty="0"/>
              <a:t>随机存储器</a:t>
            </a:r>
          </a:p>
          <a:p>
            <a:r>
              <a:rPr lang="zh-CN" altLang="en-US" b="1" dirty="0">
                <a:solidFill>
                  <a:srgbClr val="C00000"/>
                </a:solidFill>
              </a:rPr>
              <a:t>只读存储器</a:t>
            </a:r>
          </a:p>
          <a:p>
            <a:r>
              <a:rPr lang="zh-CN" altLang="en-US" dirty="0"/>
              <a:t>新型存储器</a:t>
            </a:r>
          </a:p>
          <a:p>
            <a:r>
              <a:rPr lang="zh-CN" altLang="en-US" dirty="0"/>
              <a:t>主存储器与</a:t>
            </a:r>
            <a:r>
              <a:rPr lang="en-US" altLang="zh-CN" dirty="0"/>
              <a:t>CPU</a:t>
            </a:r>
            <a:r>
              <a:rPr lang="zh-CN" altLang="en-US" dirty="0"/>
              <a:t>的连接</a:t>
            </a:r>
          </a:p>
        </p:txBody>
      </p:sp>
    </p:spTree>
    <p:extLst>
      <p:ext uri="{BB962C8B-B14F-4D97-AF65-F5344CB8AC3E}">
        <p14:creationId xmlns:p14="http://schemas.microsoft.com/office/powerpoint/2010/main" val="769936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只读存储器</a:t>
            </a:r>
            <a:r>
              <a:rPr lang="en-US" altLang="zh-CN" dirty="0"/>
              <a:t>(ROM)</a:t>
            </a:r>
            <a:endParaRPr lang="zh-CN" altLang="en-US" dirty="0"/>
          </a:p>
        </p:txBody>
      </p:sp>
      <p:sp>
        <p:nvSpPr>
          <p:cNvPr id="3" name="内容占位符 2"/>
          <p:cNvSpPr>
            <a:spLocks noGrp="1"/>
          </p:cNvSpPr>
          <p:nvPr>
            <p:ph idx="1"/>
          </p:nvPr>
        </p:nvSpPr>
        <p:spPr/>
        <p:txBody>
          <a:bodyPr/>
          <a:lstStyle/>
          <a:p>
            <a:r>
              <a:rPr lang="zh-CN" altLang="en-US" dirty="0"/>
              <a:t>掩模式只读存储器</a:t>
            </a:r>
          </a:p>
          <a:p>
            <a:r>
              <a:rPr lang="zh-CN" altLang="en-US" dirty="0"/>
              <a:t>一次编程只读存储器（</a:t>
            </a:r>
            <a:r>
              <a:rPr lang="en-US" altLang="zh-CN" dirty="0"/>
              <a:t>PROM</a:t>
            </a:r>
            <a:r>
              <a:rPr lang="zh-CN" altLang="en-US" dirty="0"/>
              <a:t>）</a:t>
            </a:r>
          </a:p>
          <a:p>
            <a:r>
              <a:rPr lang="zh-CN" altLang="en-US" dirty="0"/>
              <a:t>多次编程只读存储器（</a:t>
            </a:r>
            <a:r>
              <a:rPr lang="en-US" altLang="zh-CN" dirty="0"/>
              <a:t>EPROM, EEPROM</a:t>
            </a:r>
            <a:r>
              <a:rPr lang="zh-CN" altLang="en-US" dirty="0"/>
              <a:t>）</a:t>
            </a:r>
          </a:p>
          <a:p>
            <a:endParaRPr lang="zh-CN" altLang="en-US" dirty="0"/>
          </a:p>
          <a:p>
            <a:endParaRPr lang="zh-CN" altLang="en-US" dirty="0"/>
          </a:p>
        </p:txBody>
      </p:sp>
    </p:spTree>
    <p:extLst>
      <p:ext uri="{BB962C8B-B14F-4D97-AF65-F5344CB8AC3E}">
        <p14:creationId xmlns:p14="http://schemas.microsoft.com/office/powerpoint/2010/main" val="3097306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a:t>只读存储器</a:t>
            </a:r>
          </a:p>
        </p:txBody>
      </p:sp>
      <p:grpSp>
        <p:nvGrpSpPr>
          <p:cNvPr id="4" name="组合 3">
            <a:extLst>
              <a:ext uri="{FF2B5EF4-FFF2-40B4-BE49-F238E27FC236}">
                <a16:creationId xmlns:a16="http://schemas.microsoft.com/office/drawing/2014/main" id="{DEF59F72-C024-4718-B2EE-3B678BCBD2F9}"/>
              </a:ext>
            </a:extLst>
          </p:cNvPr>
          <p:cNvGrpSpPr/>
          <p:nvPr/>
        </p:nvGrpSpPr>
        <p:grpSpPr>
          <a:xfrm>
            <a:off x="3343275" y="1381125"/>
            <a:ext cx="5505450" cy="4126184"/>
            <a:chOff x="3524250" y="1381125"/>
            <a:chExt cx="5505450" cy="4126184"/>
          </a:xfrm>
        </p:grpSpPr>
        <p:sp>
          <p:nvSpPr>
            <p:cNvPr id="3" name="矩形: 圆角 2">
              <a:extLst>
                <a:ext uri="{FF2B5EF4-FFF2-40B4-BE49-F238E27FC236}">
                  <a16:creationId xmlns:a16="http://schemas.microsoft.com/office/drawing/2014/main" id="{6F4ACB13-AE11-48B9-A4A2-01D966CF5336}"/>
                </a:ext>
              </a:extLst>
            </p:cNvPr>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9285" name="Text Box 5"/>
            <p:cNvSpPr txBox="1">
              <a:spLocks noChangeArrowheads="1"/>
            </p:cNvSpPr>
            <p:nvPr/>
          </p:nvSpPr>
          <p:spPr bwMode="auto">
            <a:xfrm>
              <a:off x="7257997" y="1455464"/>
              <a:ext cx="669592" cy="495342"/>
            </a:xfrm>
            <a:prstGeom prst="rect">
              <a:avLst/>
            </a:prstGeom>
            <a:noFill/>
            <a:ln w="19050">
              <a:noFill/>
              <a:miter lim="800000"/>
              <a:headEnd/>
              <a:tailEnd/>
            </a:ln>
          </p:spPr>
          <p:txBody>
            <a:bodyPr lIns="0" tIns="0" rIns="0" bIns="0"/>
            <a:lstStyle/>
            <a:p>
              <a:pPr algn="r">
                <a:defRPr/>
              </a:pPr>
              <a:r>
                <a:rPr lang="en-US" altLang="zh-CN" sz="2400">
                  <a:latin typeface="+mn-ea"/>
                </a:rPr>
                <a:t>V</a:t>
              </a:r>
              <a:r>
                <a:rPr lang="en-US" altLang="zh-CN" sz="2400" baseline="-25000">
                  <a:latin typeface="+mn-ea"/>
                </a:rPr>
                <a:t>CC</a:t>
              </a:r>
              <a:endParaRPr lang="en-US" altLang="zh-CN" sz="2400" dirty="0">
                <a:effectLst>
                  <a:outerShdw blurRad="38100" dist="38100" dir="2700000" algn="tl">
                    <a:srgbClr val="C0C0C0"/>
                  </a:outerShdw>
                </a:effectLst>
                <a:latin typeface="+mn-ea"/>
              </a:endParaRPr>
            </a:p>
          </p:txBody>
        </p:sp>
        <p:sp>
          <p:nvSpPr>
            <p:cNvPr id="142340" name="Freeform 6"/>
            <p:cNvSpPr>
              <a:spLocks/>
            </p:cNvSpPr>
            <p:nvPr/>
          </p:nvSpPr>
          <p:spPr bwMode="auto">
            <a:xfrm>
              <a:off x="6839011" y="1627758"/>
              <a:ext cx="328922" cy="883001"/>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latin typeface="+mn-ea"/>
              </a:endParaRPr>
            </a:p>
          </p:txBody>
        </p:sp>
        <p:sp>
          <p:nvSpPr>
            <p:cNvPr id="142341" name="Freeform 7"/>
            <p:cNvSpPr>
              <a:spLocks/>
            </p:cNvSpPr>
            <p:nvPr/>
          </p:nvSpPr>
          <p:spPr bwMode="auto">
            <a:xfrm flipV="1">
              <a:off x="6839012" y="2788777"/>
              <a:ext cx="344570" cy="2545218"/>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latin typeface="+mn-ea"/>
              </a:endParaRPr>
            </a:p>
          </p:txBody>
        </p:sp>
        <p:sp>
          <p:nvSpPr>
            <p:cNvPr id="142342" name="Freeform 8"/>
            <p:cNvSpPr>
              <a:spLocks/>
            </p:cNvSpPr>
            <p:nvPr/>
          </p:nvSpPr>
          <p:spPr bwMode="auto">
            <a:xfrm>
              <a:off x="6085233" y="2048700"/>
              <a:ext cx="1084661" cy="626519"/>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headEnd/>
              <a:tailEnd type="oval" w="med" len="med"/>
            </a:ln>
          </p:spPr>
          <p:txBody>
            <a:bodyPr/>
            <a:lstStyle/>
            <a:p>
              <a:endParaRPr lang="zh-CN" altLang="en-US">
                <a:latin typeface="+mn-ea"/>
              </a:endParaRPr>
            </a:p>
          </p:txBody>
        </p:sp>
        <p:sp>
          <p:nvSpPr>
            <p:cNvPr id="142343" name="Line 9"/>
            <p:cNvSpPr>
              <a:spLocks noChangeShapeType="1"/>
            </p:cNvSpPr>
            <p:nvPr/>
          </p:nvSpPr>
          <p:spPr bwMode="auto">
            <a:xfrm>
              <a:off x="4381884" y="3256706"/>
              <a:ext cx="3996016" cy="0"/>
            </a:xfrm>
            <a:prstGeom prst="line">
              <a:avLst/>
            </a:prstGeom>
            <a:noFill/>
            <a:ln w="19050">
              <a:solidFill>
                <a:schemeClr val="tx1"/>
              </a:solidFill>
              <a:round/>
              <a:headEnd/>
              <a:tailEnd/>
            </a:ln>
          </p:spPr>
          <p:txBody>
            <a:bodyPr/>
            <a:lstStyle/>
            <a:p>
              <a:endParaRPr lang="zh-CN" altLang="en-US">
                <a:latin typeface="+mn-ea"/>
              </a:endParaRPr>
            </a:p>
          </p:txBody>
        </p:sp>
        <p:sp>
          <p:nvSpPr>
            <p:cNvPr id="142344" name="Freeform 10"/>
            <p:cNvSpPr>
              <a:spLocks/>
            </p:cNvSpPr>
            <p:nvPr/>
          </p:nvSpPr>
          <p:spPr bwMode="auto">
            <a:xfrm>
              <a:off x="5548776" y="3998741"/>
              <a:ext cx="638266" cy="377869"/>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headEnd/>
              <a:tailEnd/>
            </a:ln>
          </p:spPr>
          <p:txBody>
            <a:bodyPr/>
            <a:lstStyle/>
            <a:p>
              <a:endParaRPr lang="zh-CN" altLang="en-US">
                <a:latin typeface="+mn-ea"/>
              </a:endParaRPr>
            </a:p>
          </p:txBody>
        </p:sp>
        <p:sp>
          <p:nvSpPr>
            <p:cNvPr id="142345" name="Freeform 11"/>
            <p:cNvSpPr>
              <a:spLocks/>
            </p:cNvSpPr>
            <p:nvPr/>
          </p:nvSpPr>
          <p:spPr bwMode="auto">
            <a:xfrm>
              <a:off x="4779331" y="3998741"/>
              <a:ext cx="522752" cy="110815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headEnd/>
              <a:tailEnd/>
            </a:ln>
          </p:spPr>
          <p:txBody>
            <a:bodyPr/>
            <a:lstStyle/>
            <a:p>
              <a:endParaRPr lang="zh-CN" altLang="en-US">
                <a:latin typeface="+mn-ea"/>
              </a:endParaRPr>
            </a:p>
          </p:txBody>
        </p:sp>
        <p:sp>
          <p:nvSpPr>
            <p:cNvPr id="142346" name="Line 12"/>
            <p:cNvSpPr>
              <a:spLocks noChangeShapeType="1"/>
            </p:cNvSpPr>
            <p:nvPr/>
          </p:nvSpPr>
          <p:spPr bwMode="auto">
            <a:xfrm>
              <a:off x="6658888" y="4376609"/>
              <a:ext cx="512962" cy="0"/>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42347" name="Line 13"/>
            <p:cNvSpPr>
              <a:spLocks noChangeShapeType="1"/>
            </p:cNvSpPr>
            <p:nvPr/>
          </p:nvSpPr>
          <p:spPr bwMode="auto">
            <a:xfrm flipH="1" flipV="1">
              <a:off x="6200746" y="4182780"/>
              <a:ext cx="458142" cy="193829"/>
            </a:xfrm>
            <a:prstGeom prst="line">
              <a:avLst/>
            </a:prstGeom>
            <a:noFill/>
            <a:ln w="19050">
              <a:solidFill>
                <a:schemeClr val="tx1"/>
              </a:solidFill>
              <a:round/>
              <a:headEnd/>
              <a:tailEnd/>
            </a:ln>
          </p:spPr>
          <p:txBody>
            <a:bodyPr/>
            <a:lstStyle/>
            <a:p>
              <a:endParaRPr lang="zh-CN" altLang="en-US">
                <a:latin typeface="+mn-ea"/>
              </a:endParaRPr>
            </a:p>
          </p:txBody>
        </p:sp>
        <p:sp>
          <p:nvSpPr>
            <p:cNvPr id="142348" name="Line 14"/>
            <p:cNvSpPr>
              <a:spLocks noChangeShapeType="1"/>
            </p:cNvSpPr>
            <p:nvPr/>
          </p:nvSpPr>
          <p:spPr bwMode="auto">
            <a:xfrm>
              <a:off x="4591376" y="5112769"/>
              <a:ext cx="356333" cy="0"/>
            </a:xfrm>
            <a:prstGeom prst="line">
              <a:avLst/>
            </a:prstGeom>
            <a:noFill/>
            <a:ln w="19050">
              <a:solidFill>
                <a:srgbClr val="00B050"/>
              </a:solidFill>
              <a:round/>
              <a:headEnd/>
              <a:tailEnd/>
            </a:ln>
          </p:spPr>
          <p:txBody>
            <a:bodyPr/>
            <a:lstStyle/>
            <a:p>
              <a:endParaRPr lang="zh-CN" altLang="en-US">
                <a:latin typeface="+mn-ea"/>
              </a:endParaRPr>
            </a:p>
          </p:txBody>
        </p:sp>
        <p:sp>
          <p:nvSpPr>
            <p:cNvPr id="142349" name="Line 15"/>
            <p:cNvSpPr>
              <a:spLocks noChangeShapeType="1"/>
            </p:cNvSpPr>
            <p:nvPr/>
          </p:nvSpPr>
          <p:spPr bwMode="auto">
            <a:xfrm flipV="1">
              <a:off x="5433259" y="3247552"/>
              <a:ext cx="0" cy="576937"/>
            </a:xfrm>
            <a:prstGeom prst="line">
              <a:avLst/>
            </a:prstGeom>
            <a:noFill/>
            <a:ln w="19050">
              <a:solidFill>
                <a:schemeClr val="tx1"/>
              </a:solidFill>
              <a:round/>
              <a:headEnd/>
              <a:tailEnd type="oval" w="med" len="med"/>
            </a:ln>
          </p:spPr>
          <p:txBody>
            <a:bodyPr/>
            <a:lstStyle/>
            <a:p>
              <a:endParaRPr lang="zh-CN" altLang="en-US">
                <a:latin typeface="+mn-ea"/>
              </a:endParaRPr>
            </a:p>
          </p:txBody>
        </p:sp>
        <p:sp>
          <p:nvSpPr>
            <p:cNvPr id="1249296" name="Text Box 16"/>
            <p:cNvSpPr txBox="1">
              <a:spLocks noChangeArrowheads="1"/>
            </p:cNvSpPr>
            <p:nvPr/>
          </p:nvSpPr>
          <p:spPr bwMode="auto">
            <a:xfrm>
              <a:off x="3814100" y="2737872"/>
              <a:ext cx="428773" cy="503172"/>
            </a:xfrm>
            <a:prstGeom prst="rect">
              <a:avLst/>
            </a:prstGeom>
            <a:noFill/>
            <a:ln w="19050">
              <a:noFill/>
              <a:miter lim="800000"/>
              <a:headEnd/>
              <a:tailEnd/>
            </a:ln>
          </p:spPr>
          <p:txBody>
            <a:bodyPr lIns="0" tIns="0" rIns="0" bIns="0"/>
            <a:lstStyle/>
            <a:p>
              <a:pPr algn="r">
                <a:defRPr/>
              </a:pPr>
              <a:r>
                <a:rPr lang="en-US" altLang="zh-CN" sz="2400">
                  <a:latin typeface="+mn-ea"/>
                </a:rPr>
                <a:t>X</a:t>
              </a:r>
              <a:endParaRPr lang="en-US" altLang="zh-CN" sz="2400">
                <a:effectLst>
                  <a:outerShdw blurRad="38100" dist="38100" dir="2700000" algn="tl">
                    <a:srgbClr val="C0C0C0"/>
                  </a:outerShdw>
                </a:effectLst>
                <a:latin typeface="+mn-ea"/>
              </a:endParaRPr>
            </a:p>
          </p:txBody>
        </p:sp>
        <p:sp>
          <p:nvSpPr>
            <p:cNvPr id="1249297" name="Text Box 17"/>
            <p:cNvSpPr txBox="1">
              <a:spLocks noChangeArrowheads="1"/>
            </p:cNvSpPr>
            <p:nvPr/>
          </p:nvSpPr>
          <p:spPr bwMode="auto">
            <a:xfrm>
              <a:off x="6404365" y="3710934"/>
              <a:ext cx="428775" cy="497299"/>
            </a:xfrm>
            <a:prstGeom prst="rect">
              <a:avLst/>
            </a:prstGeom>
            <a:noFill/>
            <a:ln w="19050">
              <a:noFill/>
              <a:miter lim="800000"/>
              <a:headEnd/>
              <a:tailEnd/>
            </a:ln>
          </p:spPr>
          <p:txBody>
            <a:bodyPr lIns="0" tIns="0" rIns="0" bIns="0"/>
            <a:lstStyle/>
            <a:p>
              <a:pPr algn="r">
                <a:defRPr/>
              </a:pPr>
              <a:r>
                <a:rPr lang="en-US" altLang="zh-CN" sz="2400">
                  <a:latin typeface="+mn-ea"/>
                </a:rPr>
                <a:t>S</a:t>
              </a:r>
              <a:endParaRPr lang="en-US" altLang="zh-CN" sz="2400">
                <a:effectLst>
                  <a:outerShdw blurRad="38100" dist="38100" dir="2700000" algn="tl">
                    <a:srgbClr val="C0C0C0"/>
                  </a:outerShdw>
                </a:effectLst>
                <a:latin typeface="+mn-ea"/>
              </a:endParaRPr>
            </a:p>
          </p:txBody>
        </p:sp>
        <p:sp>
          <p:nvSpPr>
            <p:cNvPr id="1249298" name="Text Box 18"/>
            <p:cNvSpPr txBox="1">
              <a:spLocks noChangeArrowheads="1"/>
            </p:cNvSpPr>
            <p:nvPr/>
          </p:nvSpPr>
          <p:spPr bwMode="auto">
            <a:xfrm>
              <a:off x="7244293" y="5011968"/>
              <a:ext cx="428775" cy="495341"/>
            </a:xfrm>
            <a:prstGeom prst="rect">
              <a:avLst/>
            </a:prstGeom>
            <a:noFill/>
            <a:ln w="19050">
              <a:noFill/>
              <a:miter lim="800000"/>
              <a:headEnd/>
              <a:tailEnd/>
            </a:ln>
          </p:spPr>
          <p:txBody>
            <a:bodyPr lIns="0" tIns="0" rIns="0" bIns="0"/>
            <a:lstStyle/>
            <a:p>
              <a:pPr algn="r">
                <a:defRPr/>
              </a:pPr>
              <a:r>
                <a:rPr lang="en-US" altLang="zh-CN" sz="2400" dirty="0">
                  <a:latin typeface="+mn-ea"/>
                </a:rPr>
                <a:t>D</a:t>
              </a:r>
              <a:endParaRPr lang="en-US" altLang="zh-CN" sz="2400" dirty="0">
                <a:effectLst>
                  <a:outerShdw blurRad="38100" dist="38100" dir="2700000" algn="tl">
                    <a:srgbClr val="C0C0C0"/>
                  </a:outerShdw>
                </a:effectLst>
                <a:latin typeface="+mn-ea"/>
              </a:endParaRPr>
            </a:p>
          </p:txBody>
        </p:sp>
        <p:sp>
          <p:nvSpPr>
            <p:cNvPr id="1249299" name="Text Box 19"/>
            <p:cNvSpPr txBox="1">
              <a:spLocks noChangeArrowheads="1"/>
            </p:cNvSpPr>
            <p:nvPr/>
          </p:nvSpPr>
          <p:spPr bwMode="auto">
            <a:xfrm>
              <a:off x="4712764" y="3428999"/>
              <a:ext cx="426816" cy="495342"/>
            </a:xfrm>
            <a:prstGeom prst="rect">
              <a:avLst/>
            </a:prstGeom>
            <a:noFill/>
            <a:ln w="19050">
              <a:noFill/>
              <a:miter lim="800000"/>
              <a:headEnd/>
              <a:tailEnd/>
            </a:ln>
          </p:spPr>
          <p:txBody>
            <a:bodyPr lIns="0" tIns="0" rIns="0" bIns="0"/>
            <a:lstStyle/>
            <a:p>
              <a:pPr algn="r">
                <a:defRPr/>
              </a:pPr>
              <a:r>
                <a:rPr lang="en-US" altLang="zh-CN" sz="2400">
                  <a:latin typeface="+mn-ea"/>
                </a:rPr>
                <a:t>T</a:t>
              </a:r>
              <a:r>
                <a:rPr lang="en-US" altLang="zh-CN" sz="2400" baseline="-25000">
                  <a:latin typeface="+mn-ea"/>
                </a:rPr>
                <a:t>1</a:t>
              </a:r>
              <a:endParaRPr lang="en-US" altLang="zh-CN" sz="2400">
                <a:effectLst>
                  <a:outerShdw blurRad="38100" dist="38100" dir="2700000" algn="tl">
                    <a:srgbClr val="C0C0C0"/>
                  </a:outerShdw>
                </a:effectLst>
                <a:latin typeface="+mn-ea"/>
              </a:endParaRPr>
            </a:p>
          </p:txBody>
        </p:sp>
        <p:grpSp>
          <p:nvGrpSpPr>
            <p:cNvPr id="142354" name="Group 20"/>
            <p:cNvGrpSpPr>
              <a:grpSpLocks/>
            </p:cNvGrpSpPr>
            <p:nvPr/>
          </p:nvGrpSpPr>
          <p:grpSpPr bwMode="auto">
            <a:xfrm>
              <a:off x="5200275" y="3824489"/>
              <a:ext cx="465974" cy="174251"/>
              <a:chOff x="1920" y="2496"/>
              <a:chExt cx="288" cy="96"/>
            </a:xfrm>
          </p:grpSpPr>
          <p:sp>
            <p:nvSpPr>
              <p:cNvPr id="142359" name="Line 21"/>
              <p:cNvSpPr>
                <a:spLocks noChangeShapeType="1"/>
              </p:cNvSpPr>
              <p:nvPr/>
            </p:nvSpPr>
            <p:spPr bwMode="auto">
              <a:xfrm>
                <a:off x="1920" y="2592"/>
                <a:ext cx="288" cy="0"/>
              </a:xfrm>
              <a:prstGeom prst="line">
                <a:avLst/>
              </a:prstGeom>
              <a:noFill/>
              <a:ln w="38100">
                <a:solidFill>
                  <a:schemeClr val="tx1"/>
                </a:solidFill>
                <a:round/>
                <a:headEnd/>
                <a:tailEnd/>
              </a:ln>
            </p:spPr>
            <p:txBody>
              <a:bodyPr/>
              <a:lstStyle/>
              <a:p>
                <a:endParaRPr lang="zh-CN" altLang="en-US">
                  <a:latin typeface="+mn-ea"/>
                </a:endParaRPr>
              </a:p>
            </p:txBody>
          </p:sp>
          <p:sp>
            <p:nvSpPr>
              <p:cNvPr id="142360" name="Line 22"/>
              <p:cNvSpPr>
                <a:spLocks noChangeShapeType="1"/>
              </p:cNvSpPr>
              <p:nvPr/>
            </p:nvSpPr>
            <p:spPr bwMode="auto">
              <a:xfrm>
                <a:off x="1968" y="2496"/>
                <a:ext cx="192" cy="0"/>
              </a:xfrm>
              <a:prstGeom prst="line">
                <a:avLst/>
              </a:prstGeom>
              <a:noFill/>
              <a:ln w="38100">
                <a:solidFill>
                  <a:schemeClr val="tx1"/>
                </a:solidFill>
                <a:round/>
                <a:headEnd/>
                <a:tailEnd/>
              </a:ln>
            </p:spPr>
            <p:txBody>
              <a:bodyPr/>
              <a:lstStyle/>
              <a:p>
                <a:endParaRPr lang="zh-CN" altLang="en-US">
                  <a:latin typeface="+mn-ea"/>
                </a:endParaRPr>
              </a:p>
            </p:txBody>
          </p:sp>
        </p:grpSp>
        <p:grpSp>
          <p:nvGrpSpPr>
            <p:cNvPr id="142355" name="Group 23"/>
            <p:cNvGrpSpPr>
              <a:grpSpLocks/>
            </p:cNvGrpSpPr>
            <p:nvPr/>
          </p:nvGrpSpPr>
          <p:grpSpPr bwMode="auto">
            <a:xfrm>
              <a:off x="6672593" y="2420697"/>
              <a:ext cx="154671" cy="526667"/>
              <a:chOff x="2832" y="1728"/>
              <a:chExt cx="96" cy="288"/>
            </a:xfrm>
          </p:grpSpPr>
          <p:sp>
            <p:nvSpPr>
              <p:cNvPr id="142357" name="Line 24"/>
              <p:cNvSpPr>
                <a:spLocks noChangeShapeType="1"/>
              </p:cNvSpPr>
              <p:nvPr/>
            </p:nvSpPr>
            <p:spPr bwMode="auto">
              <a:xfrm>
                <a:off x="2832" y="1776"/>
                <a:ext cx="0" cy="192"/>
              </a:xfrm>
              <a:prstGeom prst="line">
                <a:avLst/>
              </a:prstGeom>
              <a:noFill/>
              <a:ln w="38100">
                <a:solidFill>
                  <a:schemeClr val="tx1"/>
                </a:solidFill>
                <a:round/>
                <a:headEnd/>
                <a:tailEnd/>
              </a:ln>
            </p:spPr>
            <p:txBody>
              <a:bodyPr/>
              <a:lstStyle/>
              <a:p>
                <a:endParaRPr lang="zh-CN" altLang="en-US">
                  <a:latin typeface="+mn-ea"/>
                </a:endParaRPr>
              </a:p>
            </p:txBody>
          </p:sp>
          <p:sp>
            <p:nvSpPr>
              <p:cNvPr id="142358" name="Line 25"/>
              <p:cNvSpPr>
                <a:spLocks noChangeShapeType="1"/>
              </p:cNvSpPr>
              <p:nvPr/>
            </p:nvSpPr>
            <p:spPr bwMode="auto">
              <a:xfrm>
                <a:off x="2928" y="1728"/>
                <a:ext cx="0" cy="288"/>
              </a:xfrm>
              <a:prstGeom prst="line">
                <a:avLst/>
              </a:prstGeom>
              <a:noFill/>
              <a:ln w="38100">
                <a:solidFill>
                  <a:schemeClr val="tx1"/>
                </a:solidFill>
                <a:round/>
                <a:headEnd/>
                <a:tailEnd/>
              </a:ln>
            </p:spPr>
            <p:txBody>
              <a:bodyPr/>
              <a:lstStyle/>
              <a:p>
                <a:endParaRPr lang="zh-CN" altLang="en-US">
                  <a:latin typeface="+mn-ea"/>
                </a:endParaRPr>
              </a:p>
            </p:txBody>
          </p:sp>
        </p:grpSp>
        <p:sp>
          <p:nvSpPr>
            <p:cNvPr id="26" name="Line 14">
              <a:extLst>
                <a:ext uri="{FF2B5EF4-FFF2-40B4-BE49-F238E27FC236}">
                  <a16:creationId xmlns:a16="http://schemas.microsoft.com/office/drawing/2014/main" id="{F3520ED5-58E2-4114-9CF1-0A89368024E1}"/>
                </a:ext>
              </a:extLst>
            </p:cNvPr>
            <p:cNvSpPr>
              <a:spLocks noChangeShapeType="1"/>
            </p:cNvSpPr>
            <p:nvPr/>
          </p:nvSpPr>
          <p:spPr bwMode="auto">
            <a:xfrm>
              <a:off x="4658432" y="5183439"/>
              <a:ext cx="241798" cy="0"/>
            </a:xfrm>
            <a:prstGeom prst="line">
              <a:avLst/>
            </a:prstGeom>
            <a:noFill/>
            <a:ln w="19050">
              <a:solidFill>
                <a:srgbClr val="00B050"/>
              </a:solidFill>
              <a:round/>
              <a:headEnd/>
              <a:tailEnd/>
            </a:ln>
          </p:spPr>
          <p:txBody>
            <a:bodyPr/>
            <a:lstStyle/>
            <a:p>
              <a:endParaRPr lang="zh-CN" altLang="en-US">
                <a:latin typeface="+mn-ea"/>
              </a:endParaRPr>
            </a:p>
          </p:txBody>
        </p:sp>
        <p:sp>
          <p:nvSpPr>
            <p:cNvPr id="27" name="Line 14">
              <a:extLst>
                <a:ext uri="{FF2B5EF4-FFF2-40B4-BE49-F238E27FC236}">
                  <a16:creationId xmlns:a16="http://schemas.microsoft.com/office/drawing/2014/main" id="{E17C8F45-E664-4827-B996-7CBDE796AB65}"/>
                </a:ext>
              </a:extLst>
            </p:cNvPr>
            <p:cNvSpPr>
              <a:spLocks noChangeShapeType="1"/>
            </p:cNvSpPr>
            <p:nvPr/>
          </p:nvSpPr>
          <p:spPr bwMode="auto">
            <a:xfrm>
              <a:off x="4716124" y="5259639"/>
              <a:ext cx="114007" cy="0"/>
            </a:xfrm>
            <a:prstGeom prst="line">
              <a:avLst/>
            </a:prstGeom>
            <a:noFill/>
            <a:ln w="19050">
              <a:solidFill>
                <a:srgbClr val="00B050"/>
              </a:solidFill>
              <a:round/>
              <a:headEnd/>
              <a:tailEnd/>
            </a:ln>
          </p:spPr>
          <p:txBody>
            <a:bodyPr/>
            <a:lstStyle/>
            <a:p>
              <a:endParaRPr lang="zh-CN" altLang="en-US">
                <a:latin typeface="+mn-ea"/>
              </a:endParaRPr>
            </a:p>
          </p:txBody>
        </p:sp>
      </p:grpSp>
    </p:spTree>
    <p:extLst>
      <p:ext uri="{BB962C8B-B14F-4D97-AF65-F5344CB8AC3E}">
        <p14:creationId xmlns:p14="http://schemas.microsoft.com/office/powerpoint/2010/main" val="3642702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 name="Freeform 104"/>
          <p:cNvSpPr>
            <a:spLocks/>
          </p:cNvSpPr>
          <p:nvPr/>
        </p:nvSpPr>
        <p:spPr bwMode="auto">
          <a:xfrm flipV="1">
            <a:off x="8016875" y="1841501"/>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grpSp>
        <p:nvGrpSpPr>
          <p:cNvPr id="143536" name="Group 270"/>
          <p:cNvGrpSpPr>
            <a:grpSpLocks/>
          </p:cNvGrpSpPr>
          <p:nvPr/>
        </p:nvGrpSpPr>
        <p:grpSpPr bwMode="auto">
          <a:xfrm>
            <a:off x="8107209" y="4411663"/>
            <a:ext cx="59424" cy="1268412"/>
            <a:chOff x="11712" y="10671"/>
            <a:chExt cx="56" cy="1323"/>
          </a:xfrm>
        </p:grpSpPr>
        <p:sp>
          <p:nvSpPr>
            <p:cNvPr id="143564" name="Line 272"/>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567" name="Line 275"/>
            <p:cNvSpPr>
              <a:spLocks noChangeShapeType="1"/>
            </p:cNvSpPr>
            <p:nvPr/>
          </p:nvSpPr>
          <p:spPr bwMode="auto">
            <a:xfrm>
              <a:off x="11768" y="11020"/>
              <a:ext cx="0" cy="974"/>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grpSp>
      <p:sp>
        <p:nvSpPr>
          <p:cNvPr id="143361" name="Rectangle 2"/>
          <p:cNvSpPr>
            <a:spLocks noGrp="1" noChangeArrowheads="1"/>
          </p:cNvSpPr>
          <p:nvPr>
            <p:ph type="title"/>
          </p:nvPr>
        </p:nvSpPr>
        <p:spPr/>
        <p:txBody>
          <a:bodyPr/>
          <a:lstStyle/>
          <a:p>
            <a:pPr eaLnBrk="1" hangingPunct="1"/>
            <a:r>
              <a:rPr lang="zh-CN" altLang="en-US"/>
              <a:t>只读存储器阵列</a:t>
            </a:r>
          </a:p>
        </p:txBody>
      </p:sp>
      <p:sp>
        <p:nvSpPr>
          <p:cNvPr id="143362" name="Line 4"/>
          <p:cNvSpPr>
            <a:spLocks noChangeShapeType="1"/>
          </p:cNvSpPr>
          <p:nvPr/>
        </p:nvSpPr>
        <p:spPr bwMode="auto">
          <a:xfrm>
            <a:off x="5084763" y="5675313"/>
            <a:ext cx="4005262" cy="0"/>
          </a:xfrm>
          <a:prstGeom prst="line">
            <a:avLst/>
          </a:prstGeom>
          <a:noFill/>
          <a:ln w="9525">
            <a:solidFill>
              <a:schemeClr val="tx1"/>
            </a:solidFill>
            <a:round/>
            <a:headEnd/>
            <a:tailEnd type="triangle" w="med" len="med"/>
          </a:ln>
        </p:spPr>
        <p:txBody>
          <a:bodyPr/>
          <a:lstStyle/>
          <a:p>
            <a:endParaRPr lang="zh-CN" altLang="en-US">
              <a:latin typeface="+mn-ea"/>
            </a:endParaRPr>
          </a:p>
        </p:txBody>
      </p:sp>
      <p:sp>
        <p:nvSpPr>
          <p:cNvPr id="1248261" name="Text Box 5"/>
          <p:cNvSpPr txBox="1">
            <a:spLocks noChangeArrowheads="1"/>
          </p:cNvSpPr>
          <p:nvPr/>
        </p:nvSpPr>
        <p:spPr bwMode="auto">
          <a:xfrm>
            <a:off x="3262314" y="1438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dirty="0">
                <a:latin typeface="+mn-ea"/>
              </a:rPr>
              <a:t>行地址译码器</a:t>
            </a:r>
            <a:endParaRPr lang="zh-CN" altLang="en-US" dirty="0">
              <a:effectLst>
                <a:outerShdw blurRad="38100" dist="38100" dir="2700000" algn="tl">
                  <a:srgbClr val="FFFFFF"/>
                </a:outerShdw>
              </a:effectLst>
              <a:latin typeface="+mn-ea"/>
            </a:endParaRPr>
          </a:p>
        </p:txBody>
      </p:sp>
      <p:sp>
        <p:nvSpPr>
          <p:cNvPr id="143364" name="Line 6"/>
          <p:cNvSpPr>
            <a:spLocks noChangeShapeType="1"/>
          </p:cNvSpPr>
          <p:nvPr/>
        </p:nvSpPr>
        <p:spPr bwMode="auto">
          <a:xfrm flipH="1">
            <a:off x="2959100" y="2139950"/>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5" name="Line 7"/>
          <p:cNvSpPr>
            <a:spLocks noChangeShapeType="1"/>
          </p:cNvSpPr>
          <p:nvPr/>
        </p:nvSpPr>
        <p:spPr bwMode="auto">
          <a:xfrm flipH="1">
            <a:off x="2959100" y="2801938"/>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6" name="Line 8"/>
          <p:cNvSpPr>
            <a:spLocks noChangeShapeType="1"/>
          </p:cNvSpPr>
          <p:nvPr/>
        </p:nvSpPr>
        <p:spPr bwMode="auto">
          <a:xfrm flipH="1">
            <a:off x="2959100" y="4486275"/>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7" name="Line 9"/>
          <p:cNvSpPr>
            <a:spLocks noChangeShapeType="1"/>
          </p:cNvSpPr>
          <p:nvPr/>
        </p:nvSpPr>
        <p:spPr bwMode="auto">
          <a:xfrm flipH="1">
            <a:off x="2959100" y="5148263"/>
            <a:ext cx="300038" cy="0"/>
          </a:xfrm>
          <a:prstGeom prst="line">
            <a:avLst/>
          </a:prstGeom>
          <a:noFill/>
          <a:ln w="9525">
            <a:solidFill>
              <a:schemeClr val="tx1"/>
            </a:solidFill>
            <a:round/>
            <a:headEnd/>
            <a:tailEnd/>
          </a:ln>
        </p:spPr>
        <p:txBody>
          <a:bodyPr/>
          <a:lstStyle/>
          <a:p>
            <a:endParaRPr lang="zh-CN" altLang="en-US">
              <a:latin typeface="+mn-ea"/>
            </a:endParaRPr>
          </a:p>
        </p:txBody>
      </p:sp>
      <p:sp>
        <p:nvSpPr>
          <p:cNvPr id="143368" name="Freeform 10"/>
          <p:cNvSpPr>
            <a:spLocks/>
          </p:cNvSpPr>
          <p:nvPr/>
        </p:nvSpPr>
        <p:spPr bwMode="auto">
          <a:xfrm>
            <a:off x="4935539" y="1490664"/>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369" name="Freeform 11"/>
          <p:cNvSpPr>
            <a:spLocks/>
          </p:cNvSpPr>
          <p:nvPr/>
        </p:nvSpPr>
        <p:spPr bwMode="auto">
          <a:xfrm flipV="1">
            <a:off x="4935539" y="1841501"/>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370" name="Freeform 12"/>
          <p:cNvSpPr>
            <a:spLocks/>
          </p:cNvSpPr>
          <p:nvPr/>
        </p:nvSpPr>
        <p:spPr bwMode="auto">
          <a:xfrm>
            <a:off x="4662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latin typeface="+mn-ea"/>
            </a:endParaRPr>
          </a:p>
        </p:txBody>
      </p:sp>
      <p:sp>
        <p:nvSpPr>
          <p:cNvPr id="143371" name="Oval 13"/>
          <p:cNvSpPr>
            <a:spLocks noChangeArrowheads="1"/>
          </p:cNvSpPr>
          <p:nvPr/>
        </p:nvSpPr>
        <p:spPr bwMode="auto">
          <a:xfrm>
            <a:off x="4605339" y="2636839"/>
            <a:ext cx="65087"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2" name="Line 14"/>
          <p:cNvSpPr>
            <a:spLocks noChangeShapeType="1"/>
          </p:cNvSpPr>
          <p:nvPr/>
        </p:nvSpPr>
        <p:spPr bwMode="auto">
          <a:xfrm flipV="1">
            <a:off x="4637088" y="26860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73" name="Freeform 15"/>
          <p:cNvSpPr>
            <a:spLocks/>
          </p:cNvSpPr>
          <p:nvPr/>
        </p:nvSpPr>
        <p:spPr bwMode="auto">
          <a:xfrm>
            <a:off x="4343400"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74" name="Freeform 16"/>
          <p:cNvSpPr>
            <a:spLocks/>
          </p:cNvSpPr>
          <p:nvPr/>
        </p:nvSpPr>
        <p:spPr bwMode="auto">
          <a:xfrm>
            <a:off x="4713289"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75" name="Line 17"/>
          <p:cNvSpPr>
            <a:spLocks noChangeShapeType="1"/>
          </p:cNvSpPr>
          <p:nvPr/>
        </p:nvSpPr>
        <p:spPr bwMode="auto">
          <a:xfrm>
            <a:off x="4235451" y="31257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76" name="Oval 18"/>
          <p:cNvSpPr>
            <a:spLocks noChangeArrowheads="1"/>
          </p:cNvSpPr>
          <p:nvPr/>
        </p:nvSpPr>
        <p:spPr bwMode="auto">
          <a:xfrm>
            <a:off x="5124450" y="2935289"/>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7" name="Freeform 19"/>
          <p:cNvSpPr>
            <a:spLocks/>
          </p:cNvSpPr>
          <p:nvPr/>
        </p:nvSpPr>
        <p:spPr bwMode="auto">
          <a:xfrm>
            <a:off x="4875214" y="28749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78" name="Oval 20"/>
          <p:cNvSpPr>
            <a:spLocks noChangeArrowheads="1"/>
          </p:cNvSpPr>
          <p:nvPr/>
        </p:nvSpPr>
        <p:spPr bwMode="auto">
          <a:xfrm>
            <a:off x="4605339" y="2014539"/>
            <a:ext cx="65087"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79" name="Line 21"/>
          <p:cNvSpPr>
            <a:spLocks noChangeShapeType="1"/>
          </p:cNvSpPr>
          <p:nvPr/>
        </p:nvSpPr>
        <p:spPr bwMode="auto">
          <a:xfrm flipV="1">
            <a:off x="4637088" y="20637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80" name="Freeform 22"/>
          <p:cNvSpPr>
            <a:spLocks/>
          </p:cNvSpPr>
          <p:nvPr/>
        </p:nvSpPr>
        <p:spPr bwMode="auto">
          <a:xfrm>
            <a:off x="4343400"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81" name="Freeform 23"/>
          <p:cNvSpPr>
            <a:spLocks/>
          </p:cNvSpPr>
          <p:nvPr/>
        </p:nvSpPr>
        <p:spPr bwMode="auto">
          <a:xfrm>
            <a:off x="4713289"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82" name="Line 24"/>
          <p:cNvSpPr>
            <a:spLocks noChangeShapeType="1"/>
          </p:cNvSpPr>
          <p:nvPr/>
        </p:nvSpPr>
        <p:spPr bwMode="auto">
          <a:xfrm>
            <a:off x="4235451" y="25034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83" name="Oval 25"/>
          <p:cNvSpPr>
            <a:spLocks noChangeArrowheads="1"/>
          </p:cNvSpPr>
          <p:nvPr/>
        </p:nvSpPr>
        <p:spPr bwMode="auto">
          <a:xfrm>
            <a:off x="5124450" y="2312989"/>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84" name="Freeform 26"/>
          <p:cNvSpPr>
            <a:spLocks/>
          </p:cNvSpPr>
          <p:nvPr/>
        </p:nvSpPr>
        <p:spPr bwMode="auto">
          <a:xfrm>
            <a:off x="4875214" y="22526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85" name="Oval 27"/>
          <p:cNvSpPr>
            <a:spLocks noChangeArrowheads="1"/>
          </p:cNvSpPr>
          <p:nvPr/>
        </p:nvSpPr>
        <p:spPr bwMode="auto">
          <a:xfrm>
            <a:off x="4605339" y="325913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86" name="Line 28"/>
          <p:cNvSpPr>
            <a:spLocks noChangeShapeType="1"/>
          </p:cNvSpPr>
          <p:nvPr/>
        </p:nvSpPr>
        <p:spPr bwMode="auto">
          <a:xfrm flipV="1">
            <a:off x="4637088" y="33083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87" name="Freeform 29"/>
          <p:cNvSpPr>
            <a:spLocks/>
          </p:cNvSpPr>
          <p:nvPr/>
        </p:nvSpPr>
        <p:spPr bwMode="auto">
          <a:xfrm>
            <a:off x="4343400"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88" name="Freeform 30"/>
          <p:cNvSpPr>
            <a:spLocks/>
          </p:cNvSpPr>
          <p:nvPr/>
        </p:nvSpPr>
        <p:spPr bwMode="auto">
          <a:xfrm>
            <a:off x="4713289"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89" name="Line 31"/>
          <p:cNvSpPr>
            <a:spLocks noChangeShapeType="1"/>
          </p:cNvSpPr>
          <p:nvPr/>
        </p:nvSpPr>
        <p:spPr bwMode="auto">
          <a:xfrm>
            <a:off x="4235451" y="37480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90" name="Oval 32"/>
          <p:cNvSpPr>
            <a:spLocks noChangeArrowheads="1"/>
          </p:cNvSpPr>
          <p:nvPr/>
        </p:nvSpPr>
        <p:spPr bwMode="auto">
          <a:xfrm>
            <a:off x="5124450" y="3559175"/>
            <a:ext cx="65088"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1" name="Freeform 33"/>
          <p:cNvSpPr>
            <a:spLocks/>
          </p:cNvSpPr>
          <p:nvPr/>
        </p:nvSpPr>
        <p:spPr bwMode="auto">
          <a:xfrm>
            <a:off x="4875214" y="34988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92" name="Oval 34"/>
          <p:cNvSpPr>
            <a:spLocks noChangeArrowheads="1"/>
          </p:cNvSpPr>
          <p:nvPr/>
        </p:nvSpPr>
        <p:spPr bwMode="auto">
          <a:xfrm>
            <a:off x="4605339" y="388143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3" name="Line 35"/>
          <p:cNvSpPr>
            <a:spLocks noChangeShapeType="1"/>
          </p:cNvSpPr>
          <p:nvPr/>
        </p:nvSpPr>
        <p:spPr bwMode="auto">
          <a:xfrm flipV="1">
            <a:off x="4637088" y="39306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394" name="Freeform 36"/>
          <p:cNvSpPr>
            <a:spLocks/>
          </p:cNvSpPr>
          <p:nvPr/>
        </p:nvSpPr>
        <p:spPr bwMode="auto">
          <a:xfrm>
            <a:off x="4343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395" name="Freeform 37"/>
          <p:cNvSpPr>
            <a:spLocks/>
          </p:cNvSpPr>
          <p:nvPr/>
        </p:nvSpPr>
        <p:spPr bwMode="auto">
          <a:xfrm>
            <a:off x="4713289"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396" name="Line 38"/>
          <p:cNvSpPr>
            <a:spLocks noChangeShapeType="1"/>
          </p:cNvSpPr>
          <p:nvPr/>
        </p:nvSpPr>
        <p:spPr bwMode="auto">
          <a:xfrm>
            <a:off x="4235451" y="4370388"/>
            <a:ext cx="207963" cy="0"/>
          </a:xfrm>
          <a:prstGeom prst="line">
            <a:avLst/>
          </a:prstGeom>
          <a:noFill/>
          <a:ln w="16510">
            <a:solidFill>
              <a:schemeClr val="tx1"/>
            </a:solidFill>
            <a:round/>
            <a:headEnd/>
            <a:tailEnd/>
          </a:ln>
        </p:spPr>
        <p:txBody>
          <a:bodyPr/>
          <a:lstStyle/>
          <a:p>
            <a:endParaRPr lang="zh-CN" altLang="en-US">
              <a:latin typeface="+mn-ea"/>
            </a:endParaRPr>
          </a:p>
        </p:txBody>
      </p:sp>
      <p:sp>
        <p:nvSpPr>
          <p:cNvPr id="143397" name="Oval 39"/>
          <p:cNvSpPr>
            <a:spLocks noChangeArrowheads="1"/>
          </p:cNvSpPr>
          <p:nvPr/>
        </p:nvSpPr>
        <p:spPr bwMode="auto">
          <a:xfrm>
            <a:off x="5124450" y="4181475"/>
            <a:ext cx="65088"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398" name="Freeform 40"/>
          <p:cNvSpPr>
            <a:spLocks/>
          </p:cNvSpPr>
          <p:nvPr/>
        </p:nvSpPr>
        <p:spPr bwMode="auto">
          <a:xfrm>
            <a:off x="4875214" y="41211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399" name="Freeform 41"/>
          <p:cNvSpPr>
            <a:spLocks/>
          </p:cNvSpPr>
          <p:nvPr/>
        </p:nvSpPr>
        <p:spPr bwMode="auto">
          <a:xfrm>
            <a:off x="5964238"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400" name="Freeform 42"/>
          <p:cNvSpPr>
            <a:spLocks/>
          </p:cNvSpPr>
          <p:nvPr/>
        </p:nvSpPr>
        <p:spPr bwMode="auto">
          <a:xfrm flipV="1">
            <a:off x="5964238" y="1841501"/>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latin typeface="+mn-ea"/>
            </a:endParaRPr>
          </a:p>
        </p:txBody>
      </p:sp>
      <p:sp>
        <p:nvSpPr>
          <p:cNvPr id="143401" name="Freeform 43"/>
          <p:cNvSpPr>
            <a:spLocks/>
          </p:cNvSpPr>
          <p:nvPr/>
        </p:nvSpPr>
        <p:spPr bwMode="auto">
          <a:xfrm>
            <a:off x="5689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latin typeface="+mn-ea"/>
            </a:endParaRPr>
          </a:p>
        </p:txBody>
      </p:sp>
      <p:sp>
        <p:nvSpPr>
          <p:cNvPr id="143402" name="Oval 44"/>
          <p:cNvSpPr>
            <a:spLocks noChangeArrowheads="1"/>
          </p:cNvSpPr>
          <p:nvPr/>
        </p:nvSpPr>
        <p:spPr bwMode="auto">
          <a:xfrm>
            <a:off x="5632451" y="2636839"/>
            <a:ext cx="66675"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03" name="Line 45"/>
          <p:cNvSpPr>
            <a:spLocks noChangeShapeType="1"/>
          </p:cNvSpPr>
          <p:nvPr/>
        </p:nvSpPr>
        <p:spPr bwMode="auto">
          <a:xfrm flipV="1">
            <a:off x="5664200" y="26860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04" name="Freeform 46"/>
          <p:cNvSpPr>
            <a:spLocks/>
          </p:cNvSpPr>
          <p:nvPr/>
        </p:nvSpPr>
        <p:spPr bwMode="auto">
          <a:xfrm>
            <a:off x="5372100"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05" name="Freeform 47"/>
          <p:cNvSpPr>
            <a:spLocks/>
          </p:cNvSpPr>
          <p:nvPr/>
        </p:nvSpPr>
        <p:spPr bwMode="auto">
          <a:xfrm>
            <a:off x="5741989"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06" name="Line 48"/>
          <p:cNvSpPr>
            <a:spLocks noChangeShapeType="1"/>
          </p:cNvSpPr>
          <p:nvPr/>
        </p:nvSpPr>
        <p:spPr bwMode="auto">
          <a:xfrm>
            <a:off x="5262564" y="31257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07" name="Oval 49"/>
          <p:cNvSpPr>
            <a:spLocks noChangeArrowheads="1"/>
          </p:cNvSpPr>
          <p:nvPr/>
        </p:nvSpPr>
        <p:spPr bwMode="auto">
          <a:xfrm>
            <a:off x="6151564" y="293528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08" name="Freeform 50"/>
          <p:cNvSpPr>
            <a:spLocks/>
          </p:cNvSpPr>
          <p:nvPr/>
        </p:nvSpPr>
        <p:spPr bwMode="auto">
          <a:xfrm>
            <a:off x="5902325" y="28749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09" name="Oval 51"/>
          <p:cNvSpPr>
            <a:spLocks noChangeArrowheads="1"/>
          </p:cNvSpPr>
          <p:nvPr/>
        </p:nvSpPr>
        <p:spPr bwMode="auto">
          <a:xfrm>
            <a:off x="5632451" y="2014539"/>
            <a:ext cx="66675" cy="58737"/>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0" name="Line 52"/>
          <p:cNvSpPr>
            <a:spLocks noChangeShapeType="1"/>
          </p:cNvSpPr>
          <p:nvPr/>
        </p:nvSpPr>
        <p:spPr bwMode="auto">
          <a:xfrm flipV="1">
            <a:off x="5664200" y="20637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11" name="Freeform 53"/>
          <p:cNvSpPr>
            <a:spLocks/>
          </p:cNvSpPr>
          <p:nvPr/>
        </p:nvSpPr>
        <p:spPr bwMode="auto">
          <a:xfrm>
            <a:off x="5372100"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12" name="Freeform 54"/>
          <p:cNvSpPr>
            <a:spLocks/>
          </p:cNvSpPr>
          <p:nvPr/>
        </p:nvSpPr>
        <p:spPr bwMode="auto">
          <a:xfrm>
            <a:off x="5741989"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13" name="Line 55"/>
          <p:cNvSpPr>
            <a:spLocks noChangeShapeType="1"/>
          </p:cNvSpPr>
          <p:nvPr/>
        </p:nvSpPr>
        <p:spPr bwMode="auto">
          <a:xfrm>
            <a:off x="5262564" y="25034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14" name="Oval 56"/>
          <p:cNvSpPr>
            <a:spLocks noChangeArrowheads="1"/>
          </p:cNvSpPr>
          <p:nvPr/>
        </p:nvSpPr>
        <p:spPr bwMode="auto">
          <a:xfrm>
            <a:off x="6151564" y="2312989"/>
            <a:ext cx="65087"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5" name="Freeform 57"/>
          <p:cNvSpPr>
            <a:spLocks/>
          </p:cNvSpPr>
          <p:nvPr/>
        </p:nvSpPr>
        <p:spPr bwMode="auto">
          <a:xfrm>
            <a:off x="5902325" y="22526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16" name="Oval 58"/>
          <p:cNvSpPr>
            <a:spLocks noChangeArrowheads="1"/>
          </p:cNvSpPr>
          <p:nvPr/>
        </p:nvSpPr>
        <p:spPr bwMode="auto">
          <a:xfrm>
            <a:off x="5632451" y="3259139"/>
            <a:ext cx="66675"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17" name="Line 59"/>
          <p:cNvSpPr>
            <a:spLocks noChangeShapeType="1"/>
          </p:cNvSpPr>
          <p:nvPr/>
        </p:nvSpPr>
        <p:spPr bwMode="auto">
          <a:xfrm flipV="1">
            <a:off x="5664200" y="33083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18" name="Freeform 60"/>
          <p:cNvSpPr>
            <a:spLocks/>
          </p:cNvSpPr>
          <p:nvPr/>
        </p:nvSpPr>
        <p:spPr bwMode="auto">
          <a:xfrm>
            <a:off x="5372100"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19" name="Freeform 61"/>
          <p:cNvSpPr>
            <a:spLocks/>
          </p:cNvSpPr>
          <p:nvPr/>
        </p:nvSpPr>
        <p:spPr bwMode="auto">
          <a:xfrm>
            <a:off x="5741989" y="34861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20" name="Line 62"/>
          <p:cNvSpPr>
            <a:spLocks noChangeShapeType="1"/>
          </p:cNvSpPr>
          <p:nvPr/>
        </p:nvSpPr>
        <p:spPr bwMode="auto">
          <a:xfrm>
            <a:off x="5262564" y="37480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21" name="Oval 63"/>
          <p:cNvSpPr>
            <a:spLocks noChangeArrowheads="1"/>
          </p:cNvSpPr>
          <p:nvPr/>
        </p:nvSpPr>
        <p:spPr bwMode="auto">
          <a:xfrm>
            <a:off x="6151564" y="3559175"/>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2" name="Freeform 64"/>
          <p:cNvSpPr>
            <a:spLocks/>
          </p:cNvSpPr>
          <p:nvPr/>
        </p:nvSpPr>
        <p:spPr bwMode="auto">
          <a:xfrm>
            <a:off x="5902325" y="34988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23" name="Oval 65"/>
          <p:cNvSpPr>
            <a:spLocks noChangeArrowheads="1"/>
          </p:cNvSpPr>
          <p:nvPr/>
        </p:nvSpPr>
        <p:spPr bwMode="auto">
          <a:xfrm>
            <a:off x="5632451" y="3881439"/>
            <a:ext cx="66675"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4" name="Line 66"/>
          <p:cNvSpPr>
            <a:spLocks noChangeShapeType="1"/>
          </p:cNvSpPr>
          <p:nvPr/>
        </p:nvSpPr>
        <p:spPr bwMode="auto">
          <a:xfrm flipV="1">
            <a:off x="5664200" y="3930651"/>
            <a:ext cx="0" cy="92075"/>
          </a:xfrm>
          <a:prstGeom prst="line">
            <a:avLst/>
          </a:prstGeom>
          <a:noFill/>
          <a:ln w="9525">
            <a:solidFill>
              <a:schemeClr val="tx1"/>
            </a:solidFill>
            <a:round/>
            <a:headEnd/>
            <a:tailEnd/>
          </a:ln>
        </p:spPr>
        <p:txBody>
          <a:bodyPr/>
          <a:lstStyle/>
          <a:p>
            <a:endParaRPr lang="zh-CN" altLang="en-US">
              <a:latin typeface="+mn-ea"/>
            </a:endParaRPr>
          </a:p>
        </p:txBody>
      </p:sp>
      <p:sp>
        <p:nvSpPr>
          <p:cNvPr id="143425" name="Freeform 67"/>
          <p:cNvSpPr>
            <a:spLocks/>
          </p:cNvSpPr>
          <p:nvPr/>
        </p:nvSpPr>
        <p:spPr bwMode="auto">
          <a:xfrm>
            <a:off x="5372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26" name="Freeform 68"/>
          <p:cNvSpPr>
            <a:spLocks/>
          </p:cNvSpPr>
          <p:nvPr/>
        </p:nvSpPr>
        <p:spPr bwMode="auto">
          <a:xfrm>
            <a:off x="5741989" y="41084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latin typeface="+mn-ea"/>
            </a:endParaRPr>
          </a:p>
        </p:txBody>
      </p:sp>
      <p:sp>
        <p:nvSpPr>
          <p:cNvPr id="143427" name="Line 69"/>
          <p:cNvSpPr>
            <a:spLocks noChangeShapeType="1"/>
          </p:cNvSpPr>
          <p:nvPr/>
        </p:nvSpPr>
        <p:spPr bwMode="auto">
          <a:xfrm>
            <a:off x="5262564" y="4370388"/>
            <a:ext cx="211137" cy="0"/>
          </a:xfrm>
          <a:prstGeom prst="line">
            <a:avLst/>
          </a:prstGeom>
          <a:noFill/>
          <a:ln w="16510">
            <a:solidFill>
              <a:schemeClr val="tx1"/>
            </a:solidFill>
            <a:round/>
            <a:headEnd/>
            <a:tailEnd/>
          </a:ln>
        </p:spPr>
        <p:txBody>
          <a:bodyPr/>
          <a:lstStyle/>
          <a:p>
            <a:endParaRPr lang="zh-CN" altLang="en-US">
              <a:latin typeface="+mn-ea"/>
            </a:endParaRPr>
          </a:p>
        </p:txBody>
      </p:sp>
      <p:sp>
        <p:nvSpPr>
          <p:cNvPr id="143428" name="Oval 70"/>
          <p:cNvSpPr>
            <a:spLocks noChangeArrowheads="1"/>
          </p:cNvSpPr>
          <p:nvPr/>
        </p:nvSpPr>
        <p:spPr bwMode="auto">
          <a:xfrm>
            <a:off x="6151564" y="4181475"/>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29" name="Freeform 71"/>
          <p:cNvSpPr>
            <a:spLocks/>
          </p:cNvSpPr>
          <p:nvPr/>
        </p:nvSpPr>
        <p:spPr bwMode="auto">
          <a:xfrm>
            <a:off x="5902325" y="41211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latin typeface="+mn-ea"/>
            </a:endParaRPr>
          </a:p>
        </p:txBody>
      </p:sp>
      <p:sp>
        <p:nvSpPr>
          <p:cNvPr id="143430" name="Freeform 72"/>
          <p:cNvSpPr>
            <a:spLocks/>
          </p:cNvSpPr>
          <p:nvPr/>
        </p:nvSpPr>
        <p:spPr bwMode="auto">
          <a:xfrm>
            <a:off x="6989763"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1" name="Freeform 73"/>
          <p:cNvSpPr>
            <a:spLocks/>
          </p:cNvSpPr>
          <p:nvPr/>
        </p:nvSpPr>
        <p:spPr bwMode="auto">
          <a:xfrm flipV="1">
            <a:off x="6989764" y="1841500"/>
            <a:ext cx="219075" cy="2711449"/>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2" name="Freeform 74"/>
          <p:cNvSpPr>
            <a:spLocks/>
          </p:cNvSpPr>
          <p:nvPr/>
        </p:nvSpPr>
        <p:spPr bwMode="auto">
          <a:xfrm>
            <a:off x="6715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3" name="Oval 75"/>
          <p:cNvSpPr>
            <a:spLocks noChangeArrowheads="1"/>
          </p:cNvSpPr>
          <p:nvPr/>
        </p:nvSpPr>
        <p:spPr bwMode="auto">
          <a:xfrm>
            <a:off x="6659564" y="2636839"/>
            <a:ext cx="65087"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34" name="Line 76"/>
          <p:cNvSpPr>
            <a:spLocks noChangeShapeType="1"/>
          </p:cNvSpPr>
          <p:nvPr/>
        </p:nvSpPr>
        <p:spPr bwMode="auto">
          <a:xfrm flipV="1">
            <a:off x="6691313" y="26860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35" name="Freeform 77"/>
          <p:cNvSpPr>
            <a:spLocks/>
          </p:cNvSpPr>
          <p:nvPr/>
        </p:nvSpPr>
        <p:spPr bwMode="auto">
          <a:xfrm>
            <a:off x="6397625"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36" name="Freeform 78"/>
          <p:cNvSpPr>
            <a:spLocks/>
          </p:cNvSpPr>
          <p:nvPr/>
        </p:nvSpPr>
        <p:spPr bwMode="auto">
          <a:xfrm>
            <a:off x="6767514"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37" name="Line 79"/>
          <p:cNvSpPr>
            <a:spLocks noChangeShapeType="1"/>
          </p:cNvSpPr>
          <p:nvPr/>
        </p:nvSpPr>
        <p:spPr bwMode="auto">
          <a:xfrm>
            <a:off x="6288088" y="31257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38" name="Oval 80"/>
          <p:cNvSpPr>
            <a:spLocks noChangeArrowheads="1"/>
          </p:cNvSpPr>
          <p:nvPr/>
        </p:nvSpPr>
        <p:spPr bwMode="auto">
          <a:xfrm>
            <a:off x="7177089" y="293528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39" name="Freeform 81"/>
          <p:cNvSpPr>
            <a:spLocks/>
          </p:cNvSpPr>
          <p:nvPr/>
        </p:nvSpPr>
        <p:spPr bwMode="auto">
          <a:xfrm>
            <a:off x="6929438"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0" name="Oval 82"/>
          <p:cNvSpPr>
            <a:spLocks noChangeArrowheads="1"/>
          </p:cNvSpPr>
          <p:nvPr/>
        </p:nvSpPr>
        <p:spPr bwMode="auto">
          <a:xfrm>
            <a:off x="6659564" y="2014539"/>
            <a:ext cx="65087"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1" name="Line 83"/>
          <p:cNvSpPr>
            <a:spLocks noChangeShapeType="1"/>
          </p:cNvSpPr>
          <p:nvPr/>
        </p:nvSpPr>
        <p:spPr bwMode="auto">
          <a:xfrm flipV="1">
            <a:off x="6691313" y="20637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42" name="Freeform 84"/>
          <p:cNvSpPr>
            <a:spLocks/>
          </p:cNvSpPr>
          <p:nvPr/>
        </p:nvSpPr>
        <p:spPr bwMode="auto">
          <a:xfrm>
            <a:off x="6397625"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43" name="Freeform 85"/>
          <p:cNvSpPr>
            <a:spLocks/>
          </p:cNvSpPr>
          <p:nvPr/>
        </p:nvSpPr>
        <p:spPr bwMode="auto">
          <a:xfrm>
            <a:off x="6767514"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4" name="Line 86"/>
          <p:cNvSpPr>
            <a:spLocks noChangeShapeType="1"/>
          </p:cNvSpPr>
          <p:nvPr/>
        </p:nvSpPr>
        <p:spPr bwMode="auto">
          <a:xfrm>
            <a:off x="6288088" y="25034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45" name="Oval 87"/>
          <p:cNvSpPr>
            <a:spLocks noChangeArrowheads="1"/>
          </p:cNvSpPr>
          <p:nvPr/>
        </p:nvSpPr>
        <p:spPr bwMode="auto">
          <a:xfrm>
            <a:off x="7177089" y="231298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6" name="Freeform 88"/>
          <p:cNvSpPr>
            <a:spLocks/>
          </p:cNvSpPr>
          <p:nvPr/>
        </p:nvSpPr>
        <p:spPr bwMode="auto">
          <a:xfrm>
            <a:off x="6929438"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47" name="Oval 89"/>
          <p:cNvSpPr>
            <a:spLocks noChangeArrowheads="1"/>
          </p:cNvSpPr>
          <p:nvPr/>
        </p:nvSpPr>
        <p:spPr bwMode="auto">
          <a:xfrm>
            <a:off x="6659564" y="3259139"/>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48" name="Line 90"/>
          <p:cNvSpPr>
            <a:spLocks noChangeShapeType="1"/>
          </p:cNvSpPr>
          <p:nvPr/>
        </p:nvSpPr>
        <p:spPr bwMode="auto">
          <a:xfrm flipV="1">
            <a:off x="6691313" y="33083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49" name="Freeform 91"/>
          <p:cNvSpPr>
            <a:spLocks/>
          </p:cNvSpPr>
          <p:nvPr/>
        </p:nvSpPr>
        <p:spPr bwMode="auto">
          <a:xfrm>
            <a:off x="6397625"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50" name="Freeform 92"/>
          <p:cNvSpPr>
            <a:spLocks/>
          </p:cNvSpPr>
          <p:nvPr/>
        </p:nvSpPr>
        <p:spPr bwMode="auto">
          <a:xfrm>
            <a:off x="6767514"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1" name="Line 93"/>
          <p:cNvSpPr>
            <a:spLocks noChangeShapeType="1"/>
          </p:cNvSpPr>
          <p:nvPr/>
        </p:nvSpPr>
        <p:spPr bwMode="auto">
          <a:xfrm>
            <a:off x="6288088" y="37480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52" name="Oval 94"/>
          <p:cNvSpPr>
            <a:spLocks noChangeArrowheads="1"/>
          </p:cNvSpPr>
          <p:nvPr/>
        </p:nvSpPr>
        <p:spPr bwMode="auto">
          <a:xfrm>
            <a:off x="7177089" y="3559175"/>
            <a:ext cx="66675"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53" name="Freeform 95"/>
          <p:cNvSpPr>
            <a:spLocks/>
          </p:cNvSpPr>
          <p:nvPr/>
        </p:nvSpPr>
        <p:spPr bwMode="auto">
          <a:xfrm>
            <a:off x="6929438"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4" name="Oval 96"/>
          <p:cNvSpPr>
            <a:spLocks noChangeArrowheads="1"/>
          </p:cNvSpPr>
          <p:nvPr/>
        </p:nvSpPr>
        <p:spPr bwMode="auto">
          <a:xfrm>
            <a:off x="6659564" y="3881439"/>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55" name="Line 97"/>
          <p:cNvSpPr>
            <a:spLocks noChangeShapeType="1"/>
          </p:cNvSpPr>
          <p:nvPr/>
        </p:nvSpPr>
        <p:spPr bwMode="auto">
          <a:xfrm flipV="1">
            <a:off x="6691313" y="39306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56" name="Freeform 98"/>
          <p:cNvSpPr>
            <a:spLocks/>
          </p:cNvSpPr>
          <p:nvPr/>
        </p:nvSpPr>
        <p:spPr bwMode="auto">
          <a:xfrm>
            <a:off x="6397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latin typeface="+mn-ea"/>
            </a:endParaRPr>
          </a:p>
        </p:txBody>
      </p:sp>
      <p:sp>
        <p:nvSpPr>
          <p:cNvPr id="143457" name="Freeform 99"/>
          <p:cNvSpPr>
            <a:spLocks/>
          </p:cNvSpPr>
          <p:nvPr/>
        </p:nvSpPr>
        <p:spPr bwMode="auto">
          <a:xfrm>
            <a:off x="6767514"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58" name="Line 100"/>
          <p:cNvSpPr>
            <a:spLocks noChangeShapeType="1"/>
          </p:cNvSpPr>
          <p:nvPr/>
        </p:nvSpPr>
        <p:spPr bwMode="auto">
          <a:xfrm>
            <a:off x="6288088" y="4370388"/>
            <a:ext cx="209550" cy="0"/>
          </a:xfrm>
          <a:prstGeom prst="line">
            <a:avLst/>
          </a:prstGeom>
          <a:noFill/>
          <a:ln w="16510">
            <a:solidFill>
              <a:schemeClr val="tx1"/>
            </a:solidFill>
            <a:round/>
            <a:headEnd/>
            <a:tailEnd/>
          </a:ln>
        </p:spPr>
        <p:txBody>
          <a:bodyPr/>
          <a:lstStyle/>
          <a:p>
            <a:endParaRPr lang="zh-CN" altLang="en-US">
              <a:latin typeface="+mn-ea"/>
            </a:endParaRPr>
          </a:p>
        </p:txBody>
      </p:sp>
      <p:sp>
        <p:nvSpPr>
          <p:cNvPr id="143459" name="Oval 101"/>
          <p:cNvSpPr>
            <a:spLocks noChangeArrowheads="1"/>
          </p:cNvSpPr>
          <p:nvPr/>
        </p:nvSpPr>
        <p:spPr bwMode="auto">
          <a:xfrm>
            <a:off x="7177089" y="4181475"/>
            <a:ext cx="66675"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60" name="Freeform 102"/>
          <p:cNvSpPr>
            <a:spLocks/>
          </p:cNvSpPr>
          <p:nvPr/>
        </p:nvSpPr>
        <p:spPr bwMode="auto">
          <a:xfrm>
            <a:off x="6929438"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1" name="Freeform 103"/>
          <p:cNvSpPr>
            <a:spLocks/>
          </p:cNvSpPr>
          <p:nvPr/>
        </p:nvSpPr>
        <p:spPr bwMode="auto">
          <a:xfrm>
            <a:off x="8016875"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3" name="Freeform 105"/>
          <p:cNvSpPr>
            <a:spLocks/>
          </p:cNvSpPr>
          <p:nvPr/>
        </p:nvSpPr>
        <p:spPr bwMode="auto">
          <a:xfrm>
            <a:off x="7742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4" name="Oval 106"/>
          <p:cNvSpPr>
            <a:spLocks noChangeArrowheads="1"/>
          </p:cNvSpPr>
          <p:nvPr/>
        </p:nvSpPr>
        <p:spPr bwMode="auto">
          <a:xfrm>
            <a:off x="7685089" y="2636839"/>
            <a:ext cx="66675"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65" name="Line 107"/>
          <p:cNvSpPr>
            <a:spLocks noChangeShapeType="1"/>
          </p:cNvSpPr>
          <p:nvPr/>
        </p:nvSpPr>
        <p:spPr bwMode="auto">
          <a:xfrm flipV="1">
            <a:off x="7716838" y="26860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66" name="Freeform 108"/>
          <p:cNvSpPr>
            <a:spLocks/>
          </p:cNvSpPr>
          <p:nvPr/>
        </p:nvSpPr>
        <p:spPr bwMode="auto">
          <a:xfrm>
            <a:off x="7424738"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7" name="Freeform 109"/>
          <p:cNvSpPr>
            <a:spLocks/>
          </p:cNvSpPr>
          <p:nvPr/>
        </p:nvSpPr>
        <p:spPr bwMode="auto">
          <a:xfrm>
            <a:off x="7794626"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68" name="Line 110"/>
          <p:cNvSpPr>
            <a:spLocks noChangeShapeType="1"/>
          </p:cNvSpPr>
          <p:nvPr/>
        </p:nvSpPr>
        <p:spPr bwMode="auto">
          <a:xfrm>
            <a:off x="7315200" y="31257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69" name="Oval 111"/>
          <p:cNvSpPr>
            <a:spLocks noChangeArrowheads="1"/>
          </p:cNvSpPr>
          <p:nvPr/>
        </p:nvSpPr>
        <p:spPr bwMode="auto">
          <a:xfrm>
            <a:off x="8204200" y="2935289"/>
            <a:ext cx="65088"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0" name="Freeform 112"/>
          <p:cNvSpPr>
            <a:spLocks/>
          </p:cNvSpPr>
          <p:nvPr/>
        </p:nvSpPr>
        <p:spPr bwMode="auto">
          <a:xfrm>
            <a:off x="7956550"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1" name="Oval 113"/>
          <p:cNvSpPr>
            <a:spLocks noChangeArrowheads="1"/>
          </p:cNvSpPr>
          <p:nvPr/>
        </p:nvSpPr>
        <p:spPr bwMode="auto">
          <a:xfrm>
            <a:off x="7685089" y="2014539"/>
            <a:ext cx="66675" cy="58737"/>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2" name="Line 114"/>
          <p:cNvSpPr>
            <a:spLocks noChangeShapeType="1"/>
          </p:cNvSpPr>
          <p:nvPr/>
        </p:nvSpPr>
        <p:spPr bwMode="auto">
          <a:xfrm flipV="1">
            <a:off x="7716838" y="20637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73" name="Freeform 115"/>
          <p:cNvSpPr>
            <a:spLocks/>
          </p:cNvSpPr>
          <p:nvPr/>
        </p:nvSpPr>
        <p:spPr bwMode="auto">
          <a:xfrm>
            <a:off x="7424738"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4" name="Freeform 116"/>
          <p:cNvSpPr>
            <a:spLocks/>
          </p:cNvSpPr>
          <p:nvPr/>
        </p:nvSpPr>
        <p:spPr bwMode="auto">
          <a:xfrm>
            <a:off x="7794626"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5" name="Line 117"/>
          <p:cNvSpPr>
            <a:spLocks noChangeShapeType="1"/>
          </p:cNvSpPr>
          <p:nvPr/>
        </p:nvSpPr>
        <p:spPr bwMode="auto">
          <a:xfrm>
            <a:off x="7315200" y="25034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76" name="Oval 118"/>
          <p:cNvSpPr>
            <a:spLocks noChangeArrowheads="1"/>
          </p:cNvSpPr>
          <p:nvPr/>
        </p:nvSpPr>
        <p:spPr bwMode="auto">
          <a:xfrm>
            <a:off x="8204200" y="2312989"/>
            <a:ext cx="65088"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7" name="Freeform 119"/>
          <p:cNvSpPr>
            <a:spLocks/>
          </p:cNvSpPr>
          <p:nvPr/>
        </p:nvSpPr>
        <p:spPr bwMode="auto">
          <a:xfrm>
            <a:off x="7956550"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78" name="Oval 120"/>
          <p:cNvSpPr>
            <a:spLocks noChangeArrowheads="1"/>
          </p:cNvSpPr>
          <p:nvPr/>
        </p:nvSpPr>
        <p:spPr bwMode="auto">
          <a:xfrm>
            <a:off x="7685089" y="325913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79" name="Line 121"/>
          <p:cNvSpPr>
            <a:spLocks noChangeShapeType="1"/>
          </p:cNvSpPr>
          <p:nvPr/>
        </p:nvSpPr>
        <p:spPr bwMode="auto">
          <a:xfrm flipV="1">
            <a:off x="7716838" y="33083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80" name="Freeform 122"/>
          <p:cNvSpPr>
            <a:spLocks/>
          </p:cNvSpPr>
          <p:nvPr/>
        </p:nvSpPr>
        <p:spPr bwMode="auto">
          <a:xfrm>
            <a:off x="7424738"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1" name="Freeform 123"/>
          <p:cNvSpPr>
            <a:spLocks/>
          </p:cNvSpPr>
          <p:nvPr/>
        </p:nvSpPr>
        <p:spPr bwMode="auto">
          <a:xfrm>
            <a:off x="7794626"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2" name="Line 124"/>
          <p:cNvSpPr>
            <a:spLocks noChangeShapeType="1"/>
          </p:cNvSpPr>
          <p:nvPr/>
        </p:nvSpPr>
        <p:spPr bwMode="auto">
          <a:xfrm>
            <a:off x="7315200" y="37480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83" name="Oval 125"/>
          <p:cNvSpPr>
            <a:spLocks noChangeArrowheads="1"/>
          </p:cNvSpPr>
          <p:nvPr/>
        </p:nvSpPr>
        <p:spPr bwMode="auto">
          <a:xfrm>
            <a:off x="8204200" y="3559175"/>
            <a:ext cx="65088"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84" name="Freeform 126"/>
          <p:cNvSpPr>
            <a:spLocks/>
          </p:cNvSpPr>
          <p:nvPr/>
        </p:nvSpPr>
        <p:spPr bwMode="auto">
          <a:xfrm>
            <a:off x="7956550"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5" name="Oval 127"/>
          <p:cNvSpPr>
            <a:spLocks noChangeArrowheads="1"/>
          </p:cNvSpPr>
          <p:nvPr/>
        </p:nvSpPr>
        <p:spPr bwMode="auto">
          <a:xfrm>
            <a:off x="7685089" y="3881439"/>
            <a:ext cx="66675"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86" name="Line 128"/>
          <p:cNvSpPr>
            <a:spLocks noChangeShapeType="1"/>
          </p:cNvSpPr>
          <p:nvPr/>
        </p:nvSpPr>
        <p:spPr bwMode="auto">
          <a:xfrm flipV="1">
            <a:off x="7716838" y="3930651"/>
            <a:ext cx="0" cy="92075"/>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487" name="Freeform 129"/>
          <p:cNvSpPr>
            <a:spLocks/>
          </p:cNvSpPr>
          <p:nvPr/>
        </p:nvSpPr>
        <p:spPr bwMode="auto">
          <a:xfrm>
            <a:off x="7424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8" name="Freeform 130"/>
          <p:cNvSpPr>
            <a:spLocks/>
          </p:cNvSpPr>
          <p:nvPr/>
        </p:nvSpPr>
        <p:spPr bwMode="auto">
          <a:xfrm>
            <a:off x="7794626"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89" name="Line 131"/>
          <p:cNvSpPr>
            <a:spLocks noChangeShapeType="1"/>
          </p:cNvSpPr>
          <p:nvPr/>
        </p:nvSpPr>
        <p:spPr bwMode="auto">
          <a:xfrm>
            <a:off x="7315200" y="4370388"/>
            <a:ext cx="209550"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490" name="Oval 132"/>
          <p:cNvSpPr>
            <a:spLocks noChangeArrowheads="1"/>
          </p:cNvSpPr>
          <p:nvPr/>
        </p:nvSpPr>
        <p:spPr bwMode="auto">
          <a:xfrm>
            <a:off x="8204200" y="4181475"/>
            <a:ext cx="65088"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1" name="Freeform 133"/>
          <p:cNvSpPr>
            <a:spLocks/>
          </p:cNvSpPr>
          <p:nvPr/>
        </p:nvSpPr>
        <p:spPr bwMode="auto">
          <a:xfrm>
            <a:off x="7956550"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solidFill>
                <a:srgbClr val="C00000"/>
              </a:solidFill>
              <a:latin typeface="+mn-ea"/>
            </a:endParaRPr>
          </a:p>
        </p:txBody>
      </p:sp>
      <p:sp>
        <p:nvSpPr>
          <p:cNvPr id="143492" name="Line 134"/>
          <p:cNvSpPr>
            <a:spLocks noChangeShapeType="1"/>
          </p:cNvSpPr>
          <p:nvPr/>
        </p:nvSpPr>
        <p:spPr bwMode="auto">
          <a:xfrm>
            <a:off x="4662489" y="1476375"/>
            <a:ext cx="4071937" cy="0"/>
          </a:xfrm>
          <a:prstGeom prst="line">
            <a:avLst/>
          </a:prstGeom>
          <a:noFill/>
          <a:ln w="9525">
            <a:solidFill>
              <a:schemeClr val="tx1"/>
            </a:solidFill>
            <a:round/>
            <a:headEnd/>
            <a:tailEnd/>
          </a:ln>
        </p:spPr>
        <p:txBody>
          <a:bodyPr/>
          <a:lstStyle/>
          <a:p>
            <a:endParaRPr lang="zh-CN" altLang="en-US">
              <a:latin typeface="+mn-ea"/>
            </a:endParaRPr>
          </a:p>
        </p:txBody>
      </p:sp>
      <p:sp>
        <p:nvSpPr>
          <p:cNvPr id="143493" name="Oval 135"/>
          <p:cNvSpPr>
            <a:spLocks noChangeArrowheads="1"/>
          </p:cNvSpPr>
          <p:nvPr/>
        </p:nvSpPr>
        <p:spPr bwMode="auto">
          <a:xfrm>
            <a:off x="5126039" y="1447800"/>
            <a:ext cx="65087"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4" name="Oval 136"/>
          <p:cNvSpPr>
            <a:spLocks noChangeArrowheads="1"/>
          </p:cNvSpPr>
          <p:nvPr/>
        </p:nvSpPr>
        <p:spPr bwMode="auto">
          <a:xfrm>
            <a:off x="5657851" y="1447800"/>
            <a:ext cx="66675"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5" name="Oval 137"/>
          <p:cNvSpPr>
            <a:spLocks noChangeArrowheads="1"/>
          </p:cNvSpPr>
          <p:nvPr/>
        </p:nvSpPr>
        <p:spPr bwMode="auto">
          <a:xfrm>
            <a:off x="6156326" y="1447800"/>
            <a:ext cx="68263" cy="58738"/>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496" name="Oval 138"/>
          <p:cNvSpPr>
            <a:spLocks noChangeArrowheads="1"/>
          </p:cNvSpPr>
          <p:nvPr/>
        </p:nvSpPr>
        <p:spPr bwMode="auto">
          <a:xfrm>
            <a:off x="6684963" y="1447800"/>
            <a:ext cx="68262"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7" name="Oval 139"/>
          <p:cNvSpPr>
            <a:spLocks noChangeArrowheads="1"/>
          </p:cNvSpPr>
          <p:nvPr/>
        </p:nvSpPr>
        <p:spPr bwMode="auto">
          <a:xfrm>
            <a:off x="7180264" y="1447800"/>
            <a:ext cx="65087"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8" name="Oval 140"/>
          <p:cNvSpPr>
            <a:spLocks noChangeArrowheads="1"/>
          </p:cNvSpPr>
          <p:nvPr/>
        </p:nvSpPr>
        <p:spPr bwMode="auto">
          <a:xfrm>
            <a:off x="7710488" y="1447800"/>
            <a:ext cx="68262"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499" name="Oval 141"/>
          <p:cNvSpPr>
            <a:spLocks noChangeArrowheads="1"/>
          </p:cNvSpPr>
          <p:nvPr/>
        </p:nvSpPr>
        <p:spPr bwMode="auto">
          <a:xfrm>
            <a:off x="8202614" y="1447800"/>
            <a:ext cx="65087" cy="58738"/>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0" name="Line 142"/>
          <p:cNvSpPr>
            <a:spLocks noChangeShapeType="1"/>
          </p:cNvSpPr>
          <p:nvPr/>
        </p:nvSpPr>
        <p:spPr bwMode="auto">
          <a:xfrm>
            <a:off x="3708401" y="2046288"/>
            <a:ext cx="4784725" cy="0"/>
          </a:xfrm>
          <a:prstGeom prst="line">
            <a:avLst/>
          </a:prstGeom>
          <a:noFill/>
          <a:ln w="9525">
            <a:solidFill>
              <a:schemeClr val="tx1"/>
            </a:solidFill>
            <a:round/>
            <a:headEnd/>
            <a:tailEnd/>
          </a:ln>
        </p:spPr>
        <p:txBody>
          <a:bodyPr/>
          <a:lstStyle/>
          <a:p>
            <a:endParaRPr lang="zh-CN" altLang="en-US">
              <a:latin typeface="+mn-ea"/>
            </a:endParaRPr>
          </a:p>
        </p:txBody>
      </p:sp>
      <p:sp>
        <p:nvSpPr>
          <p:cNvPr id="143501" name="Freeform 143"/>
          <p:cNvSpPr>
            <a:spLocks/>
          </p:cNvSpPr>
          <p:nvPr/>
        </p:nvSpPr>
        <p:spPr bwMode="auto">
          <a:xfrm>
            <a:off x="3708401" y="2298701"/>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headEnd/>
            <a:tailEnd/>
          </a:ln>
        </p:spPr>
        <p:txBody>
          <a:bodyPr/>
          <a:lstStyle/>
          <a:p>
            <a:endParaRPr lang="zh-CN" altLang="en-US">
              <a:latin typeface="+mn-ea"/>
            </a:endParaRPr>
          </a:p>
        </p:txBody>
      </p:sp>
      <p:sp>
        <p:nvSpPr>
          <p:cNvPr id="143502" name="Freeform 144"/>
          <p:cNvSpPr>
            <a:spLocks/>
          </p:cNvSpPr>
          <p:nvPr/>
        </p:nvSpPr>
        <p:spPr bwMode="auto">
          <a:xfrm>
            <a:off x="3708401"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headEnd/>
            <a:tailEnd/>
          </a:ln>
        </p:spPr>
        <p:txBody>
          <a:bodyPr/>
          <a:lstStyle/>
          <a:p>
            <a:endParaRPr lang="zh-CN" altLang="en-US">
              <a:latin typeface="+mn-ea"/>
            </a:endParaRPr>
          </a:p>
        </p:txBody>
      </p:sp>
      <p:sp>
        <p:nvSpPr>
          <p:cNvPr id="143503" name="Freeform 145"/>
          <p:cNvSpPr>
            <a:spLocks/>
          </p:cNvSpPr>
          <p:nvPr/>
        </p:nvSpPr>
        <p:spPr bwMode="auto">
          <a:xfrm>
            <a:off x="3708401" y="2859089"/>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headEnd/>
            <a:tailEnd/>
          </a:ln>
        </p:spPr>
        <p:txBody>
          <a:bodyPr/>
          <a:lstStyle/>
          <a:p>
            <a:endParaRPr lang="zh-CN" altLang="en-US">
              <a:latin typeface="+mn-ea"/>
            </a:endParaRPr>
          </a:p>
        </p:txBody>
      </p:sp>
      <p:sp>
        <p:nvSpPr>
          <p:cNvPr id="143504" name="Freeform 146"/>
          <p:cNvSpPr>
            <a:spLocks/>
          </p:cNvSpPr>
          <p:nvPr/>
        </p:nvSpPr>
        <p:spPr bwMode="auto">
          <a:xfrm>
            <a:off x="3708400" y="4403725"/>
            <a:ext cx="2351088" cy="476250"/>
          </a:xfrm>
          <a:custGeom>
            <a:avLst/>
            <a:gdLst>
              <a:gd name="T0" fmla="*/ 0 w 2265"/>
              <a:gd name="T1" fmla="*/ 2147483647 h 315"/>
              <a:gd name="T2" fmla="*/ 2147483647 w 2265"/>
              <a:gd name="T3" fmla="*/ 2147483647 h 315"/>
              <a:gd name="T4" fmla="*/ 2147483647 w 2265"/>
              <a:gd name="T5" fmla="*/ 0 h 315"/>
              <a:gd name="T6" fmla="*/ 2147483647 w 2265"/>
              <a:gd name="T7" fmla="*/ 0 h 315"/>
              <a:gd name="T8" fmla="*/ 0 60000 65536"/>
              <a:gd name="T9" fmla="*/ 0 60000 65536"/>
              <a:gd name="T10" fmla="*/ 0 60000 65536"/>
              <a:gd name="T11" fmla="*/ 0 60000 65536"/>
              <a:gd name="T12" fmla="*/ 0 w 2265"/>
              <a:gd name="T13" fmla="*/ 0 h 315"/>
              <a:gd name="T14" fmla="*/ 2265 w 2265"/>
              <a:gd name="T15" fmla="*/ 315 h 315"/>
            </a:gdLst>
            <a:ahLst/>
            <a:cxnLst>
              <a:cxn ang="T8">
                <a:pos x="T0" y="T1"/>
              </a:cxn>
              <a:cxn ang="T9">
                <a:pos x="T2" y="T3"/>
              </a:cxn>
              <a:cxn ang="T10">
                <a:pos x="T4" y="T5"/>
              </a:cxn>
              <a:cxn ang="T11">
                <a:pos x="T6" y="T7"/>
              </a:cxn>
            </a:cxnLst>
            <a:rect l="T12" t="T13" r="T14" b="T15"/>
            <a:pathLst>
              <a:path w="2265" h="315">
                <a:moveTo>
                  <a:pt x="0" y="315"/>
                </a:moveTo>
                <a:lnTo>
                  <a:pt x="1942" y="315"/>
                </a:lnTo>
                <a:lnTo>
                  <a:pt x="1942" y="0"/>
                </a:lnTo>
                <a:lnTo>
                  <a:pt x="2265" y="0"/>
                </a:lnTo>
              </a:path>
            </a:pathLst>
          </a:custGeom>
          <a:noFill/>
          <a:ln w="9525">
            <a:solidFill>
              <a:schemeClr val="tx1"/>
            </a:solidFill>
            <a:round/>
            <a:headEnd/>
            <a:tailEnd/>
          </a:ln>
        </p:spPr>
        <p:txBody>
          <a:bodyPr/>
          <a:lstStyle/>
          <a:p>
            <a:endParaRPr lang="zh-CN" altLang="en-US">
              <a:latin typeface="+mn-ea"/>
            </a:endParaRPr>
          </a:p>
        </p:txBody>
      </p:sp>
      <p:sp>
        <p:nvSpPr>
          <p:cNvPr id="143505" name="Freeform 147"/>
          <p:cNvSpPr>
            <a:spLocks/>
          </p:cNvSpPr>
          <p:nvPr/>
        </p:nvSpPr>
        <p:spPr bwMode="auto">
          <a:xfrm>
            <a:off x="3702050" y="4403726"/>
            <a:ext cx="3392488" cy="720725"/>
          </a:xfrm>
          <a:custGeom>
            <a:avLst/>
            <a:gdLst>
              <a:gd name="T0" fmla="*/ 0 w 3240"/>
              <a:gd name="T1" fmla="*/ 2147483647 h 555"/>
              <a:gd name="T2" fmla="*/ 2147483647 w 3240"/>
              <a:gd name="T3" fmla="*/ 2147483647 h 555"/>
              <a:gd name="T4" fmla="*/ 2147483647 w 3240"/>
              <a:gd name="T5" fmla="*/ 0 h 555"/>
              <a:gd name="T6" fmla="*/ 2147483647 w 3240"/>
              <a:gd name="T7" fmla="*/ 0 h 555"/>
              <a:gd name="T8" fmla="*/ 0 60000 65536"/>
              <a:gd name="T9" fmla="*/ 0 60000 65536"/>
              <a:gd name="T10" fmla="*/ 0 60000 65536"/>
              <a:gd name="T11" fmla="*/ 0 60000 65536"/>
              <a:gd name="T12" fmla="*/ 0 w 3240"/>
              <a:gd name="T13" fmla="*/ 0 h 555"/>
              <a:gd name="T14" fmla="*/ 3240 w 3240"/>
              <a:gd name="T15" fmla="*/ 555 h 555"/>
            </a:gdLst>
            <a:ahLst/>
            <a:cxnLst>
              <a:cxn ang="T8">
                <a:pos x="T0" y="T1"/>
              </a:cxn>
              <a:cxn ang="T9">
                <a:pos x="T2" y="T3"/>
              </a:cxn>
              <a:cxn ang="T10">
                <a:pos x="T4" y="T5"/>
              </a:cxn>
              <a:cxn ang="T11">
                <a:pos x="T6" y="T7"/>
              </a:cxn>
            </a:cxnLst>
            <a:rect l="T12" t="T13" r="T14" b="T15"/>
            <a:pathLst>
              <a:path w="3240" h="555">
                <a:moveTo>
                  <a:pt x="0" y="555"/>
                </a:moveTo>
                <a:lnTo>
                  <a:pt x="2940" y="555"/>
                </a:lnTo>
                <a:lnTo>
                  <a:pt x="2940" y="0"/>
                </a:lnTo>
                <a:lnTo>
                  <a:pt x="3240" y="0"/>
                </a:lnTo>
              </a:path>
            </a:pathLst>
          </a:custGeom>
          <a:noFill/>
          <a:ln w="9525">
            <a:solidFill>
              <a:schemeClr val="tx1"/>
            </a:solidFill>
            <a:round/>
            <a:headEnd/>
            <a:tailEnd/>
          </a:ln>
        </p:spPr>
        <p:txBody>
          <a:bodyPr/>
          <a:lstStyle/>
          <a:p>
            <a:endParaRPr lang="zh-CN" altLang="en-US">
              <a:latin typeface="+mn-ea"/>
            </a:endParaRPr>
          </a:p>
        </p:txBody>
      </p:sp>
      <p:sp>
        <p:nvSpPr>
          <p:cNvPr id="143506" name="Freeform 148"/>
          <p:cNvSpPr>
            <a:spLocks/>
          </p:cNvSpPr>
          <p:nvPr/>
        </p:nvSpPr>
        <p:spPr bwMode="auto">
          <a:xfrm>
            <a:off x="3708401" y="4411663"/>
            <a:ext cx="4392613" cy="950912"/>
          </a:xfrm>
          <a:custGeom>
            <a:avLst/>
            <a:gdLst>
              <a:gd name="T0" fmla="*/ 0 w 4207"/>
              <a:gd name="T1" fmla="*/ 2147483647 h 758"/>
              <a:gd name="T2" fmla="*/ 2147483647 w 4207"/>
              <a:gd name="T3" fmla="*/ 2147483647 h 758"/>
              <a:gd name="T4" fmla="*/ 2147483647 w 4207"/>
              <a:gd name="T5" fmla="*/ 0 h 758"/>
              <a:gd name="T6" fmla="*/ 2147483647 w 4207"/>
              <a:gd name="T7" fmla="*/ 0 h 758"/>
              <a:gd name="T8" fmla="*/ 0 60000 65536"/>
              <a:gd name="T9" fmla="*/ 0 60000 65536"/>
              <a:gd name="T10" fmla="*/ 0 60000 65536"/>
              <a:gd name="T11" fmla="*/ 0 60000 65536"/>
              <a:gd name="T12" fmla="*/ 0 w 4207"/>
              <a:gd name="T13" fmla="*/ 0 h 758"/>
              <a:gd name="T14" fmla="*/ 4207 w 4207"/>
              <a:gd name="T15" fmla="*/ 758 h 758"/>
            </a:gdLst>
            <a:ahLst/>
            <a:cxnLst>
              <a:cxn ang="T8">
                <a:pos x="T0" y="T1"/>
              </a:cxn>
              <a:cxn ang="T9">
                <a:pos x="T2" y="T3"/>
              </a:cxn>
              <a:cxn ang="T10">
                <a:pos x="T4" y="T5"/>
              </a:cxn>
              <a:cxn ang="T11">
                <a:pos x="T6" y="T7"/>
              </a:cxn>
            </a:cxnLst>
            <a:rect l="T12" t="T13" r="T14" b="T15"/>
            <a:pathLst>
              <a:path w="4207" h="758">
                <a:moveTo>
                  <a:pt x="0" y="758"/>
                </a:moveTo>
                <a:lnTo>
                  <a:pt x="3900" y="758"/>
                </a:lnTo>
                <a:lnTo>
                  <a:pt x="3900" y="0"/>
                </a:lnTo>
                <a:lnTo>
                  <a:pt x="4207" y="0"/>
                </a:lnTo>
              </a:path>
            </a:pathLst>
          </a:custGeom>
          <a:noFill/>
          <a:ln w="9525">
            <a:solidFill>
              <a:schemeClr val="tx1"/>
            </a:solidFill>
            <a:round/>
            <a:headEnd/>
            <a:tailEnd/>
          </a:ln>
        </p:spPr>
        <p:txBody>
          <a:bodyPr/>
          <a:lstStyle/>
          <a:p>
            <a:endParaRPr lang="zh-CN" altLang="en-US">
              <a:latin typeface="+mn-ea"/>
            </a:endParaRPr>
          </a:p>
        </p:txBody>
      </p:sp>
      <p:sp>
        <p:nvSpPr>
          <p:cNvPr id="143507" name="Oval 149"/>
          <p:cNvSpPr>
            <a:spLocks noChangeArrowheads="1"/>
          </p:cNvSpPr>
          <p:nvPr/>
        </p:nvSpPr>
        <p:spPr bwMode="auto">
          <a:xfrm>
            <a:off x="8135939" y="5643564"/>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8" name="Oval 150"/>
          <p:cNvSpPr>
            <a:spLocks noChangeArrowheads="1"/>
          </p:cNvSpPr>
          <p:nvPr/>
        </p:nvSpPr>
        <p:spPr bwMode="auto">
          <a:xfrm>
            <a:off x="7123114" y="5643564"/>
            <a:ext cx="65087" cy="60325"/>
          </a:xfrm>
          <a:prstGeom prst="ellipse">
            <a:avLst/>
          </a:prstGeom>
          <a:solidFill>
            <a:schemeClr val="tx1"/>
          </a:solidFill>
          <a:ln w="9525">
            <a:solidFill>
              <a:schemeClr val="tx1"/>
            </a:solidFill>
            <a:round/>
            <a:headEnd/>
            <a:tailEnd/>
          </a:ln>
        </p:spPr>
        <p:txBody>
          <a:bodyPr/>
          <a:lstStyle/>
          <a:p>
            <a:pPr algn="r"/>
            <a:endParaRPr lang="zh-CN" altLang="en-US">
              <a:solidFill>
                <a:srgbClr val="C00000"/>
              </a:solidFill>
              <a:latin typeface="+mn-ea"/>
            </a:endParaRPr>
          </a:p>
        </p:txBody>
      </p:sp>
      <p:sp>
        <p:nvSpPr>
          <p:cNvPr id="143509" name="Oval 151"/>
          <p:cNvSpPr>
            <a:spLocks noChangeArrowheads="1"/>
          </p:cNvSpPr>
          <p:nvPr/>
        </p:nvSpPr>
        <p:spPr bwMode="auto">
          <a:xfrm>
            <a:off x="6089650" y="5643564"/>
            <a:ext cx="65088" cy="60325"/>
          </a:xfrm>
          <a:prstGeom prst="ellipse">
            <a:avLst/>
          </a:prstGeom>
          <a:solidFill>
            <a:schemeClr val="tx1"/>
          </a:solidFill>
          <a:ln w="9525">
            <a:solidFill>
              <a:schemeClr val="tx1"/>
            </a:solidFill>
            <a:round/>
            <a:headEnd/>
            <a:tailEnd/>
          </a:ln>
        </p:spPr>
        <p:txBody>
          <a:bodyPr/>
          <a:lstStyle/>
          <a:p>
            <a:pPr algn="r"/>
            <a:endParaRPr lang="zh-CN" altLang="en-US">
              <a:latin typeface="+mn-ea"/>
            </a:endParaRPr>
          </a:p>
        </p:txBody>
      </p:sp>
      <p:sp>
        <p:nvSpPr>
          <p:cNvPr id="143510" name="Line 152"/>
          <p:cNvSpPr>
            <a:spLocks noChangeShapeType="1"/>
          </p:cNvSpPr>
          <p:nvPr/>
        </p:nvSpPr>
        <p:spPr bwMode="auto">
          <a:xfrm>
            <a:off x="8726488" y="5832475"/>
            <a:ext cx="0" cy="247650"/>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grpSp>
        <p:nvGrpSpPr>
          <p:cNvPr id="143511" name="Group 153"/>
          <p:cNvGrpSpPr>
            <a:grpSpLocks/>
          </p:cNvGrpSpPr>
          <p:nvPr/>
        </p:nvGrpSpPr>
        <p:grpSpPr bwMode="auto">
          <a:xfrm>
            <a:off x="2711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3</a:t>
              </a:r>
              <a:endParaRPr lang="en-US" altLang="zh-CN">
                <a:effectLst>
                  <a:outerShdw blurRad="38100" dist="38100" dir="2700000" algn="tl">
                    <a:srgbClr val="C0C0C0"/>
                  </a:outerShdw>
                </a:effectLst>
                <a:latin typeface="+mn-ea"/>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2</a:t>
              </a:r>
              <a:endParaRPr lang="en-US" altLang="zh-CN">
                <a:effectLst>
                  <a:outerShdw blurRad="38100" dist="38100" dir="2700000" algn="tl">
                    <a:srgbClr val="C0C0C0"/>
                  </a:outerShdw>
                </a:effectLst>
                <a:latin typeface="+mn-ea"/>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headEnd/>
              <a:tailEnd/>
            </a:ln>
          </p:spPr>
          <p:txBody>
            <a:bodyPr lIns="0" tIns="0" rIns="0" bIns="0"/>
            <a:lstStyle/>
            <a:p>
              <a:pPr algn="r">
                <a:defRPr/>
              </a:pPr>
              <a:r>
                <a:rPr lang="en-US" altLang="zh-CN">
                  <a:latin typeface="+mn-ea"/>
                </a:rPr>
                <a:t>A</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nvGrpSpPr>
          <p:cNvPr id="143512" name="Group 158"/>
          <p:cNvGrpSpPr>
            <a:grpSpLocks/>
          </p:cNvGrpSpPr>
          <p:nvPr/>
        </p:nvGrpSpPr>
        <p:grpSpPr bwMode="auto">
          <a:xfrm>
            <a:off x="3644900" y="1808164"/>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headEnd/>
              <a:tailEnd/>
            </a:ln>
          </p:spPr>
          <p:txBody>
            <a:bodyPr lIns="0" tIns="0" rIns="0" bIns="0"/>
            <a:lstStyle/>
            <a:p>
              <a:pPr algn="r">
                <a:defRPr/>
              </a:pPr>
              <a:r>
                <a:rPr lang="en-US" altLang="zh-CN" sz="1400">
                  <a:latin typeface="+mn-ea"/>
                </a:rPr>
                <a:t>X</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headEnd/>
              <a:tailEnd/>
            </a:ln>
          </p:spPr>
          <p:txBody>
            <a:bodyPr lIns="0" tIns="0" rIns="0" bIns="0"/>
            <a:lstStyle/>
            <a:p>
              <a:pPr algn="r">
                <a:defRPr/>
              </a:pPr>
              <a:r>
                <a:rPr lang="en-US" altLang="zh-CN" sz="1400">
                  <a:latin typeface="+mn-ea"/>
                </a:rPr>
                <a:t>Y</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grpSp>
      <p:sp>
        <p:nvSpPr>
          <p:cNvPr id="1248423" name="Text Box 167"/>
          <p:cNvSpPr txBox="1">
            <a:spLocks noChangeArrowheads="1"/>
          </p:cNvSpPr>
          <p:nvPr/>
        </p:nvSpPr>
        <p:spPr bwMode="auto">
          <a:xfrm>
            <a:off x="9120188" y="5565775"/>
            <a:ext cx="995362" cy="190500"/>
          </a:xfrm>
          <a:prstGeom prst="rect">
            <a:avLst/>
          </a:prstGeom>
          <a:noFill/>
          <a:ln w="16510">
            <a:noFill/>
            <a:miter lim="800000"/>
            <a:headEnd/>
            <a:tailEnd/>
          </a:ln>
        </p:spPr>
        <p:txBody>
          <a:bodyPr lIns="0" tIns="0" rIns="0" bIns="0"/>
          <a:lstStyle/>
          <a:p>
            <a:pPr>
              <a:defRPr/>
            </a:pPr>
            <a:r>
              <a:rPr lang="zh-CN" altLang="en-US">
                <a:solidFill>
                  <a:srgbClr val="C00000"/>
                </a:solidFill>
                <a:latin typeface="+mn-ea"/>
              </a:rPr>
              <a:t>输出</a:t>
            </a:r>
            <a:endParaRPr lang="zh-CN" altLang="en-US">
              <a:solidFill>
                <a:srgbClr val="C00000"/>
              </a:solidFill>
              <a:effectLst>
                <a:outerShdw blurRad="38100" dist="38100" dir="2700000" algn="tl">
                  <a:srgbClr val="C0C0C0"/>
                </a:outerShdw>
              </a:effectLst>
              <a:latin typeface="+mn-ea"/>
            </a:endParaRPr>
          </a:p>
        </p:txBody>
      </p:sp>
      <p:sp>
        <p:nvSpPr>
          <p:cNvPr id="1248424" name="Text Box 168"/>
          <p:cNvSpPr txBox="1">
            <a:spLocks noChangeArrowheads="1"/>
          </p:cNvSpPr>
          <p:nvPr/>
        </p:nvSpPr>
        <p:spPr bwMode="auto">
          <a:xfrm>
            <a:off x="7850188" y="5883275"/>
            <a:ext cx="836612" cy="330200"/>
          </a:xfrm>
          <a:prstGeom prst="rect">
            <a:avLst/>
          </a:prstGeom>
          <a:noFill/>
          <a:ln w="16510">
            <a:noFill/>
            <a:miter lim="800000"/>
            <a:headEnd/>
            <a:tailEnd/>
          </a:ln>
        </p:spPr>
        <p:txBody>
          <a:bodyPr lIns="0" tIns="0" rIns="0" bIns="0"/>
          <a:lstStyle/>
          <a:p>
            <a:pPr algn="r">
              <a:defRPr/>
            </a:pPr>
            <a:r>
              <a:rPr lang="zh-CN" altLang="en-US">
                <a:solidFill>
                  <a:srgbClr val="C00000"/>
                </a:solidFill>
                <a:latin typeface="+mn-ea"/>
              </a:rPr>
              <a:t>片选</a:t>
            </a:r>
            <a:endParaRPr lang="zh-CN" altLang="en-US">
              <a:solidFill>
                <a:srgbClr val="C00000"/>
              </a:solidFill>
              <a:effectLst>
                <a:outerShdw blurRad="38100" dist="38100" dir="2700000" algn="tl">
                  <a:srgbClr val="C0C0C0"/>
                </a:outerShdw>
              </a:effectLst>
              <a:latin typeface="+mn-ea"/>
            </a:endParaRPr>
          </a:p>
        </p:txBody>
      </p:sp>
      <p:sp>
        <p:nvSpPr>
          <p:cNvPr id="1248425" name="Text Box 169"/>
          <p:cNvSpPr txBox="1">
            <a:spLocks noChangeArrowheads="1"/>
          </p:cNvSpPr>
          <p:nvPr/>
        </p:nvSpPr>
        <p:spPr bwMode="auto">
          <a:xfrm>
            <a:off x="8751888" y="1412875"/>
            <a:ext cx="493712" cy="152400"/>
          </a:xfrm>
          <a:prstGeom prst="rect">
            <a:avLst/>
          </a:prstGeom>
          <a:noFill/>
          <a:ln w="16510">
            <a:noFill/>
            <a:miter lim="800000"/>
            <a:headEnd/>
            <a:tailEnd/>
          </a:ln>
        </p:spPr>
        <p:txBody>
          <a:bodyPr lIns="0" tIns="0" rIns="0" bIns="0"/>
          <a:lstStyle/>
          <a:p>
            <a:pPr algn="r">
              <a:defRPr/>
            </a:pPr>
            <a:r>
              <a:rPr lang="en-US" altLang="zh-CN">
                <a:solidFill>
                  <a:srgbClr val="C00000"/>
                </a:solidFill>
                <a:latin typeface="+mn-ea"/>
              </a:rPr>
              <a:t>V</a:t>
            </a:r>
            <a:r>
              <a:rPr lang="en-US" altLang="zh-CN" baseline="-25000">
                <a:solidFill>
                  <a:srgbClr val="C00000"/>
                </a:solidFill>
                <a:latin typeface="+mn-ea"/>
              </a:rPr>
              <a:t>CC</a:t>
            </a:r>
            <a:endParaRPr lang="en-US" altLang="zh-CN" dirty="0">
              <a:solidFill>
                <a:srgbClr val="C00000"/>
              </a:solidFill>
              <a:effectLst>
                <a:outerShdw blurRad="38100" dist="38100" dir="2700000" algn="tl">
                  <a:srgbClr val="C0C0C0"/>
                </a:outerShdw>
              </a:effectLst>
              <a:latin typeface="+mn-ea"/>
            </a:endParaRPr>
          </a:p>
        </p:txBody>
      </p:sp>
      <p:grpSp>
        <p:nvGrpSpPr>
          <p:cNvPr id="143516" name="Group 170"/>
          <p:cNvGrpSpPr>
            <a:grpSpLocks/>
          </p:cNvGrpSpPr>
          <p:nvPr/>
        </p:nvGrpSpPr>
        <p:grpSpPr bwMode="auto">
          <a:xfrm rot="-5400000">
            <a:off x="4764882" y="1737520"/>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46" name="Group 172"/>
            <p:cNvGrpSpPr>
              <a:grpSpLocks/>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17" name="Group 175"/>
          <p:cNvGrpSpPr>
            <a:grpSpLocks/>
          </p:cNvGrpSpPr>
          <p:nvPr/>
        </p:nvGrpSpPr>
        <p:grpSpPr bwMode="auto">
          <a:xfrm rot="-5400000">
            <a:off x="5796757"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42" name="Group 177"/>
            <p:cNvGrpSpPr>
              <a:grpSpLocks/>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18" name="Group 180"/>
          <p:cNvGrpSpPr>
            <a:grpSpLocks/>
          </p:cNvGrpSpPr>
          <p:nvPr/>
        </p:nvGrpSpPr>
        <p:grpSpPr bwMode="auto">
          <a:xfrm rot="-5400000">
            <a:off x="6825457"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38" name="Group 182"/>
            <p:cNvGrpSpPr>
              <a:grpSpLocks/>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19" name="Group 185"/>
          <p:cNvGrpSpPr>
            <a:grpSpLocks/>
          </p:cNvGrpSpPr>
          <p:nvPr/>
        </p:nvGrpSpPr>
        <p:grpSpPr bwMode="auto">
          <a:xfrm rot="-5400000">
            <a:off x="7854157"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34" name="Group 187"/>
            <p:cNvGrpSpPr>
              <a:grpSpLocks/>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0" name="Group 190"/>
          <p:cNvGrpSpPr>
            <a:grpSpLocks/>
          </p:cNvGrpSpPr>
          <p:nvPr/>
        </p:nvGrpSpPr>
        <p:grpSpPr bwMode="auto">
          <a:xfrm>
            <a:off x="4500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30" name="Group 192"/>
            <p:cNvGrpSpPr>
              <a:grpSpLocks/>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1" name="Group 195"/>
          <p:cNvGrpSpPr>
            <a:grpSpLocks/>
          </p:cNvGrpSpPr>
          <p:nvPr/>
        </p:nvGrpSpPr>
        <p:grpSpPr bwMode="auto">
          <a:xfrm>
            <a:off x="5529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26" name="Group 197"/>
            <p:cNvGrpSpPr>
              <a:grpSpLocks/>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2" name="Group 200"/>
          <p:cNvGrpSpPr>
            <a:grpSpLocks/>
          </p:cNvGrpSpPr>
          <p:nvPr/>
        </p:nvGrpSpPr>
        <p:grpSpPr bwMode="auto">
          <a:xfrm>
            <a:off x="6554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22" name="Group 202"/>
            <p:cNvGrpSpPr>
              <a:grpSpLocks/>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3" name="Group 205"/>
          <p:cNvGrpSpPr>
            <a:grpSpLocks/>
          </p:cNvGrpSpPr>
          <p:nvPr/>
        </p:nvGrpSpPr>
        <p:grpSpPr bwMode="auto">
          <a:xfrm>
            <a:off x="7583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18" name="Group 207"/>
            <p:cNvGrpSpPr>
              <a:grpSpLocks/>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4" name="Group 210"/>
          <p:cNvGrpSpPr>
            <a:grpSpLocks/>
          </p:cNvGrpSpPr>
          <p:nvPr/>
        </p:nvGrpSpPr>
        <p:grpSpPr bwMode="auto">
          <a:xfrm>
            <a:off x="4500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14" name="Group 212"/>
            <p:cNvGrpSpPr>
              <a:grpSpLocks/>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5" name="Group 215"/>
          <p:cNvGrpSpPr>
            <a:grpSpLocks/>
          </p:cNvGrpSpPr>
          <p:nvPr/>
        </p:nvGrpSpPr>
        <p:grpSpPr bwMode="auto">
          <a:xfrm>
            <a:off x="5529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10" name="Group 217"/>
            <p:cNvGrpSpPr>
              <a:grpSpLocks/>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6" name="Group 220"/>
          <p:cNvGrpSpPr>
            <a:grpSpLocks/>
          </p:cNvGrpSpPr>
          <p:nvPr/>
        </p:nvGrpSpPr>
        <p:grpSpPr bwMode="auto">
          <a:xfrm>
            <a:off x="6554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606" name="Group 222"/>
            <p:cNvGrpSpPr>
              <a:grpSpLocks/>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7" name="Group 225"/>
          <p:cNvGrpSpPr>
            <a:grpSpLocks/>
          </p:cNvGrpSpPr>
          <p:nvPr/>
        </p:nvGrpSpPr>
        <p:grpSpPr bwMode="auto">
          <a:xfrm>
            <a:off x="7583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602" name="Group 227"/>
            <p:cNvGrpSpPr>
              <a:grpSpLocks/>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28" name="Group 230"/>
          <p:cNvGrpSpPr>
            <a:grpSpLocks/>
          </p:cNvGrpSpPr>
          <p:nvPr/>
        </p:nvGrpSpPr>
        <p:grpSpPr bwMode="auto">
          <a:xfrm>
            <a:off x="4500563" y="3406776"/>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8" name="Group 232"/>
            <p:cNvGrpSpPr>
              <a:grpSpLocks/>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29" name="Group 235"/>
          <p:cNvGrpSpPr>
            <a:grpSpLocks/>
          </p:cNvGrpSpPr>
          <p:nvPr/>
        </p:nvGrpSpPr>
        <p:grpSpPr bwMode="auto">
          <a:xfrm>
            <a:off x="5529263" y="3406776"/>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4" name="Group 237"/>
            <p:cNvGrpSpPr>
              <a:grpSpLocks/>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0" name="Group 240"/>
          <p:cNvGrpSpPr>
            <a:grpSpLocks/>
          </p:cNvGrpSpPr>
          <p:nvPr/>
        </p:nvGrpSpPr>
        <p:grpSpPr bwMode="auto">
          <a:xfrm>
            <a:off x="6554788" y="3406776"/>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90" name="Group 242"/>
            <p:cNvGrpSpPr>
              <a:grpSpLocks/>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1" name="Group 245"/>
          <p:cNvGrpSpPr>
            <a:grpSpLocks/>
          </p:cNvGrpSpPr>
          <p:nvPr/>
        </p:nvGrpSpPr>
        <p:grpSpPr bwMode="auto">
          <a:xfrm>
            <a:off x="7583488" y="3406776"/>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586" name="Group 247"/>
            <p:cNvGrpSpPr>
              <a:grpSpLocks/>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32" name="Group 250"/>
          <p:cNvGrpSpPr>
            <a:grpSpLocks/>
          </p:cNvGrpSpPr>
          <p:nvPr/>
        </p:nvGrpSpPr>
        <p:grpSpPr bwMode="auto">
          <a:xfrm>
            <a:off x="4500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82" name="Group 252"/>
            <p:cNvGrpSpPr>
              <a:grpSpLocks/>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3" name="Group 255"/>
          <p:cNvGrpSpPr>
            <a:grpSpLocks/>
          </p:cNvGrpSpPr>
          <p:nvPr/>
        </p:nvGrpSpPr>
        <p:grpSpPr bwMode="auto">
          <a:xfrm>
            <a:off x="5529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78" name="Group 257"/>
            <p:cNvGrpSpPr>
              <a:grpSpLocks/>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4" name="Group 260"/>
          <p:cNvGrpSpPr>
            <a:grpSpLocks/>
          </p:cNvGrpSpPr>
          <p:nvPr/>
        </p:nvGrpSpPr>
        <p:grpSpPr bwMode="auto">
          <a:xfrm>
            <a:off x="6554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latin typeface="+mn-ea"/>
              </a:endParaRPr>
            </a:p>
          </p:txBody>
        </p:sp>
        <p:grpSp>
          <p:nvGrpSpPr>
            <p:cNvPr id="143574" name="Group 262"/>
            <p:cNvGrpSpPr>
              <a:grpSpLocks/>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latin typeface="+mn-ea"/>
                </a:endParaRPr>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latin typeface="+mn-ea"/>
                </a:endParaRPr>
              </a:p>
            </p:txBody>
          </p:sp>
        </p:grpSp>
      </p:grpSp>
      <p:grpSp>
        <p:nvGrpSpPr>
          <p:cNvPr id="143535" name="Group 265"/>
          <p:cNvGrpSpPr>
            <a:grpSpLocks/>
          </p:cNvGrpSpPr>
          <p:nvPr/>
        </p:nvGrpSpPr>
        <p:grpSpPr bwMode="auto">
          <a:xfrm>
            <a:off x="7583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solidFill>
                  <a:srgbClr val="C00000"/>
                </a:solidFill>
                <a:latin typeface="+mn-ea"/>
              </a:endParaRPr>
            </a:p>
          </p:txBody>
        </p:sp>
        <p:grpSp>
          <p:nvGrpSpPr>
            <p:cNvPr id="143570" name="Group 267"/>
            <p:cNvGrpSpPr>
              <a:grpSpLocks/>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solidFill>
                    <a:srgbClr val="C00000"/>
                  </a:solidFill>
                  <a:latin typeface="+mn-ea"/>
                </a:endParaRPr>
              </a:p>
            </p:txBody>
          </p:sp>
        </p:grpSp>
      </p:grpSp>
      <p:grpSp>
        <p:nvGrpSpPr>
          <p:cNvPr id="143537" name="Group 277"/>
          <p:cNvGrpSpPr>
            <a:grpSpLocks/>
          </p:cNvGrpSpPr>
          <p:nvPr/>
        </p:nvGrpSpPr>
        <p:grpSpPr bwMode="auto">
          <a:xfrm>
            <a:off x="7092796" y="4411663"/>
            <a:ext cx="59424" cy="1268412"/>
            <a:chOff x="11712" y="10671"/>
            <a:chExt cx="56" cy="1323"/>
          </a:xfrm>
        </p:grpSpPr>
        <p:sp>
          <p:nvSpPr>
            <p:cNvPr id="143558" name="Line 279"/>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sp>
          <p:nvSpPr>
            <p:cNvPr id="143561" name="Line 282"/>
            <p:cNvSpPr>
              <a:spLocks noChangeShapeType="1"/>
            </p:cNvSpPr>
            <p:nvPr/>
          </p:nvSpPr>
          <p:spPr bwMode="auto">
            <a:xfrm>
              <a:off x="11768" y="11020"/>
              <a:ext cx="0" cy="974"/>
            </a:xfrm>
            <a:prstGeom prst="line">
              <a:avLst/>
            </a:prstGeom>
            <a:noFill/>
            <a:ln w="9525">
              <a:solidFill>
                <a:schemeClr val="tx1"/>
              </a:solidFill>
              <a:round/>
              <a:headEnd/>
              <a:tailEnd/>
            </a:ln>
          </p:spPr>
          <p:txBody>
            <a:bodyPr/>
            <a:lstStyle/>
            <a:p>
              <a:endParaRPr lang="zh-CN" altLang="en-US">
                <a:solidFill>
                  <a:srgbClr val="C00000"/>
                </a:solidFill>
                <a:latin typeface="+mn-ea"/>
              </a:endParaRPr>
            </a:p>
          </p:txBody>
        </p:sp>
      </p:grpSp>
      <p:sp>
        <p:nvSpPr>
          <p:cNvPr id="143539" name="Freeform 285"/>
          <p:cNvSpPr>
            <a:spLocks/>
          </p:cNvSpPr>
          <p:nvPr/>
        </p:nvSpPr>
        <p:spPr bwMode="auto">
          <a:xfrm>
            <a:off x="3695701" y="4411664"/>
            <a:ext cx="1311275" cy="225425"/>
          </a:xfrm>
          <a:custGeom>
            <a:avLst/>
            <a:gdLst>
              <a:gd name="T0" fmla="*/ 2147483647 w 1234"/>
              <a:gd name="T1" fmla="*/ 2147483647 h 235"/>
              <a:gd name="T2" fmla="*/ 2147483647 w 1234"/>
              <a:gd name="T3" fmla="*/ 0 h 235"/>
              <a:gd name="T4" fmla="*/ 2147483647 w 1234"/>
              <a:gd name="T5" fmla="*/ 0 h 235"/>
              <a:gd name="T6" fmla="*/ 2147483647 w 1234"/>
              <a:gd name="T7" fmla="*/ 2147483647 h 235"/>
              <a:gd name="T8" fmla="*/ 0 w 1234"/>
              <a:gd name="T9" fmla="*/ 2147483647 h 235"/>
              <a:gd name="T10" fmla="*/ 0 60000 65536"/>
              <a:gd name="T11" fmla="*/ 0 60000 65536"/>
              <a:gd name="T12" fmla="*/ 0 60000 65536"/>
              <a:gd name="T13" fmla="*/ 0 60000 65536"/>
              <a:gd name="T14" fmla="*/ 0 60000 65536"/>
              <a:gd name="T15" fmla="*/ 0 w 1234"/>
              <a:gd name="T16" fmla="*/ 0 h 235"/>
              <a:gd name="T17" fmla="*/ 1234 w 1234"/>
              <a:gd name="T18" fmla="*/ 235 h 235"/>
            </a:gdLst>
            <a:ahLst/>
            <a:cxnLst>
              <a:cxn ang="T10">
                <a:pos x="T0" y="T1"/>
              </a:cxn>
              <a:cxn ang="T11">
                <a:pos x="T2" y="T3"/>
              </a:cxn>
              <a:cxn ang="T12">
                <a:pos x="T4" y="T5"/>
              </a:cxn>
              <a:cxn ang="T13">
                <a:pos x="T6" y="T7"/>
              </a:cxn>
              <a:cxn ang="T14">
                <a:pos x="T8" y="T9"/>
              </a:cxn>
            </a:cxnLst>
            <a:rect l="T15" t="T16" r="T17" b="T18"/>
            <a:pathLst>
              <a:path w="1234" h="235">
                <a:moveTo>
                  <a:pt x="1234" y="114"/>
                </a:moveTo>
                <a:lnTo>
                  <a:pt x="1234" y="0"/>
                </a:lnTo>
                <a:lnTo>
                  <a:pt x="948" y="0"/>
                </a:lnTo>
                <a:lnTo>
                  <a:pt x="948" y="235"/>
                </a:lnTo>
                <a:lnTo>
                  <a:pt x="0" y="235"/>
                </a:lnTo>
              </a:path>
            </a:pathLst>
          </a:custGeom>
          <a:noFill/>
          <a:ln w="9525">
            <a:solidFill>
              <a:schemeClr val="tx1"/>
            </a:solidFill>
            <a:round/>
            <a:headEnd/>
            <a:tailEnd/>
          </a:ln>
        </p:spPr>
        <p:txBody>
          <a:bodyPr/>
          <a:lstStyle/>
          <a:p>
            <a:endParaRPr lang="zh-CN" altLang="en-US">
              <a:latin typeface="+mn-ea"/>
            </a:endParaRPr>
          </a:p>
        </p:txBody>
      </p:sp>
      <p:sp>
        <p:nvSpPr>
          <p:cNvPr id="1248542" name="Text Box 286"/>
          <p:cNvSpPr txBox="1">
            <a:spLocks noChangeArrowheads="1"/>
          </p:cNvSpPr>
          <p:nvPr/>
        </p:nvSpPr>
        <p:spPr bwMode="auto">
          <a:xfrm>
            <a:off x="3262314" y="3851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dirty="0">
                <a:latin typeface="+mn-ea"/>
              </a:rPr>
              <a:t>列地址译码器</a:t>
            </a:r>
            <a:endParaRPr lang="zh-CN" altLang="en-US" dirty="0">
              <a:effectLst>
                <a:outerShdw blurRad="38100" dist="38100" dir="2700000" algn="tl">
                  <a:srgbClr val="FFFFFF"/>
                </a:outerShdw>
              </a:effectLst>
              <a:latin typeface="+mn-ea"/>
            </a:endParaRPr>
          </a:p>
        </p:txBody>
      </p:sp>
      <p:sp>
        <p:nvSpPr>
          <p:cNvPr id="1248543" name="Text Box 287"/>
          <p:cNvSpPr txBox="1">
            <a:spLocks noChangeArrowheads="1"/>
          </p:cNvSpPr>
          <p:nvPr/>
        </p:nvSpPr>
        <p:spPr bwMode="auto">
          <a:xfrm>
            <a:off x="8855075" y="5698167"/>
            <a:ext cx="196850" cy="182563"/>
          </a:xfrm>
          <a:prstGeom prst="rect">
            <a:avLst/>
          </a:prstGeom>
          <a:noFill/>
          <a:ln w="16510">
            <a:noFill/>
            <a:miter lim="800000"/>
            <a:headEnd/>
            <a:tailEnd/>
          </a:ln>
        </p:spPr>
        <p:txBody>
          <a:bodyPr lIns="0" tIns="0" rIns="0" bIns="0"/>
          <a:lstStyle/>
          <a:p>
            <a:pPr algn="r">
              <a:defRPr/>
            </a:pPr>
            <a:r>
              <a:rPr lang="en-US" altLang="zh-CN" dirty="0">
                <a:solidFill>
                  <a:srgbClr val="C00000"/>
                </a:solidFill>
                <a:latin typeface="+mn-ea"/>
              </a:rPr>
              <a:t>5</a:t>
            </a:r>
            <a:endParaRPr lang="en-US" altLang="zh-CN" dirty="0">
              <a:solidFill>
                <a:srgbClr val="C00000"/>
              </a:solidFill>
              <a:effectLst>
                <a:outerShdw blurRad="38100" dist="38100" dir="2700000" algn="tl">
                  <a:srgbClr val="C0C0C0"/>
                </a:outerShdw>
              </a:effectLst>
              <a:latin typeface="+mn-ea"/>
            </a:endParaRPr>
          </a:p>
        </p:txBody>
      </p:sp>
      <p:sp>
        <p:nvSpPr>
          <p:cNvPr id="143553" name="Line 293"/>
          <p:cNvSpPr>
            <a:spLocks noChangeShapeType="1"/>
          </p:cNvSpPr>
          <p:nvPr/>
        </p:nvSpPr>
        <p:spPr bwMode="auto">
          <a:xfrm>
            <a:off x="5080755" y="4739820"/>
            <a:ext cx="0" cy="933910"/>
          </a:xfrm>
          <a:prstGeom prst="line">
            <a:avLst/>
          </a:prstGeom>
          <a:noFill/>
          <a:ln w="9525">
            <a:solidFill>
              <a:schemeClr val="tx1"/>
            </a:solidFill>
            <a:round/>
            <a:headEnd/>
            <a:tailEnd/>
          </a:ln>
        </p:spPr>
        <p:txBody>
          <a:bodyPr/>
          <a:lstStyle/>
          <a:p>
            <a:endParaRPr lang="zh-CN" altLang="en-US">
              <a:latin typeface="+mn-ea"/>
            </a:endParaRPr>
          </a:p>
        </p:txBody>
      </p:sp>
      <p:grpSp>
        <p:nvGrpSpPr>
          <p:cNvPr id="143544" name="Group 295"/>
          <p:cNvGrpSpPr>
            <a:grpSpLocks/>
          </p:cNvGrpSpPr>
          <p:nvPr/>
        </p:nvGrpSpPr>
        <p:grpSpPr bwMode="auto">
          <a:xfrm>
            <a:off x="6057200" y="4411663"/>
            <a:ext cx="59188" cy="1268412"/>
            <a:chOff x="11712" y="10671"/>
            <a:chExt cx="56" cy="1323"/>
          </a:xfrm>
        </p:grpSpPr>
        <p:sp>
          <p:nvSpPr>
            <p:cNvPr id="143547" name="Line 297"/>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latin typeface="+mn-ea"/>
              </a:endParaRPr>
            </a:p>
          </p:txBody>
        </p:sp>
        <p:sp>
          <p:nvSpPr>
            <p:cNvPr id="143550" name="Line 300"/>
            <p:cNvSpPr>
              <a:spLocks noChangeShapeType="1"/>
            </p:cNvSpPr>
            <p:nvPr/>
          </p:nvSpPr>
          <p:spPr bwMode="auto">
            <a:xfrm>
              <a:off x="11768" y="11020"/>
              <a:ext cx="0" cy="974"/>
            </a:xfrm>
            <a:prstGeom prst="line">
              <a:avLst/>
            </a:prstGeom>
            <a:noFill/>
            <a:ln w="9525">
              <a:solidFill>
                <a:schemeClr val="tx1"/>
              </a:solidFill>
              <a:round/>
              <a:headEnd/>
              <a:tailEnd/>
            </a:ln>
          </p:spPr>
          <p:txBody>
            <a:bodyPr/>
            <a:lstStyle/>
            <a:p>
              <a:endParaRPr lang="zh-CN" altLang="en-US">
                <a:latin typeface="+mn-ea"/>
              </a:endParaRPr>
            </a:p>
          </p:txBody>
        </p:sp>
      </p:grpSp>
      <p:sp>
        <p:nvSpPr>
          <p:cNvPr id="143545" name="灯片编号占位符 3"/>
          <p:cNvSpPr>
            <a:spLocks noGrp="1"/>
          </p:cNvSpPr>
          <p:nvPr>
            <p:ph type="sldNum" sz="quarter" idx="4294967295"/>
          </p:nvPr>
        </p:nvSpPr>
        <p:spPr bwMode="auto">
          <a:xfrm>
            <a:off x="8610600" y="6356350"/>
            <a:ext cx="2743200" cy="3651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0FFAE08-C327-4DEA-A245-FAE604DB045D}" type="slidenum">
              <a:rPr lang="en-US" altLang="zh-CN">
                <a:latin typeface="Arial" charset="0"/>
              </a:rPr>
              <a:pPr/>
              <a:t>55</a:t>
            </a:fld>
            <a:r>
              <a:rPr lang="en-US" altLang="zh-CN">
                <a:latin typeface="Arial" charset="0"/>
              </a:rPr>
              <a:t>- </a:t>
            </a:r>
          </a:p>
        </p:txBody>
      </p:sp>
      <p:grpSp>
        <p:nvGrpSpPr>
          <p:cNvPr id="3" name="组合 2">
            <a:extLst>
              <a:ext uri="{FF2B5EF4-FFF2-40B4-BE49-F238E27FC236}">
                <a16:creationId xmlns:a16="http://schemas.microsoft.com/office/drawing/2014/main" id="{F45C78DB-B3BF-4D72-871F-641F58522842}"/>
              </a:ext>
            </a:extLst>
          </p:cNvPr>
          <p:cNvGrpSpPr/>
          <p:nvPr/>
        </p:nvGrpSpPr>
        <p:grpSpPr>
          <a:xfrm>
            <a:off x="7974968" y="4527550"/>
            <a:ext cx="377502" cy="228132"/>
            <a:chOff x="7974968" y="4527550"/>
            <a:chExt cx="377502" cy="228132"/>
          </a:xfrm>
        </p:grpSpPr>
        <p:sp>
          <p:nvSpPr>
            <p:cNvPr id="2" name="矩形 1">
              <a:extLst>
                <a:ext uri="{FF2B5EF4-FFF2-40B4-BE49-F238E27FC236}">
                  <a16:creationId xmlns:a16="http://schemas.microsoft.com/office/drawing/2014/main" id="{1EB2D0FE-1534-4986-B9EE-4C2D1DB27B49}"/>
                </a:ext>
              </a:extLst>
            </p:cNvPr>
            <p:cNvSpPr/>
            <p:nvPr/>
          </p:nvSpPr>
          <p:spPr>
            <a:xfrm>
              <a:off x="7974968" y="4527550"/>
              <a:ext cx="377502" cy="228132"/>
            </a:xfrm>
            <a:prstGeom prst="rect">
              <a:avLst/>
            </a:prstGeom>
            <a:solidFill>
              <a:srgbClr val="FFCC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03" name="AutoShape 276">
              <a:extLst>
                <a:ext uri="{FF2B5EF4-FFF2-40B4-BE49-F238E27FC236}">
                  <a16:creationId xmlns:a16="http://schemas.microsoft.com/office/drawing/2014/main" id="{B37974F8-E5CC-48D1-9AD6-A90A6CF9B8A8}"/>
                </a:ext>
              </a:extLst>
            </p:cNvPr>
            <p:cNvSpPr>
              <a:spLocks noChangeArrowheads="1"/>
            </p:cNvSpPr>
            <p:nvPr/>
          </p:nvSpPr>
          <p:spPr bwMode="auto">
            <a:xfrm rot="10800000">
              <a:off x="8122038" y="4657100"/>
              <a:ext cx="90197" cy="81493"/>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solidFill>
                  <a:srgbClr val="C00000"/>
                </a:solidFill>
                <a:latin typeface="+mn-ea"/>
              </a:endParaRPr>
            </a:p>
          </p:txBody>
        </p:sp>
      </p:grpSp>
      <p:grpSp>
        <p:nvGrpSpPr>
          <p:cNvPr id="305" name="组合 304">
            <a:extLst>
              <a:ext uri="{FF2B5EF4-FFF2-40B4-BE49-F238E27FC236}">
                <a16:creationId xmlns:a16="http://schemas.microsoft.com/office/drawing/2014/main" id="{1EAA477F-E6CF-494B-B3DF-14117E08F079}"/>
              </a:ext>
            </a:extLst>
          </p:cNvPr>
          <p:cNvGrpSpPr/>
          <p:nvPr/>
        </p:nvGrpSpPr>
        <p:grpSpPr>
          <a:xfrm>
            <a:off x="6959802" y="4534272"/>
            <a:ext cx="377502" cy="228132"/>
            <a:chOff x="7974968" y="4527550"/>
            <a:chExt cx="377502" cy="228132"/>
          </a:xfrm>
        </p:grpSpPr>
        <p:sp>
          <p:nvSpPr>
            <p:cNvPr id="306" name="矩形 305">
              <a:extLst>
                <a:ext uri="{FF2B5EF4-FFF2-40B4-BE49-F238E27FC236}">
                  <a16:creationId xmlns:a16="http://schemas.microsoft.com/office/drawing/2014/main" id="{53777E4E-E183-4A45-BF6B-B5E4AFBA685B}"/>
                </a:ext>
              </a:extLst>
            </p:cNvPr>
            <p:cNvSpPr/>
            <p:nvPr/>
          </p:nvSpPr>
          <p:spPr>
            <a:xfrm>
              <a:off x="7974968" y="4527550"/>
              <a:ext cx="377502" cy="228132"/>
            </a:xfrm>
            <a:prstGeom prst="rect">
              <a:avLst/>
            </a:prstGeom>
            <a:solidFill>
              <a:srgbClr val="FFCC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07" name="AutoShape 276">
              <a:extLst>
                <a:ext uri="{FF2B5EF4-FFF2-40B4-BE49-F238E27FC236}">
                  <a16:creationId xmlns:a16="http://schemas.microsoft.com/office/drawing/2014/main" id="{31C12FDE-813A-4199-8689-55EC42081753}"/>
                </a:ext>
              </a:extLst>
            </p:cNvPr>
            <p:cNvSpPr>
              <a:spLocks noChangeArrowheads="1"/>
            </p:cNvSpPr>
            <p:nvPr/>
          </p:nvSpPr>
          <p:spPr bwMode="auto">
            <a:xfrm rot="10800000">
              <a:off x="8122038" y="4657100"/>
              <a:ext cx="90197" cy="81493"/>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solidFill>
                  <a:srgbClr val="C00000"/>
                </a:solidFill>
                <a:latin typeface="+mn-ea"/>
              </a:endParaRPr>
            </a:p>
          </p:txBody>
        </p:sp>
      </p:grpSp>
      <p:grpSp>
        <p:nvGrpSpPr>
          <p:cNvPr id="308" name="组合 307">
            <a:extLst>
              <a:ext uri="{FF2B5EF4-FFF2-40B4-BE49-F238E27FC236}">
                <a16:creationId xmlns:a16="http://schemas.microsoft.com/office/drawing/2014/main" id="{7213FDF7-EC37-4472-A175-C3004FD08014}"/>
              </a:ext>
            </a:extLst>
          </p:cNvPr>
          <p:cNvGrpSpPr/>
          <p:nvPr/>
        </p:nvGrpSpPr>
        <p:grpSpPr>
          <a:xfrm>
            <a:off x="5926390" y="4538661"/>
            <a:ext cx="377502" cy="228132"/>
            <a:chOff x="7974968" y="4527550"/>
            <a:chExt cx="377502" cy="228132"/>
          </a:xfrm>
        </p:grpSpPr>
        <p:sp>
          <p:nvSpPr>
            <p:cNvPr id="309" name="矩形 308">
              <a:extLst>
                <a:ext uri="{FF2B5EF4-FFF2-40B4-BE49-F238E27FC236}">
                  <a16:creationId xmlns:a16="http://schemas.microsoft.com/office/drawing/2014/main" id="{0484B972-ADC1-4226-8484-1503E17F2D8E}"/>
                </a:ext>
              </a:extLst>
            </p:cNvPr>
            <p:cNvSpPr/>
            <p:nvPr/>
          </p:nvSpPr>
          <p:spPr>
            <a:xfrm>
              <a:off x="7974968" y="4527550"/>
              <a:ext cx="377502" cy="228132"/>
            </a:xfrm>
            <a:prstGeom prst="rect">
              <a:avLst/>
            </a:prstGeom>
            <a:solidFill>
              <a:srgbClr val="FFCC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AutoShape 276">
              <a:extLst>
                <a:ext uri="{FF2B5EF4-FFF2-40B4-BE49-F238E27FC236}">
                  <a16:creationId xmlns:a16="http://schemas.microsoft.com/office/drawing/2014/main" id="{003397AB-440D-42CC-B5D3-A384DF1FD959}"/>
                </a:ext>
              </a:extLst>
            </p:cNvPr>
            <p:cNvSpPr>
              <a:spLocks noChangeArrowheads="1"/>
            </p:cNvSpPr>
            <p:nvPr/>
          </p:nvSpPr>
          <p:spPr bwMode="auto">
            <a:xfrm rot="10800000">
              <a:off x="8122038" y="4657100"/>
              <a:ext cx="90197" cy="81493"/>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latin typeface="+mn-ea"/>
              </a:endParaRPr>
            </a:p>
          </p:txBody>
        </p:sp>
      </p:grpSp>
      <p:grpSp>
        <p:nvGrpSpPr>
          <p:cNvPr id="311" name="组合 310">
            <a:extLst>
              <a:ext uri="{FF2B5EF4-FFF2-40B4-BE49-F238E27FC236}">
                <a16:creationId xmlns:a16="http://schemas.microsoft.com/office/drawing/2014/main" id="{B749B22B-28A6-45EA-9162-854180ADB11D}"/>
              </a:ext>
            </a:extLst>
          </p:cNvPr>
          <p:cNvGrpSpPr/>
          <p:nvPr/>
        </p:nvGrpSpPr>
        <p:grpSpPr>
          <a:xfrm>
            <a:off x="4881977" y="4534372"/>
            <a:ext cx="377502" cy="228132"/>
            <a:chOff x="7974968" y="4527550"/>
            <a:chExt cx="377502" cy="228132"/>
          </a:xfrm>
        </p:grpSpPr>
        <p:sp>
          <p:nvSpPr>
            <p:cNvPr id="312" name="矩形 311">
              <a:extLst>
                <a:ext uri="{FF2B5EF4-FFF2-40B4-BE49-F238E27FC236}">
                  <a16:creationId xmlns:a16="http://schemas.microsoft.com/office/drawing/2014/main" id="{695FFDE6-56FB-4F82-BB02-C08EC0A11D91}"/>
                </a:ext>
              </a:extLst>
            </p:cNvPr>
            <p:cNvSpPr/>
            <p:nvPr/>
          </p:nvSpPr>
          <p:spPr>
            <a:xfrm>
              <a:off x="7974968" y="4527550"/>
              <a:ext cx="377502" cy="228132"/>
            </a:xfrm>
            <a:prstGeom prst="rect">
              <a:avLst/>
            </a:prstGeom>
            <a:solidFill>
              <a:srgbClr val="FFCC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AutoShape 276">
              <a:extLst>
                <a:ext uri="{FF2B5EF4-FFF2-40B4-BE49-F238E27FC236}">
                  <a16:creationId xmlns:a16="http://schemas.microsoft.com/office/drawing/2014/main" id="{10BA61EE-F2AC-4EFA-94B6-E5AA21985726}"/>
                </a:ext>
              </a:extLst>
            </p:cNvPr>
            <p:cNvSpPr>
              <a:spLocks noChangeArrowheads="1"/>
            </p:cNvSpPr>
            <p:nvPr/>
          </p:nvSpPr>
          <p:spPr bwMode="auto">
            <a:xfrm rot="10800000">
              <a:off x="8122038" y="4657100"/>
              <a:ext cx="90197" cy="81493"/>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latin typeface="+mn-ea"/>
              </a:endParaRPr>
            </a:p>
          </p:txBody>
        </p:sp>
      </p:grpSp>
      <p:grpSp>
        <p:nvGrpSpPr>
          <p:cNvPr id="316" name="组合 315">
            <a:extLst>
              <a:ext uri="{FF2B5EF4-FFF2-40B4-BE49-F238E27FC236}">
                <a16:creationId xmlns:a16="http://schemas.microsoft.com/office/drawing/2014/main" id="{61A69C0B-1F2C-4A66-93D7-3F621AD6C1A4}"/>
              </a:ext>
            </a:extLst>
          </p:cNvPr>
          <p:cNvGrpSpPr/>
          <p:nvPr/>
        </p:nvGrpSpPr>
        <p:grpSpPr>
          <a:xfrm rot="16200000">
            <a:off x="8529432" y="5546959"/>
            <a:ext cx="377502" cy="228132"/>
            <a:chOff x="7974968" y="4527550"/>
            <a:chExt cx="377502" cy="228132"/>
          </a:xfrm>
        </p:grpSpPr>
        <p:sp>
          <p:nvSpPr>
            <p:cNvPr id="317" name="矩形 316">
              <a:extLst>
                <a:ext uri="{FF2B5EF4-FFF2-40B4-BE49-F238E27FC236}">
                  <a16:creationId xmlns:a16="http://schemas.microsoft.com/office/drawing/2014/main" id="{3CFBCD69-B6CE-4F54-BFFF-6BBA1FD9BF5E}"/>
                </a:ext>
              </a:extLst>
            </p:cNvPr>
            <p:cNvSpPr/>
            <p:nvPr/>
          </p:nvSpPr>
          <p:spPr>
            <a:xfrm>
              <a:off x="7974968" y="4527550"/>
              <a:ext cx="377502" cy="228132"/>
            </a:xfrm>
            <a:prstGeom prst="rect">
              <a:avLst/>
            </a:prstGeom>
            <a:solidFill>
              <a:srgbClr val="FFCC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18" name="AutoShape 276">
              <a:extLst>
                <a:ext uri="{FF2B5EF4-FFF2-40B4-BE49-F238E27FC236}">
                  <a16:creationId xmlns:a16="http://schemas.microsoft.com/office/drawing/2014/main" id="{D85A0600-E435-4464-A87B-78E6DE0AA2D7}"/>
                </a:ext>
              </a:extLst>
            </p:cNvPr>
            <p:cNvSpPr>
              <a:spLocks noChangeArrowheads="1"/>
            </p:cNvSpPr>
            <p:nvPr/>
          </p:nvSpPr>
          <p:spPr bwMode="auto">
            <a:xfrm rot="10800000">
              <a:off x="8122038" y="4657100"/>
              <a:ext cx="90197" cy="81493"/>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solidFill>
                  <a:srgbClr val="C00000"/>
                </a:solidFill>
                <a:latin typeface="+mn-ea"/>
              </a:endParaRPr>
            </a:p>
          </p:txBody>
        </p:sp>
      </p:grpSp>
    </p:spTree>
    <p:extLst>
      <p:ext uri="{BB962C8B-B14F-4D97-AF65-F5344CB8AC3E}">
        <p14:creationId xmlns:p14="http://schemas.microsoft.com/office/powerpoint/2010/main" val="2307135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a:t>熔丝式</a:t>
            </a:r>
            <a:r>
              <a:rPr lang="en-US" altLang="en-US"/>
              <a:t>ROM</a:t>
            </a:r>
            <a:r>
              <a:rPr lang="en-US" altLang="zh-CN"/>
              <a:t>(PROM)</a:t>
            </a:r>
          </a:p>
        </p:txBody>
      </p:sp>
      <p:grpSp>
        <p:nvGrpSpPr>
          <p:cNvPr id="3" name="组合 2">
            <a:extLst>
              <a:ext uri="{FF2B5EF4-FFF2-40B4-BE49-F238E27FC236}">
                <a16:creationId xmlns:a16="http://schemas.microsoft.com/office/drawing/2014/main" id="{1CDB15C5-10FD-4838-B1DC-CF4942A350DB}"/>
              </a:ext>
            </a:extLst>
          </p:cNvPr>
          <p:cNvGrpSpPr/>
          <p:nvPr/>
        </p:nvGrpSpPr>
        <p:grpSpPr>
          <a:xfrm>
            <a:off x="3343275" y="1381125"/>
            <a:ext cx="5505450" cy="4126184"/>
            <a:chOff x="3524250" y="1381125"/>
            <a:chExt cx="5505450" cy="4126184"/>
          </a:xfrm>
        </p:grpSpPr>
        <p:sp>
          <p:nvSpPr>
            <p:cNvPr id="25" name="矩形: 圆角 24">
              <a:extLst>
                <a:ext uri="{FF2B5EF4-FFF2-40B4-BE49-F238E27FC236}">
                  <a16:creationId xmlns:a16="http://schemas.microsoft.com/office/drawing/2014/main" id="{48FAA87E-0C40-4BC8-8C2A-F382AE8049CA}"/>
                </a:ext>
              </a:extLst>
            </p:cNvPr>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Times New Roman" panose="02020603050405020304" pitchFamily="18" charset="0"/>
              </a:endParaRPr>
            </a:p>
          </p:txBody>
        </p:sp>
        <p:grpSp>
          <p:nvGrpSpPr>
            <p:cNvPr id="2" name="组合 1">
              <a:extLst>
                <a:ext uri="{FF2B5EF4-FFF2-40B4-BE49-F238E27FC236}">
                  <a16:creationId xmlns:a16="http://schemas.microsoft.com/office/drawing/2014/main" id="{4D525838-68FB-412E-87BC-56FC5463B47C}"/>
                </a:ext>
              </a:extLst>
            </p:cNvPr>
            <p:cNvGrpSpPr/>
            <p:nvPr/>
          </p:nvGrpSpPr>
          <p:grpSpPr>
            <a:xfrm>
              <a:off x="3754438" y="1697173"/>
              <a:ext cx="4683124" cy="3494088"/>
              <a:chOff x="4325939" y="2600325"/>
              <a:chExt cx="3276599" cy="2484439"/>
            </a:xfrm>
          </p:grpSpPr>
          <p:grpSp>
            <p:nvGrpSpPr>
              <p:cNvPr id="144387" name="Group 5"/>
              <p:cNvGrpSpPr>
                <a:grpSpLocks/>
              </p:cNvGrpSpPr>
              <p:nvPr/>
            </p:nvGrpSpPr>
            <p:grpSpPr bwMode="auto">
              <a:xfrm>
                <a:off x="4402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med" len="med"/>
                </a:ln>
              </p:spPr>
              <p:txBody>
                <a:bodyPr/>
                <a:lstStyle/>
                <a:p>
                  <a:endParaRPr lang="zh-CN" altLang="en-US">
                    <a:latin typeface="+mj-ea"/>
                    <a:ea typeface="+mj-ea"/>
                    <a:cs typeface="Times New Roman" panose="02020603050405020304" pitchFamily="18" charset="0"/>
                  </a:endParaRPr>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med" len="med"/>
                </a:ln>
              </p:spPr>
              <p:txBody>
                <a:bodyPr/>
                <a:lstStyle/>
                <a:p>
                  <a:endParaRPr lang="zh-CN" altLang="en-US" dirty="0">
                    <a:latin typeface="+mj-ea"/>
                    <a:ea typeface="+mj-ea"/>
                    <a:cs typeface="Times New Roman" panose="02020603050405020304" pitchFamily="18" charset="0"/>
                  </a:endParaRPr>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0" name="Line 13"/>
                <p:cNvSpPr>
                  <a:spLocks noChangeShapeType="1"/>
                </p:cNvSpPr>
                <p:nvPr/>
              </p:nvSpPr>
              <p:spPr bwMode="auto">
                <a:xfrm>
                  <a:off x="2809" y="2501"/>
                  <a:ext cx="0" cy="180"/>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1" name="Line 14"/>
                <p:cNvSpPr>
                  <a:spLocks noChangeShapeType="1"/>
                </p:cNvSpPr>
                <p:nvPr/>
              </p:nvSpPr>
              <p:spPr bwMode="auto">
                <a:xfrm>
                  <a:off x="2903" y="2410"/>
                  <a:ext cx="0" cy="361"/>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nvGrpSpPr>
                <p:cNvPr id="144402" name="Group 15"/>
                <p:cNvGrpSpPr>
                  <a:grpSpLocks/>
                </p:cNvGrpSpPr>
                <p:nvPr/>
              </p:nvGrpSpPr>
              <p:grpSpPr bwMode="auto">
                <a:xfrm>
                  <a:off x="3039" y="2860"/>
                  <a:ext cx="95" cy="270"/>
                  <a:chOff x="-1" y="0"/>
                  <a:chExt cx="20001" cy="20000"/>
                </a:xfrm>
              </p:grpSpPr>
              <p:sp>
                <p:nvSpPr>
                  <p:cNvPr id="144405" name="Arc 16"/>
                  <p:cNvSpPr>
                    <a:spLocks/>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6" name="Arc 17"/>
                  <p:cNvSpPr>
                    <a:spLocks/>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7" name="Arc 18"/>
                  <p:cNvSpPr>
                    <a:spLocks/>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sp>
                <p:nvSpPr>
                  <p:cNvPr id="144408" name="Arc 19"/>
                  <p:cNvSpPr>
                    <a:spLocks/>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latin typeface="+mj-ea"/>
                      <a:ea typeface="+mj-ea"/>
                      <a:cs typeface="Times New Roman" panose="02020603050405020304" pitchFamily="18" charset="0"/>
                    </a:endParaRPr>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sp>
            <p:nvSpPr>
              <p:cNvPr id="1194006" name="Text Box 22"/>
              <p:cNvSpPr txBox="1">
                <a:spLocks noChangeArrowheads="1"/>
              </p:cNvSpPr>
              <p:nvPr/>
            </p:nvSpPr>
            <p:spPr bwMode="auto">
              <a:xfrm>
                <a:off x="4325939" y="2600326"/>
                <a:ext cx="420687" cy="436563"/>
              </a:xfrm>
              <a:prstGeom prst="rect">
                <a:avLst/>
              </a:prstGeom>
              <a:noFill/>
              <a:ln w="16510">
                <a:noFill/>
                <a:miter lim="800000"/>
                <a:headEnd/>
                <a:tailEnd/>
              </a:ln>
            </p:spPr>
            <p:txBody>
              <a:bodyPr lIns="0" tIns="0" rIns="0" bIns="0"/>
              <a:lstStyle/>
              <a:p>
                <a:pPr algn="r">
                  <a:defRPr/>
                </a:pPr>
                <a:r>
                  <a:rPr lang="en-US" altLang="zh-CN" sz="2400">
                    <a:latin typeface="+mj-ea"/>
                    <a:ea typeface="+mj-ea"/>
                    <a:cs typeface="Times New Roman" panose="02020603050405020304" pitchFamily="18" charset="0"/>
                  </a:rPr>
                  <a:t>X</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7" name="Text Box 23"/>
              <p:cNvSpPr txBox="1">
                <a:spLocks noChangeArrowheads="1"/>
              </p:cNvSpPr>
              <p:nvPr/>
            </p:nvSpPr>
            <p:spPr bwMode="auto">
              <a:xfrm>
                <a:off x="5773739" y="4200525"/>
                <a:ext cx="422275" cy="431800"/>
              </a:xfrm>
              <a:prstGeom prst="rect">
                <a:avLst/>
              </a:prstGeom>
              <a:noFill/>
              <a:ln w="16510">
                <a:noFill/>
                <a:miter lim="800000"/>
                <a:headEnd/>
                <a:tailEnd/>
              </a:ln>
            </p:spPr>
            <p:txBody>
              <a:bodyPr lIns="0" tIns="0" rIns="0" bIns="0"/>
              <a:lstStyle/>
              <a:p>
                <a:pPr algn="r">
                  <a:defRPr/>
                </a:pPr>
                <a:r>
                  <a:rPr lang="en-US" altLang="zh-CN" sz="2400">
                    <a:latin typeface="+mj-ea"/>
                    <a:ea typeface="+mj-ea"/>
                    <a:cs typeface="Times New Roman" panose="02020603050405020304" pitchFamily="18" charset="0"/>
                  </a:rPr>
                  <a:t>S</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8" name="Text Box 24"/>
              <p:cNvSpPr txBox="1">
                <a:spLocks noChangeArrowheads="1"/>
              </p:cNvSpPr>
              <p:nvPr/>
            </p:nvSpPr>
            <p:spPr bwMode="auto">
              <a:xfrm>
                <a:off x="6816725" y="4654551"/>
                <a:ext cx="420688" cy="430213"/>
              </a:xfrm>
              <a:prstGeom prst="rect">
                <a:avLst/>
              </a:prstGeom>
              <a:noFill/>
              <a:ln w="16510">
                <a:noFill/>
                <a:miter lim="800000"/>
                <a:headEnd/>
                <a:tailEnd/>
              </a:ln>
            </p:spPr>
            <p:txBody>
              <a:bodyPr lIns="0" tIns="0" rIns="0" bIns="0"/>
              <a:lstStyle/>
              <a:p>
                <a:pPr algn="r">
                  <a:defRPr/>
                </a:pPr>
                <a:r>
                  <a:rPr lang="en-US" altLang="zh-CN" sz="2400" dirty="0">
                    <a:latin typeface="+mj-ea"/>
                    <a:ea typeface="+mj-ea"/>
                    <a:cs typeface="Times New Roman" panose="02020603050405020304" pitchFamily="18" charset="0"/>
                  </a:rPr>
                  <a:t>D</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sp>
            <p:nvSpPr>
              <p:cNvPr id="1194009" name="Text Box 25"/>
              <p:cNvSpPr txBox="1">
                <a:spLocks noChangeArrowheads="1"/>
              </p:cNvSpPr>
              <p:nvPr/>
            </p:nvSpPr>
            <p:spPr bwMode="auto">
              <a:xfrm>
                <a:off x="5664200" y="3068638"/>
                <a:ext cx="420688" cy="431800"/>
              </a:xfrm>
              <a:prstGeom prst="rect">
                <a:avLst/>
              </a:prstGeom>
              <a:noFill/>
              <a:ln w="16510">
                <a:noFill/>
                <a:miter lim="800000"/>
                <a:headEnd/>
                <a:tailEnd/>
              </a:ln>
            </p:spPr>
            <p:txBody>
              <a:bodyPr lIns="0" tIns="0" rIns="0" bIns="0"/>
              <a:lstStyle/>
              <a:p>
                <a:pPr algn="r">
                  <a:defRPr/>
                </a:pPr>
                <a:r>
                  <a:rPr lang="en-US" altLang="zh-CN" sz="2400" dirty="0">
                    <a:latin typeface="+mj-ea"/>
                    <a:ea typeface="+mj-ea"/>
                    <a:cs typeface="Times New Roman" panose="02020603050405020304" pitchFamily="18" charset="0"/>
                  </a:rPr>
                  <a:t>T</a:t>
                </a:r>
                <a:r>
                  <a:rPr lang="en-US" altLang="zh-CN" sz="2400" baseline="-25000" dirty="0">
                    <a:latin typeface="+mj-ea"/>
                    <a:ea typeface="+mj-ea"/>
                    <a:cs typeface="Times New Roman" panose="02020603050405020304" pitchFamily="18" charset="0"/>
                  </a:rPr>
                  <a:t>1</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grpSp>
      </p:grpSp>
    </p:spTree>
    <p:extLst>
      <p:ext uri="{BB962C8B-B14F-4D97-AF65-F5344CB8AC3E}">
        <p14:creationId xmlns:p14="http://schemas.microsoft.com/office/powerpoint/2010/main" val="183127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548B1CE2-8837-48A8-B91D-9600405F4011}"/>
              </a:ext>
            </a:extLst>
          </p:cNvPr>
          <p:cNvSpPr/>
          <p:nvPr/>
        </p:nvSpPr>
        <p:spPr>
          <a:xfrm>
            <a:off x="9216403" y="2855412"/>
            <a:ext cx="865321" cy="865321"/>
          </a:xfrm>
          <a:prstGeom prst="ellipse">
            <a:avLst/>
          </a:prstGeom>
          <a:solidFill>
            <a:schemeClr val="accent4">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410" name="Rectangle 46"/>
          <p:cNvSpPr>
            <a:spLocks noGrp="1" noChangeArrowheads="1"/>
          </p:cNvSpPr>
          <p:nvPr>
            <p:ph type="title"/>
          </p:nvPr>
        </p:nvSpPr>
        <p:spPr>
          <a:xfrm>
            <a:off x="487822" y="257614"/>
            <a:ext cx="4524613" cy="617641"/>
          </a:xfrm>
        </p:spPr>
        <p:txBody>
          <a:bodyPr/>
          <a:lstStyle/>
          <a:p>
            <a:pPr eaLnBrk="1" hangingPunct="1"/>
            <a:r>
              <a:rPr lang="zh-CN" altLang="en-US"/>
              <a:t>可擦写</a:t>
            </a:r>
            <a:r>
              <a:rPr lang="en-US" altLang="zh-CN"/>
              <a:t>ROM</a:t>
            </a:r>
            <a:r>
              <a:rPr lang="en-US" altLang="zh-CN">
                <a:latin typeface="Arial" charset="0"/>
              </a:rPr>
              <a:t>——</a:t>
            </a:r>
            <a:r>
              <a:rPr lang="en-US" altLang="zh-CN"/>
              <a:t>EPROM</a:t>
            </a:r>
          </a:p>
        </p:txBody>
      </p:sp>
      <p:grpSp>
        <p:nvGrpSpPr>
          <p:cNvPr id="2" name="Group 90"/>
          <p:cNvGrpSpPr>
            <a:grpSpLocks/>
          </p:cNvGrpSpPr>
          <p:nvPr/>
        </p:nvGrpSpPr>
        <p:grpSpPr bwMode="auto">
          <a:xfrm>
            <a:off x="1533663" y="2236649"/>
            <a:ext cx="5216087" cy="3149530"/>
            <a:chOff x="637" y="1382"/>
            <a:chExt cx="2519" cy="1521"/>
          </a:xfrm>
        </p:grpSpPr>
        <p:sp>
          <p:nvSpPr>
            <p:cNvPr id="145453" name="Rectangle 4"/>
            <p:cNvSpPr>
              <a:spLocks noChangeArrowheads="1"/>
            </p:cNvSpPr>
            <p:nvPr/>
          </p:nvSpPr>
          <p:spPr bwMode="auto">
            <a:xfrm>
              <a:off x="637" y="2050"/>
              <a:ext cx="1764" cy="521"/>
            </a:xfrm>
            <a:prstGeom prst="rect">
              <a:avLst/>
            </a:prstGeom>
            <a:solidFill>
              <a:srgbClr val="CCFFFF"/>
            </a:solidFill>
            <a:ln w="31750">
              <a:solidFill>
                <a:srgbClr val="000000"/>
              </a:solidFill>
              <a:miter lim="800000"/>
              <a:headEnd/>
              <a:tailEnd/>
            </a:ln>
          </p:spPr>
          <p:txBody>
            <a:bodyPr/>
            <a:lstStyle/>
            <a:p>
              <a:pPr algn="r"/>
              <a:endParaRPr lang="zh-CN" altLang="en-US" sz="2400">
                <a:latin typeface="+mn-ea"/>
              </a:endParaRPr>
            </a:p>
          </p:txBody>
        </p:sp>
        <p:sp>
          <p:nvSpPr>
            <p:cNvPr id="145454" name="Rectangle 5"/>
            <p:cNvSpPr>
              <a:spLocks noChangeArrowheads="1"/>
            </p:cNvSpPr>
            <p:nvPr/>
          </p:nvSpPr>
          <p:spPr bwMode="auto">
            <a:xfrm>
              <a:off x="640" y="1826"/>
              <a:ext cx="252"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5" name="Rectangle 6"/>
            <p:cNvSpPr>
              <a:spLocks noChangeArrowheads="1"/>
            </p:cNvSpPr>
            <p:nvPr/>
          </p:nvSpPr>
          <p:spPr bwMode="auto">
            <a:xfrm>
              <a:off x="1143" y="1826"/>
              <a:ext cx="755"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6" name="Rectangle 7"/>
            <p:cNvSpPr>
              <a:spLocks noChangeArrowheads="1"/>
            </p:cNvSpPr>
            <p:nvPr/>
          </p:nvSpPr>
          <p:spPr bwMode="auto">
            <a:xfrm>
              <a:off x="2150" y="1826"/>
              <a:ext cx="251" cy="224"/>
            </a:xfrm>
            <a:prstGeom prst="rect">
              <a:avLst/>
            </a:prstGeom>
            <a:solidFill>
              <a:srgbClr val="999999"/>
            </a:solidFill>
            <a:ln w="38100">
              <a:solidFill>
                <a:srgbClr val="000000"/>
              </a:solidFill>
              <a:miter lim="800000"/>
              <a:headEnd/>
              <a:tailEnd/>
            </a:ln>
          </p:spPr>
          <p:txBody>
            <a:bodyPr/>
            <a:lstStyle/>
            <a:p>
              <a:pPr algn="r"/>
              <a:endParaRPr lang="zh-CN" altLang="en-US" sz="2400">
                <a:latin typeface="+mn-ea"/>
              </a:endParaRPr>
            </a:p>
          </p:txBody>
        </p:sp>
        <p:sp>
          <p:nvSpPr>
            <p:cNvPr id="145457" name="Line 8"/>
            <p:cNvSpPr>
              <a:spLocks noChangeShapeType="1"/>
            </p:cNvSpPr>
            <p:nvPr/>
          </p:nvSpPr>
          <p:spPr bwMode="auto">
            <a:xfrm>
              <a:off x="1898" y="1826"/>
              <a:ext cx="294"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1" name="Rectangle 12"/>
            <p:cNvSpPr>
              <a:spLocks noChangeArrowheads="1"/>
            </p:cNvSpPr>
            <p:nvPr/>
          </p:nvSpPr>
          <p:spPr bwMode="auto">
            <a:xfrm>
              <a:off x="1227" y="2198"/>
              <a:ext cx="587"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2400">
                  <a:latin typeface="+mn-ea"/>
                </a:rPr>
                <a:t>N</a:t>
              </a:r>
              <a:r>
                <a:rPr lang="zh-CN" altLang="en-US" sz="2400">
                  <a:latin typeface="+mn-ea"/>
                </a:rPr>
                <a:t>基片</a:t>
              </a:r>
              <a:endParaRPr lang="zh-CN" altLang="en-US" sz="4000">
                <a:latin typeface="+mn-ea"/>
              </a:endParaRPr>
            </a:p>
          </p:txBody>
        </p:sp>
        <p:sp>
          <p:nvSpPr>
            <p:cNvPr id="145462" name="Rectangle 13"/>
            <p:cNvSpPr>
              <a:spLocks noChangeArrowheads="1"/>
            </p:cNvSpPr>
            <p:nvPr/>
          </p:nvSpPr>
          <p:spPr bwMode="auto">
            <a:xfrm>
              <a:off x="862"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dirty="0">
                  <a:latin typeface="+mn-ea"/>
                </a:rPr>
                <a:t>源极</a:t>
              </a:r>
              <a:endParaRPr lang="zh-CN" altLang="en-US" sz="4000" dirty="0">
                <a:latin typeface="+mn-ea"/>
              </a:endParaRPr>
            </a:p>
          </p:txBody>
        </p:sp>
        <p:sp>
          <p:nvSpPr>
            <p:cNvPr id="145463" name="Rectangle 14"/>
            <p:cNvSpPr>
              <a:spLocks noChangeArrowheads="1"/>
            </p:cNvSpPr>
            <p:nvPr/>
          </p:nvSpPr>
          <p:spPr bwMode="auto">
            <a:xfrm>
              <a:off x="1898" y="2007"/>
              <a:ext cx="335" cy="15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mn-ea"/>
                </a:rPr>
                <a:t>- - - -</a:t>
              </a:r>
              <a:endParaRPr lang="en-US" altLang="zh-CN" sz="4000">
                <a:latin typeface="+mn-ea"/>
              </a:endParaRPr>
            </a:p>
          </p:txBody>
        </p:sp>
        <p:sp>
          <p:nvSpPr>
            <p:cNvPr id="145464" name="Rectangle 15"/>
            <p:cNvSpPr>
              <a:spLocks noChangeArrowheads="1"/>
            </p:cNvSpPr>
            <p:nvPr/>
          </p:nvSpPr>
          <p:spPr bwMode="auto">
            <a:xfrm>
              <a:off x="892" y="2000"/>
              <a:ext cx="335" cy="148"/>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mn-ea"/>
                </a:rPr>
                <a:t>- - - -</a:t>
              </a:r>
              <a:endParaRPr lang="en-US" altLang="zh-CN" sz="4000">
                <a:latin typeface="+mn-ea"/>
              </a:endParaRPr>
            </a:p>
          </p:txBody>
        </p:sp>
        <p:sp>
          <p:nvSpPr>
            <p:cNvPr id="145465" name="Rectangle 16"/>
            <p:cNvSpPr>
              <a:spLocks noChangeArrowheads="1"/>
            </p:cNvSpPr>
            <p:nvPr/>
          </p:nvSpPr>
          <p:spPr bwMode="auto">
            <a:xfrm>
              <a:off x="1880"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dirty="0">
                  <a:latin typeface="+mn-ea"/>
                </a:rPr>
                <a:t>漏极</a:t>
              </a:r>
              <a:endParaRPr lang="zh-CN" altLang="en-US" sz="4000" dirty="0">
                <a:latin typeface="+mn-ea"/>
              </a:endParaRPr>
            </a:p>
          </p:txBody>
        </p:sp>
        <p:sp>
          <p:nvSpPr>
            <p:cNvPr id="145466" name="Rectangle 17"/>
            <p:cNvSpPr>
              <a:spLocks noChangeArrowheads="1"/>
            </p:cNvSpPr>
            <p:nvPr/>
          </p:nvSpPr>
          <p:spPr bwMode="auto">
            <a:xfrm>
              <a:off x="2317" y="1455"/>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a:latin typeface="+mn-ea"/>
                </a:rPr>
                <a:t>电极导体</a:t>
              </a:r>
              <a:endParaRPr lang="zh-CN" altLang="en-US" sz="4000">
                <a:latin typeface="+mn-ea"/>
              </a:endParaRPr>
            </a:p>
          </p:txBody>
        </p:sp>
        <p:sp>
          <p:nvSpPr>
            <p:cNvPr id="145467" name="Rectangle 19"/>
            <p:cNvSpPr>
              <a:spLocks noChangeArrowheads="1"/>
            </p:cNvSpPr>
            <p:nvPr/>
          </p:nvSpPr>
          <p:spPr bwMode="auto">
            <a:xfrm>
              <a:off x="802" y="2678"/>
              <a:ext cx="1258" cy="225"/>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sz="2400" dirty="0">
                  <a:latin typeface="+mn-ea"/>
                </a:rPr>
                <a:t>(a) </a:t>
              </a:r>
              <a:r>
                <a:rPr lang="zh-CN" altLang="en-US" sz="2400" dirty="0">
                  <a:latin typeface="+mn-ea"/>
                </a:rPr>
                <a:t>单元结构</a:t>
              </a:r>
              <a:endParaRPr lang="zh-CN" altLang="en-US" sz="4000" dirty="0">
                <a:latin typeface="+mn-ea"/>
              </a:endParaRPr>
            </a:p>
          </p:txBody>
        </p:sp>
        <p:sp>
          <p:nvSpPr>
            <p:cNvPr id="145468" name="Rectangle 20"/>
            <p:cNvSpPr>
              <a:spLocks noChangeArrowheads="1"/>
            </p:cNvSpPr>
            <p:nvPr/>
          </p:nvSpPr>
          <p:spPr bwMode="auto">
            <a:xfrm>
              <a:off x="1299" y="1382"/>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dirty="0">
                  <a:solidFill>
                    <a:schemeClr val="accent2">
                      <a:lumMod val="60000"/>
                      <a:lumOff val="40000"/>
                    </a:schemeClr>
                  </a:solidFill>
                  <a:latin typeface="+mn-ea"/>
                </a:rPr>
                <a:t>浮置栅</a:t>
              </a:r>
              <a:endParaRPr lang="zh-CN" altLang="en-US" sz="4000" dirty="0">
                <a:solidFill>
                  <a:schemeClr val="accent2">
                    <a:lumMod val="60000"/>
                    <a:lumOff val="40000"/>
                  </a:schemeClr>
                </a:solidFill>
                <a:latin typeface="+mn-ea"/>
              </a:endParaRPr>
            </a:p>
          </p:txBody>
        </p:sp>
        <p:sp>
          <p:nvSpPr>
            <p:cNvPr id="145469" name="Rectangle 21"/>
            <p:cNvSpPr>
              <a:spLocks noChangeArrowheads="1"/>
            </p:cNvSpPr>
            <p:nvPr/>
          </p:nvSpPr>
          <p:spPr bwMode="auto">
            <a:xfrm>
              <a:off x="2485" y="2050"/>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2400">
                  <a:latin typeface="+mn-ea"/>
                </a:rPr>
                <a:t>二氧化硅</a:t>
              </a:r>
              <a:endParaRPr lang="zh-CN" altLang="en-US" sz="4000">
                <a:latin typeface="+mn-ea"/>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77" name="Line 29"/>
            <p:cNvSpPr>
              <a:spLocks noChangeShapeType="1"/>
            </p:cNvSpPr>
            <p:nvPr/>
          </p:nvSpPr>
          <p:spPr bwMode="auto">
            <a:xfrm>
              <a:off x="892" y="1826"/>
              <a:ext cx="276"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79" name="Rectangle 31"/>
            <p:cNvSpPr>
              <a:spLocks noChangeArrowheads="1"/>
            </p:cNvSpPr>
            <p:nvPr/>
          </p:nvSpPr>
          <p:spPr bwMode="auto">
            <a:xfrm>
              <a:off x="1311" y="1896"/>
              <a:ext cx="419" cy="75"/>
            </a:xfrm>
            <a:prstGeom prst="rect">
              <a:avLst/>
            </a:prstGeom>
            <a:solidFill>
              <a:srgbClr val="FFCC00"/>
            </a:solidFill>
            <a:ln w="38100" algn="ctr">
              <a:solidFill>
                <a:schemeClr val="tx1"/>
              </a:solidFill>
              <a:miter lim="800000"/>
              <a:headEnd/>
              <a:tailEnd/>
            </a:ln>
          </p:spPr>
          <p:txBody>
            <a:bodyPr/>
            <a:lstStyle/>
            <a:p>
              <a:pPr algn="r"/>
              <a:endParaRPr lang="zh-CN" altLang="en-US" sz="2400">
                <a:latin typeface="+mn-ea"/>
              </a:endParaRPr>
            </a:p>
          </p:txBody>
        </p:sp>
      </p:grpSp>
      <p:grpSp>
        <p:nvGrpSpPr>
          <p:cNvPr id="7" name="组合 6">
            <a:extLst>
              <a:ext uri="{FF2B5EF4-FFF2-40B4-BE49-F238E27FC236}">
                <a16:creationId xmlns:a16="http://schemas.microsoft.com/office/drawing/2014/main" id="{1E9D3962-4915-459D-B439-C3EBA3002498}"/>
              </a:ext>
            </a:extLst>
          </p:cNvPr>
          <p:cNvGrpSpPr/>
          <p:nvPr/>
        </p:nvGrpSpPr>
        <p:grpSpPr>
          <a:xfrm>
            <a:off x="7277058" y="1900723"/>
            <a:ext cx="3731857" cy="3562450"/>
            <a:chOff x="7271565" y="1903120"/>
            <a:chExt cx="3731857" cy="3562450"/>
          </a:xfrm>
        </p:grpSpPr>
        <p:sp>
          <p:nvSpPr>
            <p:cNvPr id="1199122" name="Rectangle 18"/>
            <p:cNvSpPr>
              <a:spLocks noChangeArrowheads="1"/>
            </p:cNvSpPr>
            <p:nvPr/>
          </p:nvSpPr>
          <p:spPr bwMode="auto">
            <a:xfrm>
              <a:off x="7497282" y="4999664"/>
              <a:ext cx="2604937" cy="465906"/>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sz="2400" dirty="0">
                  <a:latin typeface="+mn-ea"/>
                </a:rPr>
                <a:t>(b) </a:t>
              </a:r>
              <a:r>
                <a:rPr lang="zh-CN" altLang="en-US" sz="2400" dirty="0">
                  <a:latin typeface="+mn-ea"/>
                </a:rPr>
                <a:t>电路结构</a:t>
              </a:r>
              <a:endParaRPr lang="zh-CN" altLang="en-US" sz="4000" dirty="0">
                <a:latin typeface="+mn-ea"/>
              </a:endParaRPr>
            </a:p>
          </p:txBody>
        </p:sp>
        <p:sp>
          <p:nvSpPr>
            <p:cNvPr id="1199153" name="Rectangle 49"/>
            <p:cNvSpPr>
              <a:spLocks noChangeArrowheads="1"/>
            </p:cNvSpPr>
            <p:nvPr/>
          </p:nvSpPr>
          <p:spPr bwMode="auto">
            <a:xfrm>
              <a:off x="7375035" y="2021298"/>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4" name="Line 50"/>
            <p:cNvSpPr>
              <a:spLocks noChangeShapeType="1"/>
            </p:cNvSpPr>
            <p:nvPr/>
          </p:nvSpPr>
          <p:spPr bwMode="auto">
            <a:xfrm>
              <a:off x="7627724" y="2549325"/>
              <a:ext cx="3375698" cy="0"/>
            </a:xfrm>
            <a:prstGeom prst="line">
              <a:avLst/>
            </a:prstGeom>
            <a:noFill/>
            <a:ln w="15875">
              <a:solidFill>
                <a:srgbClr val="000000"/>
              </a:solidFill>
              <a:round/>
              <a:headEnd/>
              <a:tailEnd/>
            </a:ln>
          </p:spPr>
          <p:txBody>
            <a:bodyPr/>
            <a:lstStyle/>
            <a:p>
              <a:endParaRPr lang="zh-CN" altLang="en-US" sz="2400">
                <a:latin typeface="+mn-ea"/>
              </a:endParaRPr>
            </a:p>
          </p:txBody>
        </p:sp>
        <p:sp>
          <p:nvSpPr>
            <p:cNvPr id="1199155" name="Line 51"/>
            <p:cNvSpPr>
              <a:spLocks noChangeShapeType="1"/>
            </p:cNvSpPr>
            <p:nvPr/>
          </p:nvSpPr>
          <p:spPr bwMode="auto">
            <a:xfrm flipV="1">
              <a:off x="10383824" y="1903120"/>
              <a:ext cx="0" cy="2921902"/>
            </a:xfrm>
            <a:prstGeom prst="line">
              <a:avLst/>
            </a:prstGeom>
            <a:noFill/>
            <a:ln w="15875">
              <a:solidFill>
                <a:srgbClr val="000000"/>
              </a:solidFill>
              <a:round/>
              <a:headEnd/>
              <a:tailEnd/>
            </a:ln>
          </p:spPr>
          <p:txBody>
            <a:bodyPr/>
            <a:lstStyle/>
            <a:p>
              <a:endParaRPr lang="zh-CN" altLang="en-US" sz="2400">
                <a:latin typeface="+mn-ea"/>
              </a:endParaRPr>
            </a:p>
          </p:txBody>
        </p:sp>
        <p:sp>
          <p:nvSpPr>
            <p:cNvPr id="1199156" name="Rectangle 52"/>
            <p:cNvSpPr>
              <a:spLocks noChangeArrowheads="1"/>
            </p:cNvSpPr>
            <p:nvPr/>
          </p:nvSpPr>
          <p:spPr bwMode="auto">
            <a:xfrm>
              <a:off x="7271565" y="2420942"/>
              <a:ext cx="443129" cy="318887"/>
            </a:xfrm>
            <a:prstGeom prst="rect">
              <a:avLst/>
            </a:prstGeom>
            <a:noFill/>
            <a:ln w="9525">
              <a:noFill/>
              <a:miter lim="800000"/>
              <a:headEnd/>
              <a:tailEnd/>
            </a:ln>
          </p:spPr>
          <p:txBody>
            <a:bodyPr/>
            <a:lstStyle/>
            <a:p>
              <a:pPr algn="r"/>
              <a:endParaRPr lang="zh-CN" altLang="en-US" sz="2400">
                <a:latin typeface="+mn-ea"/>
              </a:endParaRPr>
            </a:p>
          </p:txBody>
        </p:sp>
        <p:sp>
          <p:nvSpPr>
            <p:cNvPr id="1199157" name="Rectangle 53"/>
            <p:cNvSpPr>
              <a:spLocks noChangeArrowheads="1"/>
            </p:cNvSpPr>
            <p:nvPr/>
          </p:nvSpPr>
          <p:spPr bwMode="auto">
            <a:xfrm>
              <a:off x="7544832" y="2431296"/>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8" name="Rectangle 54"/>
            <p:cNvSpPr>
              <a:spLocks noChangeArrowheads="1"/>
            </p:cNvSpPr>
            <p:nvPr/>
          </p:nvSpPr>
          <p:spPr bwMode="auto">
            <a:xfrm>
              <a:off x="7646296" y="2431296"/>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59" name="Freeform 55"/>
            <p:cNvSpPr>
              <a:spLocks/>
            </p:cNvSpPr>
            <p:nvPr/>
          </p:nvSpPr>
          <p:spPr bwMode="auto">
            <a:xfrm>
              <a:off x="9752260" y="3232655"/>
              <a:ext cx="627422" cy="196717"/>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cap="sq">
              <a:solidFill>
                <a:srgbClr val="000000"/>
              </a:solidFill>
              <a:miter lim="800000"/>
              <a:headEnd/>
              <a:tailEnd type="oval"/>
            </a:ln>
          </p:spPr>
          <p:txBody>
            <a:bodyPr/>
            <a:lstStyle/>
            <a:p>
              <a:endParaRPr lang="zh-CN" altLang="en-US" sz="2400">
                <a:latin typeface="+mn-ea"/>
              </a:endParaRPr>
            </a:p>
          </p:txBody>
        </p:sp>
        <p:sp>
          <p:nvSpPr>
            <p:cNvPr id="1199160" name="Freeform 56"/>
            <p:cNvSpPr>
              <a:spLocks/>
            </p:cNvSpPr>
            <p:nvPr/>
          </p:nvSpPr>
          <p:spPr bwMode="auto">
            <a:xfrm>
              <a:off x="8590599" y="3232655"/>
              <a:ext cx="969086" cy="186363"/>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headEnd/>
              <a:tailEnd/>
            </a:ln>
          </p:spPr>
          <p:txBody>
            <a:bodyPr/>
            <a:lstStyle/>
            <a:p>
              <a:endParaRPr lang="zh-CN" altLang="en-US" sz="2400">
                <a:latin typeface="+mn-ea"/>
              </a:endParaRPr>
            </a:p>
          </p:txBody>
        </p:sp>
        <p:sp>
          <p:nvSpPr>
            <p:cNvPr id="1199161" name="Freeform 57"/>
            <p:cNvSpPr>
              <a:spLocks/>
            </p:cNvSpPr>
            <p:nvPr/>
          </p:nvSpPr>
          <p:spPr bwMode="auto">
            <a:xfrm>
              <a:off x="7932118" y="3232654"/>
              <a:ext cx="441058" cy="530099"/>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headEnd/>
              <a:tailEnd/>
            </a:ln>
          </p:spPr>
          <p:txBody>
            <a:bodyPr/>
            <a:lstStyle/>
            <a:p>
              <a:endParaRPr lang="zh-CN" altLang="en-US" sz="2400">
                <a:latin typeface="+mn-ea"/>
              </a:endParaRPr>
            </a:p>
          </p:txBody>
        </p:sp>
        <p:sp>
          <p:nvSpPr>
            <p:cNvPr id="1199162" name="Rectangle 58"/>
            <p:cNvSpPr>
              <a:spLocks noChangeArrowheads="1"/>
            </p:cNvSpPr>
            <p:nvPr/>
          </p:nvSpPr>
          <p:spPr bwMode="auto">
            <a:xfrm>
              <a:off x="7809945" y="3746188"/>
              <a:ext cx="242272" cy="37273"/>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199179" name="Rectangle 75"/>
            <p:cNvSpPr>
              <a:spLocks noChangeArrowheads="1"/>
            </p:cNvSpPr>
            <p:nvPr/>
          </p:nvSpPr>
          <p:spPr bwMode="auto">
            <a:xfrm>
              <a:off x="9716993" y="3690280"/>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0" name="Rectangle 76"/>
            <p:cNvSpPr>
              <a:spLocks noChangeArrowheads="1"/>
            </p:cNvSpPr>
            <p:nvPr/>
          </p:nvSpPr>
          <p:spPr bwMode="auto">
            <a:xfrm>
              <a:off x="10044163" y="36840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1" name="Rectangle 77"/>
            <p:cNvSpPr>
              <a:spLocks noChangeArrowheads="1"/>
            </p:cNvSpPr>
            <p:nvPr/>
          </p:nvSpPr>
          <p:spPr bwMode="auto">
            <a:xfrm>
              <a:off x="10373470" y="4653154"/>
              <a:ext cx="445201" cy="312676"/>
            </a:xfrm>
            <a:prstGeom prst="rect">
              <a:avLst/>
            </a:prstGeom>
            <a:noFill/>
            <a:ln w="9525">
              <a:noFill/>
              <a:miter lim="800000"/>
              <a:headEnd/>
              <a:tailEnd/>
            </a:ln>
          </p:spPr>
          <p:txBody>
            <a:bodyPr/>
            <a:lstStyle/>
            <a:p>
              <a:pPr algn="r"/>
              <a:endParaRPr lang="zh-CN" altLang="en-US" sz="2400">
                <a:latin typeface="+mn-ea"/>
              </a:endParaRPr>
            </a:p>
          </p:txBody>
        </p:sp>
        <p:sp>
          <p:nvSpPr>
            <p:cNvPr id="1199182" name="Rectangle 78"/>
            <p:cNvSpPr>
              <a:spLocks noChangeArrowheads="1"/>
            </p:cNvSpPr>
            <p:nvPr/>
          </p:nvSpPr>
          <p:spPr bwMode="auto">
            <a:xfrm>
              <a:off x="10644665" y="46593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3" name="Rectangle 79"/>
            <p:cNvSpPr>
              <a:spLocks noChangeArrowheads="1"/>
            </p:cNvSpPr>
            <p:nvPr/>
          </p:nvSpPr>
          <p:spPr bwMode="auto">
            <a:xfrm>
              <a:off x="10746130" y="4659367"/>
              <a:ext cx="65" cy="405625"/>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sz="2400">
                <a:latin typeface="+mn-ea"/>
              </a:endParaRPr>
            </a:p>
          </p:txBody>
        </p:sp>
        <p:sp>
          <p:nvSpPr>
            <p:cNvPr id="1199184" name="Rectangle 80"/>
            <p:cNvSpPr>
              <a:spLocks noChangeArrowheads="1"/>
            </p:cNvSpPr>
            <p:nvPr/>
          </p:nvSpPr>
          <p:spPr bwMode="auto">
            <a:xfrm>
              <a:off x="8333834" y="3120836"/>
              <a:ext cx="308533" cy="107676"/>
            </a:xfrm>
            <a:prstGeom prst="rect">
              <a:avLst/>
            </a:prstGeom>
            <a:solidFill>
              <a:srgbClr val="FFFFFF"/>
            </a:solidFill>
            <a:ln w="9525">
              <a:noFill/>
              <a:miter lim="800000"/>
              <a:headEnd/>
              <a:tailEnd/>
            </a:ln>
          </p:spPr>
          <p:txBody>
            <a:bodyPr/>
            <a:lstStyle/>
            <a:p>
              <a:pPr algn="r"/>
              <a:endParaRPr lang="zh-CN" altLang="en-US" sz="2400">
                <a:latin typeface="+mn-ea"/>
              </a:endParaRPr>
            </a:p>
          </p:txBody>
        </p:sp>
        <p:grpSp>
          <p:nvGrpSpPr>
            <p:cNvPr id="4" name="Group 81"/>
            <p:cNvGrpSpPr>
              <a:grpSpLocks/>
            </p:cNvGrpSpPr>
            <p:nvPr/>
          </p:nvGrpSpPr>
          <p:grpSpPr bwMode="auto">
            <a:xfrm>
              <a:off x="8302772" y="3098061"/>
              <a:ext cx="370655" cy="151160"/>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grpSp>
        <p:grpSp>
          <p:nvGrpSpPr>
            <p:cNvPr id="5" name="Group 85"/>
            <p:cNvGrpSpPr>
              <a:grpSpLocks/>
            </p:cNvGrpSpPr>
            <p:nvPr/>
          </p:nvGrpSpPr>
          <p:grpSpPr bwMode="auto">
            <a:xfrm>
              <a:off x="9472717" y="3098061"/>
              <a:ext cx="366513" cy="151160"/>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headEnd/>
                <a:tailEnd/>
              </a:ln>
            </p:spPr>
            <p:txBody>
              <a:bodyPr/>
              <a:lstStyle/>
              <a:p>
                <a:pPr algn="r"/>
                <a:endParaRPr lang="zh-CN" altLang="en-US" sz="2400">
                  <a:latin typeface="+mn-ea"/>
                </a:endParaRPr>
              </a:p>
            </p:txBody>
          </p:sp>
        </p:grpSp>
        <p:sp>
          <p:nvSpPr>
            <p:cNvPr id="1199192" name="Line 88"/>
            <p:cNvSpPr>
              <a:spLocks noChangeShapeType="1"/>
            </p:cNvSpPr>
            <p:nvPr/>
          </p:nvSpPr>
          <p:spPr bwMode="auto">
            <a:xfrm flipV="1">
              <a:off x="8482924" y="2557190"/>
              <a:ext cx="0" cy="561161"/>
            </a:xfrm>
            <a:prstGeom prst="line">
              <a:avLst/>
            </a:prstGeom>
            <a:noFill/>
            <a:ln w="15875">
              <a:solidFill>
                <a:srgbClr val="000000"/>
              </a:solidFill>
              <a:round/>
              <a:headEnd/>
              <a:tailEnd type="oval"/>
            </a:ln>
          </p:spPr>
          <p:txBody>
            <a:bodyPr/>
            <a:lstStyle/>
            <a:p>
              <a:endParaRPr lang="zh-CN" altLang="en-US" sz="2400">
                <a:latin typeface="+mn-ea"/>
              </a:endParaRPr>
            </a:p>
          </p:txBody>
        </p:sp>
      </p:grpSp>
    </p:spTree>
    <p:extLst>
      <p:ext uri="{BB962C8B-B14F-4D97-AF65-F5344CB8AC3E}">
        <p14:creationId xmlns:p14="http://schemas.microsoft.com/office/powerpoint/2010/main" val="147697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a:grpSpLocks/>
          </p:cNvGrpSpPr>
          <p:nvPr/>
        </p:nvGrpSpPr>
        <p:grpSpPr bwMode="auto">
          <a:xfrm>
            <a:off x="2636838" y="1371601"/>
            <a:ext cx="3687762" cy="1997075"/>
            <a:chOff x="797" y="1165"/>
            <a:chExt cx="2323" cy="1258"/>
          </a:xfrm>
        </p:grpSpPr>
        <p:sp>
          <p:nvSpPr>
            <p:cNvPr id="146529" name="Line 55"/>
            <p:cNvSpPr>
              <a:spLocks noChangeShapeType="1"/>
            </p:cNvSpPr>
            <p:nvPr/>
          </p:nvSpPr>
          <p:spPr bwMode="auto">
            <a:xfrm>
              <a:off x="1589" y="1340"/>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3" name="Rectangle 19"/>
            <p:cNvSpPr>
              <a:spLocks noChangeArrowheads="1"/>
            </p:cNvSpPr>
            <p:nvPr/>
          </p:nvSpPr>
          <p:spPr bwMode="auto">
            <a:xfrm>
              <a:off x="1029" y="2243"/>
              <a:ext cx="1239"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 MOS</a:t>
              </a:r>
              <a:r>
                <a:rPr lang="zh-CN" altLang="en-US" sz="1600">
                  <a:latin typeface="Times New Roman" pitchFamily="18" charset="0"/>
                  <a:ea typeface="宋体" charset="-122"/>
                </a:rPr>
                <a:t>晶体管结构</a:t>
              </a:r>
              <a:endParaRPr lang="zh-CN" altLang="en-US" sz="2800" b="1">
                <a:latin typeface="Verdana"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源极</a:t>
              </a:r>
              <a:endParaRPr lang="zh-CN" altLang="en-US" sz="2800" b="1">
                <a:latin typeface="Verdana"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栅极</a:t>
              </a:r>
              <a:endParaRPr lang="zh-CN" altLang="en-US" sz="2800" b="1">
                <a:latin typeface="Verdana" pitchFamily="34" charset="0"/>
              </a:endParaRPr>
            </a:p>
          </p:txBody>
        </p:sp>
        <p:sp>
          <p:nvSpPr>
            <p:cNvPr id="146516" name="Rectangle 27"/>
            <p:cNvSpPr>
              <a:spLocks noChangeArrowheads="1"/>
            </p:cNvSpPr>
            <p:nvPr/>
          </p:nvSpPr>
          <p:spPr bwMode="auto">
            <a:xfrm>
              <a:off x="1989" y="1720"/>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17" name="Rectangle 28"/>
            <p:cNvSpPr>
              <a:spLocks noChangeArrowheads="1"/>
            </p:cNvSpPr>
            <p:nvPr/>
          </p:nvSpPr>
          <p:spPr bwMode="auto">
            <a:xfrm>
              <a:off x="1049" y="1721"/>
              <a:ext cx="310"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漏极</a:t>
              </a:r>
              <a:endParaRPr lang="zh-CN" altLang="en-US" sz="2800" b="1">
                <a:latin typeface="Verdana"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电极导体</a:t>
              </a:r>
              <a:endParaRPr lang="zh-CN" altLang="en-US" sz="2800" b="1">
                <a:latin typeface="Verdana"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二氧化硅</a:t>
              </a:r>
              <a:endParaRPr lang="zh-CN" altLang="en-US" sz="2800" b="1">
                <a:latin typeface="Verdana"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31" name="Rectangle 94"/>
            <p:cNvSpPr>
              <a:spLocks noChangeArrowheads="1"/>
            </p:cNvSpPr>
            <p:nvPr/>
          </p:nvSpPr>
          <p:spPr bwMode="auto">
            <a:xfrm>
              <a:off x="1416" y="1871"/>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3" name="Group 103"/>
          <p:cNvGrpSpPr>
            <a:grpSpLocks/>
          </p:cNvGrpSpPr>
          <p:nvPr/>
        </p:nvGrpSpPr>
        <p:grpSpPr bwMode="auto">
          <a:xfrm>
            <a:off x="2636839" y="4071938"/>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5" name="Rectangle 18"/>
            <p:cNvSpPr>
              <a:spLocks noChangeArrowheads="1"/>
            </p:cNvSpPr>
            <p:nvPr/>
          </p:nvSpPr>
          <p:spPr bwMode="auto">
            <a:xfrm>
              <a:off x="874" y="3561"/>
              <a:ext cx="1549"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(c) EPROM</a:t>
              </a:r>
              <a:r>
                <a:rPr lang="zh-CN" altLang="en-US" sz="1600" dirty="0">
                  <a:latin typeface="Times New Roman" pitchFamily="18" charset="0"/>
                  <a:ea typeface="宋体" charset="-122"/>
                </a:rPr>
                <a:t>晶体管结构</a:t>
              </a:r>
              <a:endParaRPr lang="zh-CN" altLang="en-US" sz="2800" b="1" dirty="0">
                <a:latin typeface="Verdana"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浮置栅</a:t>
              </a:r>
              <a:endParaRPr lang="zh-CN" altLang="en-US" sz="2800" b="1">
                <a:latin typeface="Verdana" pitchFamily="34" charset="0"/>
              </a:endParaRPr>
            </a:p>
          </p:txBody>
        </p:sp>
        <p:sp>
          <p:nvSpPr>
            <p:cNvPr id="146487" name="Line 44"/>
            <p:cNvSpPr>
              <a:spLocks noChangeShapeType="1"/>
            </p:cNvSpPr>
            <p:nvPr/>
          </p:nvSpPr>
          <p:spPr bwMode="auto">
            <a:xfrm>
              <a:off x="1029"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8" name="Rectangle 56"/>
            <p:cNvSpPr>
              <a:spLocks noChangeArrowheads="1"/>
            </p:cNvSpPr>
            <p:nvPr/>
          </p:nvSpPr>
          <p:spPr bwMode="auto">
            <a:xfrm>
              <a:off x="797" y="3086"/>
              <a:ext cx="1626" cy="416"/>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2" name="Line 60"/>
            <p:cNvSpPr>
              <a:spLocks noChangeShapeType="1"/>
            </p:cNvSpPr>
            <p:nvPr/>
          </p:nvSpPr>
          <p:spPr bwMode="auto">
            <a:xfrm>
              <a:off x="1958"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3" name="Rectangle 61"/>
            <p:cNvSpPr>
              <a:spLocks noChangeArrowheads="1"/>
            </p:cNvSpPr>
            <p:nvPr/>
          </p:nvSpPr>
          <p:spPr bwMode="auto">
            <a:xfrm>
              <a:off x="14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8" name="Rectangle 67"/>
            <p:cNvSpPr>
              <a:spLocks noChangeArrowheads="1"/>
            </p:cNvSpPr>
            <p:nvPr/>
          </p:nvSpPr>
          <p:spPr bwMode="auto">
            <a:xfrm>
              <a:off x="1983" y="3033"/>
              <a:ext cx="310"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499" name="Rectangle 68"/>
            <p:cNvSpPr>
              <a:spLocks noChangeArrowheads="1"/>
            </p:cNvSpPr>
            <p:nvPr/>
          </p:nvSpPr>
          <p:spPr bwMode="auto">
            <a:xfrm>
              <a:off x="1059" y="3032"/>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a:t>
              </a:r>
              <a:endParaRPr lang="en-US" altLang="zh-CN" sz="2800" b="1" dirty="0">
                <a:latin typeface="Verdana"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504" name="Rectangle 96"/>
            <p:cNvSpPr>
              <a:spLocks noChangeArrowheads="1"/>
            </p:cNvSpPr>
            <p:nvPr/>
          </p:nvSpPr>
          <p:spPr bwMode="auto">
            <a:xfrm>
              <a:off x="1393" y="3192"/>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4" name="Group 102"/>
          <p:cNvGrpSpPr>
            <a:grpSpLocks/>
          </p:cNvGrpSpPr>
          <p:nvPr/>
        </p:nvGrpSpPr>
        <p:grpSpPr bwMode="auto">
          <a:xfrm>
            <a:off x="6859589" y="1466851"/>
            <a:ext cx="2949575" cy="1901825"/>
            <a:chOff x="3197" y="1225"/>
            <a:chExt cx="1858" cy="1198"/>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65" name="Rectangle 12"/>
            <p:cNvSpPr>
              <a:spLocks noChangeArrowheads="1"/>
            </p:cNvSpPr>
            <p:nvPr/>
          </p:nvSpPr>
          <p:spPr bwMode="auto">
            <a:xfrm>
              <a:off x="38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466" name="Rectangle 17"/>
            <p:cNvSpPr>
              <a:spLocks noChangeArrowheads="1"/>
            </p:cNvSpPr>
            <p:nvPr/>
          </p:nvSpPr>
          <p:spPr bwMode="auto">
            <a:xfrm>
              <a:off x="3429" y="2243"/>
              <a:ext cx="1626"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(b) MOS</a:t>
              </a:r>
              <a:r>
                <a:rPr lang="zh-CN" altLang="en-US" sz="1600">
                  <a:latin typeface="Times New Roman" pitchFamily="18" charset="0"/>
                  <a:ea typeface="宋体" charset="-122"/>
                </a:rPr>
                <a:t>晶体管导通状态</a:t>
              </a:r>
              <a:endParaRPr lang="zh-CN" altLang="en-US" sz="2800" b="1">
                <a:latin typeface="Verdana"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+5V</a:t>
              </a:r>
              <a:endParaRPr lang="en-US" altLang="zh-CN" sz="2800" b="1">
                <a:latin typeface="Verdana"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dd</a:t>
              </a:r>
              <a:endParaRPr lang="en-US" altLang="zh-CN" sz="2800" b="1">
                <a:latin typeface="Verdana"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ss</a:t>
              </a:r>
              <a:endParaRPr lang="en-US" altLang="zh-CN" sz="2800" b="1">
                <a:latin typeface="Verdana"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8" name="Rectangle 51"/>
            <p:cNvSpPr>
              <a:spLocks noChangeArrowheads="1"/>
            </p:cNvSpPr>
            <p:nvPr/>
          </p:nvSpPr>
          <p:spPr bwMode="auto">
            <a:xfrm>
              <a:off x="3533" y="1719"/>
              <a:ext cx="1161"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 - - - - - - - - - - - - - - - -</a:t>
              </a:r>
              <a:endParaRPr lang="en-US" altLang="zh-CN" sz="2800" b="1" dirty="0">
                <a:latin typeface="Verdana" pitchFamily="34" charset="0"/>
              </a:endParaRPr>
            </a:p>
          </p:txBody>
        </p:sp>
        <p:sp>
          <p:nvSpPr>
            <p:cNvPr id="146479" name="Rectangle 52"/>
            <p:cNvSpPr>
              <a:spLocks noChangeArrowheads="1"/>
            </p:cNvSpPr>
            <p:nvPr/>
          </p:nvSpPr>
          <p:spPr bwMode="auto">
            <a:xfrm>
              <a:off x="3919" y="1551"/>
              <a:ext cx="309"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a:t>
              </a:r>
              <a:endParaRPr lang="en-US" altLang="zh-CN" sz="2800" dirty="0">
                <a:latin typeface="Verdana"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1" name="Line 73"/>
            <p:cNvSpPr>
              <a:spLocks noChangeShapeType="1"/>
            </p:cNvSpPr>
            <p:nvPr/>
          </p:nvSpPr>
          <p:spPr bwMode="auto">
            <a:xfrm>
              <a:off x="4007" y="1399"/>
              <a:ext cx="0" cy="181"/>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2" name="Line 92"/>
            <p:cNvSpPr>
              <a:spLocks noChangeShapeType="1"/>
            </p:cNvSpPr>
            <p:nvPr/>
          </p:nvSpPr>
          <p:spPr bwMode="auto">
            <a:xfrm>
              <a:off x="3584" y="1884"/>
              <a:ext cx="774"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83" name="Rectangle 97"/>
            <p:cNvSpPr>
              <a:spLocks noChangeArrowheads="1"/>
            </p:cNvSpPr>
            <p:nvPr/>
          </p:nvSpPr>
          <p:spPr bwMode="auto">
            <a:xfrm>
              <a:off x="3867" y="1885"/>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5" name="Group 104"/>
          <p:cNvGrpSpPr>
            <a:grpSpLocks/>
          </p:cNvGrpSpPr>
          <p:nvPr/>
        </p:nvGrpSpPr>
        <p:grpSpPr bwMode="auto">
          <a:xfrm>
            <a:off x="6737350" y="3978276"/>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dirty="0">
                  <a:latin typeface="Times New Roman" pitchFamily="18" charset="0"/>
                  <a:ea typeface="宋体" charset="-122"/>
                </a:rPr>
                <a:t>(d) EPROM</a:t>
              </a:r>
              <a:r>
                <a:rPr lang="zh-CN" altLang="en-US" sz="1600" dirty="0">
                  <a:latin typeface="Times New Roman" pitchFamily="18" charset="0"/>
                  <a:ea typeface="宋体" charset="-122"/>
                </a:rPr>
                <a:t>晶体管导通状态</a:t>
              </a:r>
              <a:endParaRPr lang="zh-CN" altLang="en-US" sz="2800" b="1" dirty="0">
                <a:latin typeface="Verdana"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+25V</a:t>
              </a:r>
              <a:endParaRPr lang="en-US" altLang="zh-CN" sz="2800" b="1">
                <a:latin typeface="Verdana"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0V</a:t>
              </a:r>
              <a:endParaRPr lang="en-US" altLang="zh-CN" sz="2800" b="1">
                <a:latin typeface="Verdana"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dirty="0">
                  <a:latin typeface="Times New Roman" pitchFamily="18" charset="0"/>
                  <a:ea typeface="宋体" charset="-122"/>
                </a:rPr>
                <a:t>击穿电流</a:t>
              </a:r>
              <a:endParaRPr lang="zh-CN" altLang="en-US" sz="2800" b="1" dirty="0">
                <a:latin typeface="Verdana"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444" name="Rectangle 72"/>
            <p:cNvSpPr>
              <a:spLocks noChangeArrowheads="1"/>
            </p:cNvSpPr>
            <p:nvPr/>
          </p:nvSpPr>
          <p:spPr bwMode="auto">
            <a:xfrm>
              <a:off x="3197" y="3085"/>
              <a:ext cx="1626" cy="417"/>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8" name="Line 77"/>
            <p:cNvSpPr>
              <a:spLocks noChangeShapeType="1"/>
            </p:cNvSpPr>
            <p:nvPr/>
          </p:nvSpPr>
          <p:spPr bwMode="auto">
            <a:xfrm>
              <a:off x="3429" y="2902"/>
              <a:ext cx="227"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49" name="Line 78"/>
            <p:cNvSpPr>
              <a:spLocks noChangeShapeType="1"/>
            </p:cNvSpPr>
            <p:nvPr/>
          </p:nvSpPr>
          <p:spPr bwMode="auto">
            <a:xfrm>
              <a:off x="4358" y="2902"/>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51" name="Line 80"/>
            <p:cNvSpPr>
              <a:spLocks noChangeShapeType="1"/>
            </p:cNvSpPr>
            <p:nvPr/>
          </p:nvSpPr>
          <p:spPr bwMode="auto">
            <a:xfrm>
              <a:off x="3356" y="3085"/>
              <a:ext cx="73" cy="57"/>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3" name="Line 82"/>
            <p:cNvSpPr>
              <a:spLocks noChangeShapeType="1"/>
            </p:cNvSpPr>
            <p:nvPr/>
          </p:nvSpPr>
          <p:spPr bwMode="auto">
            <a:xfrm flipV="1">
              <a:off x="4590" y="3086"/>
              <a:ext cx="73" cy="56"/>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4" name="Rectangle 83"/>
            <p:cNvSpPr>
              <a:spLocks noChangeArrowheads="1"/>
            </p:cNvSpPr>
            <p:nvPr/>
          </p:nvSpPr>
          <p:spPr bwMode="auto">
            <a:xfrm>
              <a:off x="3554" y="3036"/>
              <a:ext cx="1194"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dirty="0">
                  <a:latin typeface="Times New Roman" pitchFamily="18" charset="0"/>
                  <a:ea typeface="宋体" charset="-122"/>
                </a:rPr>
                <a:t>-- - - - - - - - - - - - - - - - - - -</a:t>
              </a:r>
              <a:endParaRPr lang="en-US" altLang="zh-CN" sz="2800" b="1" dirty="0">
                <a:latin typeface="Verdana" pitchFamily="34" charset="0"/>
              </a:endParaRPr>
            </a:p>
          </p:txBody>
        </p:sp>
        <p:sp>
          <p:nvSpPr>
            <p:cNvPr id="146455" name="Rectangle 84"/>
            <p:cNvSpPr>
              <a:spLocks noChangeArrowheads="1"/>
            </p:cNvSpPr>
            <p:nvPr/>
          </p:nvSpPr>
          <p:spPr bwMode="auto">
            <a:xfrm>
              <a:off x="3855" y="2930"/>
              <a:ext cx="49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b="1" dirty="0">
                  <a:latin typeface="Times New Roman" pitchFamily="18" charset="0"/>
                  <a:ea typeface="宋体" charset="-122"/>
                </a:rPr>
                <a:t>+ + + + +</a:t>
              </a:r>
              <a:endParaRPr lang="en-US" altLang="zh-CN" sz="2800" b="1" dirty="0">
                <a:latin typeface="Verdana" pitchFamily="34" charset="0"/>
              </a:endParaRPr>
            </a:p>
          </p:txBody>
        </p:sp>
        <p:sp>
          <p:nvSpPr>
            <p:cNvPr id="146456" name="Line 85"/>
            <p:cNvSpPr>
              <a:spLocks noChangeShapeType="1"/>
            </p:cNvSpPr>
            <p:nvPr/>
          </p:nvSpPr>
          <p:spPr bwMode="auto">
            <a:xfrm>
              <a:off x="3661" y="3201"/>
              <a:ext cx="803" cy="0"/>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9" name="Line 88"/>
            <p:cNvSpPr>
              <a:spLocks noChangeShapeType="1"/>
            </p:cNvSpPr>
            <p:nvPr/>
          </p:nvSpPr>
          <p:spPr bwMode="auto">
            <a:xfrm>
              <a:off x="3661"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0" name="Line 89"/>
            <p:cNvSpPr>
              <a:spLocks noChangeShapeType="1"/>
            </p:cNvSpPr>
            <p:nvPr/>
          </p:nvSpPr>
          <p:spPr bwMode="auto">
            <a:xfrm>
              <a:off x="4203"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2" name="Rectangle 98"/>
            <p:cNvSpPr>
              <a:spLocks noChangeArrowheads="1"/>
            </p:cNvSpPr>
            <p:nvPr/>
          </p:nvSpPr>
          <p:spPr bwMode="auto">
            <a:xfrm>
              <a:off x="3844" y="3206"/>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a:t>MOS</a:t>
            </a:r>
            <a:r>
              <a:rPr lang="zh-CN" altLang="en-US"/>
              <a:t>管与</a:t>
            </a:r>
            <a:r>
              <a:rPr lang="en-US" altLang="zh-CN"/>
              <a:t>EPROM</a:t>
            </a:r>
            <a:r>
              <a:rPr lang="zh-CN" altLang="en-US"/>
              <a:t>的两种状态</a:t>
            </a:r>
          </a:p>
        </p:txBody>
      </p:sp>
    </p:spTree>
    <p:extLst>
      <p:ext uri="{BB962C8B-B14F-4D97-AF65-F5344CB8AC3E}">
        <p14:creationId xmlns:p14="http://schemas.microsoft.com/office/powerpoint/2010/main" val="31796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a:t>EPROM</a:t>
            </a:r>
          </a:p>
        </p:txBody>
      </p:sp>
      <p:pic>
        <p:nvPicPr>
          <p:cNvPr id="1185799" name="Picture 7" descr="eprom-kontroller_mit_fenster"/>
          <p:cNvPicPr>
            <a:picLocks noChangeAspect="1" noChangeArrowheads="1"/>
          </p:cNvPicPr>
          <p:nvPr/>
        </p:nvPicPr>
        <p:blipFill>
          <a:blip r:embed="rId2" cstate="print"/>
          <a:srcRect/>
          <a:stretch>
            <a:fillRect/>
          </a:stretch>
        </p:blipFill>
        <p:spPr bwMode="auto">
          <a:xfrm>
            <a:off x="7643812" y="2023792"/>
            <a:ext cx="2652713" cy="2652713"/>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3" cstate="print"/>
          <a:srcRect/>
          <a:stretch>
            <a:fillRect/>
          </a:stretch>
        </p:blipFill>
        <p:spPr bwMode="auto">
          <a:xfrm>
            <a:off x="2303463" y="1675337"/>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3451225" y="5384259"/>
            <a:ext cx="5683250" cy="774700"/>
          </a:xfrm>
          <a:prstGeom prst="rect">
            <a:avLst/>
          </a:prstGeom>
          <a:noFill/>
          <a:ln w="9525">
            <a:noFill/>
            <a:miter lim="800000"/>
            <a:headEnd/>
            <a:tailEnd/>
          </a:ln>
        </p:spPr>
        <p:txBody>
          <a:bodyPr/>
          <a:lstStyle/>
          <a:p>
            <a:pPr marL="342900" indent="-342900" algn="ctr">
              <a:lnSpc>
                <a:spcPct val="110000"/>
              </a:lnSpc>
              <a:spcBef>
                <a:spcPct val="20000"/>
              </a:spcBef>
              <a:buClr>
                <a:srgbClr val="FFC000"/>
              </a:buClr>
              <a:buFont typeface="Wingdings" pitchFamily="2" charset="2"/>
              <a:buChar char="n"/>
              <a:defRPr/>
            </a:pPr>
            <a:r>
              <a:rPr lang="zh-CN" altLang="en-US" sz="2800" b="1" dirty="0">
                <a:latin typeface="+mn-ea"/>
              </a:rPr>
              <a:t>高压写入      紫外线光照擦除</a:t>
            </a:r>
          </a:p>
        </p:txBody>
      </p:sp>
    </p:spTree>
    <p:extLst>
      <p:ext uri="{BB962C8B-B14F-4D97-AF65-F5344CB8AC3E}">
        <p14:creationId xmlns:p14="http://schemas.microsoft.com/office/powerpoint/2010/main" val="14995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存储器分类</a:t>
            </a:r>
          </a:p>
        </p:txBody>
      </p:sp>
      <p:sp>
        <p:nvSpPr>
          <p:cNvPr id="3" name="内容占位符 2"/>
          <p:cNvSpPr>
            <a:spLocks noGrp="1"/>
          </p:cNvSpPr>
          <p:nvPr>
            <p:ph idx="1"/>
          </p:nvPr>
        </p:nvSpPr>
        <p:spPr/>
        <p:txBody>
          <a:bodyPr/>
          <a:lstStyle/>
          <a:p>
            <a:r>
              <a:rPr lang="zh-CN" altLang="en-US" dirty="0">
                <a:latin typeface="华文新魏" pitchFamily="2" charset="-122"/>
              </a:rPr>
              <a:t>按存储介质分</a:t>
            </a:r>
          </a:p>
          <a:p>
            <a:r>
              <a:rPr lang="zh-CN" altLang="en-US" dirty="0">
                <a:latin typeface="华文新魏" pitchFamily="2" charset="-122"/>
              </a:rPr>
              <a:t>按存取方式分</a:t>
            </a:r>
          </a:p>
          <a:p>
            <a:r>
              <a:rPr lang="zh-CN" altLang="en-US" dirty="0">
                <a:latin typeface="华文新魏" pitchFamily="2" charset="-122"/>
              </a:rPr>
              <a:t>按读写功能分</a:t>
            </a:r>
          </a:p>
          <a:p>
            <a:r>
              <a:rPr lang="zh-CN" altLang="en-US" dirty="0">
                <a:latin typeface="华文新魏" pitchFamily="2" charset="-122"/>
              </a:rPr>
              <a:t>按信息的可保存性分</a:t>
            </a:r>
          </a:p>
          <a:p>
            <a:r>
              <a:rPr lang="zh-CN" altLang="en-US" dirty="0">
                <a:latin typeface="华文新魏" pitchFamily="2" charset="-122"/>
              </a:rPr>
              <a:t>按在计算机系统中的作用分</a:t>
            </a:r>
            <a:endParaRPr lang="zh-CN" altLang="en-US" dirty="0"/>
          </a:p>
          <a:p>
            <a:endParaRPr lang="zh-CN" altLang="en-US" dirty="0"/>
          </a:p>
        </p:txBody>
      </p:sp>
    </p:spTree>
    <p:extLst>
      <p:ext uri="{BB962C8B-B14F-4D97-AF65-F5344CB8AC3E}">
        <p14:creationId xmlns:p14="http://schemas.microsoft.com/office/powerpoint/2010/main" val="3046322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a:t>编程器</a:t>
            </a:r>
          </a:p>
        </p:txBody>
      </p:sp>
      <p:pic>
        <p:nvPicPr>
          <p:cNvPr id="1183749" name="Picture 5" descr="top2000a"/>
          <p:cNvPicPr>
            <a:picLocks noChangeAspect="1" noChangeArrowheads="1"/>
          </p:cNvPicPr>
          <p:nvPr/>
        </p:nvPicPr>
        <p:blipFill>
          <a:blip r:embed="rId2" cstate="print"/>
          <a:srcRect/>
          <a:stretch>
            <a:fillRect/>
          </a:stretch>
        </p:blipFill>
        <p:spPr bwMode="auto">
          <a:xfrm>
            <a:off x="1738418" y="1067469"/>
            <a:ext cx="4007204" cy="32664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3" cstate="print"/>
          <a:srcRect/>
          <a:stretch>
            <a:fillRect/>
          </a:stretch>
        </p:blipFill>
        <p:spPr bwMode="auto">
          <a:xfrm>
            <a:off x="6563959" y="2999235"/>
            <a:ext cx="4608866" cy="32493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3657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a:t>紫外线擦除器</a:t>
            </a:r>
          </a:p>
        </p:txBody>
      </p:sp>
      <p:pic>
        <p:nvPicPr>
          <p:cNvPr id="1184773" name="Picture 5" descr="eprom.jpg (39228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40298" y="1172365"/>
            <a:ext cx="4505324" cy="3112299"/>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46380" y="2885476"/>
            <a:ext cx="4341811" cy="3107337"/>
          </a:xfrm>
          <a:prstGeom prst="rect">
            <a:avLst/>
          </a:prstGeom>
          <a:noFill/>
          <a:ln w="9525">
            <a:noFill/>
            <a:miter lim="800000"/>
            <a:headEnd/>
            <a:tailEnd/>
          </a:ln>
        </p:spPr>
      </p:pic>
    </p:spTree>
    <p:extLst>
      <p:ext uri="{BB962C8B-B14F-4D97-AF65-F5344CB8AC3E}">
        <p14:creationId xmlns:p14="http://schemas.microsoft.com/office/powerpoint/2010/main" val="247429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0DF98-E46C-4FEB-8EDA-9B48C1517F39}"/>
              </a:ext>
            </a:extLst>
          </p:cNvPr>
          <p:cNvSpPr>
            <a:spLocks noGrp="1"/>
          </p:cNvSpPr>
          <p:nvPr>
            <p:ph type="title"/>
          </p:nvPr>
        </p:nvSpPr>
        <p:spPr/>
        <p:txBody>
          <a:bodyPr/>
          <a:lstStyle/>
          <a:p>
            <a:r>
              <a:rPr lang="zh-CN" altLang="en-US" dirty="0"/>
              <a:t>电可擦写</a:t>
            </a:r>
            <a:r>
              <a:rPr lang="en-US" altLang="zh-CN" dirty="0"/>
              <a:t>ROM</a:t>
            </a:r>
            <a:r>
              <a:rPr lang="en-US" altLang="zh-CN" dirty="0">
                <a:latin typeface="Arial" charset="0"/>
              </a:rPr>
              <a:t>——</a:t>
            </a:r>
            <a:r>
              <a:rPr lang="en-US" altLang="zh-CN" dirty="0"/>
              <a:t>EEPROM  E</a:t>
            </a:r>
            <a:r>
              <a:rPr lang="en-US" altLang="zh-CN" baseline="70000" dirty="0"/>
              <a:t>2</a:t>
            </a:r>
            <a:r>
              <a:rPr lang="en-US" altLang="zh-CN" dirty="0"/>
              <a:t>PROM</a:t>
            </a:r>
            <a:endParaRPr lang="zh-CN" altLang="en-US" dirty="0"/>
          </a:p>
        </p:txBody>
      </p:sp>
      <p:sp>
        <p:nvSpPr>
          <p:cNvPr id="3" name="内容占位符 2">
            <a:extLst>
              <a:ext uri="{FF2B5EF4-FFF2-40B4-BE49-F238E27FC236}">
                <a16:creationId xmlns:a16="http://schemas.microsoft.com/office/drawing/2014/main" id="{EAF28549-C906-44B7-8E5B-8DDD774A89A9}"/>
              </a:ext>
            </a:extLst>
          </p:cNvPr>
          <p:cNvSpPr>
            <a:spLocks noGrp="1"/>
          </p:cNvSpPr>
          <p:nvPr>
            <p:ph idx="1"/>
          </p:nvPr>
        </p:nvSpPr>
        <p:spPr/>
        <p:txBody>
          <a:bodyPr/>
          <a:lstStyle/>
          <a:p>
            <a:r>
              <a:rPr lang="en-US" altLang="zh-CN" b="1" dirty="0"/>
              <a:t>E</a:t>
            </a:r>
            <a:r>
              <a:rPr lang="en-US" altLang="zh-CN" dirty="0"/>
              <a:t>lectrically</a:t>
            </a:r>
            <a:r>
              <a:rPr lang="en-US" altLang="zh-CN" dirty="0">
                <a:latin typeface="Arial" charset="0"/>
              </a:rPr>
              <a:t> </a:t>
            </a:r>
            <a:r>
              <a:rPr lang="en-US" altLang="zh-CN" b="1" dirty="0"/>
              <a:t>E</a:t>
            </a:r>
            <a:r>
              <a:rPr lang="en-US" altLang="zh-CN" dirty="0"/>
              <a:t>rasable</a:t>
            </a:r>
            <a:r>
              <a:rPr lang="en-US" altLang="zh-CN" dirty="0">
                <a:latin typeface="Arial" charset="0"/>
              </a:rPr>
              <a:t> </a:t>
            </a:r>
            <a:r>
              <a:rPr lang="en-US" altLang="zh-CN" b="1" dirty="0"/>
              <a:t>P</a:t>
            </a:r>
            <a:r>
              <a:rPr lang="en-US" altLang="zh-CN" dirty="0"/>
              <a:t>rogrammable</a:t>
            </a:r>
            <a:r>
              <a:rPr lang="en-US" altLang="zh-CN" dirty="0">
                <a:latin typeface="Arial" charset="0"/>
              </a:rPr>
              <a:t> </a:t>
            </a:r>
            <a:r>
              <a:rPr lang="en-US" altLang="zh-CN" b="1" dirty="0"/>
              <a:t>ROM</a:t>
            </a:r>
            <a:r>
              <a:rPr lang="en-US" altLang="zh-CN" dirty="0"/>
              <a:t> </a:t>
            </a:r>
            <a:endParaRPr lang="zh-CN" altLang="en-US" dirty="0"/>
          </a:p>
        </p:txBody>
      </p:sp>
      <p:grpSp>
        <p:nvGrpSpPr>
          <p:cNvPr id="4" name="组合 3">
            <a:extLst>
              <a:ext uri="{FF2B5EF4-FFF2-40B4-BE49-F238E27FC236}">
                <a16:creationId xmlns:a16="http://schemas.microsoft.com/office/drawing/2014/main" id="{508F8D6D-E078-47FB-AE44-D526C942E7ED}"/>
              </a:ext>
            </a:extLst>
          </p:cNvPr>
          <p:cNvGrpSpPr/>
          <p:nvPr/>
        </p:nvGrpSpPr>
        <p:grpSpPr>
          <a:xfrm>
            <a:off x="3481388" y="2241548"/>
            <a:ext cx="6400797" cy="3244852"/>
            <a:chOff x="4081464" y="2366961"/>
            <a:chExt cx="4800600" cy="2433640"/>
          </a:xfrm>
        </p:grpSpPr>
        <p:sp>
          <p:nvSpPr>
            <p:cNvPr id="5" name="Rectangle 3">
              <a:extLst>
                <a:ext uri="{FF2B5EF4-FFF2-40B4-BE49-F238E27FC236}">
                  <a16:creationId xmlns:a16="http://schemas.microsoft.com/office/drawing/2014/main" id="{99B61771-528B-408E-BBD0-54C575A1D9AF}"/>
                </a:ext>
              </a:extLst>
            </p:cNvPr>
            <p:cNvSpPr>
              <a:spLocks noChangeArrowheads="1"/>
            </p:cNvSpPr>
            <p:nvPr/>
          </p:nvSpPr>
          <p:spPr bwMode="auto">
            <a:xfrm>
              <a:off x="4081464" y="3763964"/>
              <a:ext cx="3360737" cy="1036637"/>
            </a:xfrm>
            <a:prstGeom prst="rect">
              <a:avLst/>
            </a:prstGeom>
            <a:solidFill>
              <a:srgbClr val="99FFCC"/>
            </a:solidFill>
            <a:ln w="28575">
              <a:solidFill>
                <a:schemeClr val="tx1"/>
              </a:solidFill>
              <a:miter lim="800000"/>
              <a:headEnd/>
              <a:tailEnd/>
            </a:ln>
          </p:spPr>
          <p:txBody>
            <a:bodyPr anchor="ctr" anchorCtr="1"/>
            <a:lstStyle/>
            <a:p>
              <a:pPr algn="r"/>
              <a:r>
                <a:rPr lang="zh-CN" altLang="en-US" sz="2400">
                  <a:solidFill>
                    <a:srgbClr val="0066FF"/>
                  </a:solidFill>
                  <a:latin typeface="+mn-ea"/>
                </a:rPr>
                <a:t>基片</a:t>
              </a:r>
            </a:p>
          </p:txBody>
        </p:sp>
        <p:sp>
          <p:nvSpPr>
            <p:cNvPr id="6" name="Rectangle 4">
              <a:extLst>
                <a:ext uri="{FF2B5EF4-FFF2-40B4-BE49-F238E27FC236}">
                  <a16:creationId xmlns:a16="http://schemas.microsoft.com/office/drawing/2014/main" id="{FF42BF5D-9CC0-4F7F-B7E2-44A7365D0A6F}"/>
                </a:ext>
              </a:extLst>
            </p:cNvPr>
            <p:cNvSpPr>
              <a:spLocks noChangeArrowheads="1"/>
            </p:cNvSpPr>
            <p:nvPr/>
          </p:nvSpPr>
          <p:spPr bwMode="auto">
            <a:xfrm>
              <a:off x="4081464" y="3319463"/>
              <a:ext cx="479425"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7" name="Rectangle 5">
              <a:extLst>
                <a:ext uri="{FF2B5EF4-FFF2-40B4-BE49-F238E27FC236}">
                  <a16:creationId xmlns:a16="http://schemas.microsoft.com/office/drawing/2014/main" id="{8BCB3354-4E83-47B4-87CF-BE02F5D63760}"/>
                </a:ext>
              </a:extLst>
            </p:cNvPr>
            <p:cNvSpPr>
              <a:spLocks noChangeArrowheads="1"/>
            </p:cNvSpPr>
            <p:nvPr/>
          </p:nvSpPr>
          <p:spPr bwMode="auto">
            <a:xfrm>
              <a:off x="5041901" y="3319463"/>
              <a:ext cx="1439863"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8" name="Rectangle 6">
              <a:extLst>
                <a:ext uri="{FF2B5EF4-FFF2-40B4-BE49-F238E27FC236}">
                  <a16:creationId xmlns:a16="http://schemas.microsoft.com/office/drawing/2014/main" id="{CF8DFFEF-DB2D-4042-99F7-35E02062A06B}"/>
                </a:ext>
              </a:extLst>
            </p:cNvPr>
            <p:cNvSpPr>
              <a:spLocks noChangeArrowheads="1"/>
            </p:cNvSpPr>
            <p:nvPr/>
          </p:nvSpPr>
          <p:spPr bwMode="auto">
            <a:xfrm>
              <a:off x="6961188" y="3319463"/>
              <a:ext cx="481012" cy="444500"/>
            </a:xfrm>
            <a:prstGeom prst="rect">
              <a:avLst/>
            </a:prstGeom>
            <a:solidFill>
              <a:srgbClr val="993300"/>
            </a:solidFill>
            <a:ln w="28575">
              <a:solidFill>
                <a:schemeClr val="tx1"/>
              </a:solidFill>
              <a:miter lim="800000"/>
              <a:headEnd/>
              <a:tailEnd/>
            </a:ln>
          </p:spPr>
          <p:txBody>
            <a:bodyPr/>
            <a:lstStyle/>
            <a:p>
              <a:pPr algn="r"/>
              <a:endParaRPr lang="zh-CN" altLang="en-US" sz="2400">
                <a:latin typeface="+mn-ea"/>
              </a:endParaRPr>
            </a:p>
          </p:txBody>
        </p:sp>
        <p:sp>
          <p:nvSpPr>
            <p:cNvPr id="9" name="Line 7">
              <a:extLst>
                <a:ext uri="{FF2B5EF4-FFF2-40B4-BE49-F238E27FC236}">
                  <a16:creationId xmlns:a16="http://schemas.microsoft.com/office/drawing/2014/main" id="{1420A734-2808-4246-B4A7-47D9C6895DDD}"/>
                </a:ext>
              </a:extLst>
            </p:cNvPr>
            <p:cNvSpPr>
              <a:spLocks noChangeShapeType="1"/>
            </p:cNvSpPr>
            <p:nvPr/>
          </p:nvSpPr>
          <p:spPr bwMode="auto">
            <a:xfrm>
              <a:off x="6481764" y="3319464"/>
              <a:ext cx="559593"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10" name="Line 8">
              <a:extLst>
                <a:ext uri="{FF2B5EF4-FFF2-40B4-BE49-F238E27FC236}">
                  <a16:creationId xmlns:a16="http://schemas.microsoft.com/office/drawing/2014/main" id="{ABAEFC22-7EA7-4574-A56C-6B1CBD9F9317}"/>
                </a:ext>
              </a:extLst>
            </p:cNvPr>
            <p:cNvSpPr>
              <a:spLocks noChangeShapeType="1"/>
            </p:cNvSpPr>
            <p:nvPr/>
          </p:nvSpPr>
          <p:spPr bwMode="auto">
            <a:xfrm>
              <a:off x="6699250"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11" name="Line 9">
              <a:extLst>
                <a:ext uri="{FF2B5EF4-FFF2-40B4-BE49-F238E27FC236}">
                  <a16:creationId xmlns:a16="http://schemas.microsoft.com/office/drawing/2014/main" id="{B93DA458-68A5-46AF-A7E2-1444701547E6}"/>
                </a:ext>
              </a:extLst>
            </p:cNvPr>
            <p:cNvSpPr>
              <a:spLocks noChangeShapeType="1"/>
            </p:cNvSpPr>
            <p:nvPr/>
          </p:nvSpPr>
          <p:spPr bwMode="auto">
            <a:xfrm flipV="1">
              <a:off x="6642101" y="3024189"/>
              <a:ext cx="639763" cy="5937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2" name="Line 10">
              <a:extLst>
                <a:ext uri="{FF2B5EF4-FFF2-40B4-BE49-F238E27FC236}">
                  <a16:creationId xmlns:a16="http://schemas.microsoft.com/office/drawing/2014/main" id="{7E5ADAB0-D52C-499D-8292-BC262B12AC29}"/>
                </a:ext>
              </a:extLst>
            </p:cNvPr>
            <p:cNvSpPr>
              <a:spLocks noChangeShapeType="1"/>
            </p:cNvSpPr>
            <p:nvPr/>
          </p:nvSpPr>
          <p:spPr bwMode="auto">
            <a:xfrm>
              <a:off x="7121526" y="3614739"/>
              <a:ext cx="481013" cy="1492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3" name="Rectangle 11">
              <a:extLst>
                <a:ext uri="{FF2B5EF4-FFF2-40B4-BE49-F238E27FC236}">
                  <a16:creationId xmlns:a16="http://schemas.microsoft.com/office/drawing/2014/main" id="{448BBD8A-7655-4303-9A5E-191D5AF60863}"/>
                </a:ext>
              </a:extLst>
            </p:cNvPr>
            <p:cNvSpPr>
              <a:spLocks noChangeArrowheads="1"/>
            </p:cNvSpPr>
            <p:nvPr/>
          </p:nvSpPr>
          <p:spPr bwMode="auto">
            <a:xfrm>
              <a:off x="4384675"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源极</a:t>
              </a:r>
              <a:endParaRPr lang="zh-CN" altLang="en-US" sz="2400">
                <a:solidFill>
                  <a:schemeClr val="accent2"/>
                </a:solidFill>
                <a:effectLst>
                  <a:outerShdw blurRad="38100" dist="38100" dir="2700000" algn="tl">
                    <a:srgbClr val="C0C0C0"/>
                  </a:outerShdw>
                </a:effectLst>
                <a:latin typeface="+mn-ea"/>
              </a:endParaRPr>
            </a:p>
          </p:txBody>
        </p:sp>
        <p:sp>
          <p:nvSpPr>
            <p:cNvPr id="14" name="Rectangle 12">
              <a:extLst>
                <a:ext uri="{FF2B5EF4-FFF2-40B4-BE49-F238E27FC236}">
                  <a16:creationId xmlns:a16="http://schemas.microsoft.com/office/drawing/2014/main" id="{93E8515C-3987-4F51-BC53-8C4BD6099AB8}"/>
                </a:ext>
              </a:extLst>
            </p:cNvPr>
            <p:cNvSpPr>
              <a:spLocks noChangeArrowheads="1"/>
            </p:cNvSpPr>
            <p:nvPr/>
          </p:nvSpPr>
          <p:spPr bwMode="auto">
            <a:xfrm>
              <a:off x="6438903" y="3657600"/>
              <a:ext cx="639762" cy="298450"/>
            </a:xfrm>
            <a:prstGeom prst="rect">
              <a:avLst/>
            </a:prstGeom>
            <a:noFill/>
            <a:ln w="19050">
              <a:noFill/>
              <a:miter lim="800000"/>
              <a:headEnd/>
              <a:tailEnd/>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5" name="Rectangle 13">
              <a:extLst>
                <a:ext uri="{FF2B5EF4-FFF2-40B4-BE49-F238E27FC236}">
                  <a16:creationId xmlns:a16="http://schemas.microsoft.com/office/drawing/2014/main" id="{E22889A1-AC2A-4DDA-907A-C6A87813FA24}"/>
                </a:ext>
              </a:extLst>
            </p:cNvPr>
            <p:cNvSpPr>
              <a:spLocks noChangeArrowheads="1"/>
            </p:cNvSpPr>
            <p:nvPr/>
          </p:nvSpPr>
          <p:spPr bwMode="auto">
            <a:xfrm>
              <a:off x="4503736" y="3657601"/>
              <a:ext cx="641350" cy="295275"/>
            </a:xfrm>
            <a:prstGeom prst="rect">
              <a:avLst/>
            </a:prstGeom>
            <a:noFill/>
            <a:ln w="19050">
              <a:noFill/>
              <a:prstDash val="sysDot"/>
              <a:miter lim="800000"/>
              <a:headEnd/>
              <a:tailEnd/>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6" name="Rectangle 14">
              <a:extLst>
                <a:ext uri="{FF2B5EF4-FFF2-40B4-BE49-F238E27FC236}">
                  <a16:creationId xmlns:a16="http://schemas.microsoft.com/office/drawing/2014/main" id="{81D20878-94B9-4879-9CAD-5321B3E61362}"/>
                </a:ext>
              </a:extLst>
            </p:cNvPr>
            <p:cNvSpPr>
              <a:spLocks noChangeArrowheads="1"/>
            </p:cNvSpPr>
            <p:nvPr/>
          </p:nvSpPr>
          <p:spPr bwMode="auto">
            <a:xfrm>
              <a:off x="6464300"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漏极</a:t>
              </a:r>
              <a:endParaRPr lang="zh-CN" altLang="en-US" sz="2400">
                <a:solidFill>
                  <a:schemeClr val="accent2"/>
                </a:solidFill>
                <a:effectLst>
                  <a:outerShdw blurRad="38100" dist="38100" dir="2700000" algn="tl">
                    <a:srgbClr val="C0C0C0"/>
                  </a:outerShdw>
                </a:effectLst>
                <a:latin typeface="+mn-ea"/>
              </a:endParaRPr>
            </a:p>
          </p:txBody>
        </p:sp>
        <p:sp>
          <p:nvSpPr>
            <p:cNvPr id="17" name="Rectangle 15">
              <a:extLst>
                <a:ext uri="{FF2B5EF4-FFF2-40B4-BE49-F238E27FC236}">
                  <a16:creationId xmlns:a16="http://schemas.microsoft.com/office/drawing/2014/main" id="{892EDD17-83DB-4421-A7EA-613284C1A6A8}"/>
                </a:ext>
              </a:extLst>
            </p:cNvPr>
            <p:cNvSpPr>
              <a:spLocks noChangeArrowheads="1"/>
            </p:cNvSpPr>
            <p:nvPr/>
          </p:nvSpPr>
          <p:spPr bwMode="auto">
            <a:xfrm>
              <a:off x="7281864" y="2781301"/>
              <a:ext cx="1279525" cy="442913"/>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电极导体</a:t>
              </a:r>
              <a:endParaRPr lang="zh-CN" altLang="en-US" sz="2400">
                <a:solidFill>
                  <a:schemeClr val="accent2"/>
                </a:solidFill>
                <a:effectLst>
                  <a:outerShdw blurRad="38100" dist="38100" dir="2700000" algn="tl">
                    <a:srgbClr val="C0C0C0"/>
                  </a:outerShdw>
                </a:effectLst>
                <a:latin typeface="+mn-ea"/>
              </a:endParaRPr>
            </a:p>
          </p:txBody>
        </p:sp>
        <p:sp>
          <p:nvSpPr>
            <p:cNvPr id="18" name="Rectangle 17">
              <a:extLst>
                <a:ext uri="{FF2B5EF4-FFF2-40B4-BE49-F238E27FC236}">
                  <a16:creationId xmlns:a16="http://schemas.microsoft.com/office/drawing/2014/main" id="{ACAC3B7C-5713-4AA3-9E95-8DBAA55DFA58}"/>
                </a:ext>
              </a:extLst>
            </p:cNvPr>
            <p:cNvSpPr>
              <a:spLocks noChangeArrowheads="1"/>
            </p:cNvSpPr>
            <p:nvPr/>
          </p:nvSpPr>
          <p:spPr bwMode="auto">
            <a:xfrm>
              <a:off x="7602539" y="3763963"/>
              <a:ext cx="1279525" cy="442912"/>
            </a:xfrm>
            <a:prstGeom prst="rect">
              <a:avLst/>
            </a:prstGeom>
            <a:noFill/>
            <a:ln w="3175">
              <a:noFill/>
              <a:miter lim="800000"/>
              <a:headEnd/>
              <a:tailEnd/>
            </a:ln>
            <a:effectLst/>
          </p:spPr>
          <p:txBody>
            <a:bodyPr lIns="12700" tIns="12700" rIns="12700" bIns="12700"/>
            <a:lstStyle/>
            <a:p>
              <a:pPr algn="just">
                <a:defRPr/>
              </a:pPr>
              <a:r>
                <a:rPr lang="zh-CN" altLang="en-US" sz="2400">
                  <a:solidFill>
                    <a:schemeClr val="accent2"/>
                  </a:solidFill>
                  <a:latin typeface="+mn-ea"/>
                </a:rPr>
                <a:t>二氧化硅</a:t>
              </a:r>
              <a:endParaRPr lang="zh-CN" altLang="en-US" sz="2400">
                <a:solidFill>
                  <a:schemeClr val="accent2"/>
                </a:solidFill>
                <a:effectLst>
                  <a:outerShdw blurRad="38100" dist="38100" dir="2700000" algn="tl">
                    <a:srgbClr val="C0C0C0"/>
                  </a:outerShdw>
                </a:effectLst>
                <a:latin typeface="+mn-ea"/>
              </a:endParaRPr>
            </a:p>
          </p:txBody>
        </p:sp>
        <p:sp>
          <p:nvSpPr>
            <p:cNvPr id="19" name="Line 18">
              <a:extLst>
                <a:ext uri="{FF2B5EF4-FFF2-40B4-BE49-F238E27FC236}">
                  <a16:creationId xmlns:a16="http://schemas.microsoft.com/office/drawing/2014/main" id="{E486DC7C-D4C0-4437-BDE4-C7FD59778911}"/>
                </a:ext>
              </a:extLst>
            </p:cNvPr>
            <p:cNvSpPr>
              <a:spLocks noChangeShapeType="1"/>
            </p:cNvSpPr>
            <p:nvPr/>
          </p:nvSpPr>
          <p:spPr bwMode="auto">
            <a:xfrm>
              <a:off x="4402138" y="3763964"/>
              <a:ext cx="158750"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0" name="Line 19">
              <a:extLst>
                <a:ext uri="{FF2B5EF4-FFF2-40B4-BE49-F238E27FC236}">
                  <a16:creationId xmlns:a16="http://schemas.microsoft.com/office/drawing/2014/main" id="{21F73F26-99E6-4902-9A28-78323268247E}"/>
                </a:ext>
              </a:extLst>
            </p:cNvPr>
            <p:cNvSpPr>
              <a:spLocks noChangeShapeType="1"/>
            </p:cNvSpPr>
            <p:nvPr/>
          </p:nvSpPr>
          <p:spPr bwMode="auto">
            <a:xfrm>
              <a:off x="4560888" y="3913188"/>
              <a:ext cx="481012"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1" name="Line 20">
              <a:extLst>
                <a:ext uri="{FF2B5EF4-FFF2-40B4-BE49-F238E27FC236}">
                  <a16:creationId xmlns:a16="http://schemas.microsoft.com/office/drawing/2014/main" id="{7819AD40-C18D-4C59-81C5-BEECC8A55EF2}"/>
                </a:ext>
              </a:extLst>
            </p:cNvPr>
            <p:cNvSpPr>
              <a:spLocks noChangeShapeType="1"/>
            </p:cNvSpPr>
            <p:nvPr/>
          </p:nvSpPr>
          <p:spPr bwMode="auto">
            <a:xfrm flipV="1">
              <a:off x="5041900"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2" name="Line 21">
              <a:extLst>
                <a:ext uri="{FF2B5EF4-FFF2-40B4-BE49-F238E27FC236}">
                  <a16:creationId xmlns:a16="http://schemas.microsoft.com/office/drawing/2014/main" id="{A1589D23-1F09-407A-9A93-773767B7B5DC}"/>
                </a:ext>
              </a:extLst>
            </p:cNvPr>
            <p:cNvSpPr>
              <a:spLocks noChangeShapeType="1"/>
            </p:cNvSpPr>
            <p:nvPr/>
          </p:nvSpPr>
          <p:spPr bwMode="auto">
            <a:xfrm>
              <a:off x="6321425"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3" name="Line 22">
              <a:extLst>
                <a:ext uri="{FF2B5EF4-FFF2-40B4-BE49-F238E27FC236}">
                  <a16:creationId xmlns:a16="http://schemas.microsoft.com/office/drawing/2014/main" id="{9BC067F8-7D11-4FCF-A168-C10482B0B5A0}"/>
                </a:ext>
              </a:extLst>
            </p:cNvPr>
            <p:cNvSpPr>
              <a:spLocks noChangeShapeType="1"/>
            </p:cNvSpPr>
            <p:nvPr/>
          </p:nvSpPr>
          <p:spPr bwMode="auto">
            <a:xfrm>
              <a:off x="6481764" y="3913188"/>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4" name="Line 23">
              <a:extLst>
                <a:ext uri="{FF2B5EF4-FFF2-40B4-BE49-F238E27FC236}">
                  <a16:creationId xmlns:a16="http://schemas.microsoft.com/office/drawing/2014/main" id="{02913880-A80A-485B-9EC1-9F0025CF240B}"/>
                </a:ext>
              </a:extLst>
            </p:cNvPr>
            <p:cNvSpPr>
              <a:spLocks noChangeShapeType="1"/>
            </p:cNvSpPr>
            <p:nvPr/>
          </p:nvSpPr>
          <p:spPr bwMode="auto">
            <a:xfrm flipV="1">
              <a:off x="6961189" y="3763964"/>
              <a:ext cx="160337"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5" name="Line 24">
              <a:extLst>
                <a:ext uri="{FF2B5EF4-FFF2-40B4-BE49-F238E27FC236}">
                  <a16:creationId xmlns:a16="http://schemas.microsoft.com/office/drawing/2014/main" id="{F5D749D7-8FBD-4355-AE96-E58E457F5A09}"/>
                </a:ext>
              </a:extLst>
            </p:cNvPr>
            <p:cNvSpPr>
              <a:spLocks noChangeShapeType="1"/>
            </p:cNvSpPr>
            <p:nvPr/>
          </p:nvSpPr>
          <p:spPr bwMode="auto">
            <a:xfrm>
              <a:off x="4792663"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26" name="Line 25">
              <a:extLst>
                <a:ext uri="{FF2B5EF4-FFF2-40B4-BE49-F238E27FC236}">
                  <a16:creationId xmlns:a16="http://schemas.microsoft.com/office/drawing/2014/main" id="{BB45CDD5-7740-4A17-A149-4ADDD8139036}"/>
                </a:ext>
              </a:extLst>
            </p:cNvPr>
            <p:cNvSpPr>
              <a:spLocks noChangeShapeType="1"/>
            </p:cNvSpPr>
            <p:nvPr/>
          </p:nvSpPr>
          <p:spPr bwMode="auto">
            <a:xfrm>
              <a:off x="4560888" y="3319464"/>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7" name="Rectangle 26">
              <a:extLst>
                <a:ext uri="{FF2B5EF4-FFF2-40B4-BE49-F238E27FC236}">
                  <a16:creationId xmlns:a16="http://schemas.microsoft.com/office/drawing/2014/main" id="{6A2A358D-7B9C-4CEB-9A5C-F04D130D4790}"/>
                </a:ext>
              </a:extLst>
            </p:cNvPr>
            <p:cNvSpPr>
              <a:spLocks noChangeArrowheads="1"/>
            </p:cNvSpPr>
            <p:nvPr/>
          </p:nvSpPr>
          <p:spPr bwMode="auto">
            <a:xfrm>
              <a:off x="5360988" y="3468689"/>
              <a:ext cx="800100" cy="149225"/>
            </a:xfrm>
            <a:prstGeom prst="rect">
              <a:avLst/>
            </a:prstGeom>
            <a:solidFill>
              <a:srgbClr val="FFCC00"/>
            </a:solidFill>
            <a:ln w="19050">
              <a:solidFill>
                <a:schemeClr val="tx1"/>
              </a:solidFill>
              <a:miter lim="800000"/>
              <a:headEnd/>
              <a:tailEnd/>
            </a:ln>
          </p:spPr>
          <p:txBody>
            <a:bodyPr/>
            <a:lstStyle/>
            <a:p>
              <a:pPr algn="r"/>
              <a:endParaRPr lang="zh-CN" altLang="en-US" sz="2400">
                <a:latin typeface="+mn-ea"/>
              </a:endParaRPr>
            </a:p>
          </p:txBody>
        </p:sp>
        <p:grpSp>
          <p:nvGrpSpPr>
            <p:cNvPr id="28" name="Group 30">
              <a:extLst>
                <a:ext uri="{FF2B5EF4-FFF2-40B4-BE49-F238E27FC236}">
                  <a16:creationId xmlns:a16="http://schemas.microsoft.com/office/drawing/2014/main" id="{90E36B69-297F-45EA-AAB6-449C7955C706}"/>
                </a:ext>
              </a:extLst>
            </p:cNvPr>
            <p:cNvGrpSpPr>
              <a:grpSpLocks/>
            </p:cNvGrpSpPr>
            <p:nvPr/>
          </p:nvGrpSpPr>
          <p:grpSpPr bwMode="auto">
            <a:xfrm>
              <a:off x="5353051" y="2366961"/>
              <a:ext cx="1279525" cy="955675"/>
              <a:chOff x="2402" y="1766"/>
              <a:chExt cx="806" cy="602"/>
            </a:xfrm>
          </p:grpSpPr>
          <p:sp>
            <p:nvSpPr>
              <p:cNvPr id="29" name="Rectangle 16">
                <a:extLst>
                  <a:ext uri="{FF2B5EF4-FFF2-40B4-BE49-F238E27FC236}">
                    <a16:creationId xmlns:a16="http://schemas.microsoft.com/office/drawing/2014/main" id="{456A39BB-ECA8-490A-94AC-123811E3994E}"/>
                  </a:ext>
                </a:extLst>
              </p:cNvPr>
              <p:cNvSpPr>
                <a:spLocks noChangeArrowheads="1"/>
              </p:cNvSpPr>
              <p:nvPr/>
            </p:nvSpPr>
            <p:spPr bwMode="auto">
              <a:xfrm>
                <a:off x="2402" y="1766"/>
                <a:ext cx="806" cy="280"/>
              </a:xfrm>
              <a:prstGeom prst="rect">
                <a:avLst/>
              </a:prstGeom>
              <a:noFill/>
              <a:ln w="3175">
                <a:noFill/>
                <a:miter lim="800000"/>
                <a:headEnd/>
                <a:tailEnd/>
              </a:ln>
              <a:effectLst/>
            </p:spPr>
            <p:txBody>
              <a:bodyPr lIns="12700" tIns="12700" rIns="12700" bIns="12700"/>
              <a:lstStyle/>
              <a:p>
                <a:pPr algn="just">
                  <a:defRPr/>
                </a:pPr>
                <a:r>
                  <a:rPr lang="zh-CN" altLang="en-US" sz="2400" dirty="0">
                    <a:solidFill>
                      <a:srgbClr val="0000FF"/>
                    </a:solidFill>
                    <a:latin typeface="+mn-ea"/>
                  </a:rPr>
                  <a:t>控制栅极</a:t>
                </a:r>
                <a:endParaRPr lang="zh-CN" altLang="en-US" sz="2400" dirty="0">
                  <a:solidFill>
                    <a:srgbClr val="0000FF"/>
                  </a:solidFill>
                  <a:effectLst>
                    <a:outerShdw blurRad="38100" dist="38100" dir="2700000" algn="tl">
                      <a:srgbClr val="C0C0C0"/>
                    </a:outerShdw>
                  </a:effectLst>
                  <a:latin typeface="+mn-ea"/>
                </a:endParaRPr>
              </a:p>
            </p:txBody>
          </p:sp>
          <p:sp>
            <p:nvSpPr>
              <p:cNvPr id="30" name="Rectangle 27">
                <a:extLst>
                  <a:ext uri="{FF2B5EF4-FFF2-40B4-BE49-F238E27FC236}">
                    <a16:creationId xmlns:a16="http://schemas.microsoft.com/office/drawing/2014/main" id="{E32A5A3B-826B-4C86-88D8-7C1EC63C01DE}"/>
                  </a:ext>
                </a:extLst>
              </p:cNvPr>
              <p:cNvSpPr>
                <a:spLocks noChangeArrowheads="1"/>
              </p:cNvSpPr>
              <p:nvPr/>
            </p:nvSpPr>
            <p:spPr bwMode="auto">
              <a:xfrm>
                <a:off x="2407" y="2274"/>
                <a:ext cx="504" cy="94"/>
              </a:xfrm>
              <a:prstGeom prst="rect">
                <a:avLst/>
              </a:prstGeom>
              <a:solidFill>
                <a:schemeClr val="accent1">
                  <a:lumMod val="60000"/>
                  <a:lumOff val="40000"/>
                </a:schemeClr>
              </a:solidFill>
              <a:ln w="19050">
                <a:solidFill>
                  <a:schemeClr val="tx1"/>
                </a:solidFill>
                <a:miter lim="800000"/>
                <a:headEnd/>
                <a:tailEnd/>
              </a:ln>
            </p:spPr>
            <p:txBody>
              <a:bodyPr/>
              <a:lstStyle/>
              <a:p>
                <a:pPr algn="r"/>
                <a:endParaRPr lang="zh-CN" altLang="en-US" sz="2400">
                  <a:latin typeface="+mn-ea"/>
                </a:endParaRPr>
              </a:p>
            </p:txBody>
          </p:sp>
          <p:sp>
            <p:nvSpPr>
              <p:cNvPr id="31" name="Line 28">
                <a:extLst>
                  <a:ext uri="{FF2B5EF4-FFF2-40B4-BE49-F238E27FC236}">
                    <a16:creationId xmlns:a16="http://schemas.microsoft.com/office/drawing/2014/main" id="{EF2C1B48-81CB-467E-877A-6DCC33C3A696}"/>
                  </a:ext>
                </a:extLst>
              </p:cNvPr>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grpSp>
      </p:grpSp>
    </p:spTree>
    <p:extLst>
      <p:ext uri="{BB962C8B-B14F-4D97-AF65-F5344CB8AC3E}">
        <p14:creationId xmlns:p14="http://schemas.microsoft.com/office/powerpoint/2010/main" val="2292955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易失性半导体存储器 </a:t>
            </a:r>
            <a:r>
              <a:rPr lang="en-US" altLang="zh-CN" dirty="0"/>
              <a:t>VOLATILE</a:t>
            </a:r>
            <a:endParaRPr lang="zh-CN" altLang="en-US" dirty="0"/>
          </a:p>
        </p:txBody>
      </p:sp>
      <p:sp>
        <p:nvSpPr>
          <p:cNvPr id="3" name="内容占位符 2"/>
          <p:cNvSpPr>
            <a:spLocks noGrp="1"/>
          </p:cNvSpPr>
          <p:nvPr>
            <p:ph idx="1"/>
          </p:nvPr>
        </p:nvSpPr>
        <p:spPr/>
        <p:txBody>
          <a:bodyPr/>
          <a:lstStyle/>
          <a:p>
            <a:r>
              <a:rPr lang="en-US" altLang="zh-CN" sz="2100" b="1" dirty="0"/>
              <a:t>DRAM</a:t>
            </a:r>
          </a:p>
          <a:p>
            <a:pPr lvl="1"/>
            <a:r>
              <a:rPr lang="en-US" altLang="zh-CN" sz="2200" dirty="0"/>
              <a:t>FPM DRAM    </a:t>
            </a:r>
            <a:r>
              <a:rPr lang="en-US" altLang="zh-CN" sz="2200" dirty="0">
                <a:solidFill>
                  <a:srgbClr val="0000FF"/>
                </a:solidFill>
              </a:rPr>
              <a:t>(Fast Page Mode RAM)</a:t>
            </a:r>
          </a:p>
          <a:p>
            <a:pPr lvl="1"/>
            <a:r>
              <a:rPr lang="en-US" altLang="zh-CN" sz="2200" dirty="0"/>
              <a:t>EDO DRAM </a:t>
            </a:r>
            <a:r>
              <a:rPr lang="en-US" altLang="zh-CN" sz="2200" dirty="0">
                <a:solidFill>
                  <a:srgbClr val="0000FF"/>
                </a:solidFill>
              </a:rPr>
              <a:t>(Enhanced Data Out DRAM)</a:t>
            </a:r>
          </a:p>
          <a:p>
            <a:pPr lvl="1"/>
            <a:r>
              <a:rPr lang="en-US" altLang="zh-CN" sz="2200" dirty="0"/>
              <a:t>SDRAM       </a:t>
            </a:r>
            <a:r>
              <a:rPr lang="en-US" altLang="zh-CN" sz="2200" dirty="0">
                <a:solidFill>
                  <a:srgbClr val="0000FF"/>
                </a:solidFill>
              </a:rPr>
              <a:t>(Synchronous DRAM)</a:t>
            </a:r>
          </a:p>
          <a:p>
            <a:pPr lvl="2"/>
            <a:r>
              <a:rPr lang="en-US" altLang="zh-CN" sz="1800" dirty="0">
                <a:solidFill>
                  <a:schemeClr val="accent2"/>
                </a:solidFill>
              </a:rPr>
              <a:t>PC66 PC100 PC133    168 pin</a:t>
            </a:r>
          </a:p>
          <a:p>
            <a:pPr lvl="1"/>
            <a:r>
              <a:rPr lang="en-US" altLang="zh-CN" sz="2200" dirty="0"/>
              <a:t>DDR SDRAM </a:t>
            </a:r>
            <a:r>
              <a:rPr lang="en-US" altLang="zh-CN" sz="2200" dirty="0">
                <a:solidFill>
                  <a:srgbClr val="0000FF"/>
                </a:solidFill>
              </a:rPr>
              <a:t>(double data rate synch. DRAM)</a:t>
            </a:r>
          </a:p>
          <a:p>
            <a:pPr lvl="2"/>
            <a:r>
              <a:rPr lang="en-US" altLang="zh-CN" sz="1800" dirty="0">
                <a:solidFill>
                  <a:schemeClr val="accent2"/>
                </a:solidFill>
              </a:rPr>
              <a:t>PC1600  PC2100  PC2700  PC3200  184 pin</a:t>
            </a:r>
          </a:p>
          <a:p>
            <a:pPr lvl="2"/>
            <a:r>
              <a:rPr lang="en-US" altLang="zh-CN" sz="1800" dirty="0">
                <a:solidFill>
                  <a:schemeClr val="accent2"/>
                </a:solidFill>
              </a:rPr>
              <a:t>DDR200 DDR266 DDR333 DDR400  </a:t>
            </a:r>
            <a:r>
              <a:rPr lang="en-US" altLang="zh-CN" sz="1800" dirty="0">
                <a:solidFill>
                  <a:srgbClr val="C00000"/>
                </a:solidFill>
              </a:rPr>
              <a:t>DDR600</a:t>
            </a:r>
          </a:p>
          <a:p>
            <a:pPr lvl="1"/>
            <a:r>
              <a:rPr lang="en-US" altLang="zh-CN" dirty="0"/>
              <a:t>RDRAM (Rambus DRAM)</a:t>
            </a:r>
          </a:p>
          <a:p>
            <a:r>
              <a:rPr lang="en-US" altLang="zh-CN" b="1" dirty="0"/>
              <a:t>SRAM</a:t>
            </a:r>
          </a:p>
          <a:p>
            <a:pPr lvl="1">
              <a:lnSpc>
                <a:spcPct val="110000"/>
              </a:lnSpc>
            </a:pPr>
            <a:endParaRPr lang="en-US" altLang="zh-CN" dirty="0"/>
          </a:p>
          <a:p>
            <a:endParaRPr lang="zh-CN" altLang="en-US" dirty="0"/>
          </a:p>
        </p:txBody>
      </p:sp>
      <p:pic>
        <p:nvPicPr>
          <p:cNvPr id="4" name="Picture 6" descr="image004"/>
          <p:cNvPicPr>
            <a:picLocks noChangeAspect="1" noChangeArrowheads="1"/>
          </p:cNvPicPr>
          <p:nvPr/>
        </p:nvPicPr>
        <p:blipFill>
          <a:blip r:embed="rId2" cstate="print"/>
          <a:srcRect/>
          <a:stretch>
            <a:fillRect/>
          </a:stretch>
        </p:blipFill>
        <p:spPr bwMode="auto">
          <a:xfrm>
            <a:off x="7570732" y="4092876"/>
            <a:ext cx="3783068" cy="2162250"/>
          </a:xfrm>
          <a:prstGeom prst="rect">
            <a:avLst/>
          </a:prstGeom>
          <a:noFill/>
          <a:ln w="9525">
            <a:noFill/>
            <a:miter lim="800000"/>
            <a:headEnd/>
            <a:tailEnd/>
          </a:ln>
        </p:spPr>
      </p:pic>
    </p:spTree>
    <p:extLst>
      <p:ext uri="{BB962C8B-B14F-4D97-AF65-F5344CB8AC3E}">
        <p14:creationId xmlns:p14="http://schemas.microsoft.com/office/powerpoint/2010/main" val="35270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非易失性半导体存储器 </a:t>
            </a:r>
            <a:r>
              <a:rPr lang="en-US" altLang="zh-CN" dirty="0"/>
              <a:t>NON-VOLATILE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ROM       </a:t>
            </a:r>
            <a:r>
              <a:rPr lang="en-US" altLang="zh-CN" dirty="0">
                <a:solidFill>
                  <a:srgbClr val="0000FF"/>
                </a:solidFill>
              </a:rPr>
              <a:t>(read only memory)</a:t>
            </a:r>
            <a:endParaRPr lang="en-US" altLang="zh-CN" dirty="0"/>
          </a:p>
          <a:p>
            <a:r>
              <a:rPr lang="en-US" altLang="zh-CN" dirty="0"/>
              <a:t>PROM     </a:t>
            </a:r>
            <a:r>
              <a:rPr lang="en-US" altLang="zh-CN" dirty="0">
                <a:solidFill>
                  <a:srgbClr val="0000FF"/>
                </a:solidFill>
              </a:rPr>
              <a:t>(Programmable ROM)</a:t>
            </a:r>
          </a:p>
          <a:p>
            <a:r>
              <a:rPr lang="en-US" altLang="zh-CN" dirty="0"/>
              <a:t>EPROM   </a:t>
            </a:r>
            <a:r>
              <a:rPr lang="en-US" altLang="zh-CN" dirty="0">
                <a:solidFill>
                  <a:srgbClr val="0000FF"/>
                </a:solidFill>
              </a:rPr>
              <a:t>(Erasable PROM)</a:t>
            </a:r>
          </a:p>
          <a:p>
            <a:r>
              <a:rPr lang="en-US" altLang="zh-CN" dirty="0"/>
              <a:t>EEPROM  </a:t>
            </a:r>
            <a:r>
              <a:rPr lang="en-US" altLang="zh-CN" dirty="0">
                <a:solidFill>
                  <a:srgbClr val="0000FF"/>
                </a:solidFill>
              </a:rPr>
              <a:t>(Electrically Erasable PROM)</a:t>
            </a:r>
          </a:p>
          <a:p>
            <a:r>
              <a:rPr lang="en-US" altLang="zh-CN" dirty="0"/>
              <a:t>NVRAM   </a:t>
            </a:r>
            <a:r>
              <a:rPr lang="en-US" altLang="zh-CN" dirty="0">
                <a:solidFill>
                  <a:srgbClr val="0000FF"/>
                </a:solidFill>
              </a:rPr>
              <a:t>(Non-</a:t>
            </a:r>
            <a:r>
              <a:rPr lang="en-US" altLang="zh-CN" dirty="0" err="1">
                <a:solidFill>
                  <a:srgbClr val="0000FF"/>
                </a:solidFill>
              </a:rPr>
              <a:t>volatileRAM</a:t>
            </a:r>
            <a:r>
              <a:rPr lang="en-US" altLang="zh-CN" dirty="0">
                <a:solidFill>
                  <a:srgbClr val="0000FF"/>
                </a:solidFill>
              </a:rPr>
              <a:t>)</a:t>
            </a:r>
          </a:p>
          <a:p>
            <a:r>
              <a:rPr lang="en-US" altLang="zh-CN" dirty="0"/>
              <a:t>BRAM     </a:t>
            </a:r>
            <a:r>
              <a:rPr lang="en-US" altLang="zh-CN" dirty="0">
                <a:solidFill>
                  <a:srgbClr val="0000FF"/>
                </a:solidFill>
              </a:rPr>
              <a:t>(Battery-backup RAM)</a:t>
            </a:r>
          </a:p>
          <a:p>
            <a:r>
              <a:rPr lang="en-US" altLang="zh-CN" dirty="0"/>
              <a:t>FERAM   </a:t>
            </a:r>
            <a:r>
              <a:rPr lang="en-US" altLang="zh-CN" dirty="0">
                <a:solidFill>
                  <a:srgbClr val="0000FF"/>
                </a:solidFill>
              </a:rPr>
              <a:t>(</a:t>
            </a:r>
            <a:r>
              <a:rPr lang="en-US" altLang="zh-CN" dirty="0" err="1">
                <a:solidFill>
                  <a:srgbClr val="0000FF"/>
                </a:solidFill>
              </a:rPr>
              <a:t>FerroelectricRAM</a:t>
            </a:r>
            <a:r>
              <a:rPr lang="en-US" altLang="zh-CN" dirty="0">
                <a:solidFill>
                  <a:srgbClr val="0000FF"/>
                </a:solidFill>
              </a:rPr>
              <a:t>)</a:t>
            </a:r>
          </a:p>
          <a:p>
            <a:r>
              <a:rPr lang="en-US" altLang="zh-CN" dirty="0"/>
              <a:t>MRAM    </a:t>
            </a:r>
            <a:r>
              <a:rPr lang="en-US" altLang="zh-CN" dirty="0">
                <a:solidFill>
                  <a:srgbClr val="0000FF"/>
                </a:solidFill>
              </a:rPr>
              <a:t>(</a:t>
            </a:r>
            <a:r>
              <a:rPr lang="en-US" altLang="zh-CN" dirty="0" err="1">
                <a:solidFill>
                  <a:srgbClr val="0000FF"/>
                </a:solidFill>
              </a:rPr>
              <a:t>Magnetoresistive</a:t>
            </a:r>
            <a:r>
              <a:rPr lang="en-US" altLang="zh-CN" dirty="0"/>
              <a:t> </a:t>
            </a:r>
            <a:r>
              <a:rPr lang="en-US" altLang="zh-CN" dirty="0">
                <a:solidFill>
                  <a:srgbClr val="0000FF"/>
                </a:solidFill>
              </a:rPr>
              <a:t>RAM)</a:t>
            </a:r>
          </a:p>
          <a:p>
            <a:r>
              <a:rPr lang="en-US" altLang="zh-CN" dirty="0"/>
              <a:t>PCRAM</a:t>
            </a:r>
            <a:r>
              <a:rPr lang="en-US" altLang="zh-CN" dirty="0">
                <a:solidFill>
                  <a:srgbClr val="0000FF"/>
                </a:solidFill>
              </a:rPr>
              <a:t>   (Phase changed RAM)</a:t>
            </a:r>
          </a:p>
          <a:p>
            <a:endParaRPr lang="zh-CN" altLang="en-US" dirty="0"/>
          </a:p>
        </p:txBody>
      </p:sp>
    </p:spTree>
    <p:extLst>
      <p:ext uri="{BB962C8B-B14F-4D97-AF65-F5344CB8AC3E}">
        <p14:creationId xmlns:p14="http://schemas.microsoft.com/office/powerpoint/2010/main" val="3332240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闪速存储器 </a:t>
            </a:r>
            <a:r>
              <a:rPr lang="en-US" altLang="zh-CN" dirty="0"/>
              <a:t>Flash Memory</a:t>
            </a:r>
            <a:endParaRPr lang="zh-CN" altLang="en-US" dirty="0"/>
          </a:p>
        </p:txBody>
      </p:sp>
      <p:sp>
        <p:nvSpPr>
          <p:cNvPr id="3" name="内容占位符 2"/>
          <p:cNvSpPr>
            <a:spLocks noGrp="1"/>
          </p:cNvSpPr>
          <p:nvPr>
            <p:ph idx="1"/>
          </p:nvPr>
        </p:nvSpPr>
        <p:spPr/>
        <p:txBody>
          <a:bodyPr/>
          <a:lstStyle/>
          <a:p>
            <a:pPr>
              <a:defRPr/>
            </a:pPr>
            <a:r>
              <a:rPr lang="zh-CN" altLang="en-US" dirty="0"/>
              <a:t>在不加电时仍可长期保持信息</a:t>
            </a:r>
            <a:endParaRPr lang="en-US" altLang="zh-CN" dirty="0"/>
          </a:p>
          <a:p>
            <a:pPr>
              <a:defRPr/>
            </a:pPr>
            <a:r>
              <a:rPr lang="zh-CN" altLang="en-US" dirty="0"/>
              <a:t>本质上属于</a:t>
            </a:r>
            <a:r>
              <a:rPr lang="en-US" altLang="zh-CN" dirty="0"/>
              <a:t>EEPROM</a:t>
            </a:r>
            <a:r>
              <a:rPr lang="zh-CN" altLang="en-US" dirty="0"/>
              <a:t>，存储速度快</a:t>
            </a:r>
            <a:endParaRPr lang="en-US" altLang="zh-CN" dirty="0"/>
          </a:p>
          <a:p>
            <a:pPr>
              <a:defRPr/>
            </a:pPr>
            <a:r>
              <a:rPr lang="zh-CN" altLang="en-US" dirty="0"/>
              <a:t>易于擦除和重写，功耗很小</a:t>
            </a:r>
          </a:p>
          <a:p>
            <a:pPr>
              <a:defRPr/>
            </a:pPr>
            <a:r>
              <a:rPr lang="zh-CN" altLang="en-US" dirty="0"/>
              <a:t>存放</a:t>
            </a:r>
            <a:r>
              <a:rPr lang="en-US" altLang="zh-CN" dirty="0"/>
              <a:t>BIOS</a:t>
            </a:r>
            <a:r>
              <a:rPr lang="zh-CN" altLang="en-US" dirty="0"/>
              <a:t>，升级方便，</a:t>
            </a:r>
            <a:r>
              <a:rPr lang="en-US" altLang="zh-CN" dirty="0"/>
              <a:t>CIH</a:t>
            </a:r>
            <a:r>
              <a:rPr lang="zh-CN" altLang="en-US" dirty="0"/>
              <a:t>病毒</a:t>
            </a:r>
            <a:endParaRPr lang="en-US" altLang="zh-CN" dirty="0"/>
          </a:p>
          <a:p>
            <a:pPr>
              <a:defRPr/>
            </a:pPr>
            <a:r>
              <a:rPr lang="en-US" altLang="zh-CN" dirty="0"/>
              <a:t>NOR &amp; NAND  FLASH</a:t>
            </a:r>
          </a:p>
          <a:p>
            <a:pPr marL="0" indent="0">
              <a:buNone/>
              <a:defRPr/>
            </a:pPr>
            <a:endParaRPr lang="en-US" altLang="zh-CN" dirty="0"/>
          </a:p>
          <a:p>
            <a:endParaRPr lang="zh-CN" altLang="en-US" dirty="0"/>
          </a:p>
        </p:txBody>
      </p:sp>
      <p:pic>
        <p:nvPicPr>
          <p:cNvPr id="6" name="Picture 8" descr="Card_sum_sm"/>
          <p:cNvPicPr>
            <a:picLocks noChangeAspect="1" noChangeArrowheads="1"/>
          </p:cNvPicPr>
          <p:nvPr/>
        </p:nvPicPr>
        <p:blipFill>
          <a:blip r:embed="rId2" cstate="print"/>
          <a:srcRect/>
          <a:stretch>
            <a:fillRect/>
          </a:stretch>
        </p:blipFill>
        <p:spPr bwMode="auto">
          <a:xfrm>
            <a:off x="9731687" y="4351839"/>
            <a:ext cx="1655762" cy="2016125"/>
          </a:xfrm>
          <a:prstGeom prst="rect">
            <a:avLst/>
          </a:prstGeom>
          <a:noFill/>
          <a:ln w="9525">
            <a:noFill/>
            <a:miter lim="800000"/>
            <a:headEnd/>
            <a:tailEnd/>
          </a:ln>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13674" b="13178"/>
          <a:stretch/>
        </p:blipFill>
        <p:spPr>
          <a:xfrm>
            <a:off x="6909193" y="3991975"/>
            <a:ext cx="2857495" cy="209020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908" y="2620314"/>
            <a:ext cx="1803400" cy="1803400"/>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t="24074"/>
          <a:stretch/>
        </p:blipFill>
        <p:spPr>
          <a:xfrm>
            <a:off x="5863990" y="5153412"/>
            <a:ext cx="1550949" cy="1177572"/>
          </a:xfrm>
          <a:prstGeom prst="rect">
            <a:avLst/>
          </a:prstGeom>
        </p:spPr>
      </p:pic>
    </p:spTree>
    <p:extLst>
      <p:ext uri="{BB962C8B-B14F-4D97-AF65-F5344CB8AC3E}">
        <p14:creationId xmlns:p14="http://schemas.microsoft.com/office/powerpoint/2010/main" val="2851978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MRAM  </a:t>
            </a:r>
            <a:r>
              <a:rPr lang="en-US" altLang="zh-CN" dirty="0">
                <a:solidFill>
                  <a:srgbClr val="C00000"/>
                </a:solidFill>
                <a:effectLst/>
              </a:rPr>
              <a:t>(Magneto resistive RAM)</a:t>
            </a:r>
            <a:endParaRPr lang="zh-CN" altLang="en-US" dirty="0">
              <a:solidFill>
                <a:srgbClr val="C00000"/>
              </a:solidFill>
              <a:effectLst/>
            </a:endParaRPr>
          </a:p>
        </p:txBody>
      </p:sp>
      <p:sp>
        <p:nvSpPr>
          <p:cNvPr id="3" name="内容占位符 2"/>
          <p:cNvSpPr>
            <a:spLocks noGrp="1"/>
          </p:cNvSpPr>
          <p:nvPr>
            <p:ph idx="1"/>
          </p:nvPr>
        </p:nvSpPr>
        <p:spPr/>
        <p:txBody>
          <a:bodyPr/>
          <a:lstStyle/>
          <a:p>
            <a:r>
              <a:rPr lang="en-US" altLang="zh-CN" dirty="0"/>
              <a:t>MRAM</a:t>
            </a:r>
            <a:r>
              <a:rPr lang="zh-CN" altLang="en-US" dirty="0"/>
              <a:t>的主要技术特点就是使用</a:t>
            </a:r>
            <a:r>
              <a:rPr lang="en-US" altLang="zh-CN" dirty="0"/>
              <a:t>TMR</a:t>
            </a:r>
            <a:r>
              <a:rPr lang="zh-CN" altLang="en-US" dirty="0"/>
              <a:t>（隧道型磁电阻）磁性体单元来存储数据</a:t>
            </a:r>
          </a:p>
          <a:p>
            <a:r>
              <a:rPr lang="zh-CN" altLang="en-US" dirty="0"/>
              <a:t>利用电阻随磁化方向而变化的原理记录数据，并通过隧道效应扩大电阻值的差别</a:t>
            </a:r>
          </a:p>
          <a:p>
            <a:r>
              <a:rPr lang="zh-CN" altLang="en-US" dirty="0"/>
              <a:t>耗电量低，且可高速写入和读取。擦写次数无限制</a:t>
            </a:r>
          </a:p>
          <a:p>
            <a:r>
              <a:rPr lang="en-US" altLang="zh-CN" dirty="0"/>
              <a:t>TMR</a:t>
            </a:r>
            <a:r>
              <a:rPr lang="zh-CN" altLang="en-US" dirty="0"/>
              <a:t>技术也有可能用于未来硬盘的磁头 </a:t>
            </a:r>
          </a:p>
          <a:p>
            <a:endParaRPr lang="zh-CN" altLang="en-US" dirty="0"/>
          </a:p>
        </p:txBody>
      </p:sp>
    </p:spTree>
    <p:extLst>
      <p:ext uri="{BB962C8B-B14F-4D97-AF65-F5344CB8AC3E}">
        <p14:creationId xmlns:p14="http://schemas.microsoft.com/office/powerpoint/2010/main" val="2726394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r>
              <a:rPr lang="en-US" altLang="zh-CN" dirty="0"/>
              <a:t>MRAM  </a:t>
            </a:r>
            <a:r>
              <a:rPr lang="en-US" altLang="zh-CN" dirty="0">
                <a:solidFill>
                  <a:srgbClr val="C00000"/>
                </a:solidFill>
                <a:effectLst/>
              </a:rPr>
              <a:t>(Magneto resistive RAM)</a:t>
            </a:r>
            <a:endParaRPr lang="en-US" altLang="zh-CN" i="1" dirty="0"/>
          </a:p>
        </p:txBody>
      </p:sp>
      <p:sp>
        <p:nvSpPr>
          <p:cNvPr id="158722" name="Rectangle 18"/>
          <p:cNvSpPr>
            <a:spLocks noChangeArrowheads="1"/>
          </p:cNvSpPr>
          <p:nvPr/>
        </p:nvSpPr>
        <p:spPr bwMode="auto">
          <a:xfrm>
            <a:off x="7513058" y="8713679"/>
            <a:ext cx="184731" cy="646331"/>
          </a:xfrm>
          <a:prstGeom prst="rect">
            <a:avLst/>
          </a:prstGeom>
          <a:noFill/>
          <a:ln w="9525">
            <a:noFill/>
            <a:miter lim="800000"/>
            <a:headEnd/>
            <a:tailEnd/>
          </a:ln>
        </p:spPr>
        <p:txBody>
          <a:bodyPr wrap="none" anchor="ctr">
            <a:spAutoFit/>
          </a:bodyPr>
          <a:lstStyle/>
          <a:p>
            <a:pPr algn="r"/>
            <a:r>
              <a:rPr lang="en-US" altLang="zh-CN" sz="900">
                <a:latin typeface="Verdana" pitchFamily="34" charset="0"/>
              </a:rPr>
              <a:t/>
            </a:r>
            <a:br>
              <a:rPr lang="en-US" altLang="zh-CN" sz="900">
                <a:latin typeface="Verdana" pitchFamily="34" charset="0"/>
              </a:rPr>
            </a:br>
            <a:r>
              <a:rPr lang="en-US" altLang="zh-CN" sz="900">
                <a:latin typeface="Verdana" pitchFamily="34" charset="0"/>
              </a:rPr>
              <a:t/>
            </a:r>
            <a:br>
              <a:rPr lang="en-US" altLang="zh-CN" sz="900">
                <a:latin typeface="Verdana" pitchFamily="34" charset="0"/>
              </a:rPr>
            </a:br>
            <a:endParaRPr lang="en-US" altLang="zh-CN">
              <a:ea typeface="宋体" charset="-122"/>
            </a:endParaRPr>
          </a:p>
        </p:txBody>
      </p:sp>
      <p:pic>
        <p:nvPicPr>
          <p:cNvPr id="1231914" name="Picture 4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18892" y="3503062"/>
            <a:ext cx="4200525" cy="2262188"/>
          </a:xfrm>
          <a:prstGeom prst="rect">
            <a:avLst/>
          </a:prstGeom>
          <a:noFill/>
          <a:ln w="9525">
            <a:noFill/>
            <a:miter lim="800000"/>
            <a:headEnd/>
            <a:tailEnd/>
          </a:ln>
        </p:spPr>
      </p:pic>
      <p:pic>
        <p:nvPicPr>
          <p:cNvPr id="1231916" name="Picture 4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2215956" y="1261551"/>
            <a:ext cx="4184650" cy="2065337"/>
          </a:xfrm>
          <a:prstGeom prst="rect">
            <a:avLst/>
          </a:prstGeom>
          <a:noFill/>
          <a:ln w="9525">
            <a:noFill/>
            <a:miter lim="800000"/>
            <a:headEnd/>
            <a:tailEnd/>
          </a:ln>
        </p:spPr>
      </p:pic>
      <p:grpSp>
        <p:nvGrpSpPr>
          <p:cNvPr id="5" name="组合 4"/>
          <p:cNvGrpSpPr/>
          <p:nvPr/>
        </p:nvGrpSpPr>
        <p:grpSpPr>
          <a:xfrm>
            <a:off x="7305902" y="3326888"/>
            <a:ext cx="4008951" cy="2352384"/>
            <a:chOff x="7837747" y="3675192"/>
            <a:chExt cx="4008951" cy="2352384"/>
          </a:xfrm>
        </p:grpSpPr>
        <p:sp>
          <p:nvSpPr>
            <p:cNvPr id="3" name="圆角矩形 2"/>
            <p:cNvSpPr/>
            <p:nvPr/>
          </p:nvSpPr>
          <p:spPr>
            <a:xfrm>
              <a:off x="7837747" y="3675192"/>
              <a:ext cx="4008951" cy="2352384"/>
            </a:xfrm>
            <a:prstGeom prst="roundRect">
              <a:avLst>
                <a:gd name="adj" fmla="val 3362"/>
              </a:avLst>
            </a:prstGeom>
            <a:solidFill>
              <a:srgbClr val="99FF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17153" y="3735281"/>
              <a:ext cx="3026228" cy="2160591"/>
            </a:xfrm>
            <a:prstGeom prst="rect">
              <a:avLst/>
            </a:prstGeom>
            <a:ln>
              <a:noFill/>
            </a:ln>
          </p:spPr>
          <p:txBody>
            <a:bodyPr wrap="square">
              <a:spAutoFit/>
            </a:bodyPr>
            <a:lstStyle/>
            <a:p>
              <a:pPr>
                <a:lnSpc>
                  <a:spcPct val="120000"/>
                </a:lnSpc>
                <a:spcBef>
                  <a:spcPct val="20000"/>
                </a:spcBef>
                <a:buClr>
                  <a:schemeClr val="accent2"/>
                </a:buClr>
                <a:buFont typeface="Wingdings" pitchFamily="2" charset="2"/>
                <a:buNone/>
              </a:pPr>
              <a:r>
                <a:rPr lang="en-US" altLang="zh-CN" sz="2800" b="1" dirty="0">
                  <a:solidFill>
                    <a:srgbClr val="0000FF"/>
                  </a:solidFill>
                  <a:latin typeface="+mn-ea"/>
                </a:rPr>
                <a:t>MRAM</a:t>
              </a:r>
              <a:r>
                <a:rPr lang="zh-CN" altLang="en-US" sz="2800" b="1" dirty="0">
                  <a:solidFill>
                    <a:srgbClr val="0000FF"/>
                  </a:solidFill>
                  <a:latin typeface="+mn-ea"/>
                </a:rPr>
                <a:t>的目标</a:t>
              </a:r>
            </a:p>
            <a:p>
              <a:pPr>
                <a:lnSpc>
                  <a:spcPct val="120000"/>
                </a:lnSpc>
                <a:spcBef>
                  <a:spcPct val="20000"/>
                </a:spcBef>
                <a:buClr>
                  <a:schemeClr val="accent2"/>
                </a:buClr>
                <a:buFont typeface="Wingdings" pitchFamily="2" charset="2"/>
                <a:buNone/>
              </a:pPr>
              <a:r>
                <a:rPr lang="en-US" altLang="zh-CN" sz="2400" dirty="0">
                  <a:solidFill>
                    <a:srgbClr val="C00000"/>
                  </a:solidFill>
                  <a:latin typeface="+mn-ea"/>
                </a:rPr>
                <a:t>DRAM</a:t>
              </a:r>
              <a:r>
                <a:rPr lang="zh-CN" altLang="en-US" sz="2400" dirty="0">
                  <a:solidFill>
                    <a:srgbClr val="C00000"/>
                  </a:solidFill>
                  <a:latin typeface="+mn-ea"/>
                </a:rPr>
                <a:t>一样的高容量</a:t>
              </a:r>
            </a:p>
            <a:p>
              <a:pPr>
                <a:lnSpc>
                  <a:spcPct val="120000"/>
                </a:lnSpc>
                <a:spcBef>
                  <a:spcPct val="20000"/>
                </a:spcBef>
                <a:buClr>
                  <a:schemeClr val="accent2"/>
                </a:buClr>
                <a:buFont typeface="Wingdings" pitchFamily="2" charset="2"/>
                <a:buNone/>
              </a:pPr>
              <a:r>
                <a:rPr lang="en-US" altLang="zh-CN" sz="2400" dirty="0">
                  <a:solidFill>
                    <a:srgbClr val="C00000"/>
                  </a:solidFill>
                  <a:latin typeface="+mn-ea"/>
                </a:rPr>
                <a:t>SRAM</a:t>
              </a:r>
              <a:r>
                <a:rPr lang="zh-CN" altLang="en-US" sz="2400" dirty="0">
                  <a:solidFill>
                    <a:srgbClr val="C00000"/>
                  </a:solidFill>
                  <a:latin typeface="+mn-ea"/>
                </a:rPr>
                <a:t>一样的高速度</a:t>
              </a:r>
            </a:p>
            <a:p>
              <a:pPr>
                <a:lnSpc>
                  <a:spcPct val="120000"/>
                </a:lnSpc>
                <a:spcBef>
                  <a:spcPct val="20000"/>
                </a:spcBef>
                <a:buClr>
                  <a:schemeClr val="accent2"/>
                </a:buClr>
                <a:buFont typeface="Wingdings" pitchFamily="2" charset="2"/>
                <a:buNone/>
              </a:pPr>
              <a:r>
                <a:rPr lang="zh-CN" altLang="en-US" sz="2400" dirty="0">
                  <a:solidFill>
                    <a:srgbClr val="C00000"/>
                  </a:solidFill>
                  <a:latin typeface="+mn-ea"/>
                </a:rPr>
                <a:t>非易失性存储</a:t>
              </a:r>
            </a:p>
          </p:txBody>
        </p:sp>
      </p:grpSp>
    </p:spTree>
    <p:extLst>
      <p:ext uri="{BB962C8B-B14F-4D97-AF65-F5344CB8AC3E}">
        <p14:creationId xmlns:p14="http://schemas.microsoft.com/office/powerpoint/2010/main" val="3751004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a:t>半导体存储器对比</a:t>
            </a:r>
          </a:p>
        </p:txBody>
      </p:sp>
      <p:grpSp>
        <p:nvGrpSpPr>
          <p:cNvPr id="159746" name="组合 39"/>
          <p:cNvGrpSpPr>
            <a:grpSpLocks/>
          </p:cNvGrpSpPr>
          <p:nvPr/>
        </p:nvGrpSpPr>
        <p:grpSpPr bwMode="auto">
          <a:xfrm>
            <a:off x="1932500" y="1474983"/>
            <a:ext cx="8517286" cy="439737"/>
            <a:chOff x="1135336" y="1484784"/>
            <a:chExt cx="7317356" cy="438919"/>
          </a:xfrm>
          <a:solidFill>
            <a:schemeClr val="accent1">
              <a:lumMod val="40000"/>
              <a:lumOff val="60000"/>
            </a:schemeClr>
          </a:solidFill>
          <a:effectLst>
            <a:outerShdw blurRad="50800" dist="38100" dir="5400000" algn="t" rotWithShape="0">
              <a:prstClr val="black">
                <a:alpha val="40000"/>
              </a:prstClr>
            </a:outerShdw>
          </a:effectLst>
        </p:grpSpPr>
        <p:sp>
          <p:nvSpPr>
            <p:cNvPr id="5" name="Text Box 29"/>
            <p:cNvSpPr txBox="1">
              <a:spLocks noChangeArrowheads="1"/>
            </p:cNvSpPr>
            <p:nvPr/>
          </p:nvSpPr>
          <p:spPr bwMode="auto">
            <a:xfrm>
              <a:off x="1135336"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SRAM</a:t>
              </a:r>
            </a:p>
          </p:txBody>
        </p:sp>
        <p:sp>
          <p:nvSpPr>
            <p:cNvPr id="6" name="Text Box 29"/>
            <p:cNvSpPr txBox="1">
              <a:spLocks noChangeArrowheads="1"/>
            </p:cNvSpPr>
            <p:nvPr/>
          </p:nvSpPr>
          <p:spPr bwMode="auto">
            <a:xfrm>
              <a:off x="2391820"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DRAM</a:t>
              </a:r>
            </a:p>
          </p:txBody>
        </p:sp>
        <p:sp>
          <p:nvSpPr>
            <p:cNvPr id="7" name="Text Box 29"/>
            <p:cNvSpPr txBox="1">
              <a:spLocks noChangeArrowheads="1"/>
            </p:cNvSpPr>
            <p:nvPr/>
          </p:nvSpPr>
          <p:spPr bwMode="auto">
            <a:xfrm>
              <a:off x="3648303"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ROM</a:t>
              </a:r>
            </a:p>
          </p:txBody>
        </p:sp>
        <p:sp>
          <p:nvSpPr>
            <p:cNvPr id="8" name="Text Box 29"/>
            <p:cNvSpPr txBox="1">
              <a:spLocks noChangeArrowheads="1"/>
            </p:cNvSpPr>
            <p:nvPr/>
          </p:nvSpPr>
          <p:spPr bwMode="auto">
            <a:xfrm>
              <a:off x="4904787"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PROM</a:t>
              </a:r>
            </a:p>
          </p:txBody>
        </p:sp>
        <p:sp>
          <p:nvSpPr>
            <p:cNvPr id="9" name="Text Box 29"/>
            <p:cNvSpPr txBox="1">
              <a:spLocks noChangeArrowheads="1"/>
            </p:cNvSpPr>
            <p:nvPr/>
          </p:nvSpPr>
          <p:spPr bwMode="auto">
            <a:xfrm>
              <a:off x="6161271"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EPROM</a:t>
              </a:r>
            </a:p>
          </p:txBody>
        </p:sp>
        <p:sp>
          <p:nvSpPr>
            <p:cNvPr id="10" name="Text Box 29"/>
            <p:cNvSpPr txBox="1">
              <a:spLocks noChangeArrowheads="1"/>
            </p:cNvSpPr>
            <p:nvPr/>
          </p:nvSpPr>
          <p:spPr bwMode="auto">
            <a:xfrm>
              <a:off x="7417753" y="1484784"/>
              <a:ext cx="1034939" cy="438919"/>
            </a:xfrm>
            <a:prstGeom prst="rect">
              <a:avLst/>
            </a:prstGeom>
            <a:grpFill/>
            <a:ln>
              <a:solidFill>
                <a:schemeClr val="tx1"/>
              </a:solidFill>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EEPROM</a:t>
              </a:r>
            </a:p>
          </p:txBody>
        </p:sp>
      </p:grpSp>
      <p:sp>
        <p:nvSpPr>
          <p:cNvPr id="12" name="Text Box 29"/>
          <p:cNvSpPr txBox="1">
            <a:spLocks noChangeArrowheads="1"/>
          </p:cNvSpPr>
          <p:nvPr/>
        </p:nvSpPr>
        <p:spPr bwMode="auto">
          <a:xfrm>
            <a:off x="1932506" y="2130619"/>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MOS</a:t>
            </a:r>
            <a:r>
              <a:rPr lang="zh-CN" altLang="en-US" sz="1600" dirty="0">
                <a:solidFill>
                  <a:schemeClr val="tx1"/>
                </a:solidFill>
                <a:latin typeface="+mn-ea"/>
              </a:rPr>
              <a:t>管</a:t>
            </a:r>
            <a:endParaRPr lang="en-US" altLang="zh-CN" sz="1600" dirty="0">
              <a:solidFill>
                <a:schemeClr val="tx1"/>
              </a:solidFill>
              <a:latin typeface="+mn-ea"/>
            </a:endParaRPr>
          </a:p>
        </p:txBody>
      </p:sp>
      <p:sp>
        <p:nvSpPr>
          <p:cNvPr id="13" name="Text Box 29"/>
          <p:cNvSpPr txBox="1">
            <a:spLocks noChangeArrowheads="1"/>
          </p:cNvSpPr>
          <p:nvPr/>
        </p:nvSpPr>
        <p:spPr bwMode="auto">
          <a:xfrm>
            <a:off x="3396083" y="2130619"/>
            <a:ext cx="1202806"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电容</a:t>
            </a:r>
            <a:endParaRPr lang="en-US" altLang="zh-CN" sz="1600" dirty="0">
              <a:solidFill>
                <a:schemeClr val="tx1"/>
              </a:solidFill>
              <a:latin typeface="+mn-ea"/>
            </a:endParaRPr>
          </a:p>
        </p:txBody>
      </p:sp>
      <p:sp>
        <p:nvSpPr>
          <p:cNvPr id="14" name="Text Box 29"/>
          <p:cNvSpPr txBox="1">
            <a:spLocks noChangeArrowheads="1"/>
          </p:cNvSpPr>
          <p:nvPr/>
        </p:nvSpPr>
        <p:spPr bwMode="auto">
          <a:xfrm>
            <a:off x="4858065" y="2130619"/>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开关</a:t>
            </a:r>
            <a:endParaRPr lang="en-US" altLang="zh-CN" sz="1600" dirty="0">
              <a:solidFill>
                <a:schemeClr val="tx1"/>
              </a:solidFill>
              <a:latin typeface="+mn-ea"/>
            </a:endParaRPr>
          </a:p>
        </p:txBody>
      </p:sp>
      <p:sp>
        <p:nvSpPr>
          <p:cNvPr id="15" name="Text Box 29"/>
          <p:cNvSpPr txBox="1">
            <a:spLocks noChangeArrowheads="1"/>
          </p:cNvSpPr>
          <p:nvPr/>
        </p:nvSpPr>
        <p:spPr bwMode="auto">
          <a:xfrm>
            <a:off x="6312314" y="2130619"/>
            <a:ext cx="1202805"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熔丝</a:t>
            </a:r>
            <a:endParaRPr lang="en-US" altLang="zh-CN" sz="1600" dirty="0">
              <a:solidFill>
                <a:schemeClr val="tx1"/>
              </a:solidFill>
              <a:latin typeface="+mn-ea"/>
            </a:endParaRPr>
          </a:p>
        </p:txBody>
      </p:sp>
      <p:sp>
        <p:nvSpPr>
          <p:cNvPr id="16" name="Text Box 29"/>
          <p:cNvSpPr txBox="1">
            <a:spLocks noChangeArrowheads="1"/>
          </p:cNvSpPr>
          <p:nvPr/>
        </p:nvSpPr>
        <p:spPr bwMode="auto">
          <a:xfrm>
            <a:off x="7783637" y="2130619"/>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7" name="Text Box 29"/>
          <p:cNvSpPr txBox="1">
            <a:spLocks noChangeArrowheads="1"/>
          </p:cNvSpPr>
          <p:nvPr/>
        </p:nvSpPr>
        <p:spPr bwMode="auto">
          <a:xfrm>
            <a:off x="9245626" y="2130619"/>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8" name="Text Box 29"/>
          <p:cNvSpPr txBox="1">
            <a:spLocks noChangeArrowheads="1"/>
          </p:cNvSpPr>
          <p:nvPr/>
        </p:nvSpPr>
        <p:spPr bwMode="auto">
          <a:xfrm>
            <a:off x="1932506" y="2823828"/>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快</a:t>
            </a:r>
            <a:endParaRPr lang="en-US" altLang="zh-CN" sz="1600" dirty="0">
              <a:solidFill>
                <a:schemeClr val="tx1"/>
              </a:solidFill>
              <a:latin typeface="+mn-ea"/>
            </a:endParaRPr>
          </a:p>
        </p:txBody>
      </p:sp>
      <p:sp>
        <p:nvSpPr>
          <p:cNvPr id="19" name="Text Box 29"/>
          <p:cNvSpPr txBox="1">
            <a:spLocks noChangeArrowheads="1"/>
          </p:cNvSpPr>
          <p:nvPr/>
        </p:nvSpPr>
        <p:spPr bwMode="auto">
          <a:xfrm>
            <a:off x="3396083" y="2823828"/>
            <a:ext cx="1202806"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慢</a:t>
            </a:r>
            <a:endParaRPr lang="en-US" altLang="zh-CN" sz="1600" dirty="0">
              <a:solidFill>
                <a:schemeClr val="tx1"/>
              </a:solidFill>
              <a:latin typeface="+mn-ea"/>
            </a:endParaRPr>
          </a:p>
        </p:txBody>
      </p:sp>
      <p:sp>
        <p:nvSpPr>
          <p:cNvPr id="20" name="Text Box 29"/>
          <p:cNvSpPr txBox="1">
            <a:spLocks noChangeArrowheads="1"/>
          </p:cNvSpPr>
          <p:nvPr/>
        </p:nvSpPr>
        <p:spPr bwMode="auto">
          <a:xfrm>
            <a:off x="4867407" y="2823828"/>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只读</a:t>
            </a:r>
            <a:endParaRPr lang="en-US" altLang="zh-CN" sz="1600" dirty="0">
              <a:solidFill>
                <a:schemeClr val="tx1"/>
              </a:solidFill>
              <a:latin typeface="+mn-ea"/>
            </a:endParaRPr>
          </a:p>
        </p:txBody>
      </p:sp>
      <p:sp>
        <p:nvSpPr>
          <p:cNvPr id="21" name="Text Box 29"/>
          <p:cNvSpPr txBox="1">
            <a:spLocks noChangeArrowheads="1"/>
          </p:cNvSpPr>
          <p:nvPr/>
        </p:nvSpPr>
        <p:spPr bwMode="auto">
          <a:xfrm>
            <a:off x="6321929" y="2823828"/>
            <a:ext cx="1202805"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写一次</a:t>
            </a:r>
            <a:endParaRPr lang="en-US" altLang="zh-CN" sz="1600" dirty="0">
              <a:solidFill>
                <a:schemeClr val="tx1"/>
              </a:solidFill>
              <a:latin typeface="+mn-ea"/>
            </a:endParaRPr>
          </a:p>
        </p:txBody>
      </p:sp>
      <p:sp>
        <p:nvSpPr>
          <p:cNvPr id="22" name="Text Box 29"/>
          <p:cNvSpPr txBox="1">
            <a:spLocks noChangeArrowheads="1"/>
          </p:cNvSpPr>
          <p:nvPr/>
        </p:nvSpPr>
        <p:spPr bwMode="auto">
          <a:xfrm>
            <a:off x="7772455" y="2823828"/>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3" name="Text Box 29"/>
          <p:cNvSpPr txBox="1">
            <a:spLocks noChangeArrowheads="1"/>
          </p:cNvSpPr>
          <p:nvPr/>
        </p:nvSpPr>
        <p:spPr bwMode="auto">
          <a:xfrm>
            <a:off x="9245133" y="2823828"/>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4" name="Text Box 29"/>
          <p:cNvSpPr txBox="1">
            <a:spLocks noChangeArrowheads="1"/>
          </p:cNvSpPr>
          <p:nvPr/>
        </p:nvSpPr>
        <p:spPr bwMode="auto">
          <a:xfrm>
            <a:off x="1932506" y="3517037"/>
            <a:ext cx="1204653" cy="439737"/>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6MOS </a:t>
            </a:r>
          </a:p>
        </p:txBody>
      </p:sp>
      <p:sp>
        <p:nvSpPr>
          <p:cNvPr id="25" name="Text Box 29"/>
          <p:cNvSpPr txBox="1">
            <a:spLocks noChangeArrowheads="1"/>
          </p:cNvSpPr>
          <p:nvPr/>
        </p:nvSpPr>
        <p:spPr bwMode="auto">
          <a:xfrm>
            <a:off x="3396083" y="3517037"/>
            <a:ext cx="1202806" cy="439737"/>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1MOS+1C</a:t>
            </a:r>
          </a:p>
        </p:txBody>
      </p:sp>
      <p:sp>
        <p:nvSpPr>
          <p:cNvPr id="28" name="Text Box 29"/>
          <p:cNvSpPr txBox="1">
            <a:spLocks noChangeArrowheads="1"/>
          </p:cNvSpPr>
          <p:nvPr/>
        </p:nvSpPr>
        <p:spPr bwMode="auto">
          <a:xfrm>
            <a:off x="7783144" y="3517037"/>
            <a:ext cx="1204653" cy="439737"/>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紫外线擦</a:t>
            </a:r>
            <a:endParaRPr lang="en-US" altLang="zh-CN" sz="1600" dirty="0">
              <a:solidFill>
                <a:schemeClr val="tx1"/>
              </a:solidFill>
              <a:latin typeface="+mn-ea"/>
            </a:endParaRPr>
          </a:p>
        </p:txBody>
      </p:sp>
      <p:sp>
        <p:nvSpPr>
          <p:cNvPr id="29" name="Text Box 29"/>
          <p:cNvSpPr txBox="1">
            <a:spLocks noChangeArrowheads="1"/>
          </p:cNvSpPr>
          <p:nvPr/>
        </p:nvSpPr>
        <p:spPr bwMode="auto">
          <a:xfrm>
            <a:off x="9245133" y="3517037"/>
            <a:ext cx="1204653" cy="439737"/>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控制栅极</a:t>
            </a:r>
            <a:endParaRPr lang="en-US" altLang="zh-CN" sz="1600" dirty="0">
              <a:solidFill>
                <a:schemeClr val="tx1"/>
              </a:solidFill>
              <a:latin typeface="+mn-ea"/>
            </a:endParaRPr>
          </a:p>
        </p:txBody>
      </p:sp>
      <p:sp>
        <p:nvSpPr>
          <p:cNvPr id="30" name="Text Box 29"/>
          <p:cNvSpPr txBox="1">
            <a:spLocks noChangeArrowheads="1"/>
          </p:cNvSpPr>
          <p:nvPr/>
        </p:nvSpPr>
        <p:spPr bwMode="auto">
          <a:xfrm>
            <a:off x="1932506" y="4211832"/>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功耗高</a:t>
            </a:r>
            <a:endParaRPr lang="en-US" altLang="zh-CN" sz="1600" dirty="0">
              <a:solidFill>
                <a:schemeClr val="tx1"/>
              </a:solidFill>
              <a:latin typeface="+mn-ea"/>
            </a:endParaRPr>
          </a:p>
        </p:txBody>
      </p:sp>
      <p:sp>
        <p:nvSpPr>
          <p:cNvPr id="31" name="Text Box 29"/>
          <p:cNvSpPr txBox="1">
            <a:spLocks noChangeArrowheads="1"/>
          </p:cNvSpPr>
          <p:nvPr/>
        </p:nvSpPr>
        <p:spPr bwMode="auto">
          <a:xfrm>
            <a:off x="3396083" y="4211832"/>
            <a:ext cx="1202806"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价格便宜</a:t>
            </a:r>
            <a:endParaRPr lang="en-US" altLang="zh-CN" sz="1600" dirty="0">
              <a:solidFill>
                <a:schemeClr val="tx1"/>
              </a:solidFill>
              <a:latin typeface="+mn-ea"/>
            </a:endParaRPr>
          </a:p>
        </p:txBody>
      </p:sp>
      <p:sp>
        <p:nvSpPr>
          <p:cNvPr id="34" name="Text Box 29"/>
          <p:cNvSpPr txBox="1">
            <a:spLocks noChangeArrowheads="1"/>
          </p:cNvSpPr>
          <p:nvPr/>
        </p:nvSpPr>
        <p:spPr bwMode="auto">
          <a:xfrm>
            <a:off x="7783144" y="4211832"/>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离线擦除</a:t>
            </a:r>
            <a:endParaRPr lang="en-US" altLang="zh-CN" sz="1600" dirty="0">
              <a:solidFill>
                <a:schemeClr val="tx1"/>
              </a:solidFill>
              <a:latin typeface="+mn-ea"/>
            </a:endParaRPr>
          </a:p>
        </p:txBody>
      </p:sp>
      <p:sp>
        <p:nvSpPr>
          <p:cNvPr id="35" name="Text Box 29"/>
          <p:cNvSpPr txBox="1">
            <a:spLocks noChangeArrowheads="1"/>
          </p:cNvSpPr>
          <p:nvPr/>
        </p:nvSpPr>
        <p:spPr bwMode="auto">
          <a:xfrm>
            <a:off x="9245133" y="4211832"/>
            <a:ext cx="1204653" cy="438150"/>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在线电擦</a:t>
            </a:r>
            <a:endParaRPr lang="en-US" altLang="zh-CN" sz="1600" dirty="0">
              <a:solidFill>
                <a:schemeClr val="tx1"/>
              </a:solidFill>
              <a:latin typeface="+mn-ea"/>
            </a:endParaRPr>
          </a:p>
        </p:txBody>
      </p:sp>
      <p:sp>
        <p:nvSpPr>
          <p:cNvPr id="36" name="Text Box 29"/>
          <p:cNvSpPr txBox="1">
            <a:spLocks noChangeArrowheads="1"/>
          </p:cNvSpPr>
          <p:nvPr/>
        </p:nvSpPr>
        <p:spPr bwMode="auto">
          <a:xfrm>
            <a:off x="3396083" y="4905957"/>
            <a:ext cx="1204653" cy="439738"/>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动态刷新</a:t>
            </a:r>
            <a:endParaRPr lang="en-US" altLang="zh-CN" sz="1600" dirty="0">
              <a:solidFill>
                <a:schemeClr val="tx1"/>
              </a:solidFill>
              <a:latin typeface="+mn-ea"/>
            </a:endParaRPr>
          </a:p>
        </p:txBody>
      </p:sp>
      <p:sp>
        <p:nvSpPr>
          <p:cNvPr id="37" name="Text Box 29"/>
          <p:cNvSpPr txBox="1">
            <a:spLocks noChangeArrowheads="1"/>
          </p:cNvSpPr>
          <p:nvPr/>
        </p:nvSpPr>
        <p:spPr bwMode="auto">
          <a:xfrm>
            <a:off x="9245133" y="4905957"/>
            <a:ext cx="1204653" cy="439738"/>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8" name="Text Box 29"/>
          <p:cNvSpPr txBox="1">
            <a:spLocks noChangeArrowheads="1"/>
          </p:cNvSpPr>
          <p:nvPr/>
        </p:nvSpPr>
        <p:spPr bwMode="auto">
          <a:xfrm>
            <a:off x="7783144" y="4905957"/>
            <a:ext cx="1202805" cy="439738"/>
          </a:xfrm>
          <a:prstGeom prst="rect">
            <a:avLst/>
          </a:prstGeom>
          <a:solidFill>
            <a:srgbClr val="92D05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9" name="Text Box 29"/>
          <p:cNvSpPr txBox="1">
            <a:spLocks noChangeArrowheads="1"/>
          </p:cNvSpPr>
          <p:nvPr/>
        </p:nvSpPr>
        <p:spPr bwMode="auto">
          <a:xfrm>
            <a:off x="3396083" y="5608250"/>
            <a:ext cx="1204653" cy="438150"/>
          </a:xfrm>
          <a:prstGeom prst="rect">
            <a:avLst/>
          </a:prstGeom>
          <a:solidFill>
            <a:srgbClr val="FFC000"/>
          </a:solidFill>
          <a:ln>
            <a:solidFill>
              <a:schemeClr val="tx1"/>
            </a:solidFill>
            <a:headEnd/>
            <a:tailEnd/>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行列分开</a:t>
            </a:r>
            <a:endParaRPr lang="en-US" altLang="zh-CN" sz="1600" dirty="0">
              <a:solidFill>
                <a:schemeClr val="tx1"/>
              </a:solidFill>
              <a:latin typeface="+mn-ea"/>
            </a:endParaRPr>
          </a:p>
        </p:txBody>
      </p:sp>
    </p:spTree>
    <p:extLst>
      <p:ext uri="{BB962C8B-B14F-4D97-AF65-F5344CB8AC3E}">
        <p14:creationId xmlns:p14="http://schemas.microsoft.com/office/powerpoint/2010/main" val="166284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p>
        </p:txBody>
      </p:sp>
      <p:sp>
        <p:nvSpPr>
          <p:cNvPr id="3" name="内容占位符 2"/>
          <p:cNvSpPr>
            <a:spLocks noGrp="1"/>
          </p:cNvSpPr>
          <p:nvPr>
            <p:ph idx="1"/>
          </p:nvPr>
        </p:nvSpPr>
        <p:spPr/>
        <p:txBody>
          <a:bodyPr/>
          <a:lstStyle/>
          <a:p>
            <a:r>
              <a:rPr lang="zh-CN" altLang="en-US" dirty="0"/>
              <a:t>基本概念</a:t>
            </a:r>
          </a:p>
          <a:p>
            <a:r>
              <a:rPr lang="zh-CN" altLang="en-US" dirty="0"/>
              <a:t>随机存储器</a:t>
            </a:r>
          </a:p>
          <a:p>
            <a:r>
              <a:rPr lang="zh-CN" altLang="en-US" dirty="0"/>
              <a:t>只读存储器</a:t>
            </a:r>
          </a:p>
          <a:p>
            <a:r>
              <a:rPr lang="zh-CN" altLang="en-US" b="1" dirty="0">
                <a:solidFill>
                  <a:srgbClr val="C00000"/>
                </a:solidFill>
              </a:rPr>
              <a:t>主存储器与</a:t>
            </a:r>
            <a:r>
              <a:rPr lang="en-US" altLang="zh-CN" b="1" dirty="0">
                <a:solidFill>
                  <a:srgbClr val="C00000"/>
                </a:solidFill>
              </a:rPr>
              <a:t>CPU</a:t>
            </a:r>
            <a:r>
              <a:rPr lang="zh-CN" altLang="en-US" b="1" dirty="0">
                <a:solidFill>
                  <a:srgbClr val="C00000"/>
                </a:solidFill>
              </a:rPr>
              <a:t>的连接</a:t>
            </a:r>
          </a:p>
          <a:p>
            <a:r>
              <a:rPr lang="zh-CN" altLang="en-US" dirty="0"/>
              <a:t>高速主存储器</a:t>
            </a:r>
          </a:p>
          <a:p>
            <a:endParaRPr lang="zh-CN" altLang="en-US" dirty="0"/>
          </a:p>
        </p:txBody>
      </p:sp>
    </p:spTree>
    <p:extLst>
      <p:ext uri="{BB962C8B-B14F-4D97-AF65-F5344CB8AC3E}">
        <p14:creationId xmlns:p14="http://schemas.microsoft.com/office/powerpoint/2010/main" val="3277247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按存储介质分</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半导体存储器</a:t>
            </a:r>
          </a:p>
          <a:p>
            <a:pPr lvl="1"/>
            <a:r>
              <a:rPr lang="zh-CN" altLang="en-US" sz="2000" dirty="0"/>
              <a:t>双极型存储器  </a:t>
            </a:r>
            <a:r>
              <a:rPr lang="en-US" altLang="zh-CN" sz="2000" dirty="0"/>
              <a:t>MOS</a:t>
            </a:r>
            <a:r>
              <a:rPr lang="zh-CN" altLang="en-US" sz="2000" dirty="0"/>
              <a:t>存储器  </a:t>
            </a:r>
          </a:p>
          <a:p>
            <a:pPr lvl="1"/>
            <a:r>
              <a:rPr lang="zh-CN" altLang="en-US" sz="2000" dirty="0"/>
              <a:t>速度快、功耗低</a:t>
            </a:r>
          </a:p>
          <a:p>
            <a:r>
              <a:rPr lang="zh-CN" altLang="en-US" dirty="0"/>
              <a:t>磁存储器</a:t>
            </a:r>
          </a:p>
          <a:p>
            <a:pPr lvl="1"/>
            <a:r>
              <a:rPr lang="zh-CN" altLang="en-US" sz="2000" dirty="0"/>
              <a:t>磁芯、磁带、磁盘   </a:t>
            </a:r>
          </a:p>
          <a:p>
            <a:pPr lvl="1"/>
            <a:r>
              <a:rPr lang="zh-CN" altLang="en-US" sz="2000" dirty="0"/>
              <a:t>容量大，速度慢、体积大</a:t>
            </a:r>
          </a:p>
          <a:p>
            <a:r>
              <a:rPr lang="zh-CN" altLang="en-US" dirty="0"/>
              <a:t>激光存储器</a:t>
            </a:r>
          </a:p>
          <a:p>
            <a:pPr lvl="1"/>
            <a:r>
              <a:rPr lang="en-US" altLang="zh-CN" sz="2000" dirty="0"/>
              <a:t>CD-ROM  CD-RW  CD-R  </a:t>
            </a:r>
          </a:p>
          <a:p>
            <a:pPr lvl="1"/>
            <a:r>
              <a:rPr lang="en-US" altLang="zh-CN" sz="2000" dirty="0"/>
              <a:t>DVD-ROM  DVD-RW  DVD-R</a:t>
            </a:r>
          </a:p>
          <a:p>
            <a:pPr lvl="1"/>
            <a:r>
              <a:rPr lang="zh-CN" altLang="en-US" sz="2000" dirty="0"/>
              <a:t>便于携带，廉价，易于保存</a:t>
            </a:r>
            <a:endParaRPr lang="zh-CN" altLang="en-US" sz="2400" dirty="0"/>
          </a:p>
        </p:txBody>
      </p:sp>
    </p:spTree>
    <p:extLst>
      <p:ext uri="{BB962C8B-B14F-4D97-AF65-F5344CB8AC3E}">
        <p14:creationId xmlns:p14="http://schemas.microsoft.com/office/powerpoint/2010/main" val="1515670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主存储器与</a:t>
            </a:r>
            <a:r>
              <a:rPr lang="en-US" altLang="zh-CN" dirty="0"/>
              <a:t>CPU</a:t>
            </a:r>
            <a:r>
              <a:rPr lang="zh-CN" altLang="en-US" dirty="0"/>
              <a:t>的连接</a:t>
            </a:r>
          </a:p>
        </p:txBody>
      </p:sp>
      <p:sp>
        <p:nvSpPr>
          <p:cNvPr id="3" name="内容占位符 2"/>
          <p:cNvSpPr>
            <a:spLocks noGrp="1"/>
          </p:cNvSpPr>
          <p:nvPr>
            <p:ph idx="1"/>
          </p:nvPr>
        </p:nvSpPr>
        <p:spPr>
          <a:xfrm>
            <a:off x="487822" y="942764"/>
            <a:ext cx="6009797" cy="5637024"/>
          </a:xfrm>
        </p:spPr>
        <p:txBody>
          <a:bodyPr/>
          <a:lstStyle/>
          <a:p>
            <a:r>
              <a:rPr lang="zh-CN" altLang="en-US" dirty="0"/>
              <a:t>地址线的连接</a:t>
            </a:r>
          </a:p>
          <a:p>
            <a:r>
              <a:rPr lang="zh-CN" altLang="en-US" dirty="0"/>
              <a:t>数据线的连接</a:t>
            </a:r>
          </a:p>
          <a:p>
            <a:r>
              <a:rPr lang="zh-CN" altLang="en-US" dirty="0"/>
              <a:t>控制信号线的连接</a:t>
            </a:r>
          </a:p>
          <a:p>
            <a:r>
              <a:rPr lang="zh-CN" altLang="en-US" dirty="0"/>
              <a:t>存储扩展</a:t>
            </a:r>
          </a:p>
          <a:p>
            <a:endParaRPr lang="zh-CN" altLang="en-US" dirty="0"/>
          </a:p>
        </p:txBody>
      </p:sp>
      <p:sp>
        <p:nvSpPr>
          <p:cNvPr id="4" name="Line 4"/>
          <p:cNvSpPr>
            <a:spLocks noChangeAspect="1" noChangeShapeType="1"/>
          </p:cNvSpPr>
          <p:nvPr/>
        </p:nvSpPr>
        <p:spPr bwMode="auto">
          <a:xfrm flipV="1">
            <a:off x="10321700" y="2387108"/>
            <a:ext cx="0" cy="1293473"/>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5" name="Line 6"/>
          <p:cNvSpPr>
            <a:spLocks noChangeAspect="1" noChangeShapeType="1"/>
          </p:cNvSpPr>
          <p:nvPr/>
        </p:nvSpPr>
        <p:spPr bwMode="auto">
          <a:xfrm flipV="1">
            <a:off x="9724000" y="3179518"/>
            <a:ext cx="0" cy="506432"/>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6" name="Line 7"/>
          <p:cNvSpPr>
            <a:spLocks noChangeAspect="1" noChangeShapeType="1"/>
          </p:cNvSpPr>
          <p:nvPr/>
        </p:nvSpPr>
        <p:spPr bwMode="auto">
          <a:xfrm>
            <a:off x="5989284" y="3179518"/>
            <a:ext cx="3727559"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7" name="Line 9"/>
          <p:cNvSpPr>
            <a:spLocks noChangeAspect="1" noChangeShapeType="1"/>
          </p:cNvSpPr>
          <p:nvPr/>
        </p:nvSpPr>
        <p:spPr bwMode="auto">
          <a:xfrm>
            <a:off x="6006283" y="2782246"/>
            <a:ext cx="3968250" cy="0"/>
          </a:xfrm>
          <a:prstGeom prst="line">
            <a:avLst/>
          </a:prstGeom>
          <a:noFill/>
          <a:ln w="76200" cap="sq">
            <a:solidFill>
              <a:srgbClr val="D60093"/>
            </a:solidFill>
            <a:miter lim="800000"/>
            <a:headEnd type="none" w="sm" len="sm"/>
            <a:tailEnd type="none" w="sm" len="sm"/>
          </a:ln>
        </p:spPr>
        <p:txBody>
          <a:bodyPr/>
          <a:lstStyle/>
          <a:p>
            <a:endParaRPr lang="zh-CN" altLang="en-US" sz="2000"/>
          </a:p>
        </p:txBody>
      </p:sp>
      <p:sp>
        <p:nvSpPr>
          <p:cNvPr id="8" name="Line 10"/>
          <p:cNvSpPr>
            <a:spLocks noChangeAspect="1" noChangeShapeType="1"/>
          </p:cNvSpPr>
          <p:nvPr/>
        </p:nvSpPr>
        <p:spPr bwMode="auto">
          <a:xfrm>
            <a:off x="10010343" y="2782245"/>
            <a:ext cx="0" cy="760543"/>
          </a:xfrm>
          <a:prstGeom prst="line">
            <a:avLst/>
          </a:prstGeom>
          <a:noFill/>
          <a:ln w="76200" cap="sq">
            <a:solidFill>
              <a:srgbClr val="D60093"/>
            </a:solidFill>
            <a:miter lim="800000"/>
            <a:headEnd type="none" w="sm" len="sm"/>
            <a:tailEnd type="triangle" w="sm" len="sm"/>
          </a:ln>
        </p:spPr>
        <p:txBody>
          <a:bodyPr/>
          <a:lstStyle/>
          <a:p>
            <a:endParaRPr lang="zh-CN" altLang="en-US" sz="2000"/>
          </a:p>
        </p:txBody>
      </p:sp>
      <p:sp>
        <p:nvSpPr>
          <p:cNvPr id="9" name="Line 11"/>
          <p:cNvSpPr>
            <a:spLocks noChangeAspect="1" noChangeShapeType="1"/>
          </p:cNvSpPr>
          <p:nvPr/>
        </p:nvSpPr>
        <p:spPr bwMode="auto">
          <a:xfrm>
            <a:off x="6000043" y="5711680"/>
            <a:ext cx="4571217" cy="0"/>
          </a:xfrm>
          <a:prstGeom prst="line">
            <a:avLst/>
          </a:prstGeom>
          <a:noFill/>
          <a:ln w="76200">
            <a:solidFill>
              <a:srgbClr val="00CC00"/>
            </a:solidFill>
            <a:round/>
            <a:headEnd type="triangle" w="sm" len="sm"/>
            <a:tailEnd type="triangle" w="sm" len="sm"/>
          </a:ln>
        </p:spPr>
        <p:txBody>
          <a:bodyPr/>
          <a:lstStyle/>
          <a:p>
            <a:endParaRPr lang="zh-CN" altLang="en-US" sz="2000"/>
          </a:p>
        </p:txBody>
      </p:sp>
      <p:sp>
        <p:nvSpPr>
          <p:cNvPr id="10" name="Line 12"/>
          <p:cNvSpPr>
            <a:spLocks noChangeAspect="1" noChangeShapeType="1"/>
          </p:cNvSpPr>
          <p:nvPr/>
        </p:nvSpPr>
        <p:spPr bwMode="auto">
          <a:xfrm>
            <a:off x="5989284" y="2387110"/>
            <a:ext cx="4332416"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grpSp>
        <p:nvGrpSpPr>
          <p:cNvPr id="11" name="Group 14"/>
          <p:cNvGrpSpPr>
            <a:grpSpLocks/>
          </p:cNvGrpSpPr>
          <p:nvPr/>
        </p:nvGrpSpPr>
        <p:grpSpPr bwMode="auto">
          <a:xfrm>
            <a:off x="4750941" y="1989492"/>
            <a:ext cx="1247293" cy="3979878"/>
            <a:chOff x="580" y="1369"/>
            <a:chExt cx="697" cy="2224"/>
          </a:xfrm>
          <a:effectLst>
            <a:outerShdw blurRad="50800" dist="38100" dir="2700000" algn="tl" rotWithShape="0">
              <a:prstClr val="black">
                <a:alpha val="40000"/>
              </a:prstClr>
            </a:outerShdw>
          </a:effectLst>
        </p:grpSpPr>
        <p:sp>
          <p:nvSpPr>
            <p:cNvPr id="12"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3"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A</a:t>
              </a:r>
              <a:r>
                <a:rPr lang="en-US" altLang="zh-CN" sz="2000" b="1" baseline="-25000" dirty="0">
                  <a:latin typeface="Times New Roman" pitchFamily="18" charset="0"/>
                  <a:ea typeface="微软雅黑" panose="020B0503020204020204" pitchFamily="34" charset="-122"/>
                </a:rPr>
                <a:t>17-0</a:t>
              </a:r>
              <a:endParaRPr lang="en-US" altLang="zh-CN" sz="2000" b="1" dirty="0">
                <a:latin typeface="Tahoma" pitchFamily="34" charset="0"/>
                <a:ea typeface="微软雅黑" panose="020B0503020204020204" pitchFamily="34" charset="-122"/>
              </a:endParaRPr>
            </a:p>
          </p:txBody>
        </p:sp>
        <p:sp>
          <p:nvSpPr>
            <p:cNvPr id="14"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MREQ#</a:t>
              </a:r>
              <a:endParaRPr lang="en-US" altLang="zh-CN" sz="2000" b="1" dirty="0">
                <a:latin typeface="Tahoma" pitchFamily="34" charset="0"/>
                <a:ea typeface="微软雅黑" panose="020B0503020204020204" pitchFamily="34" charset="-122"/>
              </a:endParaRPr>
            </a:p>
          </p:txBody>
        </p:sp>
        <p:sp>
          <p:nvSpPr>
            <p:cNvPr id="15"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R/W#</a:t>
              </a:r>
              <a:endParaRPr lang="en-US" altLang="zh-CN" sz="2000" b="1" dirty="0">
                <a:latin typeface="Tahoma" pitchFamily="34" charset="0"/>
                <a:ea typeface="微软雅黑" panose="020B0503020204020204" pitchFamily="34" charset="-122"/>
              </a:endParaRPr>
            </a:p>
          </p:txBody>
        </p:sp>
        <p:sp>
          <p:nvSpPr>
            <p:cNvPr id="16"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7"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31</a:t>
              </a: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grpSp>
        <p:nvGrpSpPr>
          <p:cNvPr id="18" name="组合 17"/>
          <p:cNvGrpSpPr/>
          <p:nvPr/>
        </p:nvGrpSpPr>
        <p:grpSpPr>
          <a:xfrm>
            <a:off x="9999586" y="4859873"/>
            <a:ext cx="440221" cy="814230"/>
            <a:chOff x="8418212" y="4676992"/>
            <a:chExt cx="440221" cy="814230"/>
          </a:xfrm>
        </p:grpSpPr>
        <p:sp>
          <p:nvSpPr>
            <p:cNvPr id="19" name="Rectangle 5"/>
            <p:cNvSpPr>
              <a:spLocks noChangeAspect="1" noChangeArrowheads="1"/>
            </p:cNvSpPr>
            <p:nvPr/>
          </p:nvSpPr>
          <p:spPr bwMode="auto">
            <a:xfrm>
              <a:off x="8418212" y="4770046"/>
              <a:ext cx="440221" cy="506433"/>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D</a:t>
              </a:r>
              <a:r>
                <a:rPr lang="en-US" altLang="zh-CN" sz="2000" baseline="-25000" dirty="0">
                  <a:latin typeface="Times New Roman" pitchFamily="18" charset="0"/>
                  <a:ea typeface="微软雅黑" panose="020B0503020204020204" pitchFamily="34" charset="-122"/>
                </a:rPr>
                <a:t>1</a:t>
              </a:r>
              <a:endParaRPr lang="en-US" altLang="zh-CN" sz="2000" b="1" dirty="0">
                <a:latin typeface="Tahoma" pitchFamily="34" charset="0"/>
                <a:ea typeface="微软雅黑" panose="020B0503020204020204" pitchFamily="34" charset="-122"/>
              </a:endParaRPr>
            </a:p>
          </p:txBody>
        </p:sp>
        <p:sp>
          <p:nvSpPr>
            <p:cNvPr id="20" name="Line 53"/>
            <p:cNvSpPr>
              <a:spLocks noChangeAspect="1" noChangeShapeType="1"/>
            </p:cNvSpPr>
            <p:nvPr/>
          </p:nvSpPr>
          <p:spPr bwMode="auto">
            <a:xfrm>
              <a:off x="8450422" y="4676992"/>
              <a:ext cx="0" cy="814230"/>
            </a:xfrm>
            <a:prstGeom prst="line">
              <a:avLst/>
            </a:prstGeom>
            <a:noFill/>
            <a:ln w="19050">
              <a:solidFill>
                <a:srgbClr val="00CC00"/>
              </a:solidFill>
              <a:round/>
              <a:headEnd type="triangle" w="lg" len="lg"/>
              <a:tailEnd type="triangle" w="lg" len="lg"/>
            </a:ln>
          </p:spPr>
          <p:txBody>
            <a:bodyPr/>
            <a:lstStyle/>
            <a:p>
              <a:endParaRPr lang="zh-CN" altLang="en-US" sz="2000"/>
            </a:p>
          </p:txBody>
        </p:sp>
      </p:grpSp>
      <p:grpSp>
        <p:nvGrpSpPr>
          <p:cNvPr id="21" name="组合 20"/>
          <p:cNvGrpSpPr/>
          <p:nvPr/>
        </p:nvGrpSpPr>
        <p:grpSpPr>
          <a:xfrm>
            <a:off x="9446372" y="3511733"/>
            <a:ext cx="1160869" cy="1486746"/>
            <a:chOff x="7864998" y="3328852"/>
            <a:chExt cx="1160869" cy="1486746"/>
          </a:xfrm>
        </p:grpSpPr>
        <p:sp>
          <p:nvSpPr>
            <p:cNvPr id="2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23" name="矩形 2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24" name="矩形 2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25" name="矩形 2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26" name="矩形 2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27" name="矩形 2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spTree>
    <p:extLst>
      <p:ext uri="{BB962C8B-B14F-4D97-AF65-F5344CB8AC3E}">
        <p14:creationId xmlns:p14="http://schemas.microsoft.com/office/powerpoint/2010/main" val="164398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left)">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存储器扩展</a:t>
            </a:r>
          </a:p>
        </p:txBody>
      </p:sp>
      <p:sp>
        <p:nvSpPr>
          <p:cNvPr id="3" name="内容占位符 2"/>
          <p:cNvSpPr>
            <a:spLocks noGrp="1"/>
          </p:cNvSpPr>
          <p:nvPr>
            <p:ph idx="1"/>
          </p:nvPr>
        </p:nvSpPr>
        <p:spPr>
          <a:xfrm>
            <a:off x="487823" y="942764"/>
            <a:ext cx="5780650" cy="5637024"/>
          </a:xfrm>
        </p:spPr>
        <p:txBody>
          <a:bodyPr/>
          <a:lstStyle/>
          <a:p>
            <a:r>
              <a:rPr lang="zh-CN" altLang="en-US" dirty="0"/>
              <a:t>字长扩展</a:t>
            </a:r>
            <a:r>
              <a:rPr lang="en-US" altLang="zh-CN" dirty="0"/>
              <a:t>(</a:t>
            </a:r>
            <a:r>
              <a:rPr lang="zh-CN" altLang="en-US" dirty="0"/>
              <a:t>数据总线扩展</a:t>
            </a:r>
            <a:r>
              <a:rPr lang="en-US" altLang="zh-CN" dirty="0"/>
              <a:t>)</a:t>
            </a:r>
          </a:p>
          <a:p>
            <a:pPr lvl="1"/>
            <a:r>
              <a:rPr lang="zh-CN" altLang="en-US" sz="2400" dirty="0"/>
              <a:t>各芯片并行工作</a:t>
            </a:r>
          </a:p>
          <a:p>
            <a:r>
              <a:rPr lang="zh-CN" altLang="en-US" dirty="0"/>
              <a:t>字数扩展</a:t>
            </a:r>
            <a:r>
              <a:rPr lang="en-US" altLang="zh-CN" dirty="0"/>
              <a:t>(</a:t>
            </a:r>
            <a:r>
              <a:rPr lang="zh-CN" altLang="en-US" dirty="0"/>
              <a:t>地址总线扩展</a:t>
            </a:r>
            <a:r>
              <a:rPr lang="en-US" altLang="zh-CN" dirty="0"/>
              <a:t>)</a:t>
            </a:r>
          </a:p>
          <a:p>
            <a:pPr lvl="1"/>
            <a:r>
              <a:rPr lang="zh-CN" altLang="en-US" sz="2400" dirty="0"/>
              <a:t>同一时刻仅一芯片工作</a:t>
            </a:r>
          </a:p>
          <a:p>
            <a:endParaRPr lang="zh-CN" altLang="en-US" dirty="0"/>
          </a:p>
        </p:txBody>
      </p:sp>
      <p:grpSp>
        <p:nvGrpSpPr>
          <p:cNvPr id="46" name="组合 45"/>
          <p:cNvGrpSpPr/>
          <p:nvPr/>
        </p:nvGrpSpPr>
        <p:grpSpPr>
          <a:xfrm>
            <a:off x="6660140" y="3658321"/>
            <a:ext cx="4062371" cy="2120351"/>
            <a:chOff x="6660140" y="3658321"/>
            <a:chExt cx="4062371" cy="2120351"/>
          </a:xfrm>
        </p:grpSpPr>
        <p:grpSp>
          <p:nvGrpSpPr>
            <p:cNvPr id="18" name="组合 17"/>
            <p:cNvGrpSpPr/>
            <p:nvPr/>
          </p:nvGrpSpPr>
          <p:grpSpPr>
            <a:xfrm>
              <a:off x="7443476" y="3658321"/>
              <a:ext cx="1160869" cy="1486746"/>
              <a:chOff x="7864998" y="3328852"/>
              <a:chExt cx="1160869" cy="1486746"/>
            </a:xfrm>
          </p:grpSpPr>
          <p:sp>
            <p:nvSpPr>
              <p:cNvPr id="19"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1" name="组合 10"/>
            <p:cNvGrpSpPr/>
            <p:nvPr/>
          </p:nvGrpSpPr>
          <p:grpSpPr>
            <a:xfrm>
              <a:off x="7051808" y="3940029"/>
              <a:ext cx="1160869" cy="1486746"/>
              <a:chOff x="7864998" y="3328852"/>
              <a:chExt cx="1160869" cy="1486746"/>
            </a:xfrm>
          </p:grpSpPr>
          <p:sp>
            <p:nvSpPr>
              <p:cNvPr id="1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4" name="组合 3"/>
            <p:cNvGrpSpPr/>
            <p:nvPr/>
          </p:nvGrpSpPr>
          <p:grpSpPr>
            <a:xfrm>
              <a:off x="6660140" y="4221737"/>
              <a:ext cx="1160869" cy="1486746"/>
              <a:chOff x="7864998" y="3328852"/>
              <a:chExt cx="1160869" cy="1486746"/>
            </a:xfrm>
          </p:grpSpPr>
          <p:sp>
            <p:nvSpPr>
              <p:cNvPr id="5"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25" name="组合 24"/>
            <p:cNvGrpSpPr/>
            <p:nvPr/>
          </p:nvGrpSpPr>
          <p:grpSpPr>
            <a:xfrm>
              <a:off x="9561642" y="3728510"/>
              <a:ext cx="1160869" cy="1486746"/>
              <a:chOff x="7864998" y="3328852"/>
              <a:chExt cx="1160869" cy="1486746"/>
            </a:xfrm>
          </p:grpSpPr>
          <p:sp>
            <p:nvSpPr>
              <p:cNvPr id="2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矩形 2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矩形 2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32" name="组合 31"/>
            <p:cNvGrpSpPr/>
            <p:nvPr/>
          </p:nvGrpSpPr>
          <p:grpSpPr>
            <a:xfrm>
              <a:off x="9169974" y="4010218"/>
              <a:ext cx="1160869" cy="1486746"/>
              <a:chOff x="7864998" y="3328852"/>
              <a:chExt cx="1160869" cy="1486746"/>
            </a:xfrm>
          </p:grpSpPr>
          <p:sp>
            <p:nvSpPr>
              <p:cNvPr id="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矩形 3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39" name="组合 38"/>
            <p:cNvGrpSpPr/>
            <p:nvPr/>
          </p:nvGrpSpPr>
          <p:grpSpPr>
            <a:xfrm>
              <a:off x="8778306" y="4291926"/>
              <a:ext cx="1160869" cy="1486746"/>
              <a:chOff x="7864998" y="3328852"/>
              <a:chExt cx="1160869" cy="1486746"/>
            </a:xfrm>
          </p:grpSpPr>
          <p:sp>
            <p:nvSpPr>
              <p:cNvPr id="40"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44"/>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64K×8</a:t>
                </a:r>
              </a:p>
            </p:txBody>
          </p:sp>
        </p:grpSp>
      </p:grpSp>
    </p:spTree>
    <p:extLst>
      <p:ext uri="{BB962C8B-B14F-4D97-AF65-F5344CB8AC3E}">
        <p14:creationId xmlns:p14="http://schemas.microsoft.com/office/powerpoint/2010/main" val="3467366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字长扩展举例</a:t>
            </a:r>
          </a:p>
        </p:txBody>
      </p:sp>
      <p:sp>
        <p:nvSpPr>
          <p:cNvPr id="4" name="Rectangle 2"/>
          <p:cNvSpPr txBox="1">
            <a:spLocks noChangeArrowheads="1"/>
          </p:cNvSpPr>
          <p:nvPr/>
        </p:nvSpPr>
        <p:spPr>
          <a:xfrm>
            <a:off x="583060" y="875255"/>
            <a:ext cx="11110501" cy="35824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50000"/>
              </a:lnSpc>
            </a:pPr>
            <a:r>
              <a:rPr lang="zh-CN" altLang="en-US" sz="2500" b="1" dirty="0">
                <a:latin typeface="楷体" panose="02010609060101010101" pitchFamily="49" charset="-122"/>
                <a:ea typeface="楷体" panose="02010609060101010101" pitchFamily="49" charset="-122"/>
              </a:rPr>
              <a:t>设有若干片</a:t>
            </a:r>
            <a:r>
              <a:rPr lang="en-US" altLang="zh-CN" sz="2500" b="1" dirty="0">
                <a:latin typeface="楷体" panose="02010609060101010101" pitchFamily="49" charset="-122"/>
                <a:ea typeface="楷体" panose="02010609060101010101" pitchFamily="49" charset="-122"/>
              </a:rPr>
              <a:t>SRAM</a:t>
            </a:r>
            <a:r>
              <a:rPr lang="zh-CN" altLang="en-US" sz="2500" b="1" dirty="0">
                <a:latin typeface="楷体" panose="02010609060101010101" pitchFamily="49" charset="-122"/>
                <a:ea typeface="楷体" panose="02010609060101010101" pitchFamily="49" charset="-122"/>
              </a:rPr>
              <a:t>芯片，问：</a:t>
            </a:r>
            <a:br>
              <a:rPr lang="zh-CN" altLang="en-US" sz="2500" b="1" dirty="0">
                <a:latin typeface="楷体" panose="02010609060101010101" pitchFamily="49" charset="-122"/>
                <a:ea typeface="楷体" panose="02010609060101010101" pitchFamily="49" charset="-122"/>
              </a:rPr>
            </a:br>
            <a:r>
              <a:rPr lang="en-US" altLang="zh-CN" sz="2500" b="1" dirty="0">
                <a:latin typeface="楷体" panose="02010609060101010101" pitchFamily="49" charset="-122"/>
                <a:ea typeface="楷体" panose="02010609060101010101" pitchFamily="49" charset="-122"/>
              </a:rPr>
              <a:t>(1) </a:t>
            </a:r>
            <a:r>
              <a:rPr lang="zh-CN" altLang="en-US" sz="2500" b="1" dirty="0">
                <a:latin typeface="楷体" panose="02010609060101010101" pitchFamily="49" charset="-122"/>
                <a:ea typeface="楷体" panose="02010609060101010101" pitchFamily="49" charset="-122"/>
              </a:rPr>
              <a:t>如何构成</a:t>
            </a:r>
            <a:r>
              <a:rPr lang="en-US" altLang="zh-CN" sz="2500" b="1" dirty="0">
                <a:latin typeface="楷体" panose="02010609060101010101" pitchFamily="49" charset="-122"/>
                <a:ea typeface="楷体" panose="02010609060101010101" pitchFamily="49" charset="-122"/>
              </a:rPr>
              <a:t>2048K×32</a:t>
            </a:r>
            <a:r>
              <a:rPr lang="zh-CN" altLang="en-US" sz="2500" b="1" dirty="0">
                <a:latin typeface="楷体" panose="02010609060101010101" pitchFamily="49" charset="-122"/>
                <a:ea typeface="楷体" panose="02010609060101010101" pitchFamily="49" charset="-122"/>
              </a:rPr>
              <a:t>位的存储器？</a:t>
            </a:r>
            <a:br>
              <a:rPr lang="zh-CN" altLang="en-US" sz="2500" b="1" dirty="0">
                <a:latin typeface="楷体" panose="02010609060101010101" pitchFamily="49" charset="-122"/>
                <a:ea typeface="楷体" panose="02010609060101010101" pitchFamily="49" charset="-122"/>
              </a:rPr>
            </a:br>
            <a:r>
              <a:rPr lang="en-US" altLang="zh-CN" sz="2500" b="1" dirty="0">
                <a:latin typeface="楷体" panose="02010609060101010101" pitchFamily="49" charset="-122"/>
                <a:ea typeface="楷体" panose="02010609060101010101" pitchFamily="49" charset="-122"/>
              </a:rPr>
              <a:t>(2) </a:t>
            </a:r>
            <a:r>
              <a:rPr lang="zh-CN" altLang="en-US" sz="2500" b="1" dirty="0">
                <a:latin typeface="楷体" panose="02010609060101010101" pitchFamily="49" charset="-122"/>
                <a:ea typeface="楷体" panose="02010609060101010101" pitchFamily="49" charset="-122"/>
              </a:rPr>
              <a:t>需要多少片</a:t>
            </a:r>
            <a:r>
              <a:rPr lang="en-US" altLang="zh-CN" sz="2500" b="1" dirty="0">
                <a:latin typeface="楷体" panose="02010609060101010101" pitchFamily="49" charset="-122"/>
                <a:ea typeface="楷体" panose="02010609060101010101" pitchFamily="49" charset="-122"/>
              </a:rPr>
              <a:t>RAM</a:t>
            </a:r>
            <a:r>
              <a:rPr lang="zh-CN" altLang="en-US" sz="2500" b="1" dirty="0">
                <a:latin typeface="楷体" panose="02010609060101010101" pitchFamily="49" charset="-122"/>
                <a:ea typeface="楷体" panose="02010609060101010101" pitchFamily="49" charset="-122"/>
              </a:rPr>
              <a:t>芯片？</a:t>
            </a:r>
            <a:br>
              <a:rPr lang="zh-CN" altLang="en-US" sz="2500" b="1" dirty="0">
                <a:latin typeface="楷体" panose="02010609060101010101" pitchFamily="49" charset="-122"/>
                <a:ea typeface="楷体" panose="02010609060101010101" pitchFamily="49" charset="-122"/>
              </a:rPr>
            </a:br>
            <a:r>
              <a:rPr lang="en-US" altLang="zh-CN" sz="2500" b="1" dirty="0">
                <a:latin typeface="楷体" panose="02010609060101010101" pitchFamily="49" charset="-122"/>
                <a:ea typeface="楷体" panose="02010609060101010101" pitchFamily="49" charset="-122"/>
              </a:rPr>
              <a:t>(3) </a:t>
            </a:r>
            <a:r>
              <a:rPr lang="zh-CN" altLang="en-US" sz="2500" b="1" dirty="0">
                <a:latin typeface="楷体" panose="02010609060101010101" pitchFamily="49" charset="-122"/>
                <a:ea typeface="楷体" panose="02010609060101010101" pitchFamily="49" charset="-122"/>
              </a:rPr>
              <a:t>该存储器需要多少字节地址位？</a:t>
            </a:r>
            <a:endParaRPr lang="en-US" altLang="zh-CN" sz="2500" b="1" dirty="0">
              <a:latin typeface="楷体" panose="02010609060101010101" pitchFamily="49" charset="-122"/>
              <a:ea typeface="楷体" panose="02010609060101010101" pitchFamily="49" charset="-122"/>
            </a:endParaRPr>
          </a:p>
          <a:p>
            <a:pPr>
              <a:lnSpc>
                <a:spcPct val="150000"/>
              </a:lnSpc>
            </a:pPr>
            <a:r>
              <a:rPr lang="en-US" altLang="zh-CN" sz="2500" b="1" dirty="0">
                <a:latin typeface="楷体" panose="02010609060101010101" pitchFamily="49" charset="-122"/>
                <a:ea typeface="楷体" panose="02010609060101010101" pitchFamily="49" charset="-122"/>
              </a:rPr>
              <a:t>(4) </a:t>
            </a:r>
            <a:r>
              <a:rPr lang="zh-CN" altLang="en-US" sz="2500" b="1" dirty="0">
                <a:latin typeface="楷体" panose="02010609060101010101" pitchFamily="49" charset="-122"/>
                <a:ea typeface="楷体" panose="02010609060101010101" pitchFamily="49" charset="-122"/>
              </a:rPr>
              <a:t>画出该存储器与</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连接的结构图，设</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的接口信号有地址信号、数据信号、控制信号</a:t>
            </a:r>
            <a:r>
              <a:rPr lang="en-US" altLang="zh-CN" sz="2500" b="1" dirty="0">
                <a:latin typeface="楷体" panose="02010609060101010101" pitchFamily="49" charset="-122"/>
                <a:ea typeface="楷体" panose="02010609060101010101" pitchFamily="49" charset="-122"/>
              </a:rPr>
              <a:t>MREQ#</a:t>
            </a:r>
            <a:r>
              <a:rPr lang="zh-CN" altLang="en-US" sz="2500" b="1" dirty="0">
                <a:latin typeface="楷体" panose="02010609060101010101" pitchFamily="49" charset="-122"/>
                <a:ea typeface="楷体" panose="02010609060101010101" pitchFamily="49" charset="-122"/>
              </a:rPr>
              <a:t>和</a:t>
            </a:r>
            <a:r>
              <a:rPr lang="en-US" altLang="zh-CN" sz="2500" b="1" dirty="0">
                <a:latin typeface="楷体" panose="02010609060101010101" pitchFamily="49" charset="-122"/>
                <a:ea typeface="楷体" panose="02010609060101010101" pitchFamily="49" charset="-122"/>
              </a:rPr>
              <a:t>R/W#</a:t>
            </a:r>
            <a:r>
              <a:rPr lang="zh-CN" altLang="en-US" sz="2500" b="1"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083919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51238" y="2719384"/>
            <a:ext cx="5656256" cy="450850"/>
            <a:chOff x="1277" y="2074"/>
            <a:chExt cx="3563" cy="284"/>
          </a:xfrm>
        </p:grpSpPr>
        <p:sp>
          <p:nvSpPr>
            <p:cNvPr id="164911" name="Line 3"/>
            <p:cNvSpPr>
              <a:spLocks noChangeAspect="1" noChangeShapeType="1"/>
            </p:cNvSpPr>
            <p:nvPr/>
          </p:nvSpPr>
          <p:spPr bwMode="auto">
            <a:xfrm flipV="1">
              <a:off x="1812"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2" name="Line 4"/>
            <p:cNvSpPr>
              <a:spLocks noChangeAspect="1" noChangeShapeType="1"/>
            </p:cNvSpPr>
            <p:nvPr/>
          </p:nvSpPr>
          <p:spPr bwMode="auto">
            <a:xfrm flipV="1">
              <a:off x="2704"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sp>
        <p:nvSpPr>
          <p:cNvPr id="164866" name="Rectangle 12"/>
          <p:cNvSpPr>
            <a:spLocks noGrp="1" noChangeArrowheads="1"/>
          </p:cNvSpPr>
          <p:nvPr>
            <p:ph type="title"/>
          </p:nvPr>
        </p:nvSpPr>
        <p:spPr/>
        <p:txBody>
          <a:bodyPr/>
          <a:lstStyle/>
          <a:p>
            <a:pPr eaLnBrk="1" hangingPunct="1"/>
            <a:r>
              <a:rPr lang="zh-CN" altLang="en-US"/>
              <a:t>字长扩展（</a:t>
            </a:r>
            <a:r>
              <a:rPr lang="en-US" altLang="zh-CN"/>
              <a:t>DBUS</a:t>
            </a:r>
            <a:r>
              <a:rPr lang="zh-CN" altLang="en-US"/>
              <a:t>）</a:t>
            </a:r>
          </a:p>
        </p:txBody>
      </p:sp>
      <p:sp>
        <p:nvSpPr>
          <p:cNvPr id="920590" name="Rectangle 14"/>
          <p:cNvSpPr>
            <a:spLocks noChangeAspect="1" noChangeArrowheads="1"/>
          </p:cNvSpPr>
          <p:nvPr/>
        </p:nvSpPr>
        <p:spPr bwMode="auto">
          <a:xfrm>
            <a:off x="8689925" y="1905978"/>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A</a:t>
            </a:r>
            <a:r>
              <a:rPr lang="en-US" altLang="zh-CN" baseline="-25000" dirty="0">
                <a:latin typeface="Times New Roman" pitchFamily="18" charset="0"/>
                <a:ea typeface="微软雅黑" panose="020B0503020204020204" pitchFamily="34" charset="-122"/>
              </a:rPr>
              <a:t>17-0</a:t>
            </a:r>
            <a:endParaRPr lang="en-US" altLang="zh-CN" b="1" dirty="0">
              <a:latin typeface="Tahoma" pitchFamily="34" charset="0"/>
              <a:ea typeface="微软雅黑" panose="020B0503020204020204" pitchFamily="34" charset="-122"/>
            </a:endParaRPr>
          </a:p>
        </p:txBody>
      </p:sp>
      <p:sp>
        <p:nvSpPr>
          <p:cNvPr id="920610" name="Line 34"/>
          <p:cNvSpPr>
            <a:spLocks noChangeAspect="1" noChangeShapeType="1"/>
          </p:cNvSpPr>
          <p:nvPr/>
        </p:nvSpPr>
        <p:spPr bwMode="auto">
          <a:xfrm>
            <a:off x="3557219" y="2282192"/>
            <a:ext cx="5901532"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3593679" y="5143758"/>
            <a:ext cx="6486296" cy="0"/>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3551238" y="1819277"/>
            <a:ext cx="6322962"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nvGrpSpPr>
          <p:cNvPr id="5" name="Group 37"/>
          <p:cNvGrpSpPr>
            <a:grpSpLocks/>
          </p:cNvGrpSpPr>
          <p:nvPr/>
        </p:nvGrpSpPr>
        <p:grpSpPr bwMode="auto">
          <a:xfrm>
            <a:off x="4689527" y="2282080"/>
            <a:ext cx="4827593" cy="740121"/>
            <a:chOff x="1908" y="1843"/>
            <a:chExt cx="3041"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2" name="Line 39"/>
            <p:cNvSpPr>
              <a:spLocks noChangeAspect="1" noChangeShapeType="1"/>
            </p:cNvSpPr>
            <p:nvPr/>
          </p:nvSpPr>
          <p:spPr bwMode="auto">
            <a:xfrm>
              <a:off x="279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70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grpSp>
      <p:grpSp>
        <p:nvGrpSpPr>
          <p:cNvPr id="164893" name="Group 43"/>
          <p:cNvGrpSpPr>
            <a:grpSpLocks/>
          </p:cNvGrpSpPr>
          <p:nvPr/>
        </p:nvGrpSpPr>
        <p:grpSpPr bwMode="auto">
          <a:xfrm>
            <a:off x="5030737" y="1819457"/>
            <a:ext cx="4843463" cy="1316038"/>
            <a:chOff x="2064" y="1526"/>
            <a:chExt cx="3051" cy="829"/>
          </a:xfrm>
        </p:grpSpPr>
        <p:sp>
          <p:nvSpPr>
            <p:cNvPr id="164897" name="Line 44"/>
            <p:cNvSpPr>
              <a:spLocks noChangeAspect="1" noChangeShapeType="1"/>
            </p:cNvSpPr>
            <p:nvPr/>
          </p:nvSpPr>
          <p:spPr bwMode="auto">
            <a:xfrm flipV="1">
              <a:off x="2961"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9" name="Line 46"/>
            <p:cNvSpPr>
              <a:spLocks noChangeAspect="1" noChangeShapeType="1"/>
            </p:cNvSpPr>
            <p:nvPr/>
          </p:nvSpPr>
          <p:spPr bwMode="auto">
            <a:xfrm flipV="1">
              <a:off x="2064"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115" y="1526"/>
              <a:ext cx="0" cy="761"/>
            </a:xfrm>
            <a:prstGeom prst="line">
              <a:avLst/>
            </a:prstGeom>
            <a:noFill/>
            <a:ln w="19050" cap="sq">
              <a:solidFill>
                <a:schemeClr val="tx1"/>
              </a:solidFill>
              <a:miter lim="800000"/>
              <a:headEnd type="none" w="sm" len="sm"/>
              <a:tailEnd type="none" w="sm" len="sm"/>
            </a:ln>
          </p:spPr>
          <p:txBody>
            <a:bodyPr/>
            <a:lstStyle/>
            <a:p>
              <a:endParaRPr lang="zh-CN" altLang="en-US"/>
            </a:p>
          </p:txBody>
        </p:sp>
      </p:grpSp>
      <p:grpSp>
        <p:nvGrpSpPr>
          <p:cNvPr id="4" name="组合 3"/>
          <p:cNvGrpSpPr/>
          <p:nvPr/>
        </p:nvGrpSpPr>
        <p:grpSpPr>
          <a:xfrm>
            <a:off x="4968385" y="4324426"/>
            <a:ext cx="4989594" cy="796472"/>
            <a:chOff x="4968385" y="4324426"/>
            <a:chExt cx="4989594" cy="796472"/>
          </a:xfrm>
        </p:grpSpPr>
        <p:sp>
          <p:nvSpPr>
            <p:cNvPr id="920589" name="Line 13"/>
            <p:cNvSpPr>
              <a:spLocks noChangeAspect="1" noChangeShapeType="1"/>
            </p:cNvSpPr>
            <p:nvPr/>
          </p:nvSpPr>
          <p:spPr bwMode="auto">
            <a:xfrm>
              <a:off x="7526179"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591" name="Rectangle 15"/>
            <p:cNvSpPr>
              <a:spLocks noChangeAspect="1" noChangeArrowheads="1"/>
            </p:cNvSpPr>
            <p:nvPr/>
          </p:nvSpPr>
          <p:spPr bwMode="auto">
            <a:xfrm>
              <a:off x="9569041"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31</a:t>
              </a:r>
              <a:endParaRPr lang="en-US" altLang="zh-CN" b="1" dirty="0">
                <a:latin typeface="Tahoma" pitchFamily="34" charset="0"/>
                <a:ea typeface="微软雅黑" panose="020B0503020204020204" pitchFamily="34" charset="-122"/>
              </a:endParaRPr>
            </a:p>
          </p:txBody>
        </p:sp>
        <p:sp>
          <p:nvSpPr>
            <p:cNvPr id="920592" name="Rectangle 16"/>
            <p:cNvSpPr>
              <a:spLocks noChangeAspect="1" noChangeArrowheads="1"/>
            </p:cNvSpPr>
            <p:nvPr/>
          </p:nvSpPr>
          <p:spPr bwMode="auto">
            <a:xfrm>
              <a:off x="7510336"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2</a:t>
              </a:r>
              <a:endParaRPr lang="en-US" altLang="zh-CN" b="1" dirty="0">
                <a:latin typeface="Tahoma" pitchFamily="34" charset="0"/>
                <a:ea typeface="微软雅黑" panose="020B0503020204020204" pitchFamily="34" charset="-122"/>
              </a:endParaRPr>
            </a:p>
          </p:txBody>
        </p:sp>
        <p:sp>
          <p:nvSpPr>
            <p:cNvPr id="920593" name="Rectangle 17"/>
            <p:cNvSpPr>
              <a:spLocks noChangeAspect="1" noChangeArrowheads="1"/>
            </p:cNvSpPr>
            <p:nvPr/>
          </p:nvSpPr>
          <p:spPr bwMode="auto">
            <a:xfrm>
              <a:off x="6258287" y="4518013"/>
              <a:ext cx="390525"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1</a:t>
              </a:r>
              <a:endParaRPr lang="en-US" altLang="zh-CN" b="1" dirty="0">
                <a:latin typeface="Tahoma" pitchFamily="34" charset="0"/>
                <a:ea typeface="微软雅黑" panose="020B0503020204020204" pitchFamily="34" charset="-122"/>
              </a:endParaRPr>
            </a:p>
          </p:txBody>
        </p:sp>
        <p:sp>
          <p:nvSpPr>
            <p:cNvPr id="920594" name="Rectangle 18"/>
            <p:cNvSpPr>
              <a:spLocks noChangeAspect="1" noChangeArrowheads="1"/>
            </p:cNvSpPr>
            <p:nvPr/>
          </p:nvSpPr>
          <p:spPr bwMode="auto">
            <a:xfrm>
              <a:off x="4968385" y="4518013"/>
              <a:ext cx="388938" cy="449262"/>
            </a:xfrm>
            <a:prstGeom prst="rect">
              <a:avLst/>
            </a:prstGeom>
            <a:noFill/>
            <a:ln w="9525">
              <a:noFill/>
              <a:miter lim="800000"/>
              <a:headEnd/>
              <a:tailEnd/>
            </a:ln>
          </p:spPr>
          <p:txBody>
            <a:bodyPr lIns="12700" tIns="12700" rIns="12700" bIns="12700"/>
            <a:lstStyle/>
            <a:p>
              <a:pPr algn="r"/>
              <a:r>
                <a:rPr lang="en-US" altLang="zh-CN" dirty="0">
                  <a:latin typeface="Times New Roman" pitchFamily="18" charset="0"/>
                  <a:ea typeface="微软雅黑" panose="020B0503020204020204" pitchFamily="34" charset="-122"/>
                </a:rPr>
                <a:t>D</a:t>
              </a:r>
              <a:r>
                <a:rPr lang="en-US" altLang="zh-CN" baseline="-25000" dirty="0">
                  <a:latin typeface="Times New Roman" pitchFamily="18" charset="0"/>
                  <a:ea typeface="微软雅黑" panose="020B0503020204020204" pitchFamily="34" charset="-122"/>
                </a:rPr>
                <a:t>0</a:t>
              </a:r>
              <a:endParaRPr lang="en-US" altLang="zh-CN" b="1" dirty="0">
                <a:latin typeface="Tahoma" pitchFamily="34" charset="0"/>
                <a:ea typeface="微软雅黑" panose="020B0503020204020204" pitchFamily="34" charset="-122"/>
              </a:endParaRPr>
            </a:p>
          </p:txBody>
        </p:sp>
        <p:sp>
          <p:nvSpPr>
            <p:cNvPr id="920627" name="Line 51"/>
            <p:cNvSpPr>
              <a:spLocks noChangeAspect="1" noChangeShapeType="1"/>
            </p:cNvSpPr>
            <p:nvPr/>
          </p:nvSpPr>
          <p:spPr bwMode="auto">
            <a:xfrm>
              <a:off x="9539229" y="4331910"/>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8" name="Line 52"/>
            <p:cNvSpPr>
              <a:spLocks noChangeAspect="1" noChangeShapeType="1"/>
            </p:cNvSpPr>
            <p:nvPr/>
          </p:nvSpPr>
          <p:spPr bwMode="auto">
            <a:xfrm>
              <a:off x="6269587"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9" name="Line 53"/>
            <p:cNvSpPr>
              <a:spLocks noChangeAspect="1" noChangeShapeType="1"/>
            </p:cNvSpPr>
            <p:nvPr/>
          </p:nvSpPr>
          <p:spPr bwMode="auto">
            <a:xfrm>
              <a:off x="4986723"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grpSp>
      <p:sp>
        <p:nvSpPr>
          <p:cNvPr id="920630" name="Text Box 54"/>
          <p:cNvSpPr txBox="1">
            <a:spLocks noChangeArrowheads="1"/>
          </p:cNvSpPr>
          <p:nvPr/>
        </p:nvSpPr>
        <p:spPr bwMode="auto">
          <a:xfrm>
            <a:off x="1857975" y="5877430"/>
            <a:ext cx="8493645"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存储系统容量为 </a:t>
            </a:r>
            <a:r>
              <a:rPr lang="en-US" altLang="zh-CN" sz="2400" dirty="0">
                <a:latin typeface="+mn-ea"/>
                <a:ea typeface="+mn-ea"/>
              </a:rPr>
              <a:t>N</a:t>
            </a:r>
            <a:r>
              <a:rPr lang="zh-CN" altLang="en-US" sz="2400" dirty="0">
                <a:latin typeface="+mn-ea"/>
                <a:ea typeface="+mn-ea"/>
              </a:rPr>
              <a:t>位，若使用</a:t>
            </a:r>
            <a:r>
              <a:rPr lang="en-US" altLang="zh-CN" sz="2400" dirty="0">
                <a:latin typeface="+mn-ea"/>
                <a:ea typeface="+mn-ea"/>
              </a:rPr>
              <a:t>k</a:t>
            </a:r>
            <a:r>
              <a:rPr lang="zh-CN" altLang="en-US" sz="2400" dirty="0">
                <a:latin typeface="+mn-ea"/>
                <a:ea typeface="+mn-ea"/>
              </a:rPr>
              <a:t>位芯片，</a:t>
            </a:r>
            <a:r>
              <a:rPr lang="en-US" altLang="zh-CN" sz="2400" dirty="0">
                <a:latin typeface="+mn-ea"/>
                <a:ea typeface="+mn-ea"/>
              </a:rPr>
              <a:t>k&lt;N</a:t>
            </a:r>
            <a:r>
              <a:rPr lang="zh-CN" altLang="en-US" sz="2400" dirty="0">
                <a:latin typeface="+mn-ea"/>
                <a:ea typeface="+mn-ea"/>
              </a:rPr>
              <a:t>，需</a:t>
            </a:r>
            <a:r>
              <a:rPr lang="en-US" altLang="zh-CN" sz="2400" dirty="0">
                <a:latin typeface="+mn-ea"/>
                <a:ea typeface="+mn-ea"/>
              </a:rPr>
              <a:t>(N/k)</a:t>
            </a:r>
            <a:r>
              <a:rPr lang="zh-CN" altLang="en-US" sz="2400" dirty="0">
                <a:latin typeface="+mn-ea"/>
                <a:ea typeface="+mn-ea"/>
              </a:rPr>
              <a:t>个芯片</a:t>
            </a:r>
          </a:p>
        </p:txBody>
      </p:sp>
      <p:grpSp>
        <p:nvGrpSpPr>
          <p:cNvPr id="3" name="组合 2"/>
          <p:cNvGrpSpPr/>
          <p:nvPr/>
        </p:nvGrpSpPr>
        <p:grpSpPr>
          <a:xfrm>
            <a:off x="4117975" y="2980904"/>
            <a:ext cx="5997981" cy="1497234"/>
            <a:chOff x="4117975" y="2980904"/>
            <a:chExt cx="5997981" cy="1497234"/>
          </a:xfrm>
        </p:grpSpPr>
        <p:grpSp>
          <p:nvGrpSpPr>
            <p:cNvPr id="8" name="Group 56"/>
            <p:cNvGrpSpPr>
              <a:grpSpLocks/>
            </p:cNvGrpSpPr>
            <p:nvPr/>
          </p:nvGrpSpPr>
          <p:grpSpPr bwMode="auto">
            <a:xfrm>
              <a:off x="8374565" y="3619288"/>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p>
            </p:txBody>
          </p:sp>
        </p:grpSp>
        <p:grpSp>
          <p:nvGrpSpPr>
            <p:cNvPr id="91" name="组合 90"/>
            <p:cNvGrpSpPr/>
            <p:nvPr/>
          </p:nvGrpSpPr>
          <p:grpSpPr>
            <a:xfrm>
              <a:off x="4117975" y="2980904"/>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98" name="组合 97"/>
            <p:cNvGrpSpPr/>
            <p:nvPr/>
          </p:nvGrpSpPr>
          <p:grpSpPr>
            <a:xfrm>
              <a:off x="5533045" y="2980904"/>
              <a:ext cx="1160869" cy="1486746"/>
              <a:chOff x="7712598" y="3328852"/>
              <a:chExt cx="1160869" cy="1486746"/>
            </a:xfrm>
          </p:grpSpPr>
          <p:sp>
            <p:nvSpPr>
              <p:cNvPr id="99" name="Rectangle 8"/>
              <p:cNvSpPr>
                <a:spLocks noChangeAspect="1" noChangeArrowheads="1"/>
              </p:cNvSpPr>
              <p:nvPr/>
            </p:nvSpPr>
            <p:spPr bwMode="auto">
              <a:xfrm>
                <a:off x="77396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0" name="矩形 99"/>
              <p:cNvSpPr/>
              <p:nvPr/>
            </p:nvSpPr>
            <p:spPr>
              <a:xfrm>
                <a:off x="77125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1" name="矩形 100"/>
              <p:cNvSpPr/>
              <p:nvPr/>
            </p:nvSpPr>
            <p:spPr>
              <a:xfrm>
                <a:off x="81319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2" name="矩形 101"/>
              <p:cNvSpPr/>
              <p:nvPr/>
            </p:nvSpPr>
            <p:spPr>
              <a:xfrm>
                <a:off x="81200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03" name="矩形 102"/>
              <p:cNvSpPr/>
              <p:nvPr/>
            </p:nvSpPr>
            <p:spPr>
              <a:xfrm>
                <a:off x="84027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04" name="矩形 103"/>
              <p:cNvSpPr/>
              <p:nvPr/>
            </p:nvSpPr>
            <p:spPr>
              <a:xfrm>
                <a:off x="77200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05" name="组合 104"/>
            <p:cNvGrpSpPr/>
            <p:nvPr/>
          </p:nvGrpSpPr>
          <p:grpSpPr>
            <a:xfrm>
              <a:off x="6957640" y="2980904"/>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nvGrpSpPr>
            <p:cNvPr id="112" name="组合 111"/>
            <p:cNvGrpSpPr/>
            <p:nvPr/>
          </p:nvGrpSpPr>
          <p:grpSpPr>
            <a:xfrm>
              <a:off x="8955087" y="2991392"/>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itchFamily="18" charset="0"/>
                  <a:ea typeface="微软雅黑" panose="020B0503020204020204" pitchFamily="34" charset="-122"/>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WE</a:t>
                </a:r>
                <a:endParaRPr lang="en-US" altLang="zh-CN" sz="2400" dirty="0">
                  <a:solidFill>
                    <a:srgbClr val="003300"/>
                  </a:solidFill>
                  <a:latin typeface="Times New Roman" pitchFamily="18" charset="0"/>
                  <a:ea typeface="微软雅黑" panose="020B0503020204020204" pitchFamily="34" charset="-122"/>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D</a:t>
                </a:r>
                <a:endParaRPr lang="en-US" altLang="zh-CN" sz="2400" b="1" dirty="0">
                  <a:solidFill>
                    <a:srgbClr val="003300"/>
                  </a:solidFill>
                  <a:latin typeface="Tahoma" pitchFamily="34" charset="0"/>
                  <a:ea typeface="微软雅黑" panose="020B0503020204020204" pitchFamily="34" charset="-122"/>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A</a:t>
                </a:r>
                <a:endParaRPr lang="en-US" altLang="zh-CN" sz="2400" dirty="0">
                  <a:solidFill>
                    <a:srgbClr val="003300"/>
                  </a:solidFill>
                  <a:latin typeface="Times New Roman" pitchFamily="18" charset="0"/>
                  <a:ea typeface="微软雅黑" panose="020B0503020204020204" pitchFamily="34" charset="-122"/>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itchFamily="18" charset="0"/>
                    <a:ea typeface="微软雅黑" panose="020B0503020204020204" pitchFamily="34" charset="-122"/>
                  </a:rPr>
                  <a:t>CS</a:t>
                </a:r>
                <a:endParaRPr lang="en-US" altLang="zh-CN" sz="2400" dirty="0">
                  <a:solidFill>
                    <a:srgbClr val="003300"/>
                  </a:solidFill>
                  <a:latin typeface="Times New Roman" pitchFamily="18" charset="0"/>
                  <a:ea typeface="微软雅黑" panose="020B0503020204020204" pitchFamily="34" charset="-122"/>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p>
            </p:txBody>
          </p:sp>
        </p:grpSp>
      </p:grpSp>
      <p:grpSp>
        <p:nvGrpSpPr>
          <p:cNvPr id="120" name="Group 14"/>
          <p:cNvGrpSpPr>
            <a:grpSpLocks/>
          </p:cNvGrpSpPr>
          <p:nvPr/>
        </p:nvGrpSpPr>
        <p:grpSpPr bwMode="auto">
          <a:xfrm>
            <a:off x="2341562" y="1497408"/>
            <a:ext cx="1247293" cy="3979878"/>
            <a:chOff x="580" y="1369"/>
            <a:chExt cx="697" cy="2224"/>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Arial" pitchFamily="34" charset="0"/>
              </a:endParaRPr>
            </a:p>
          </p:txBody>
        </p:sp>
        <p:sp>
          <p:nvSpPr>
            <p:cNvPr id="122" name="Rectangle 16"/>
            <p:cNvSpPr>
              <a:spLocks noChangeAspect="1" noChangeArrowheads="1"/>
            </p:cNvSpPr>
            <p:nvPr/>
          </p:nvSpPr>
          <p:spPr bwMode="auto">
            <a:xfrm>
              <a:off x="629" y="1686"/>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A</a:t>
              </a:r>
              <a:r>
                <a:rPr lang="en-US" altLang="zh-CN" sz="2000" b="1" baseline="-25000" dirty="0">
                  <a:latin typeface="Times New Roman" pitchFamily="18" charset="0"/>
                  <a:ea typeface="微软雅黑" panose="020B0503020204020204" pitchFamily="34" charset="-122"/>
                </a:rPr>
                <a:t>17-0</a:t>
              </a:r>
              <a:endParaRPr lang="en-US" altLang="zh-CN" sz="2000" b="1" dirty="0">
                <a:latin typeface="Tahoma" pitchFamily="34" charset="0"/>
                <a:ea typeface="微软雅黑" panose="020B0503020204020204" pitchFamily="34" charset="-122"/>
              </a:endParaRPr>
            </a:p>
          </p:txBody>
        </p:sp>
        <p:sp>
          <p:nvSpPr>
            <p:cNvPr id="123" name="Rectangle 17"/>
            <p:cNvSpPr>
              <a:spLocks noChangeAspect="1" noChangeArrowheads="1"/>
            </p:cNvSpPr>
            <p:nvPr/>
          </p:nvSpPr>
          <p:spPr bwMode="auto">
            <a:xfrm>
              <a:off x="649" y="1492"/>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MREQ#</a:t>
              </a:r>
              <a:endParaRPr lang="en-US" altLang="zh-CN" sz="2000" b="1" dirty="0">
                <a:latin typeface="Tahoma" pitchFamily="34" charset="0"/>
                <a:ea typeface="微软雅黑" panose="020B0503020204020204" pitchFamily="34" charset="-122"/>
              </a:endParaRPr>
            </a:p>
          </p:txBody>
        </p:sp>
        <p:sp>
          <p:nvSpPr>
            <p:cNvPr id="124" name="Rectangle 18"/>
            <p:cNvSpPr>
              <a:spLocks noChangeAspect="1" noChangeArrowheads="1"/>
            </p:cNvSpPr>
            <p:nvPr/>
          </p:nvSpPr>
          <p:spPr bwMode="auto">
            <a:xfrm>
              <a:off x="674" y="1951"/>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itchFamily="18" charset="0"/>
                  <a:ea typeface="微软雅黑" panose="020B0503020204020204" pitchFamily="34" charset="-122"/>
                </a:rPr>
                <a:t>R/W#</a:t>
              </a:r>
              <a:endParaRPr lang="en-US" altLang="zh-CN" sz="2000" b="1" dirty="0">
                <a:latin typeface="Tahoma" pitchFamily="34" charset="0"/>
                <a:ea typeface="微软雅黑" panose="020B0503020204020204" pitchFamily="34" charset="-122"/>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4" y="3308"/>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31</a:t>
              </a:r>
              <a:r>
                <a:rPr lang="en-US" altLang="zh-CN" sz="2000" b="1" dirty="0">
                  <a:latin typeface="Times New Roman" pitchFamily="18" charset="0"/>
                  <a:ea typeface="微软雅黑" panose="020B0503020204020204" pitchFamily="34" charset="-122"/>
                </a:rPr>
                <a:t>~D</a:t>
              </a:r>
              <a:r>
                <a:rPr lang="en-US" altLang="zh-CN" sz="2000" b="1" baseline="-25000" dirty="0">
                  <a:latin typeface="Times New Roman" pitchFamily="18" charset="0"/>
                  <a:ea typeface="微软雅黑" panose="020B0503020204020204" pitchFamily="34" charset="-122"/>
                </a:rPr>
                <a:t>0</a:t>
              </a:r>
              <a:endParaRPr lang="en-US" altLang="zh-CN" sz="2000" b="1" dirty="0">
                <a:latin typeface="Tahoma" pitchFamily="34" charset="0"/>
                <a:ea typeface="微软雅黑" panose="020B0503020204020204" pitchFamily="34" charset="-122"/>
              </a:endParaRPr>
            </a:p>
          </p:txBody>
        </p:sp>
      </p:grpSp>
      <p:grpSp>
        <p:nvGrpSpPr>
          <p:cNvPr id="73" name="组合 72">
            <a:extLst>
              <a:ext uri="{FF2B5EF4-FFF2-40B4-BE49-F238E27FC236}">
                <a16:creationId xmlns:a16="http://schemas.microsoft.com/office/drawing/2014/main" id="{8290AFFA-5954-43B2-9E25-77DB5E178460}"/>
              </a:ext>
            </a:extLst>
          </p:cNvPr>
          <p:cNvGrpSpPr/>
          <p:nvPr/>
        </p:nvGrpSpPr>
        <p:grpSpPr>
          <a:xfrm>
            <a:off x="8486532" y="986281"/>
            <a:ext cx="2440101" cy="579957"/>
            <a:chOff x="665665" y="4732301"/>
            <a:chExt cx="1887609" cy="579957"/>
          </a:xfrm>
        </p:grpSpPr>
        <p:sp>
          <p:nvSpPr>
            <p:cNvPr id="74" name="矩形 73">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K&gt;N</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29657020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1" nodeType="clickEffect">
                                  <p:stCondLst>
                                    <p:cond delay="0"/>
                                  </p:stCondLst>
                                  <p:childTnLst>
                                    <p:set>
                                      <p:cBhvr>
                                        <p:cTn id="21" dur="1" fill="hold">
                                          <p:stCondLst>
                                            <p:cond delay="0"/>
                                          </p:stCondLst>
                                        </p:cTn>
                                        <p:tgtEl>
                                          <p:spTgt spid="920611"/>
                                        </p:tgtEl>
                                        <p:attrNameLst>
                                          <p:attrName>style.visibility</p:attrName>
                                        </p:attrNameLst>
                                      </p:cBhvr>
                                      <p:to>
                                        <p:strVal val="visible"/>
                                      </p:to>
                                    </p:set>
                                    <p:animEffect transition="in" filter="wipe(right)">
                                      <p:cBhvr>
                                        <p:cTn id="22" dur="500"/>
                                        <p:tgtEl>
                                          <p:spTgt spid="9206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920610"/>
                                        </p:tgtEl>
                                        <p:attrNameLst>
                                          <p:attrName>style.visibility</p:attrName>
                                        </p:attrNameLst>
                                      </p:cBhvr>
                                      <p:to>
                                        <p:strVal val="visible"/>
                                      </p:to>
                                    </p:set>
                                    <p:animEffect transition="in" filter="wipe(left)">
                                      <p:cBhvr>
                                        <p:cTn id="27" dur="1000"/>
                                        <p:tgtEl>
                                          <p:spTgt spid="9206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20590"/>
                                        </p:tgtEl>
                                        <p:attrNameLst>
                                          <p:attrName>style.visibility</p:attrName>
                                        </p:attrNameLst>
                                      </p:cBhvr>
                                      <p:to>
                                        <p:strVal val="visible"/>
                                      </p:to>
                                    </p:set>
                                    <p:anim calcmode="lin" valueType="num">
                                      <p:cBhvr additive="base">
                                        <p:cTn id="32" dur="500" fill="hold"/>
                                        <p:tgtEl>
                                          <p:spTgt spid="920590"/>
                                        </p:tgtEl>
                                        <p:attrNameLst>
                                          <p:attrName>ppt_x</p:attrName>
                                        </p:attrNameLst>
                                      </p:cBhvr>
                                      <p:tavLst>
                                        <p:tav tm="0">
                                          <p:val>
                                            <p:strVal val="#ppt_x"/>
                                          </p:val>
                                        </p:tav>
                                        <p:tav tm="100000">
                                          <p:val>
                                            <p:strVal val="#ppt_x"/>
                                          </p:val>
                                        </p:tav>
                                      </p:tavLst>
                                    </p:anim>
                                    <p:anim calcmode="lin" valueType="num">
                                      <p:cBhvr additive="base">
                                        <p:cTn id="33"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repeatCount="300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1000"/>
                                        <p:tgtEl>
                                          <p:spTgt spid="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920612"/>
                                        </p:tgtEl>
                                        <p:attrNameLst>
                                          <p:attrName>style.visibility</p:attrName>
                                        </p:attrNameLst>
                                      </p:cBhvr>
                                      <p:to>
                                        <p:strVal val="visible"/>
                                      </p:to>
                                    </p:set>
                                    <p:animEffect transition="in" filter="wipe(left)">
                                      <p:cBhvr>
                                        <p:cTn id="48" dur="1000"/>
                                        <p:tgtEl>
                                          <p:spTgt spid="9206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64893"/>
                                        </p:tgtEl>
                                        <p:attrNameLst>
                                          <p:attrName>style.visibility</p:attrName>
                                        </p:attrNameLst>
                                      </p:cBhvr>
                                      <p:to>
                                        <p:strVal val="visible"/>
                                      </p:to>
                                    </p:set>
                                    <p:animEffect transition="in" filter="wipe(up)">
                                      <p:cBhvr>
                                        <p:cTn id="53" dur="500"/>
                                        <p:tgtEl>
                                          <p:spTgt spid="16489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20630"/>
                                        </p:tgtEl>
                                        <p:attrNameLst>
                                          <p:attrName>style.visibility</p:attrName>
                                        </p:attrNameLst>
                                      </p:cBhvr>
                                      <p:to>
                                        <p:strVal val="visible"/>
                                      </p:to>
                                    </p:set>
                                    <p:animEffect transition="in" filter="wipe(left)">
                                      <p:cBhvr>
                                        <p:cTn id="58" dur="500"/>
                                        <p:tgtEl>
                                          <p:spTgt spid="920630"/>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3000" fill="hold" grpId="1" nodeType="clickEffect">
                                  <p:stCondLst>
                                    <p:cond delay="0"/>
                                  </p:stCondLst>
                                  <p:childTnLst>
                                    <p:anim calcmode="discrete" valueType="str">
                                      <p:cBhvr>
                                        <p:cTn id="62" dur="1000" fill="hold"/>
                                        <p:tgtEl>
                                          <p:spTgt spid="920610"/>
                                        </p:tgtEl>
                                        <p:attrNameLst>
                                          <p:attrName>style.visibility</p:attrName>
                                        </p:attrNameLst>
                                      </p:cBhvr>
                                      <p:tavLst>
                                        <p:tav tm="0">
                                          <p:val>
                                            <p:strVal val="hidden"/>
                                          </p:val>
                                        </p:tav>
                                        <p:tav tm="50000">
                                          <p:val>
                                            <p:strVal val="visible"/>
                                          </p:val>
                                        </p:tav>
                                      </p:tavLst>
                                    </p:anim>
                                  </p:childTnLst>
                                </p:cTn>
                              </p:par>
                              <p:par>
                                <p:cTn id="63" presetID="35" presetClass="emph" presetSubtype="0" repeatCount="3000" fill="hold" nodeType="withEffect">
                                  <p:stCondLst>
                                    <p:cond delay="0"/>
                                  </p:stCondLst>
                                  <p:childTnLst>
                                    <p:anim calcmode="discrete" valueType="str">
                                      <p:cBhvr>
                                        <p:cTn id="6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3000" fill="hold" nodeType="clickEffect">
                                  <p:stCondLst>
                                    <p:cond delay="0"/>
                                  </p:stCondLst>
                                  <p:childTnLst>
                                    <p:anim calcmode="discrete" valueType="str">
                                      <p:cBhvr>
                                        <p:cTn id="68"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5" presetClass="emph" presetSubtype="0" repeatCount="3000" fill="hold" nodeType="clickEffect">
                                  <p:stCondLst>
                                    <p:cond delay="0"/>
                                  </p:stCondLst>
                                  <p:childTnLst>
                                    <p:anim calcmode="discrete" valueType="str">
                                      <p:cBhvr>
                                        <p:cTn id="72"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35" presetClass="emph" presetSubtype="0" repeatCount="3000" fill="hold" grpId="0" nodeType="clickEffect">
                                  <p:stCondLst>
                                    <p:cond delay="0"/>
                                  </p:stCondLst>
                                  <p:childTnLst>
                                    <p:anim calcmode="discrete" valueType="str">
                                      <p:cBhvr>
                                        <p:cTn id="7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wipe(left)">
                                      <p:cBhvr>
                                        <p:cTn id="8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1" grpId="1" animBg="1"/>
      <p:bldP spid="920612" grpId="0" animBg="1"/>
      <p:bldP spid="92063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字数扩展</a:t>
            </a:r>
            <a:r>
              <a:rPr lang="en-US" altLang="zh-CN" dirty="0"/>
              <a:t>(ABUS)</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91448" y="4419612"/>
            <a:ext cx="5623287" cy="777386"/>
            <a:chOff x="4691448" y="4324426"/>
            <a:chExt cx="5623287"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88091" y="4518013"/>
              <a:ext cx="726644"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38910"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189136" y="4526194"/>
              <a:ext cx="706768"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757163" y="4526194"/>
              <a:ext cx="724475"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781852" y="5876297"/>
            <a:ext cx="9286275"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存储系统容量为 </a:t>
            </a:r>
            <a:r>
              <a:rPr lang="en-US" altLang="zh-CN" sz="2400" dirty="0">
                <a:latin typeface="+mn-ea"/>
                <a:ea typeface="+mn-ea"/>
              </a:rPr>
              <a:t>M</a:t>
            </a:r>
            <a:r>
              <a:rPr lang="zh-CN" altLang="en-US" sz="2400" dirty="0">
                <a:latin typeface="+mn-ea"/>
                <a:ea typeface="+mn-ea"/>
              </a:rPr>
              <a:t>，若使用容量</a:t>
            </a:r>
            <a:r>
              <a:rPr lang="en-US" altLang="zh-CN" sz="2400" dirty="0">
                <a:latin typeface="+mn-ea"/>
                <a:ea typeface="+mn-ea"/>
              </a:rPr>
              <a:t>l</a:t>
            </a:r>
            <a:r>
              <a:rPr lang="zh-CN" altLang="en-US" sz="2400" dirty="0">
                <a:latin typeface="+mn-ea"/>
                <a:ea typeface="+mn-ea"/>
              </a:rPr>
              <a:t>的芯片，</a:t>
            </a:r>
            <a:r>
              <a:rPr lang="en-US" altLang="zh-CN" sz="2400" dirty="0">
                <a:latin typeface="+mn-ea"/>
                <a:ea typeface="+mn-ea"/>
              </a:rPr>
              <a:t>l&lt;M</a:t>
            </a:r>
            <a:r>
              <a:rPr lang="zh-CN" altLang="en-US" sz="2400" dirty="0">
                <a:latin typeface="+mn-ea"/>
                <a:ea typeface="+mn-ea"/>
              </a:rPr>
              <a:t>，需（</a:t>
            </a:r>
            <a:r>
              <a:rPr lang="en-US" altLang="zh-CN" sz="2400" dirty="0">
                <a:latin typeface="+mn-ea"/>
                <a:ea typeface="+mn-ea"/>
              </a:rPr>
              <a:t>M/l</a:t>
            </a:r>
            <a:r>
              <a:rPr lang="zh-CN" altLang="en-US" sz="2400" dirty="0">
                <a:latin typeface="+mn-ea"/>
                <a:ea typeface="+mn-ea"/>
              </a:rPr>
              <a:t>）个芯片</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3051818"/>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98" name="组合 97"/>
          <p:cNvGrpSpPr/>
          <p:nvPr/>
        </p:nvGrpSpPr>
        <p:grpSpPr>
          <a:xfrm>
            <a:off x="5542570" y="3051818"/>
            <a:ext cx="1160869" cy="1486746"/>
            <a:chOff x="7722123" y="3328852"/>
            <a:chExt cx="1160869"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4" name="矩形 103"/>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05" name="组合 104"/>
          <p:cNvGrpSpPr/>
          <p:nvPr/>
        </p:nvGrpSpPr>
        <p:grpSpPr>
          <a:xfrm>
            <a:off x="6957640" y="3051818"/>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12" name="组合 111"/>
          <p:cNvGrpSpPr/>
          <p:nvPr/>
        </p:nvGrpSpPr>
        <p:grpSpPr>
          <a:xfrm>
            <a:off x="8955087" y="3062306"/>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45200" y="197846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9" name="组合 88"/>
          <p:cNvGrpSpPr/>
          <p:nvPr/>
        </p:nvGrpSpPr>
        <p:grpSpPr>
          <a:xfrm>
            <a:off x="5543879" y="3051582"/>
            <a:ext cx="1160869" cy="1486746"/>
            <a:chOff x="7722123" y="3328852"/>
            <a:chExt cx="1160869" cy="1486746"/>
          </a:xfrm>
        </p:grpSpPr>
        <p:sp>
          <p:nvSpPr>
            <p:cNvPr id="90"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p>
          </p:txBody>
        </p:sp>
      </p:grpSp>
      <p:grpSp>
        <p:nvGrpSpPr>
          <p:cNvPr id="7" name="组合 6"/>
          <p:cNvGrpSpPr/>
          <p:nvPr/>
        </p:nvGrpSpPr>
        <p:grpSpPr>
          <a:xfrm>
            <a:off x="4392271" y="1514033"/>
            <a:ext cx="5687704" cy="464434"/>
            <a:chOff x="4392271" y="1514033"/>
            <a:chExt cx="5687704" cy="464434"/>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2" name="Rectangle 13"/>
            <p:cNvSpPr>
              <a:spLocks noChangeAspect="1" noChangeArrowheads="1"/>
            </p:cNvSpPr>
            <p:nvPr/>
          </p:nvSpPr>
          <p:spPr bwMode="auto">
            <a:xfrm>
              <a:off x="4392271" y="1517143"/>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grpSp>
        <p:nvGrpSpPr>
          <p:cNvPr id="133" name="组合 132">
            <a:extLst>
              <a:ext uri="{FF2B5EF4-FFF2-40B4-BE49-F238E27FC236}">
                <a16:creationId xmlns:a16="http://schemas.microsoft.com/office/drawing/2014/main" id="{8290AFFA-5954-43B2-9E25-77DB5E178460}"/>
              </a:ext>
            </a:extLst>
          </p:cNvPr>
          <p:cNvGrpSpPr/>
          <p:nvPr/>
        </p:nvGrpSpPr>
        <p:grpSpPr>
          <a:xfrm>
            <a:off x="6144289" y="700352"/>
            <a:ext cx="2440101" cy="579957"/>
            <a:chOff x="665665" y="4732301"/>
            <a:chExt cx="1887609" cy="579957"/>
          </a:xfrm>
        </p:grpSpPr>
        <p:sp>
          <p:nvSpPr>
            <p:cNvPr id="134" name="矩形 133">
              <a:extLst>
                <a:ext uri="{FF2B5EF4-FFF2-40B4-BE49-F238E27FC236}">
                  <a16:creationId xmlns:a16="http://schemas.microsoft.com/office/drawing/2014/main" id="{D2EA2FE2-746F-4AAB-85CE-AB44F64ED41A}"/>
                </a:ext>
              </a:extLst>
            </p:cNvPr>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BAC7BD4A-A4F1-46FD-B146-38590863C8B2}"/>
                </a:ext>
              </a:extLst>
            </p:cNvPr>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l&gt;M</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4144725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emph" presetSubtype="0" repeatCount="3000" fill="hold" grpId="1" nodeType="clickEffect">
                                  <p:stCondLst>
                                    <p:cond delay="0"/>
                                  </p:stCondLst>
                                  <p:childTnLst>
                                    <p:anim calcmode="discrete" valueType="str">
                                      <p:cBhvr>
                                        <p:cTn id="94" dur="1000" fill="hold"/>
                                        <p:tgtEl>
                                          <p:spTgt spid="920610"/>
                                        </p:tgtEl>
                                        <p:attrNameLst>
                                          <p:attrName>style.visibility</p:attrName>
                                        </p:attrNameLst>
                                      </p:cBhvr>
                                      <p:tavLst>
                                        <p:tav tm="0">
                                          <p:val>
                                            <p:strVal val="hidden"/>
                                          </p:val>
                                        </p:tav>
                                        <p:tav tm="50000">
                                          <p:val>
                                            <p:strVal val="visible"/>
                                          </p:val>
                                        </p:tav>
                                      </p:tavLst>
                                    </p:anim>
                                  </p:childTnLst>
                                </p:cTn>
                              </p:par>
                              <p:par>
                                <p:cTn id="95" presetID="35" presetClass="emph" presetSubtype="0" repeatCount="3000" fill="hold" nodeType="withEffect">
                                  <p:stCondLst>
                                    <p:cond delay="0"/>
                                  </p:stCondLst>
                                  <p:childTnLst>
                                    <p:anim calcmode="discrete" valueType="str">
                                      <p:cBhvr>
                                        <p:cTn id="96" dur="1000" fill="hold"/>
                                        <p:tgtEl>
                                          <p:spTgt spid="5"/>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grpId="1" nodeType="withEffect">
                                  <p:stCondLst>
                                    <p:cond delay="0"/>
                                  </p:stCondLst>
                                  <p:childTnLst>
                                    <p:anim calcmode="discrete" valueType="str">
                                      <p:cBhvr>
                                        <p:cTn id="98" dur="1000" fill="hold"/>
                                        <p:tgtEl>
                                          <p:spTgt spid="77"/>
                                        </p:tgtEl>
                                        <p:attrNameLst>
                                          <p:attrName>style.visibility</p:attrName>
                                        </p:attrNameLst>
                                      </p:cBhvr>
                                      <p:tavLst>
                                        <p:tav tm="0">
                                          <p:val>
                                            <p:strVal val="hidden"/>
                                          </p:val>
                                        </p:tav>
                                        <p:tav tm="50000">
                                          <p:val>
                                            <p:strVal val="visible"/>
                                          </p:val>
                                        </p:tav>
                                      </p:tavLst>
                                    </p:anim>
                                  </p:childTnLst>
                                </p:cTn>
                              </p:par>
                              <p:par>
                                <p:cTn id="99" presetID="35" presetClass="emph" presetSubtype="0" repeatCount="3000" fill="hold" grpId="1" nodeType="withEffect">
                                  <p:stCondLst>
                                    <p:cond delay="0"/>
                                  </p:stCondLst>
                                  <p:childTnLst>
                                    <p:anim calcmode="discrete" valueType="str">
                                      <p:cBhvr>
                                        <p:cTn id="100" dur="1000" fill="hold"/>
                                        <p:tgtEl>
                                          <p:spTgt spid="76"/>
                                        </p:tgtEl>
                                        <p:attrNameLst>
                                          <p:attrName>style.visibility</p:attrName>
                                        </p:attrNameLst>
                                      </p:cBhvr>
                                      <p:tavLst>
                                        <p:tav tm="0">
                                          <p:val>
                                            <p:strVal val="hidden"/>
                                          </p:val>
                                        </p:tav>
                                        <p:tav tm="50000">
                                          <p:val>
                                            <p:strVal val="visible"/>
                                          </p:val>
                                        </p:tav>
                                      </p:tavLst>
                                    </p:anim>
                                  </p:childTnLst>
                                </p:cTn>
                              </p:par>
                            </p:childTnLst>
                          </p:cTn>
                        </p:par>
                      </p:childTnLst>
                    </p:cTn>
                  </p:par>
                  <p:par>
                    <p:cTn id="101" fill="hold">
                      <p:stCondLst>
                        <p:cond delay="indefinite"/>
                      </p:stCondLst>
                      <p:childTnLst>
                        <p:par>
                          <p:cTn id="102" fill="hold">
                            <p:stCondLst>
                              <p:cond delay="0"/>
                            </p:stCondLst>
                            <p:childTnLst>
                              <p:par>
                                <p:cTn id="103" presetID="35" presetClass="emph" presetSubtype="0" repeatCount="3000" fill="hold" nodeType="clickEffect">
                                  <p:stCondLst>
                                    <p:cond delay="0"/>
                                  </p:stCondLst>
                                  <p:childTnLst>
                                    <p:anim calcmode="discrete" valueType="str">
                                      <p:cBhvr>
                                        <p:cTn id="104"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repeatCount="3000"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up)">
                                      <p:cBhvr>
                                        <p:cTn id="109" dur="500"/>
                                        <p:tgtEl>
                                          <p:spTgt spid="8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repeatCount="3000" fill="hold" nodeType="click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up)">
                                      <p:cBhvr>
                                        <p:cTn id="114" dur="500"/>
                                        <p:tgtEl>
                                          <p:spTgt spid="8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33"/>
                                        </p:tgtEl>
                                        <p:attrNameLst>
                                          <p:attrName>style.visibility</p:attrName>
                                        </p:attrNameLst>
                                      </p:cBhvr>
                                      <p:to>
                                        <p:strVal val="visible"/>
                                      </p:to>
                                    </p:set>
                                    <p:animEffect transition="in" filter="wipe(left)">
                                      <p:cBhvr>
                                        <p:cTn id="11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2" grpId="0" animBg="1"/>
      <p:bldP spid="920630" grpId="0"/>
      <p:bldP spid="76" grpId="0" animBg="1"/>
      <p:bldP spid="76" grpId="1" animBg="1"/>
      <p:bldP spid="77" grpId="0" animBg="1"/>
      <p:bldP spid="77" grpId="1" animBg="1"/>
      <p:bldP spid="78" grpId="0"/>
      <p:bldP spid="8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2" name="Group 2"/>
          <p:cNvGrpSpPr>
            <a:grpSpLocks/>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综合扩展</a:t>
            </a:r>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82126"/>
            <a:ext cx="4852988" cy="1111236"/>
            <a:chOff x="2058" y="1520"/>
            <a:chExt cx="3057" cy="835"/>
          </a:xfrm>
        </p:grpSpPr>
        <p:sp>
          <p:nvSpPr>
            <p:cNvPr id="164897" name="Line 44"/>
            <p:cNvSpPr>
              <a:spLocks noChangeAspect="1" noChangeShapeType="1"/>
            </p:cNvSpPr>
            <p:nvPr/>
          </p:nvSpPr>
          <p:spPr bwMode="auto">
            <a:xfrm flipV="1">
              <a:off x="2955"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841083" y="5814119"/>
            <a:ext cx="10594581"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2400" dirty="0">
                <a:latin typeface="+mn-ea"/>
                <a:ea typeface="+mn-ea"/>
              </a:rPr>
              <a:t>存储系统 </a:t>
            </a:r>
            <a:r>
              <a:rPr lang="en-US" altLang="zh-CN" sz="2400" dirty="0">
                <a:latin typeface="+mn-ea"/>
                <a:ea typeface="+mn-ea"/>
              </a:rPr>
              <a:t>M*N</a:t>
            </a:r>
            <a:r>
              <a:rPr lang="zh-CN" altLang="en-US" sz="2400" dirty="0">
                <a:latin typeface="+mn-ea"/>
                <a:ea typeface="+mn-ea"/>
              </a:rPr>
              <a:t>位，若使用</a:t>
            </a:r>
            <a:r>
              <a:rPr lang="en-US" altLang="zh-CN" sz="2400" dirty="0">
                <a:latin typeface="+mn-ea"/>
                <a:ea typeface="+mn-ea"/>
              </a:rPr>
              <a:t>l*k</a:t>
            </a:r>
            <a:r>
              <a:rPr lang="zh-CN" altLang="en-US" sz="2400" dirty="0">
                <a:latin typeface="+mn-ea"/>
                <a:ea typeface="+mn-ea"/>
              </a:rPr>
              <a:t>位的芯片，</a:t>
            </a:r>
            <a:r>
              <a:rPr lang="en-US" altLang="zh-CN" sz="2400" dirty="0">
                <a:latin typeface="+mn-ea"/>
                <a:ea typeface="+mn-ea"/>
              </a:rPr>
              <a:t>l&lt;</a:t>
            </a:r>
            <a:r>
              <a:rPr lang="en-US" altLang="zh-CN" sz="2400" dirty="0" err="1">
                <a:latin typeface="+mn-ea"/>
                <a:ea typeface="+mn-ea"/>
              </a:rPr>
              <a:t>M,k</a:t>
            </a:r>
            <a:r>
              <a:rPr lang="en-US" altLang="zh-CN" sz="2400" dirty="0">
                <a:latin typeface="+mn-ea"/>
                <a:ea typeface="+mn-ea"/>
              </a:rPr>
              <a:t>&lt;N</a:t>
            </a:r>
            <a:r>
              <a:rPr lang="zh-CN" altLang="en-US" sz="2400" dirty="0">
                <a:latin typeface="+mn-ea"/>
                <a:ea typeface="+mn-ea"/>
              </a:rPr>
              <a:t>，需（</a:t>
            </a:r>
            <a:r>
              <a:rPr lang="en-US" altLang="zh-CN" sz="2400" dirty="0">
                <a:latin typeface="+mn-ea"/>
                <a:ea typeface="+mn-ea"/>
              </a:rPr>
              <a:t>M/l</a:t>
            </a:r>
            <a:r>
              <a:rPr lang="zh-CN" altLang="en-US" sz="2400" dirty="0">
                <a:latin typeface="+mn-ea"/>
                <a:ea typeface="+mn-ea"/>
              </a:rPr>
              <a:t>）*</a:t>
            </a:r>
            <a:r>
              <a:rPr lang="en-US" altLang="zh-CN" sz="2400" dirty="0">
                <a:latin typeface="+mn-ea"/>
                <a:ea typeface="+mn-ea"/>
              </a:rPr>
              <a:t>(N/k)</a:t>
            </a:r>
            <a:r>
              <a:rPr lang="zh-CN" altLang="en-US" sz="2400" dirty="0">
                <a:latin typeface="+mn-ea"/>
                <a:ea typeface="+mn-ea"/>
              </a:rPr>
              <a:t>个芯片</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Times New Roman" panose="02020603050405020304" pitchFamily="18" charset="0"/>
                  <a:cs typeface="Times New Roman" panose="02020603050405020304" pitchFamily="18"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31</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51922" y="196322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09586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0630"/>
                                        </p:tgtEl>
                                        <p:attrNameLst>
                                          <p:attrName>style.visibility</p:attrName>
                                        </p:attrNameLst>
                                      </p:cBhvr>
                                      <p:to>
                                        <p:strVal val="visible"/>
                                      </p:to>
                                    </p:set>
                                    <p:animEffect transition="in" filter="wipe(left)">
                                      <p:cBhvr>
                                        <p:cTn id="7"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30" grpId="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a:t>
            </a:r>
            <a:r>
              <a:rPr lang="en-US" altLang="zh-CN" dirty="0"/>
              <a:t>16</a:t>
            </a:r>
            <a:r>
              <a:rPr lang="zh-CN" altLang="en-US" dirty="0"/>
              <a:t>点阵字库设计</a:t>
            </a:r>
          </a:p>
        </p:txBody>
      </p:sp>
      <p:sp>
        <p:nvSpPr>
          <p:cNvPr id="3" name="内容占位符 2"/>
          <p:cNvSpPr>
            <a:spLocks noGrp="1"/>
          </p:cNvSpPr>
          <p:nvPr>
            <p:ph idx="1"/>
          </p:nvPr>
        </p:nvSpPr>
        <p:spPr/>
        <p:txBody>
          <a:bodyPr>
            <a:normAutofit lnSpcReduction="10000"/>
          </a:bodyPr>
          <a:lstStyle/>
          <a:p>
            <a:r>
              <a:rPr lang="zh-CN" altLang="en-US" dirty="0"/>
              <a:t>汉字字库：用于输出汉字字形码</a:t>
            </a:r>
            <a:endParaRPr lang="en-US" altLang="zh-CN" dirty="0"/>
          </a:p>
          <a:p>
            <a:pPr lvl="1"/>
            <a:r>
              <a:rPr lang="zh-CN" altLang="en-US" dirty="0"/>
              <a:t>输入：区号，位号</a:t>
            </a:r>
            <a:endParaRPr lang="en-US" altLang="zh-CN" dirty="0"/>
          </a:p>
          <a:p>
            <a:pPr lvl="1"/>
            <a:r>
              <a:rPr lang="zh-CN" altLang="en-US" dirty="0"/>
              <a:t>输出：对应汉字编码的字形码（字模码）</a:t>
            </a:r>
            <a:endParaRPr lang="en-US" altLang="zh-CN" dirty="0"/>
          </a:p>
          <a:p>
            <a:endParaRPr lang="en-US" altLang="zh-CN" dirty="0"/>
          </a:p>
          <a:p>
            <a:r>
              <a:rPr lang="en-US" altLang="zh-CN" dirty="0"/>
              <a:t>16*16</a:t>
            </a:r>
            <a:r>
              <a:rPr lang="zh-CN" altLang="en-US" dirty="0"/>
              <a:t>点阵需</a:t>
            </a:r>
            <a:r>
              <a:rPr lang="en-US" altLang="zh-CN" dirty="0"/>
              <a:t>256</a:t>
            </a:r>
            <a:r>
              <a:rPr lang="zh-CN" altLang="en-US" dirty="0"/>
              <a:t>位才能显示一个汉字</a:t>
            </a:r>
            <a:endParaRPr lang="en-US" altLang="zh-CN" dirty="0"/>
          </a:p>
          <a:p>
            <a:pPr lvl="1"/>
            <a:r>
              <a:rPr lang="zh-CN" altLang="en-US" dirty="0"/>
              <a:t>字库存储单元位宽应该为</a:t>
            </a:r>
            <a:r>
              <a:rPr lang="en-US" altLang="zh-CN" dirty="0"/>
              <a:t>256</a:t>
            </a:r>
            <a:r>
              <a:rPr lang="zh-CN" altLang="en-US" dirty="0"/>
              <a:t>位</a:t>
            </a:r>
            <a:endParaRPr lang="en-US" altLang="zh-CN" dirty="0"/>
          </a:p>
          <a:p>
            <a:pPr lvl="1"/>
            <a:r>
              <a:rPr lang="en-US" altLang="zh-CN" dirty="0" err="1"/>
              <a:t>Logisim</a:t>
            </a:r>
            <a:r>
              <a:rPr lang="en-US" altLang="zh-CN" dirty="0"/>
              <a:t> </a:t>
            </a:r>
            <a:r>
              <a:rPr lang="zh-CN" altLang="en-US" dirty="0"/>
              <a:t>中</a:t>
            </a:r>
            <a:r>
              <a:rPr lang="en-US" altLang="zh-CN" dirty="0"/>
              <a:t>ROM</a:t>
            </a:r>
            <a:r>
              <a:rPr lang="zh-CN" altLang="en-US" dirty="0"/>
              <a:t>数据位宽最多</a:t>
            </a:r>
            <a:r>
              <a:rPr lang="en-US" altLang="zh-CN" dirty="0"/>
              <a:t>32</a:t>
            </a:r>
            <a:r>
              <a:rPr lang="zh-CN" altLang="en-US" dirty="0"/>
              <a:t>位</a:t>
            </a:r>
            <a:endParaRPr lang="en-US" altLang="zh-CN" dirty="0"/>
          </a:p>
          <a:p>
            <a:pPr lvl="1"/>
            <a:r>
              <a:rPr lang="zh-CN" altLang="en-US" dirty="0"/>
              <a:t>位扩展</a:t>
            </a:r>
            <a:endParaRPr lang="en-US" altLang="zh-CN" dirty="0"/>
          </a:p>
          <a:p>
            <a:pPr lvl="2"/>
            <a:r>
              <a:rPr lang="en-US" altLang="zh-CN" dirty="0"/>
              <a:t>8</a:t>
            </a:r>
            <a:r>
              <a:rPr lang="zh-CN" altLang="en-US" dirty="0"/>
              <a:t>个</a:t>
            </a:r>
            <a:r>
              <a:rPr lang="en-US" altLang="zh-CN" dirty="0"/>
              <a:t>16K</a:t>
            </a:r>
            <a:r>
              <a:rPr lang="zh-CN" altLang="en-US" dirty="0"/>
              <a:t>*</a:t>
            </a:r>
            <a:r>
              <a:rPr lang="en-US" altLang="zh-CN" dirty="0"/>
              <a:t>32</a:t>
            </a:r>
            <a:r>
              <a:rPr lang="zh-CN" altLang="en-US" dirty="0"/>
              <a:t>位的</a:t>
            </a:r>
            <a:r>
              <a:rPr lang="en-US" altLang="zh-CN" dirty="0"/>
              <a:t>ROM</a:t>
            </a:r>
            <a:r>
              <a:rPr lang="zh-CN" altLang="en-US" dirty="0"/>
              <a:t>存储器</a:t>
            </a:r>
            <a:endParaRPr lang="en-US" altLang="zh-CN" dirty="0"/>
          </a:p>
          <a:p>
            <a:pPr lvl="2"/>
            <a:r>
              <a:rPr lang="en-US" altLang="zh-CN" dirty="0"/>
              <a:t>256</a:t>
            </a:r>
            <a:r>
              <a:rPr lang="zh-CN" altLang="en-US" dirty="0"/>
              <a:t>位最终输出到</a:t>
            </a:r>
            <a:r>
              <a:rPr lang="en-US" altLang="zh-CN" dirty="0"/>
              <a:t>8</a:t>
            </a:r>
            <a:r>
              <a:rPr lang="zh-CN" altLang="en-US" dirty="0"/>
              <a:t>个</a:t>
            </a:r>
            <a:r>
              <a:rPr lang="en-US" altLang="zh-CN" dirty="0"/>
              <a:t>32</a:t>
            </a:r>
            <a:r>
              <a:rPr lang="zh-CN" altLang="en-US" dirty="0"/>
              <a:t>位输出引脚</a:t>
            </a:r>
            <a:endParaRPr lang="en-US" altLang="zh-CN" dirty="0"/>
          </a:p>
          <a:p>
            <a:pPr lvl="1"/>
            <a:endParaRPr lang="en-US" altLang="zh-CN" dirty="0"/>
          </a:p>
          <a:p>
            <a:pPr lvl="1"/>
            <a:endParaRPr lang="en-US" altLang="zh-CN" dirty="0"/>
          </a:p>
          <a:p>
            <a:endParaRPr lang="en-US" altLang="zh-CN" dirty="0"/>
          </a:p>
          <a:p>
            <a:pPr marL="0" indent="0">
              <a:buNone/>
            </a:pPr>
            <a:endParaRPr lang="en-US" altLang="zh-CN" dirty="0"/>
          </a:p>
          <a:p>
            <a:pPr marL="0" indent="0">
              <a:buNone/>
            </a:pPr>
            <a:endParaRPr lang="zh-CN" altLang="en-US" dirty="0"/>
          </a:p>
        </p:txBody>
      </p:sp>
      <p:grpSp>
        <p:nvGrpSpPr>
          <p:cNvPr id="4" name="组合 3"/>
          <p:cNvGrpSpPr/>
          <p:nvPr/>
        </p:nvGrpSpPr>
        <p:grpSpPr>
          <a:xfrm>
            <a:off x="7414539" y="1389992"/>
            <a:ext cx="3682424" cy="3033923"/>
            <a:chOff x="7414539" y="1389992"/>
            <a:chExt cx="3682424" cy="3033923"/>
          </a:xfrm>
        </p:grpSpPr>
        <p:pic>
          <p:nvPicPr>
            <p:cNvPr id="5" name="图片 4"/>
            <p:cNvPicPr>
              <a:picLocks noChangeAspect="1"/>
            </p:cNvPicPr>
            <p:nvPr/>
          </p:nvPicPr>
          <p:blipFill>
            <a:blip r:embed="rId2"/>
            <a:stretch>
              <a:fillRect/>
            </a:stretch>
          </p:blipFill>
          <p:spPr>
            <a:xfrm>
              <a:off x="9398423" y="2718498"/>
              <a:ext cx="1698540" cy="1705417"/>
            </a:xfrm>
            <a:prstGeom prst="rect">
              <a:avLst/>
            </a:prstGeom>
          </p:spPr>
        </p:pic>
        <p:pic>
          <p:nvPicPr>
            <p:cNvPr id="6" name="图片 5"/>
            <p:cNvPicPr>
              <a:picLocks noChangeAspect="1"/>
            </p:cNvPicPr>
            <p:nvPr/>
          </p:nvPicPr>
          <p:blipFill>
            <a:blip r:embed="rId3"/>
            <a:stretch>
              <a:fillRect/>
            </a:stretch>
          </p:blipFill>
          <p:spPr>
            <a:xfrm>
              <a:off x="7414539" y="1389992"/>
              <a:ext cx="1703257" cy="1703257"/>
            </a:xfrm>
            <a:prstGeom prst="rect">
              <a:avLst/>
            </a:prstGeom>
          </p:spPr>
        </p:pic>
      </p:grpSp>
      <p:grpSp>
        <p:nvGrpSpPr>
          <p:cNvPr id="10" name="组合 9">
            <a:extLst>
              <a:ext uri="{FF2B5EF4-FFF2-40B4-BE49-F238E27FC236}">
                <a16:creationId xmlns:a16="http://schemas.microsoft.com/office/drawing/2014/main" id="{C9442983-32C7-47C1-BF30-82D7485BB836}"/>
              </a:ext>
            </a:extLst>
          </p:cNvPr>
          <p:cNvGrpSpPr/>
          <p:nvPr/>
        </p:nvGrpSpPr>
        <p:grpSpPr>
          <a:xfrm>
            <a:off x="7414539" y="5093384"/>
            <a:ext cx="4582828" cy="1486404"/>
            <a:chOff x="6790879" y="4310173"/>
            <a:chExt cx="4582828" cy="1486404"/>
          </a:xfrm>
        </p:grpSpPr>
        <p:pic>
          <p:nvPicPr>
            <p:cNvPr id="11" name="图片 10">
              <a:extLst>
                <a:ext uri="{FF2B5EF4-FFF2-40B4-BE49-F238E27FC236}">
                  <a16:creationId xmlns:a16="http://schemas.microsoft.com/office/drawing/2014/main" id="{01B9C53B-D2FF-46C6-8ACF-32D45F924B8A}"/>
                </a:ext>
              </a:extLst>
            </p:cNvPr>
            <p:cNvPicPr>
              <a:picLocks noChangeAspect="1"/>
            </p:cNvPicPr>
            <p:nvPr/>
          </p:nvPicPr>
          <p:blipFill rotWithShape="1">
            <a:blip r:embed="rId4">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2" name="图片 11">
              <a:extLst>
                <a:ext uri="{FF2B5EF4-FFF2-40B4-BE49-F238E27FC236}">
                  <a16:creationId xmlns:a16="http://schemas.microsoft.com/office/drawing/2014/main" id="{8C71FD12-37B0-40F3-81A6-FF425767323E}"/>
                </a:ext>
              </a:extLst>
            </p:cNvPr>
            <p:cNvPicPr>
              <a:picLocks noChangeAspect="1"/>
            </p:cNvPicPr>
            <p:nvPr/>
          </p:nvPicPr>
          <p:blipFill>
            <a:blip r:embed="rId5"/>
            <a:stretch>
              <a:fillRect/>
            </a:stretch>
          </p:blipFill>
          <p:spPr>
            <a:xfrm>
              <a:off x="6790879" y="4310173"/>
              <a:ext cx="2993395" cy="816935"/>
            </a:xfrm>
            <a:prstGeom prst="rect">
              <a:avLst/>
            </a:prstGeom>
          </p:spPr>
        </p:pic>
      </p:grpSp>
    </p:spTree>
    <p:extLst>
      <p:ext uri="{BB962C8B-B14F-4D97-AF65-F5344CB8AC3E}">
        <p14:creationId xmlns:p14="http://schemas.microsoft.com/office/powerpoint/2010/main" val="279605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字库设计实验</a:t>
            </a:r>
          </a:p>
        </p:txBody>
      </p:sp>
      <p:pic>
        <p:nvPicPr>
          <p:cNvPr id="5" name="内容占位符 4"/>
          <p:cNvPicPr>
            <a:picLocks noGrp="1" noChangeAspect="1"/>
          </p:cNvPicPr>
          <p:nvPr>
            <p:ph idx="1"/>
          </p:nvPr>
        </p:nvPicPr>
        <p:blipFill rotWithShape="1">
          <a:blip r:embed="rId2"/>
          <a:srcRect l="18402" t="26631" r="12380" b="29756"/>
          <a:stretch/>
        </p:blipFill>
        <p:spPr>
          <a:xfrm>
            <a:off x="1047547" y="947342"/>
            <a:ext cx="10044775" cy="3560174"/>
          </a:xfrm>
          <a:prstGeom prst="rect">
            <a:avLst/>
          </a:prstGeom>
        </p:spPr>
      </p:pic>
      <p:sp>
        <p:nvSpPr>
          <p:cNvPr id="6" name="内容占位符 2"/>
          <p:cNvSpPr txBox="1">
            <a:spLocks/>
          </p:cNvSpPr>
          <p:nvPr/>
        </p:nvSpPr>
        <p:spPr bwMode="auto">
          <a:xfrm>
            <a:off x="1291256" y="4743080"/>
            <a:ext cx="10113343" cy="2114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nSpc>
                <a:spcPct val="150000"/>
              </a:lnSpc>
            </a:pPr>
            <a:r>
              <a:rPr lang="zh-CN" altLang="en-US" sz="2600" kern="0" dirty="0"/>
              <a:t>用</a:t>
            </a:r>
            <a:r>
              <a:rPr lang="en-US" altLang="zh-CN" sz="2600" kern="0" dirty="0"/>
              <a:t>4</a:t>
            </a:r>
            <a:r>
              <a:rPr lang="zh-CN" altLang="en-US" sz="2600" kern="0" dirty="0"/>
              <a:t>片</a:t>
            </a:r>
            <a:r>
              <a:rPr lang="en-US" altLang="zh-CN" sz="2600" kern="0" dirty="0">
                <a:solidFill>
                  <a:srgbClr val="C00000"/>
                </a:solidFill>
              </a:rPr>
              <a:t>4K</a:t>
            </a:r>
            <a:r>
              <a:rPr lang="zh-CN" altLang="en-US" sz="2600" kern="0" dirty="0">
                <a:solidFill>
                  <a:srgbClr val="C00000"/>
                </a:solidFill>
              </a:rPr>
              <a:t>*</a:t>
            </a:r>
            <a:r>
              <a:rPr lang="en-US" altLang="zh-CN" sz="2600" kern="0" dirty="0">
                <a:solidFill>
                  <a:srgbClr val="C00000"/>
                </a:solidFill>
              </a:rPr>
              <a:t>32</a:t>
            </a:r>
            <a:r>
              <a:rPr lang="zh-CN" altLang="en-US" sz="2600" kern="0" dirty="0"/>
              <a:t>位的</a:t>
            </a:r>
            <a:r>
              <a:rPr lang="en-US" altLang="zh-CN" sz="2600" kern="0" dirty="0"/>
              <a:t>ROM </a:t>
            </a:r>
            <a:r>
              <a:rPr lang="zh-CN" altLang="en-US" sz="2600" kern="0" dirty="0"/>
              <a:t>替换其中一片</a:t>
            </a:r>
            <a:r>
              <a:rPr lang="en-US" altLang="zh-CN" sz="2600" kern="0" dirty="0"/>
              <a:t>16K</a:t>
            </a:r>
            <a:r>
              <a:rPr lang="zh-CN" altLang="en-US" sz="2600" kern="0" dirty="0"/>
              <a:t>*</a:t>
            </a:r>
            <a:r>
              <a:rPr lang="en-US" altLang="zh-CN" sz="2600" kern="0" dirty="0"/>
              <a:t>32</a:t>
            </a:r>
            <a:r>
              <a:rPr lang="zh-CN" altLang="en-US" sz="2600" kern="0" dirty="0"/>
              <a:t>位器件</a:t>
            </a:r>
            <a:endParaRPr lang="en-US" altLang="zh-CN" sz="2600" kern="0" dirty="0"/>
          </a:p>
          <a:p>
            <a:pPr lvl="1">
              <a:lnSpc>
                <a:spcPct val="150000"/>
              </a:lnSpc>
            </a:pPr>
            <a:r>
              <a:rPr lang="zh-CN" altLang="en-US" sz="2200" kern="0" dirty="0"/>
              <a:t>容量扩展（地址总线扩展）</a:t>
            </a:r>
            <a:endParaRPr lang="en-US" altLang="zh-CN" sz="2200" kern="0" dirty="0"/>
          </a:p>
          <a:p>
            <a:pPr lvl="1">
              <a:lnSpc>
                <a:spcPct val="150000"/>
              </a:lnSpc>
            </a:pPr>
            <a:r>
              <a:rPr lang="zh-CN" altLang="en-US" sz="2200" kern="0" dirty="0"/>
              <a:t>原字库文件数据如何分布？</a:t>
            </a:r>
            <a:endParaRPr lang="zh-CN" altLang="en-US" kern="0" dirty="0"/>
          </a:p>
          <a:p>
            <a:pPr marL="0" indent="0">
              <a:lnSpc>
                <a:spcPct val="150000"/>
              </a:lnSpc>
              <a:buNone/>
            </a:pPr>
            <a:endParaRPr lang="zh-CN" altLang="en-US" kern="0" dirty="0"/>
          </a:p>
        </p:txBody>
      </p:sp>
      <p:sp>
        <p:nvSpPr>
          <p:cNvPr id="7" name="矩形 6"/>
          <p:cNvSpPr/>
          <p:nvPr/>
        </p:nvSpPr>
        <p:spPr>
          <a:xfrm>
            <a:off x="6750964"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8" name="矩形 7"/>
          <p:cNvSpPr/>
          <p:nvPr/>
        </p:nvSpPr>
        <p:spPr>
          <a:xfrm>
            <a:off x="1773499"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9" name="矩形 8"/>
          <p:cNvSpPr/>
          <p:nvPr/>
        </p:nvSpPr>
        <p:spPr>
          <a:xfrm>
            <a:off x="1773498"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0" name="矩形 9"/>
          <p:cNvSpPr/>
          <p:nvPr/>
        </p:nvSpPr>
        <p:spPr>
          <a:xfrm>
            <a:off x="4271342"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1" name="矩形 10"/>
          <p:cNvSpPr/>
          <p:nvPr/>
        </p:nvSpPr>
        <p:spPr>
          <a:xfrm>
            <a:off x="6780685"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2" name="矩形 11"/>
          <p:cNvSpPr/>
          <p:nvPr/>
        </p:nvSpPr>
        <p:spPr>
          <a:xfrm>
            <a:off x="9252846"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3" name="矩形 12"/>
          <p:cNvSpPr/>
          <p:nvPr/>
        </p:nvSpPr>
        <p:spPr>
          <a:xfrm>
            <a:off x="9263017"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6" name="矩形 15"/>
          <p:cNvSpPr/>
          <p:nvPr/>
        </p:nvSpPr>
        <p:spPr>
          <a:xfrm>
            <a:off x="4238911" y="203487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3" name="矩形 2"/>
          <p:cNvSpPr/>
          <p:nvPr/>
        </p:nvSpPr>
        <p:spPr>
          <a:xfrm>
            <a:off x="3913967" y="1080183"/>
            <a:ext cx="1597833" cy="895309"/>
          </a:xfrm>
          <a:prstGeom prst="rect">
            <a:avLst/>
          </a:prstGeom>
          <a:solidFill>
            <a:srgbClr val="00CC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r>
              <a:rPr lang="zh-CN" altLang="en-US" b="1" dirty="0">
                <a:solidFill>
                  <a:schemeClr val="bg1"/>
                </a:solidFill>
              </a:rPr>
              <a:t>片 </a:t>
            </a:r>
            <a:r>
              <a:rPr lang="en-US" altLang="zh-CN" b="1" dirty="0">
                <a:solidFill>
                  <a:schemeClr val="bg1"/>
                </a:solidFill>
              </a:rPr>
              <a:t>4K</a:t>
            </a:r>
            <a:r>
              <a:rPr lang="zh-CN" altLang="en-US" b="1" dirty="0">
                <a:solidFill>
                  <a:schemeClr val="bg1"/>
                </a:solidFill>
              </a:rPr>
              <a:t>*</a:t>
            </a:r>
            <a:r>
              <a:rPr lang="en-US" altLang="zh-CN" b="1" dirty="0">
                <a:solidFill>
                  <a:schemeClr val="bg1"/>
                </a:solidFill>
              </a:rPr>
              <a:t>32</a:t>
            </a:r>
            <a:endParaRPr lang="zh-CN" altLang="en-US" b="1" dirty="0">
              <a:solidFill>
                <a:schemeClr val="bg1"/>
              </a:solidFill>
            </a:endParaRPr>
          </a:p>
        </p:txBody>
      </p:sp>
    </p:spTree>
    <p:extLst>
      <p:ext uri="{BB962C8B-B14F-4D97-AF65-F5344CB8AC3E}">
        <p14:creationId xmlns:p14="http://schemas.microsoft.com/office/powerpoint/2010/main" val="305483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wipe(left)">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left)">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1665544" y="875754"/>
            <a:ext cx="8617786" cy="5016812"/>
          </a:xfrm>
          <a:prstGeom prst="rect">
            <a:avLst/>
          </a:prstGeom>
        </p:spPr>
      </p:pic>
      <p:sp>
        <p:nvSpPr>
          <p:cNvPr id="2" name="标题 1"/>
          <p:cNvSpPr>
            <a:spLocks noGrp="1"/>
          </p:cNvSpPr>
          <p:nvPr>
            <p:ph type="title"/>
          </p:nvPr>
        </p:nvSpPr>
        <p:spPr/>
        <p:txBody>
          <a:bodyPr/>
          <a:lstStyle/>
          <a:p>
            <a:r>
              <a:rPr lang="zh-CN" altLang="en-US" dirty="0"/>
              <a:t>汉字字库自动测试</a:t>
            </a:r>
          </a:p>
        </p:txBody>
      </p:sp>
      <p:sp>
        <p:nvSpPr>
          <p:cNvPr id="5" name="文本框 4"/>
          <p:cNvSpPr txBox="1"/>
          <p:nvPr/>
        </p:nvSpPr>
        <p:spPr>
          <a:xfrm>
            <a:off x="1852518" y="5956361"/>
            <a:ext cx="8480207"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时钟频率</a:t>
            </a:r>
            <a:r>
              <a:rPr lang="en-US" altLang="zh-CN" sz="2400" b="1" dirty="0">
                <a:latin typeface="微软雅黑" panose="020B0503020204020204" pitchFamily="34" charset="-122"/>
                <a:ea typeface="微软雅黑" panose="020B0503020204020204" pitchFamily="34" charset="-122"/>
              </a:rPr>
              <a:t>8Hz</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Ctrl+k</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Command+k</a:t>
            </a:r>
            <a:r>
              <a:rPr lang="zh-CN" altLang="en-US" sz="2400" b="1" dirty="0">
                <a:latin typeface="微软雅黑" panose="020B0503020204020204" pitchFamily="34" charset="-122"/>
                <a:ea typeface="微软雅黑" panose="020B0503020204020204" pitchFamily="34" charset="-122"/>
              </a:rPr>
              <a:t> 自动测试，提交检查</a:t>
            </a:r>
          </a:p>
        </p:txBody>
      </p:sp>
    </p:spTree>
    <p:custDataLst>
      <p:tags r:id="rId1"/>
    </p:custDataLst>
    <p:extLst>
      <p:ext uri="{BB962C8B-B14F-4D97-AF65-F5344CB8AC3E}">
        <p14:creationId xmlns:p14="http://schemas.microsoft.com/office/powerpoint/2010/main" val="1832766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mod="1"/>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zh-CN" altLang="en-US"/>
              <a:t>芯片表示的主存空间</a:t>
            </a:r>
          </a:p>
        </p:txBody>
      </p:sp>
      <p:sp>
        <p:nvSpPr>
          <p:cNvPr id="168962" name="Rectangle 4"/>
          <p:cNvSpPr>
            <a:spLocks noChangeArrowheads="1"/>
          </p:cNvSpPr>
          <p:nvPr/>
        </p:nvSpPr>
        <p:spPr bwMode="auto">
          <a:xfrm>
            <a:off x="9557915" y="2491595"/>
            <a:ext cx="365806" cy="342851"/>
          </a:xfrm>
          <a:prstGeom prst="rect">
            <a:avLst/>
          </a:prstGeom>
          <a:noFill/>
          <a:ln w="16510">
            <a:noFill/>
            <a:miter lim="800000"/>
            <a:headEnd/>
            <a:tailEnd/>
          </a:ln>
        </p:spPr>
        <p:txBody>
          <a:bodyPr lIns="0" tIns="0" rIns="0" bIns="0"/>
          <a:lstStyle/>
          <a:p>
            <a:pPr algn="ctr">
              <a:lnSpc>
                <a:spcPct val="64000"/>
              </a:lnSpc>
            </a:pPr>
            <a:r>
              <a:rPr lang="en-US" altLang="zh-CN" sz="2400" dirty="0">
                <a:latin typeface="+mn-ea"/>
              </a:rPr>
              <a:t>1</a:t>
            </a:r>
          </a:p>
        </p:txBody>
      </p:sp>
      <p:sp>
        <p:nvSpPr>
          <p:cNvPr id="1175557" name="Text Box 5"/>
          <p:cNvSpPr txBox="1">
            <a:spLocks noChangeArrowheads="1"/>
          </p:cNvSpPr>
          <p:nvPr/>
        </p:nvSpPr>
        <p:spPr bwMode="auto">
          <a:xfrm>
            <a:off x="3557413" y="1455055"/>
            <a:ext cx="871792" cy="436826"/>
          </a:xfrm>
          <a:prstGeom prst="rect">
            <a:avLst/>
          </a:prstGeom>
          <a:noFill/>
          <a:ln w="16510">
            <a:noFill/>
            <a:miter lim="800000"/>
            <a:headEnd/>
            <a:tailEnd/>
          </a:ln>
        </p:spPr>
        <p:txBody>
          <a:bodyPr lIns="0" tIns="0" rIns="0" bIns="0"/>
          <a:lstStyle/>
          <a:p>
            <a:pPr algn="ctr">
              <a:defRPr/>
            </a:pPr>
            <a:r>
              <a:rPr lang="en-US" altLang="zh-CN" sz="2000">
                <a:latin typeface="+mn-ea"/>
              </a:rPr>
              <a:t>8</a:t>
            </a:r>
            <a:r>
              <a:rPr lang="zh-CN" altLang="en-US" sz="2000">
                <a:latin typeface="+mn-ea"/>
              </a:rPr>
              <a:t>位</a:t>
            </a:r>
            <a:endParaRPr lang="zh-CN" altLang="en-US" sz="2000">
              <a:effectLst>
                <a:outerShdw blurRad="38100" dist="38100" dir="2700000" algn="tl">
                  <a:srgbClr val="C0C0C0"/>
                </a:outerShdw>
              </a:effectLst>
              <a:latin typeface="+mn-ea"/>
            </a:endParaRPr>
          </a:p>
        </p:txBody>
      </p:sp>
      <p:sp>
        <p:nvSpPr>
          <p:cNvPr id="168964" name="Rectangle 6"/>
          <p:cNvSpPr>
            <a:spLocks noChangeArrowheads="1"/>
          </p:cNvSpPr>
          <p:nvPr/>
        </p:nvSpPr>
        <p:spPr bwMode="auto">
          <a:xfrm>
            <a:off x="2776702" y="2005268"/>
            <a:ext cx="2109775" cy="2896064"/>
          </a:xfrm>
          <a:prstGeom prst="rect">
            <a:avLst/>
          </a:prstGeom>
          <a:solidFill>
            <a:srgbClr val="66FFCC"/>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65" name="Line 7"/>
          <p:cNvSpPr>
            <a:spLocks noChangeShapeType="1"/>
          </p:cNvSpPr>
          <p:nvPr/>
        </p:nvSpPr>
        <p:spPr bwMode="auto">
          <a:xfrm>
            <a:off x="3302751" y="2005268"/>
            <a:ext cx="0" cy="2896064"/>
          </a:xfrm>
          <a:prstGeom prst="line">
            <a:avLst/>
          </a:prstGeom>
          <a:noFill/>
          <a:ln w="16510">
            <a:solidFill>
              <a:schemeClr val="tx1"/>
            </a:solidFill>
            <a:round/>
            <a:headEnd/>
            <a:tailEnd/>
          </a:ln>
        </p:spPr>
        <p:txBody>
          <a:bodyPr/>
          <a:lstStyle/>
          <a:p>
            <a:pPr algn="ctr"/>
            <a:endParaRPr lang="zh-CN" altLang="en-US" sz="2000">
              <a:latin typeface="+mn-ea"/>
            </a:endParaRPr>
          </a:p>
        </p:txBody>
      </p:sp>
      <p:sp>
        <p:nvSpPr>
          <p:cNvPr id="168966" name="Line 8"/>
          <p:cNvSpPr>
            <a:spLocks noChangeShapeType="1"/>
          </p:cNvSpPr>
          <p:nvPr/>
        </p:nvSpPr>
        <p:spPr bwMode="auto">
          <a:xfrm>
            <a:off x="3838095" y="2005268"/>
            <a:ext cx="0" cy="2896064"/>
          </a:xfrm>
          <a:prstGeom prst="line">
            <a:avLst/>
          </a:prstGeom>
          <a:noFill/>
          <a:ln w="16510">
            <a:solidFill>
              <a:schemeClr val="tx1"/>
            </a:solidFill>
            <a:round/>
            <a:headEnd/>
            <a:tailEnd/>
          </a:ln>
        </p:spPr>
        <p:txBody>
          <a:bodyPr/>
          <a:lstStyle/>
          <a:p>
            <a:pPr algn="ctr"/>
            <a:endParaRPr lang="zh-CN" altLang="en-US" sz="2000">
              <a:latin typeface="+mn-ea"/>
            </a:endParaRPr>
          </a:p>
        </p:txBody>
      </p:sp>
      <p:sp>
        <p:nvSpPr>
          <p:cNvPr id="168967" name="Line 9"/>
          <p:cNvSpPr>
            <a:spLocks noChangeShapeType="1"/>
          </p:cNvSpPr>
          <p:nvPr/>
        </p:nvSpPr>
        <p:spPr bwMode="auto">
          <a:xfrm>
            <a:off x="4371580" y="2005268"/>
            <a:ext cx="0" cy="2896064"/>
          </a:xfrm>
          <a:prstGeom prst="line">
            <a:avLst/>
          </a:prstGeom>
          <a:noFill/>
          <a:ln w="16510">
            <a:solidFill>
              <a:schemeClr val="tx1"/>
            </a:solidFill>
            <a:round/>
            <a:headEnd/>
            <a:tailEnd/>
          </a:ln>
        </p:spPr>
        <p:txBody>
          <a:bodyPr/>
          <a:lstStyle/>
          <a:p>
            <a:pPr algn="ctr"/>
            <a:endParaRPr lang="zh-CN" altLang="en-US" sz="2000">
              <a:latin typeface="+mn-ea"/>
            </a:endParaRPr>
          </a:p>
        </p:txBody>
      </p:sp>
      <p:sp>
        <p:nvSpPr>
          <p:cNvPr id="168968" name="Line 10"/>
          <p:cNvSpPr>
            <a:spLocks noChangeShapeType="1"/>
          </p:cNvSpPr>
          <p:nvPr/>
        </p:nvSpPr>
        <p:spPr bwMode="auto">
          <a:xfrm>
            <a:off x="2895664"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69" name="Line 11"/>
          <p:cNvSpPr>
            <a:spLocks noChangeShapeType="1"/>
          </p:cNvSpPr>
          <p:nvPr/>
        </p:nvSpPr>
        <p:spPr bwMode="auto">
          <a:xfrm>
            <a:off x="3163336"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0" name="Line 12"/>
          <p:cNvSpPr>
            <a:spLocks noChangeShapeType="1"/>
          </p:cNvSpPr>
          <p:nvPr/>
        </p:nvSpPr>
        <p:spPr bwMode="auto">
          <a:xfrm>
            <a:off x="3436585"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1" name="Line 13"/>
          <p:cNvSpPr>
            <a:spLocks noChangeShapeType="1"/>
          </p:cNvSpPr>
          <p:nvPr/>
        </p:nvSpPr>
        <p:spPr bwMode="auto">
          <a:xfrm>
            <a:off x="3707975"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2" name="Line 14"/>
          <p:cNvSpPr>
            <a:spLocks noChangeShapeType="1"/>
          </p:cNvSpPr>
          <p:nvPr/>
        </p:nvSpPr>
        <p:spPr bwMode="auto">
          <a:xfrm>
            <a:off x="3981223"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3" name="Line 15"/>
          <p:cNvSpPr>
            <a:spLocks noChangeShapeType="1"/>
          </p:cNvSpPr>
          <p:nvPr/>
        </p:nvSpPr>
        <p:spPr bwMode="auto">
          <a:xfrm>
            <a:off x="4252613"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4" name="Line 16"/>
          <p:cNvSpPr>
            <a:spLocks noChangeShapeType="1"/>
          </p:cNvSpPr>
          <p:nvPr/>
        </p:nvSpPr>
        <p:spPr bwMode="auto">
          <a:xfrm>
            <a:off x="4522144"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5" name="Line 17"/>
          <p:cNvSpPr>
            <a:spLocks noChangeShapeType="1"/>
          </p:cNvSpPr>
          <p:nvPr/>
        </p:nvSpPr>
        <p:spPr bwMode="auto">
          <a:xfrm>
            <a:off x="4795392" y="4910264"/>
            <a:ext cx="0" cy="403367"/>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76" name="AutoShape 18"/>
          <p:cNvSpPr>
            <a:spLocks/>
          </p:cNvSpPr>
          <p:nvPr/>
        </p:nvSpPr>
        <p:spPr bwMode="auto">
          <a:xfrm rot="5400000" flipV="1">
            <a:off x="3754448" y="826769"/>
            <a:ext cx="139413" cy="2087469"/>
          </a:xfrm>
          <a:prstGeom prst="leftBrace">
            <a:avLst>
              <a:gd name="adj1" fmla="val 79234"/>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68977" name="AutoShape 19"/>
          <p:cNvSpPr>
            <a:spLocks/>
          </p:cNvSpPr>
          <p:nvPr/>
        </p:nvSpPr>
        <p:spPr bwMode="auto">
          <a:xfrm flipV="1">
            <a:off x="2538771" y="2020139"/>
            <a:ext cx="169153" cy="3065216"/>
          </a:xfrm>
          <a:prstGeom prst="leftBrace">
            <a:avLst>
              <a:gd name="adj1" fmla="val 95890"/>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72" name="Text Box 20"/>
          <p:cNvSpPr txBox="1">
            <a:spLocks noChangeArrowheads="1"/>
          </p:cNvSpPr>
          <p:nvPr/>
        </p:nvSpPr>
        <p:spPr bwMode="auto">
          <a:xfrm>
            <a:off x="2813878" y="3297159"/>
            <a:ext cx="466567" cy="314142"/>
          </a:xfrm>
          <a:prstGeom prst="rect">
            <a:avLst/>
          </a:prstGeom>
          <a:noFill/>
          <a:ln w="16510">
            <a:noFill/>
            <a:miter lim="800000"/>
            <a:headEnd/>
            <a:tailEnd/>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73" name="Text Box 21"/>
          <p:cNvSpPr txBox="1">
            <a:spLocks noChangeArrowheads="1"/>
          </p:cNvSpPr>
          <p:nvPr/>
        </p:nvSpPr>
        <p:spPr bwMode="auto">
          <a:xfrm>
            <a:off x="3341788" y="3297159"/>
            <a:ext cx="464708" cy="314142"/>
          </a:xfrm>
          <a:prstGeom prst="rect">
            <a:avLst/>
          </a:prstGeom>
          <a:noFill/>
          <a:ln w="16510">
            <a:noFill/>
            <a:miter lim="800000"/>
            <a:headEnd/>
            <a:tailEnd/>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74" name="Text Box 22"/>
          <p:cNvSpPr txBox="1">
            <a:spLocks noChangeArrowheads="1"/>
          </p:cNvSpPr>
          <p:nvPr/>
        </p:nvSpPr>
        <p:spPr bwMode="auto">
          <a:xfrm>
            <a:off x="3867837" y="3297159"/>
            <a:ext cx="466568" cy="314142"/>
          </a:xfrm>
          <a:prstGeom prst="rect">
            <a:avLst/>
          </a:prstGeom>
          <a:noFill/>
          <a:ln w="16510">
            <a:noFill/>
            <a:miter lim="800000"/>
            <a:headEnd/>
            <a:tailEnd/>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75" name="Text Box 23"/>
          <p:cNvSpPr txBox="1">
            <a:spLocks noChangeArrowheads="1"/>
          </p:cNvSpPr>
          <p:nvPr/>
        </p:nvSpPr>
        <p:spPr bwMode="auto">
          <a:xfrm>
            <a:off x="4403181" y="3297159"/>
            <a:ext cx="464708" cy="314142"/>
          </a:xfrm>
          <a:prstGeom prst="rect">
            <a:avLst/>
          </a:prstGeom>
          <a:noFill/>
          <a:ln w="16510">
            <a:noFill/>
            <a:miter lim="800000"/>
            <a:headEnd/>
            <a:tailEnd/>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576" name="Text Box 24"/>
          <p:cNvSpPr txBox="1">
            <a:spLocks noChangeArrowheads="1"/>
          </p:cNvSpPr>
          <p:nvPr/>
        </p:nvSpPr>
        <p:spPr bwMode="auto">
          <a:xfrm>
            <a:off x="1373282" y="3265558"/>
            <a:ext cx="1161771" cy="801158"/>
          </a:xfrm>
          <a:prstGeom prst="rect">
            <a:avLst/>
          </a:prstGeom>
          <a:noFill/>
          <a:ln w="16510">
            <a:noFill/>
            <a:miter lim="800000"/>
            <a:headEnd/>
            <a:tailEnd/>
          </a:ln>
        </p:spPr>
        <p:txBody>
          <a:bodyPr lIns="0" tIns="0" rIns="0" bIns="0"/>
          <a:lstStyle/>
          <a:p>
            <a:pPr algn="ctr">
              <a:defRPr/>
            </a:pPr>
            <a:r>
              <a:rPr lang="en-US" altLang="zh-CN" sz="2000">
                <a:latin typeface="+mn-ea"/>
              </a:rPr>
              <a:t>2048</a:t>
            </a:r>
            <a:r>
              <a:rPr lang="zh-CN" altLang="en-US" sz="2000">
                <a:latin typeface="+mn-ea"/>
              </a:rPr>
              <a:t>个</a:t>
            </a:r>
          </a:p>
          <a:p>
            <a:pPr algn="ctr">
              <a:defRPr/>
            </a:pPr>
            <a:r>
              <a:rPr lang="zh-CN" altLang="en-US" sz="2000">
                <a:latin typeface="+mn-ea"/>
              </a:rPr>
              <a:t>存储单元</a:t>
            </a:r>
            <a:endParaRPr lang="zh-CN" altLang="en-US" sz="2000">
              <a:effectLst>
                <a:outerShdw blurRad="38100" dist="38100" dir="2700000" algn="tl">
                  <a:srgbClr val="C0C0C0"/>
                </a:outerShdw>
              </a:effectLst>
              <a:latin typeface="+mn-ea"/>
            </a:endParaRPr>
          </a:p>
        </p:txBody>
      </p:sp>
      <p:sp>
        <p:nvSpPr>
          <p:cNvPr id="1175577" name="Text Box 25"/>
          <p:cNvSpPr txBox="1">
            <a:spLocks noChangeArrowheads="1"/>
          </p:cNvSpPr>
          <p:nvPr/>
        </p:nvSpPr>
        <p:spPr bwMode="auto">
          <a:xfrm>
            <a:off x="2707924" y="5326643"/>
            <a:ext cx="360614"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7</a:t>
            </a:r>
            <a:endParaRPr lang="en-US" altLang="zh-CN" sz="2000">
              <a:effectLst>
                <a:outerShdw blurRad="38100" dist="38100" dir="2700000" algn="tl">
                  <a:srgbClr val="C0C0C0"/>
                </a:outerShdw>
              </a:effectLst>
              <a:latin typeface="+mn-ea"/>
            </a:endParaRPr>
          </a:p>
        </p:txBody>
      </p:sp>
      <p:sp>
        <p:nvSpPr>
          <p:cNvPr id="1175578" name="Text Box 26"/>
          <p:cNvSpPr txBox="1">
            <a:spLocks noChangeArrowheads="1"/>
          </p:cNvSpPr>
          <p:nvPr/>
        </p:nvSpPr>
        <p:spPr bwMode="auto">
          <a:xfrm>
            <a:off x="2986748" y="5326643"/>
            <a:ext cx="362472"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6</a:t>
            </a:r>
            <a:endParaRPr lang="en-US" altLang="zh-CN" sz="2000">
              <a:effectLst>
                <a:outerShdw blurRad="38100" dist="38100" dir="2700000" algn="tl">
                  <a:srgbClr val="C0C0C0"/>
                </a:outerShdw>
              </a:effectLst>
              <a:latin typeface="+mn-ea"/>
            </a:endParaRPr>
          </a:p>
        </p:txBody>
      </p:sp>
      <p:sp>
        <p:nvSpPr>
          <p:cNvPr id="1175579" name="Text Box 27"/>
          <p:cNvSpPr txBox="1">
            <a:spLocks noChangeArrowheads="1"/>
          </p:cNvSpPr>
          <p:nvPr/>
        </p:nvSpPr>
        <p:spPr bwMode="auto">
          <a:xfrm>
            <a:off x="3349220" y="5326643"/>
            <a:ext cx="894099" cy="312284"/>
          </a:xfrm>
          <a:prstGeom prst="rect">
            <a:avLst/>
          </a:prstGeom>
          <a:noFill/>
          <a:ln w="16510">
            <a:noFill/>
            <a:miter lim="800000"/>
            <a:headEnd/>
            <a:tailEnd/>
          </a:ln>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sp>
        <p:nvSpPr>
          <p:cNvPr id="1175580" name="Text Box 28"/>
          <p:cNvSpPr txBox="1">
            <a:spLocks noChangeArrowheads="1"/>
          </p:cNvSpPr>
          <p:nvPr/>
        </p:nvSpPr>
        <p:spPr bwMode="auto">
          <a:xfrm>
            <a:off x="4325108" y="5326643"/>
            <a:ext cx="362472"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1</a:t>
            </a:r>
            <a:endParaRPr lang="en-US" altLang="zh-CN" sz="2000">
              <a:effectLst>
                <a:outerShdw blurRad="38100" dist="38100" dir="2700000" algn="tl">
                  <a:srgbClr val="C0C0C0"/>
                </a:outerShdw>
              </a:effectLst>
              <a:latin typeface="+mn-ea"/>
            </a:endParaRPr>
          </a:p>
        </p:txBody>
      </p:sp>
      <p:sp>
        <p:nvSpPr>
          <p:cNvPr id="1175581" name="Text Box 29"/>
          <p:cNvSpPr txBox="1">
            <a:spLocks noChangeArrowheads="1"/>
          </p:cNvSpPr>
          <p:nvPr/>
        </p:nvSpPr>
        <p:spPr bwMode="auto">
          <a:xfrm>
            <a:off x="4631816" y="5326643"/>
            <a:ext cx="362473" cy="312284"/>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68988" name="Rectangle 30"/>
          <p:cNvSpPr>
            <a:spLocks noChangeArrowheads="1"/>
          </p:cNvSpPr>
          <p:nvPr/>
        </p:nvSpPr>
        <p:spPr bwMode="auto">
          <a:xfrm>
            <a:off x="7830868" y="2023651"/>
            <a:ext cx="1591161" cy="3265969"/>
          </a:xfrm>
          <a:prstGeom prst="rect">
            <a:avLst/>
          </a:prstGeom>
          <a:solidFill>
            <a:srgbClr val="66FFCC"/>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89" name="Line 31"/>
          <p:cNvSpPr>
            <a:spLocks noChangeShapeType="1"/>
          </p:cNvSpPr>
          <p:nvPr/>
        </p:nvSpPr>
        <p:spPr bwMode="auto">
          <a:xfrm>
            <a:off x="7839930" y="2821088"/>
            <a:ext cx="1582099" cy="0"/>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90" name="Line 32"/>
          <p:cNvSpPr>
            <a:spLocks noChangeShapeType="1"/>
          </p:cNvSpPr>
          <p:nvPr/>
        </p:nvSpPr>
        <p:spPr bwMode="auto">
          <a:xfrm>
            <a:off x="7836445" y="3651987"/>
            <a:ext cx="1591161" cy="0"/>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68991" name="Line 33"/>
          <p:cNvSpPr>
            <a:spLocks noChangeShapeType="1"/>
          </p:cNvSpPr>
          <p:nvPr/>
        </p:nvSpPr>
        <p:spPr bwMode="auto">
          <a:xfrm>
            <a:off x="7836445" y="4482885"/>
            <a:ext cx="1591161" cy="0"/>
          </a:xfrm>
          <a:prstGeom prst="line">
            <a:avLst/>
          </a:prstGeom>
          <a:noFill/>
          <a:ln w="9525">
            <a:solidFill>
              <a:schemeClr val="tx1"/>
            </a:solidFill>
            <a:round/>
            <a:headEnd/>
            <a:tailEnd/>
          </a:ln>
        </p:spPr>
        <p:txBody>
          <a:bodyPr/>
          <a:lstStyle/>
          <a:p>
            <a:pPr algn="ctr"/>
            <a:endParaRPr lang="zh-CN" altLang="en-US" sz="2000">
              <a:latin typeface="+mn-ea"/>
            </a:endParaRPr>
          </a:p>
        </p:txBody>
      </p:sp>
      <p:sp>
        <p:nvSpPr>
          <p:cNvPr id="1175586" name="Text Box 34"/>
          <p:cNvSpPr txBox="1">
            <a:spLocks noChangeArrowheads="1"/>
          </p:cNvSpPr>
          <p:nvPr/>
        </p:nvSpPr>
        <p:spPr bwMode="auto">
          <a:xfrm>
            <a:off x="8297437" y="1458565"/>
            <a:ext cx="663603" cy="405226"/>
          </a:xfrm>
          <a:prstGeom prst="rect">
            <a:avLst/>
          </a:prstGeom>
          <a:noFill/>
          <a:ln w="16510">
            <a:noFill/>
            <a:miter lim="800000"/>
            <a:headEnd/>
            <a:tailEnd/>
          </a:ln>
        </p:spPr>
        <p:txBody>
          <a:bodyPr lIns="0" tIns="0" rIns="0" bIns="0"/>
          <a:lstStyle/>
          <a:p>
            <a:pPr algn="ctr">
              <a:defRPr/>
            </a:pPr>
            <a:r>
              <a:rPr lang="en-US" altLang="zh-CN" sz="2000" dirty="0">
                <a:latin typeface="+mn-ea"/>
              </a:rPr>
              <a:t>8</a:t>
            </a:r>
            <a:r>
              <a:rPr lang="zh-CN" altLang="en-US" sz="2000" dirty="0">
                <a:latin typeface="+mn-ea"/>
              </a:rPr>
              <a:t>位</a:t>
            </a:r>
            <a:endParaRPr lang="zh-CN" altLang="en-US" sz="2000" dirty="0">
              <a:effectLst>
                <a:outerShdw blurRad="38100" dist="38100" dir="2700000" algn="tl">
                  <a:srgbClr val="C0C0C0"/>
                </a:outerShdw>
              </a:effectLst>
              <a:latin typeface="+mn-ea"/>
            </a:endParaRPr>
          </a:p>
        </p:txBody>
      </p:sp>
      <p:sp>
        <p:nvSpPr>
          <p:cNvPr id="168993" name="AutoShape 35"/>
          <p:cNvSpPr>
            <a:spLocks/>
          </p:cNvSpPr>
          <p:nvPr/>
        </p:nvSpPr>
        <p:spPr bwMode="auto">
          <a:xfrm rot="5400000" flipV="1">
            <a:off x="8558602" y="1097022"/>
            <a:ext cx="146848" cy="1565137"/>
          </a:xfrm>
          <a:prstGeom prst="leftBrace">
            <a:avLst>
              <a:gd name="adj1" fmla="val 56400"/>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68994" name="AutoShape 36"/>
          <p:cNvSpPr>
            <a:spLocks/>
          </p:cNvSpPr>
          <p:nvPr/>
        </p:nvSpPr>
        <p:spPr bwMode="auto">
          <a:xfrm flipV="1">
            <a:off x="7589221" y="2029227"/>
            <a:ext cx="169154" cy="754686"/>
          </a:xfrm>
          <a:prstGeom prst="leftBrace">
            <a:avLst>
              <a:gd name="adj1" fmla="val 23609"/>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89" name="Text Box 37"/>
          <p:cNvSpPr txBox="1">
            <a:spLocks noChangeArrowheads="1"/>
          </p:cNvSpPr>
          <p:nvPr/>
        </p:nvSpPr>
        <p:spPr bwMode="auto">
          <a:xfrm>
            <a:off x="7156112" y="2272734"/>
            <a:ext cx="468426" cy="329013"/>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6" name="AutoShape 38"/>
          <p:cNvSpPr>
            <a:spLocks/>
          </p:cNvSpPr>
          <p:nvPr/>
        </p:nvSpPr>
        <p:spPr bwMode="auto">
          <a:xfrm flipV="1">
            <a:off x="7589221" y="2860125"/>
            <a:ext cx="169154" cy="754686"/>
          </a:xfrm>
          <a:prstGeom prst="leftBrace">
            <a:avLst>
              <a:gd name="adj1" fmla="val 23609"/>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91" name="Text Box 39"/>
          <p:cNvSpPr txBox="1">
            <a:spLocks noChangeArrowheads="1"/>
          </p:cNvSpPr>
          <p:nvPr/>
        </p:nvSpPr>
        <p:spPr bwMode="auto">
          <a:xfrm>
            <a:off x="7156112" y="3105490"/>
            <a:ext cx="468426" cy="332731"/>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8" name="AutoShape 40"/>
          <p:cNvSpPr>
            <a:spLocks/>
          </p:cNvSpPr>
          <p:nvPr/>
        </p:nvSpPr>
        <p:spPr bwMode="auto">
          <a:xfrm flipV="1">
            <a:off x="7589221" y="3685446"/>
            <a:ext cx="169154" cy="756544"/>
          </a:xfrm>
          <a:prstGeom prst="leftBrace">
            <a:avLst>
              <a:gd name="adj1" fmla="val 23667"/>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93" name="Text Box 41"/>
          <p:cNvSpPr txBox="1">
            <a:spLocks noChangeArrowheads="1"/>
          </p:cNvSpPr>
          <p:nvPr/>
        </p:nvSpPr>
        <p:spPr bwMode="auto">
          <a:xfrm>
            <a:off x="7156112" y="3932672"/>
            <a:ext cx="468426" cy="332732"/>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9000" name="AutoShape 42"/>
          <p:cNvSpPr>
            <a:spLocks/>
          </p:cNvSpPr>
          <p:nvPr/>
        </p:nvSpPr>
        <p:spPr bwMode="auto">
          <a:xfrm flipV="1">
            <a:off x="7589221" y="4520063"/>
            <a:ext cx="169154" cy="754686"/>
          </a:xfrm>
          <a:prstGeom prst="leftBrace">
            <a:avLst>
              <a:gd name="adj1" fmla="val 23609"/>
              <a:gd name="adj2" fmla="val 50000"/>
            </a:avLst>
          </a:prstGeom>
          <a:noFill/>
          <a:ln w="9525">
            <a:solidFill>
              <a:schemeClr val="tx1"/>
            </a:solidFill>
            <a:round/>
            <a:headEnd/>
            <a:tailEnd/>
          </a:ln>
        </p:spPr>
        <p:txBody>
          <a:bodyPr/>
          <a:lstStyle/>
          <a:p>
            <a:pPr algn="ctr"/>
            <a:endParaRPr lang="zh-CN" altLang="en-US" sz="2000">
              <a:latin typeface="+mn-ea"/>
            </a:endParaRPr>
          </a:p>
        </p:txBody>
      </p:sp>
      <p:sp>
        <p:nvSpPr>
          <p:cNvPr id="1175595" name="Text Box 43"/>
          <p:cNvSpPr txBox="1">
            <a:spLocks noChangeArrowheads="1"/>
          </p:cNvSpPr>
          <p:nvPr/>
        </p:nvSpPr>
        <p:spPr bwMode="auto">
          <a:xfrm>
            <a:off x="7156112" y="4767288"/>
            <a:ext cx="468426" cy="330872"/>
          </a:xfrm>
          <a:prstGeom prst="rect">
            <a:avLst/>
          </a:prstGeom>
          <a:noFill/>
          <a:ln w="16510">
            <a:noFill/>
            <a:miter lim="800000"/>
            <a:headEnd/>
            <a:tailEnd/>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175596" name="Text Box 44"/>
          <p:cNvSpPr txBox="1">
            <a:spLocks noChangeArrowheads="1"/>
          </p:cNvSpPr>
          <p:nvPr/>
        </p:nvSpPr>
        <p:spPr bwMode="auto">
          <a:xfrm>
            <a:off x="8366212" y="2282028"/>
            <a:ext cx="527909" cy="325296"/>
          </a:xfrm>
          <a:prstGeom prst="rect">
            <a:avLst/>
          </a:prstGeom>
          <a:noFill/>
          <a:ln w="16510">
            <a:noFill/>
            <a:miter lim="800000"/>
            <a:headEnd/>
            <a:tailEnd/>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97" name="Text Box 45"/>
          <p:cNvSpPr txBox="1">
            <a:spLocks noChangeArrowheads="1"/>
          </p:cNvSpPr>
          <p:nvPr/>
        </p:nvSpPr>
        <p:spPr bwMode="auto">
          <a:xfrm>
            <a:off x="8366212" y="3083184"/>
            <a:ext cx="527909" cy="332731"/>
          </a:xfrm>
          <a:prstGeom prst="rect">
            <a:avLst/>
          </a:prstGeom>
          <a:noFill/>
          <a:ln w="16510">
            <a:noFill/>
            <a:miter lim="800000"/>
            <a:headEnd/>
            <a:tailEnd/>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98" name="Text Box 46"/>
          <p:cNvSpPr txBox="1">
            <a:spLocks noChangeArrowheads="1"/>
          </p:cNvSpPr>
          <p:nvPr/>
        </p:nvSpPr>
        <p:spPr bwMode="auto">
          <a:xfrm>
            <a:off x="8366212" y="3936389"/>
            <a:ext cx="527909" cy="332732"/>
          </a:xfrm>
          <a:prstGeom prst="rect">
            <a:avLst/>
          </a:prstGeom>
          <a:noFill/>
          <a:ln w="16510">
            <a:noFill/>
            <a:miter lim="800000"/>
            <a:headEnd/>
            <a:tailEnd/>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99" name="Text Box 47"/>
          <p:cNvSpPr txBox="1">
            <a:spLocks noChangeArrowheads="1"/>
          </p:cNvSpPr>
          <p:nvPr/>
        </p:nvSpPr>
        <p:spPr bwMode="auto">
          <a:xfrm>
            <a:off x="8366212" y="4726394"/>
            <a:ext cx="527909" cy="330872"/>
          </a:xfrm>
          <a:prstGeom prst="rect">
            <a:avLst/>
          </a:prstGeom>
          <a:noFill/>
          <a:ln w="16510">
            <a:noFill/>
            <a:miter lim="800000"/>
            <a:headEnd/>
            <a:tailEnd/>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600" name="Text Box 48"/>
          <p:cNvSpPr txBox="1">
            <a:spLocks noChangeArrowheads="1"/>
          </p:cNvSpPr>
          <p:nvPr/>
        </p:nvSpPr>
        <p:spPr bwMode="auto">
          <a:xfrm>
            <a:off x="7762092" y="5360255"/>
            <a:ext cx="1745444" cy="399650"/>
          </a:xfrm>
          <a:prstGeom prst="rect">
            <a:avLst/>
          </a:prstGeom>
          <a:noFill/>
          <a:ln w="16510">
            <a:noFill/>
            <a:miter lim="800000"/>
            <a:headEnd/>
            <a:tailEnd/>
          </a:ln>
        </p:spPr>
        <p:txBody>
          <a:bodyPr lIns="0" tIns="0" rIns="0" bIns="0"/>
          <a:lstStyle/>
          <a:p>
            <a:pPr algn="ctr">
              <a:defRPr/>
            </a:pPr>
            <a:r>
              <a:rPr lang="en-US" altLang="zh-CN" sz="2000">
                <a:latin typeface="+mn-ea"/>
              </a:rPr>
              <a:t>D</a:t>
            </a:r>
            <a:r>
              <a:rPr lang="en-US" altLang="zh-CN" sz="2000" baseline="-25000">
                <a:latin typeface="+mn-ea"/>
              </a:rPr>
              <a:t>7</a:t>
            </a:r>
            <a:r>
              <a:rPr lang="en-US" altLang="zh-CN" sz="2000">
                <a:latin typeface="+mn-ea"/>
              </a:rPr>
              <a:t>D</a:t>
            </a:r>
            <a:r>
              <a:rPr lang="en-US" altLang="zh-CN" sz="2000" baseline="-25000">
                <a:latin typeface="+mn-ea"/>
              </a:rPr>
              <a:t>6</a:t>
            </a:r>
            <a:r>
              <a:rPr lang="en-US" altLang="zh-CN" sz="2000">
                <a:latin typeface="+mn-ea"/>
              </a:rPr>
              <a:t>…D</a:t>
            </a:r>
            <a:r>
              <a:rPr lang="en-US" altLang="zh-CN" sz="2000" baseline="-25000">
                <a:latin typeface="+mn-ea"/>
              </a:rPr>
              <a:t>1</a:t>
            </a: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175601" name="Text Box 49"/>
          <p:cNvSpPr txBox="1">
            <a:spLocks noChangeArrowheads="1"/>
          </p:cNvSpPr>
          <p:nvPr/>
        </p:nvSpPr>
        <p:spPr bwMode="auto">
          <a:xfrm>
            <a:off x="9358830" y="1458565"/>
            <a:ext cx="845770" cy="405226"/>
          </a:xfrm>
          <a:prstGeom prst="rect">
            <a:avLst/>
          </a:prstGeom>
          <a:noFill/>
          <a:ln w="16510">
            <a:noFill/>
            <a:miter lim="800000"/>
            <a:headEnd/>
            <a:tailEnd/>
          </a:ln>
        </p:spPr>
        <p:txBody>
          <a:bodyPr lIns="0" tIns="0" rIns="0" bIns="0"/>
          <a:lstStyle/>
          <a:p>
            <a:pPr algn="ctr">
              <a:defRPr/>
            </a:pPr>
            <a:r>
              <a:rPr lang="zh-CN" altLang="en-US" sz="2000" dirty="0">
                <a:latin typeface="+mn-ea"/>
              </a:rPr>
              <a:t>地址</a:t>
            </a:r>
            <a:endParaRPr lang="zh-CN" altLang="en-US" sz="2000" dirty="0">
              <a:effectLst>
                <a:outerShdw blurRad="38100" dist="38100" dir="2700000" algn="tl">
                  <a:srgbClr val="C0C0C0"/>
                </a:outerShdw>
              </a:effectLst>
              <a:latin typeface="+mn-ea"/>
            </a:endParaRPr>
          </a:p>
        </p:txBody>
      </p:sp>
      <p:sp>
        <p:nvSpPr>
          <p:cNvPr id="1175602" name="Text Box 50"/>
          <p:cNvSpPr txBox="1">
            <a:spLocks noChangeArrowheads="1"/>
          </p:cNvSpPr>
          <p:nvPr/>
        </p:nvSpPr>
        <p:spPr bwMode="auto">
          <a:xfrm>
            <a:off x="9407158" y="2096686"/>
            <a:ext cx="667320" cy="250401"/>
          </a:xfrm>
          <a:prstGeom prst="rect">
            <a:avLst/>
          </a:prstGeom>
          <a:noFill/>
          <a:ln w="16510">
            <a:noFill/>
            <a:miter lim="800000"/>
            <a:headEnd/>
            <a:tailEnd/>
          </a:ln>
        </p:spPr>
        <p:txBody>
          <a:bodyPr lIns="0" tIns="0" rIns="0" bIns="0"/>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lnSpc>
                <a:spcPct val="64000"/>
              </a:lnSpc>
              <a:defRPr/>
            </a:pPr>
            <a:r>
              <a:rPr lang="en-US" altLang="zh-CN" sz="2400" dirty="0">
                <a:latin typeface="+mn-ea"/>
                <a:ea typeface="+mn-ea"/>
              </a:rPr>
              <a:t>0</a:t>
            </a:r>
          </a:p>
          <a:p>
            <a:pPr algn="ctr" eaLnBrk="1" hangingPunct="1">
              <a:lnSpc>
                <a:spcPct val="48000"/>
              </a:lnSpc>
              <a:spcBef>
                <a:spcPts val="300"/>
              </a:spcBef>
              <a:defRPr/>
            </a:pPr>
            <a:endParaRPr lang="en-US" altLang="zh-CN" sz="2400" dirty="0">
              <a:effectLst>
                <a:outerShdw blurRad="38100" dist="38100" dir="2700000" algn="tl">
                  <a:srgbClr val="C0C0C0"/>
                </a:outerShdw>
              </a:effectLst>
              <a:latin typeface="+mn-ea"/>
              <a:ea typeface="+mn-ea"/>
            </a:endParaRPr>
          </a:p>
        </p:txBody>
      </p:sp>
      <p:sp>
        <p:nvSpPr>
          <p:cNvPr id="1175603" name="Text Box 51"/>
          <p:cNvSpPr txBox="1">
            <a:spLocks noChangeArrowheads="1"/>
          </p:cNvSpPr>
          <p:nvPr/>
        </p:nvSpPr>
        <p:spPr bwMode="auto">
          <a:xfrm>
            <a:off x="9557915" y="3438221"/>
            <a:ext cx="414519" cy="689628"/>
          </a:xfrm>
          <a:prstGeom prst="rect">
            <a:avLst/>
          </a:prstGeom>
          <a:noFill/>
          <a:ln w="16510">
            <a:noFill/>
            <a:miter lim="800000"/>
            <a:headEnd/>
            <a:tailEnd/>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75604" name="Text Box 52"/>
          <p:cNvSpPr txBox="1">
            <a:spLocks noChangeArrowheads="1"/>
          </p:cNvSpPr>
          <p:nvPr/>
        </p:nvSpPr>
        <p:spPr bwMode="auto">
          <a:xfrm>
            <a:off x="9494524" y="4913206"/>
            <a:ext cx="858781" cy="325296"/>
          </a:xfrm>
          <a:prstGeom prst="rect">
            <a:avLst/>
          </a:prstGeom>
          <a:noFill/>
          <a:ln w="16510">
            <a:noFill/>
            <a:miter lim="800000"/>
            <a:headEnd/>
            <a:tailEnd/>
          </a:ln>
        </p:spPr>
        <p:txBody>
          <a:bodyPr lIns="0" tIns="0" rIns="0" bIns="0"/>
          <a:lstStyle/>
          <a:p>
            <a:pPr algn="ctr">
              <a:defRPr/>
            </a:pPr>
            <a:r>
              <a:rPr lang="en-US" altLang="zh-CN" sz="2000" dirty="0">
                <a:latin typeface="+mn-ea"/>
              </a:rPr>
              <a:t>32767</a:t>
            </a:r>
            <a:endParaRPr lang="en-US" altLang="zh-CN" sz="2000" dirty="0">
              <a:effectLst>
                <a:outerShdw blurRad="38100" dist="38100" dir="2700000" algn="tl">
                  <a:srgbClr val="C0C0C0"/>
                </a:outerShdw>
              </a:effectLst>
              <a:latin typeface="+mn-ea"/>
            </a:endParaRPr>
          </a:p>
        </p:txBody>
      </p:sp>
      <p:grpSp>
        <p:nvGrpSpPr>
          <p:cNvPr id="2" name="Group 58"/>
          <p:cNvGrpSpPr>
            <a:grpSpLocks/>
          </p:cNvGrpSpPr>
          <p:nvPr/>
        </p:nvGrpSpPr>
        <p:grpSpPr bwMode="auto">
          <a:xfrm>
            <a:off x="1419753" y="2201168"/>
            <a:ext cx="3964892" cy="801158"/>
            <a:chOff x="619" y="1679"/>
            <a:chExt cx="2133" cy="431"/>
          </a:xfrm>
        </p:grpSpPr>
        <p:sp>
          <p:nvSpPr>
            <p:cNvPr id="169016" name="Line 53"/>
            <p:cNvSpPr>
              <a:spLocks noChangeShapeType="1"/>
            </p:cNvSpPr>
            <p:nvPr/>
          </p:nvSpPr>
          <p:spPr bwMode="auto">
            <a:xfrm>
              <a:off x="932" y="1874"/>
              <a:ext cx="1820" cy="0"/>
            </a:xfrm>
            <a:prstGeom prst="line">
              <a:avLst/>
            </a:prstGeom>
            <a:noFill/>
            <a:ln w="38100">
              <a:solidFill>
                <a:srgbClr val="C00000"/>
              </a:solidFill>
              <a:round/>
              <a:headEnd/>
              <a:tailEnd/>
            </a:ln>
          </p:spPr>
          <p:txBody>
            <a:bodyPr/>
            <a:lstStyle/>
            <a:p>
              <a:pPr algn="ctr"/>
              <a:endParaRPr lang="zh-CN" altLang="en-US" sz="2000">
                <a:latin typeface="+mn-ea"/>
              </a:endParaRPr>
            </a:p>
          </p:txBody>
        </p:sp>
        <p:sp>
          <p:nvSpPr>
            <p:cNvPr id="1175607" name="Text Box 55"/>
            <p:cNvSpPr txBox="1">
              <a:spLocks noChangeArrowheads="1"/>
            </p:cNvSpPr>
            <p:nvPr/>
          </p:nvSpPr>
          <p:spPr bwMode="auto">
            <a:xfrm>
              <a:off x="619" y="1679"/>
              <a:ext cx="625" cy="431"/>
            </a:xfrm>
            <a:prstGeom prst="rect">
              <a:avLst/>
            </a:prstGeom>
            <a:noFill/>
            <a:ln w="16510">
              <a:noFill/>
              <a:miter lim="800000"/>
              <a:headEnd/>
              <a:tailEnd/>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grpSp>
        <p:nvGrpSpPr>
          <p:cNvPr id="3" name="Group 59"/>
          <p:cNvGrpSpPr>
            <a:grpSpLocks/>
          </p:cNvGrpSpPr>
          <p:nvPr/>
        </p:nvGrpSpPr>
        <p:grpSpPr bwMode="auto">
          <a:xfrm>
            <a:off x="6386555" y="4367638"/>
            <a:ext cx="3805030" cy="801158"/>
            <a:chOff x="2930" y="2853"/>
            <a:chExt cx="2047" cy="431"/>
          </a:xfrm>
        </p:grpSpPr>
        <p:sp>
          <p:nvSpPr>
            <p:cNvPr id="169014" name="Line 54"/>
            <p:cNvSpPr>
              <a:spLocks noChangeShapeType="1"/>
            </p:cNvSpPr>
            <p:nvPr/>
          </p:nvSpPr>
          <p:spPr bwMode="auto">
            <a:xfrm>
              <a:off x="3157" y="3135"/>
              <a:ext cx="1820" cy="0"/>
            </a:xfrm>
            <a:prstGeom prst="line">
              <a:avLst/>
            </a:prstGeom>
            <a:noFill/>
            <a:ln w="38100">
              <a:solidFill>
                <a:srgbClr val="C00000"/>
              </a:solidFill>
              <a:round/>
              <a:headEnd/>
              <a:tailEnd/>
            </a:ln>
          </p:spPr>
          <p:txBody>
            <a:bodyPr/>
            <a:lstStyle/>
            <a:p>
              <a:pPr algn="ctr"/>
              <a:endParaRPr lang="zh-CN" altLang="en-US" sz="2000">
                <a:latin typeface="+mn-ea"/>
              </a:endParaRPr>
            </a:p>
          </p:txBody>
        </p:sp>
        <p:sp>
          <p:nvSpPr>
            <p:cNvPr id="1175608" name="Text Box 56"/>
            <p:cNvSpPr txBox="1">
              <a:spLocks noChangeArrowheads="1"/>
            </p:cNvSpPr>
            <p:nvPr/>
          </p:nvSpPr>
          <p:spPr bwMode="auto">
            <a:xfrm>
              <a:off x="2930" y="2853"/>
              <a:ext cx="625" cy="431"/>
            </a:xfrm>
            <a:prstGeom prst="rect">
              <a:avLst/>
            </a:prstGeom>
            <a:noFill/>
            <a:ln w="16510">
              <a:noFill/>
              <a:miter lim="800000"/>
              <a:headEnd/>
              <a:tailEnd/>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spTree>
    <p:extLst>
      <p:ext uri="{BB962C8B-B14F-4D97-AF65-F5344CB8AC3E}">
        <p14:creationId xmlns:p14="http://schemas.microsoft.com/office/powerpoint/2010/main" val="38110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按存取方式分</a:t>
            </a:r>
            <a:endParaRPr lang="zh-CN" altLang="en-US" dirty="0"/>
          </a:p>
        </p:txBody>
      </p:sp>
      <p:sp>
        <p:nvSpPr>
          <p:cNvPr id="3" name="内容占位符 2"/>
          <p:cNvSpPr>
            <a:spLocks noGrp="1"/>
          </p:cNvSpPr>
          <p:nvPr>
            <p:ph idx="1"/>
          </p:nvPr>
        </p:nvSpPr>
        <p:spPr/>
        <p:txBody>
          <a:bodyPr/>
          <a:lstStyle/>
          <a:p>
            <a:r>
              <a:rPr lang="zh-CN" altLang="en-US" dirty="0"/>
              <a:t>随机存储器</a:t>
            </a:r>
          </a:p>
          <a:p>
            <a:pPr lvl="1"/>
            <a:r>
              <a:rPr lang="zh-CN" altLang="en-US" sz="2400" dirty="0"/>
              <a:t>存取时间与物理位置无关</a:t>
            </a:r>
          </a:p>
          <a:p>
            <a:pPr lvl="1"/>
            <a:r>
              <a:rPr lang="zh-CN" altLang="en-US" sz="2400" dirty="0"/>
              <a:t>磁芯、半导体存储器</a:t>
            </a:r>
          </a:p>
          <a:p>
            <a:r>
              <a:rPr lang="zh-CN" altLang="en-US" dirty="0"/>
              <a:t>顺序存储器</a:t>
            </a:r>
          </a:p>
          <a:p>
            <a:pPr lvl="1"/>
            <a:r>
              <a:rPr lang="zh-CN" altLang="en-US" sz="2400" dirty="0"/>
              <a:t>存取时间与物理位置有关</a:t>
            </a:r>
          </a:p>
          <a:p>
            <a:pPr lvl="1"/>
            <a:r>
              <a:rPr lang="zh-CN" altLang="en-US" sz="2400" dirty="0"/>
              <a:t>磁盘、磁带、激光存储器</a:t>
            </a:r>
          </a:p>
          <a:p>
            <a:endParaRPr lang="zh-CN" altLang="en-US" dirty="0"/>
          </a:p>
          <a:p>
            <a:endParaRPr lang="zh-CN" altLang="en-US" dirty="0"/>
          </a:p>
        </p:txBody>
      </p:sp>
    </p:spTree>
    <p:extLst>
      <p:ext uri="{BB962C8B-B14F-4D97-AF65-F5344CB8AC3E}">
        <p14:creationId xmlns:p14="http://schemas.microsoft.com/office/powerpoint/2010/main" val="2969673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a:t>各芯片地址范围</a:t>
            </a:r>
          </a:p>
        </p:txBody>
      </p:sp>
      <p:sp>
        <p:nvSpPr>
          <p:cNvPr id="169986" name="Rectangle 4"/>
          <p:cNvSpPr>
            <a:spLocks noChangeArrowheads="1"/>
          </p:cNvSpPr>
          <p:nvPr/>
        </p:nvSpPr>
        <p:spPr bwMode="auto">
          <a:xfrm>
            <a:off x="3403851" y="1845366"/>
            <a:ext cx="2016191" cy="3714036"/>
          </a:xfrm>
          <a:prstGeom prst="rect">
            <a:avLst/>
          </a:prstGeom>
          <a:solidFill>
            <a:srgbClr val="66FFCC"/>
          </a:solidFill>
          <a:ln w="28575">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sz="2400" b="1">
              <a:latin typeface="+mn-ea"/>
            </a:endParaRPr>
          </a:p>
        </p:txBody>
      </p:sp>
      <p:sp>
        <p:nvSpPr>
          <p:cNvPr id="169987" name="Line 5"/>
          <p:cNvSpPr>
            <a:spLocks noChangeShapeType="1"/>
          </p:cNvSpPr>
          <p:nvPr/>
        </p:nvSpPr>
        <p:spPr bwMode="auto">
          <a:xfrm>
            <a:off x="3427433" y="2753240"/>
            <a:ext cx="1992610" cy="0"/>
          </a:xfrm>
          <a:prstGeom prst="line">
            <a:avLst/>
          </a:prstGeom>
          <a:noFill/>
          <a:ln w="9525">
            <a:solidFill>
              <a:schemeClr val="tx1"/>
            </a:solidFill>
            <a:round/>
            <a:headEnd/>
            <a:tailEnd/>
          </a:ln>
        </p:spPr>
        <p:txBody>
          <a:bodyPr/>
          <a:lstStyle/>
          <a:p>
            <a:endParaRPr lang="zh-CN" altLang="en-US" sz="2400">
              <a:latin typeface="+mn-ea"/>
            </a:endParaRPr>
          </a:p>
        </p:txBody>
      </p:sp>
      <p:sp>
        <p:nvSpPr>
          <p:cNvPr id="169988" name="Line 6"/>
          <p:cNvSpPr>
            <a:spLocks noChangeShapeType="1"/>
          </p:cNvSpPr>
          <p:nvPr/>
        </p:nvSpPr>
        <p:spPr bwMode="auto">
          <a:xfrm>
            <a:off x="3411713" y="3696487"/>
            <a:ext cx="1998504" cy="0"/>
          </a:xfrm>
          <a:prstGeom prst="line">
            <a:avLst/>
          </a:prstGeom>
          <a:noFill/>
          <a:ln w="9525">
            <a:solidFill>
              <a:schemeClr val="tx1"/>
            </a:solidFill>
            <a:round/>
            <a:headEnd/>
            <a:tailEnd/>
          </a:ln>
        </p:spPr>
        <p:txBody>
          <a:bodyPr/>
          <a:lstStyle/>
          <a:p>
            <a:endParaRPr lang="zh-CN" altLang="en-US" sz="2400">
              <a:latin typeface="+mn-ea"/>
            </a:endParaRPr>
          </a:p>
        </p:txBody>
      </p:sp>
      <p:sp>
        <p:nvSpPr>
          <p:cNvPr id="169989" name="Line 7"/>
          <p:cNvSpPr>
            <a:spLocks noChangeShapeType="1"/>
          </p:cNvSpPr>
          <p:nvPr/>
        </p:nvSpPr>
        <p:spPr bwMode="auto">
          <a:xfrm>
            <a:off x="3411713" y="4641700"/>
            <a:ext cx="2008330" cy="0"/>
          </a:xfrm>
          <a:prstGeom prst="line">
            <a:avLst/>
          </a:prstGeom>
          <a:noFill/>
          <a:ln w="9525">
            <a:solidFill>
              <a:schemeClr val="tx1"/>
            </a:solidFill>
            <a:round/>
            <a:headEnd/>
            <a:tailEnd/>
          </a:ln>
        </p:spPr>
        <p:txBody>
          <a:bodyPr/>
          <a:lstStyle/>
          <a:p>
            <a:endParaRPr lang="zh-CN" altLang="en-US" sz="2400">
              <a:latin typeface="+mn-ea"/>
            </a:endParaRPr>
          </a:p>
        </p:txBody>
      </p:sp>
      <p:sp>
        <p:nvSpPr>
          <p:cNvPr id="1174536" name="Text Box 8"/>
          <p:cNvSpPr txBox="1">
            <a:spLocks noChangeArrowheads="1"/>
          </p:cNvSpPr>
          <p:nvPr/>
        </p:nvSpPr>
        <p:spPr bwMode="auto">
          <a:xfrm>
            <a:off x="4081808" y="1207690"/>
            <a:ext cx="839097" cy="459833"/>
          </a:xfrm>
          <a:prstGeom prst="rect">
            <a:avLst/>
          </a:prstGeom>
          <a:noFill/>
          <a:ln w="16510">
            <a:noFill/>
            <a:miter lim="800000"/>
            <a:headEnd/>
            <a:tailEnd/>
          </a:ln>
        </p:spPr>
        <p:txBody>
          <a:bodyPr lIns="0" tIns="0" rIns="0" bIns="0"/>
          <a:lstStyle/>
          <a:p>
            <a:pPr algn="ctr">
              <a:defRPr/>
            </a:pPr>
            <a:r>
              <a:rPr lang="en-US" altLang="zh-CN" sz="2400">
                <a:latin typeface="+mn-ea"/>
              </a:rPr>
              <a:t>8</a:t>
            </a:r>
            <a:r>
              <a:rPr lang="zh-CN" altLang="en-US" sz="2400" dirty="0">
                <a:latin typeface="+mn-ea"/>
              </a:rPr>
              <a:t>位</a:t>
            </a:r>
            <a:endParaRPr lang="zh-CN" altLang="en-US" sz="2400" dirty="0">
              <a:effectLst>
                <a:outerShdw blurRad="38100" dist="38100" dir="2700000" algn="tl">
                  <a:srgbClr val="C0C0C0"/>
                </a:outerShdw>
              </a:effectLst>
              <a:latin typeface="+mn-ea"/>
            </a:endParaRPr>
          </a:p>
        </p:txBody>
      </p:sp>
      <p:sp>
        <p:nvSpPr>
          <p:cNvPr id="169991" name="AutoShape 9"/>
          <p:cNvSpPr>
            <a:spLocks/>
          </p:cNvSpPr>
          <p:nvPr/>
        </p:nvSpPr>
        <p:spPr bwMode="auto">
          <a:xfrm rot="5400000" flipV="1">
            <a:off x="4335308" y="691854"/>
            <a:ext cx="167033" cy="1982783"/>
          </a:xfrm>
          <a:prstGeom prst="leftBrace">
            <a:avLst>
              <a:gd name="adj1" fmla="val 62815"/>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69992" name="AutoShape 10"/>
          <p:cNvSpPr>
            <a:spLocks/>
          </p:cNvSpPr>
          <p:nvPr/>
        </p:nvSpPr>
        <p:spPr bwMode="auto">
          <a:xfrm flipV="1">
            <a:off x="3097296" y="1853225"/>
            <a:ext cx="214195" cy="856783"/>
          </a:xfrm>
          <a:prstGeom prst="leftBrace">
            <a:avLst>
              <a:gd name="adj1" fmla="val 21167"/>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39" name="Text Box 11"/>
          <p:cNvSpPr txBox="1">
            <a:spLocks noChangeArrowheads="1"/>
          </p:cNvSpPr>
          <p:nvPr/>
        </p:nvSpPr>
        <p:spPr bwMode="auto">
          <a:xfrm>
            <a:off x="2549033" y="2130306"/>
            <a:ext cx="593460" cy="373369"/>
          </a:xfrm>
          <a:prstGeom prst="rect">
            <a:avLst/>
          </a:prstGeom>
          <a:noFill/>
          <a:ln w="16510">
            <a:noFill/>
            <a:miter lim="800000"/>
            <a:headEnd/>
            <a:tailEnd/>
          </a:ln>
        </p:spPr>
        <p:txBody>
          <a:bodyPr lIns="0" tIns="0" rIns="0" bIns="0"/>
          <a:lstStyle/>
          <a:p>
            <a:pPr algn="ctr">
              <a:defRPr/>
            </a:pPr>
            <a:r>
              <a:rPr lang="en-US" altLang="zh-CN" sz="2400" dirty="0">
                <a:latin typeface="+mn-ea"/>
              </a:rPr>
              <a:t>8K</a:t>
            </a:r>
            <a:endParaRPr lang="en-US" altLang="zh-CN" sz="2400" dirty="0">
              <a:effectLst>
                <a:outerShdw blurRad="38100" dist="38100" dir="2700000" algn="tl">
                  <a:srgbClr val="C0C0C0"/>
                </a:outerShdw>
              </a:effectLst>
              <a:latin typeface="+mn-ea"/>
            </a:endParaRPr>
          </a:p>
        </p:txBody>
      </p:sp>
      <p:sp>
        <p:nvSpPr>
          <p:cNvPr id="169994" name="AutoShape 12"/>
          <p:cNvSpPr>
            <a:spLocks/>
          </p:cNvSpPr>
          <p:nvPr/>
        </p:nvSpPr>
        <p:spPr bwMode="auto">
          <a:xfrm flipV="1">
            <a:off x="3097296" y="2796472"/>
            <a:ext cx="214195" cy="858749"/>
          </a:xfrm>
          <a:prstGeom prst="leftBrace">
            <a:avLst>
              <a:gd name="adj1" fmla="val 21215"/>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1" name="Text Box 13"/>
          <p:cNvSpPr txBox="1">
            <a:spLocks noChangeArrowheads="1"/>
          </p:cNvSpPr>
          <p:nvPr/>
        </p:nvSpPr>
        <p:spPr bwMode="auto">
          <a:xfrm>
            <a:off x="2549033" y="3075516"/>
            <a:ext cx="593460" cy="379265"/>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6" name="AutoShape 14"/>
          <p:cNvSpPr>
            <a:spLocks/>
          </p:cNvSpPr>
          <p:nvPr/>
        </p:nvSpPr>
        <p:spPr bwMode="auto">
          <a:xfrm flipV="1">
            <a:off x="3097296" y="3735790"/>
            <a:ext cx="214195" cy="860713"/>
          </a:xfrm>
          <a:prstGeom prst="leftBrace">
            <a:avLst>
              <a:gd name="adj1" fmla="val 21264"/>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3" name="Text Box 15"/>
          <p:cNvSpPr txBox="1">
            <a:spLocks noChangeArrowheads="1"/>
          </p:cNvSpPr>
          <p:nvPr/>
        </p:nvSpPr>
        <p:spPr bwMode="auto">
          <a:xfrm>
            <a:off x="2549033" y="4016799"/>
            <a:ext cx="593460" cy="377299"/>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8" name="AutoShape 16"/>
          <p:cNvSpPr>
            <a:spLocks/>
          </p:cNvSpPr>
          <p:nvPr/>
        </p:nvSpPr>
        <p:spPr bwMode="auto">
          <a:xfrm flipV="1">
            <a:off x="3097296" y="4684932"/>
            <a:ext cx="214195" cy="856783"/>
          </a:xfrm>
          <a:prstGeom prst="leftBrace">
            <a:avLst>
              <a:gd name="adj1" fmla="val 21167"/>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5" name="Text Box 17"/>
          <p:cNvSpPr txBox="1">
            <a:spLocks noChangeArrowheads="1"/>
          </p:cNvSpPr>
          <p:nvPr/>
        </p:nvSpPr>
        <p:spPr bwMode="auto">
          <a:xfrm>
            <a:off x="2549033" y="4965942"/>
            <a:ext cx="593460" cy="375334"/>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174546" name="Text Box 18"/>
          <p:cNvSpPr txBox="1">
            <a:spLocks noChangeArrowheads="1"/>
          </p:cNvSpPr>
          <p:nvPr/>
        </p:nvSpPr>
        <p:spPr bwMode="auto">
          <a:xfrm>
            <a:off x="4081808" y="2140129"/>
            <a:ext cx="668133" cy="369438"/>
          </a:xfrm>
          <a:prstGeom prst="rect">
            <a:avLst/>
          </a:prstGeom>
          <a:noFill/>
          <a:ln w="16510">
            <a:noFill/>
            <a:miter lim="800000"/>
            <a:headEnd/>
            <a:tailEnd/>
          </a:ln>
        </p:spPr>
        <p:txBody>
          <a:bodyPr lIns="0" tIns="0" rIns="0" bIns="0"/>
          <a:lstStyle/>
          <a:p>
            <a:pPr algn="ctr">
              <a:defRPr/>
            </a:pPr>
            <a:r>
              <a:rPr lang="en-US" altLang="zh-CN" sz="2400">
                <a:latin typeface="+mn-ea"/>
              </a:rPr>
              <a:t>1</a:t>
            </a:r>
            <a:endParaRPr lang="en-US" altLang="zh-CN" sz="2400">
              <a:effectLst>
                <a:outerShdw blurRad="38100" dist="38100" dir="2700000" algn="tl">
                  <a:srgbClr val="C0C0C0"/>
                </a:outerShdw>
              </a:effectLst>
              <a:latin typeface="+mn-ea"/>
            </a:endParaRPr>
          </a:p>
        </p:txBody>
      </p:sp>
      <p:sp>
        <p:nvSpPr>
          <p:cNvPr id="1174547" name="Text Box 19"/>
          <p:cNvSpPr txBox="1">
            <a:spLocks noChangeArrowheads="1"/>
          </p:cNvSpPr>
          <p:nvPr/>
        </p:nvSpPr>
        <p:spPr bwMode="auto">
          <a:xfrm>
            <a:off x="4081808" y="3049972"/>
            <a:ext cx="668133" cy="379263"/>
          </a:xfrm>
          <a:prstGeom prst="rect">
            <a:avLst/>
          </a:prstGeom>
          <a:noFill/>
          <a:ln w="16510">
            <a:noFill/>
            <a:miter lim="800000"/>
            <a:headEnd/>
            <a:tailEnd/>
          </a:ln>
        </p:spPr>
        <p:txBody>
          <a:bodyPr lIns="0" tIns="0" rIns="0" bIns="0"/>
          <a:lstStyle/>
          <a:p>
            <a:pPr algn="ctr">
              <a:defRPr/>
            </a:pPr>
            <a:r>
              <a:rPr lang="en-US" altLang="zh-CN" sz="2400">
                <a:latin typeface="+mn-ea"/>
              </a:rPr>
              <a:t>2</a:t>
            </a:r>
            <a:endParaRPr lang="en-US" altLang="zh-CN" sz="2400">
              <a:effectLst>
                <a:outerShdw blurRad="38100" dist="38100" dir="2700000" algn="tl">
                  <a:srgbClr val="C0C0C0"/>
                </a:outerShdw>
              </a:effectLst>
              <a:latin typeface="+mn-ea"/>
            </a:endParaRPr>
          </a:p>
        </p:txBody>
      </p:sp>
      <p:sp>
        <p:nvSpPr>
          <p:cNvPr id="1174548" name="Text Box 20"/>
          <p:cNvSpPr txBox="1">
            <a:spLocks noChangeArrowheads="1"/>
          </p:cNvSpPr>
          <p:nvPr/>
        </p:nvSpPr>
        <p:spPr bwMode="auto">
          <a:xfrm>
            <a:off x="4081808" y="4020730"/>
            <a:ext cx="668133" cy="379263"/>
          </a:xfrm>
          <a:prstGeom prst="rect">
            <a:avLst/>
          </a:prstGeom>
          <a:noFill/>
          <a:ln w="16510">
            <a:noFill/>
            <a:miter lim="800000"/>
            <a:headEnd/>
            <a:tailEnd/>
          </a:ln>
        </p:spPr>
        <p:txBody>
          <a:bodyPr lIns="0" tIns="0" rIns="0" bIns="0"/>
          <a:lstStyle/>
          <a:p>
            <a:pPr algn="ctr">
              <a:defRPr/>
            </a:pPr>
            <a:r>
              <a:rPr lang="en-US" altLang="zh-CN" sz="2400">
                <a:latin typeface="+mn-ea"/>
              </a:rPr>
              <a:t>3</a:t>
            </a:r>
            <a:endParaRPr lang="en-US" altLang="zh-CN" sz="2400">
              <a:effectLst>
                <a:outerShdw blurRad="38100" dist="38100" dir="2700000" algn="tl">
                  <a:srgbClr val="C0C0C0"/>
                </a:outerShdw>
              </a:effectLst>
              <a:latin typeface="+mn-ea"/>
            </a:endParaRPr>
          </a:p>
        </p:txBody>
      </p:sp>
      <p:sp>
        <p:nvSpPr>
          <p:cNvPr id="1174549" name="Text Box 21"/>
          <p:cNvSpPr txBox="1">
            <a:spLocks noChangeArrowheads="1"/>
          </p:cNvSpPr>
          <p:nvPr/>
        </p:nvSpPr>
        <p:spPr bwMode="auto">
          <a:xfrm>
            <a:off x="4081808" y="4918780"/>
            <a:ext cx="668133" cy="375334"/>
          </a:xfrm>
          <a:prstGeom prst="rect">
            <a:avLst/>
          </a:prstGeom>
          <a:noFill/>
          <a:ln w="16510">
            <a:noFill/>
            <a:miter lim="800000"/>
            <a:headEnd/>
            <a:tailEnd/>
          </a:ln>
        </p:spPr>
        <p:txBody>
          <a:bodyPr lIns="0" tIns="0" rIns="0" bIns="0"/>
          <a:lstStyle/>
          <a:p>
            <a:pPr algn="ctr">
              <a:defRPr/>
            </a:pPr>
            <a:r>
              <a:rPr lang="en-US" altLang="zh-CN" sz="2400">
                <a:latin typeface="+mn-ea"/>
              </a:rPr>
              <a:t>4</a:t>
            </a:r>
            <a:endParaRPr lang="en-US" altLang="zh-CN" sz="2400">
              <a:effectLst>
                <a:outerShdw blurRad="38100" dist="38100" dir="2700000" algn="tl">
                  <a:srgbClr val="C0C0C0"/>
                </a:outerShdw>
              </a:effectLst>
              <a:latin typeface="+mn-ea"/>
            </a:endParaRPr>
          </a:p>
        </p:txBody>
      </p:sp>
      <p:sp>
        <p:nvSpPr>
          <p:cNvPr id="1174550" name="Text Box 22"/>
          <p:cNvSpPr txBox="1">
            <a:spLocks noChangeArrowheads="1"/>
          </p:cNvSpPr>
          <p:nvPr/>
        </p:nvSpPr>
        <p:spPr bwMode="auto">
          <a:xfrm>
            <a:off x="3317387" y="5639970"/>
            <a:ext cx="2210735" cy="453937"/>
          </a:xfrm>
          <a:prstGeom prst="rect">
            <a:avLst/>
          </a:prstGeom>
          <a:noFill/>
          <a:ln w="16510">
            <a:noFill/>
            <a:miter lim="800000"/>
            <a:headEnd/>
            <a:tailEnd/>
          </a:ln>
        </p:spPr>
        <p:txBody>
          <a:bodyPr lIns="0" tIns="0" rIns="0" bIns="0"/>
          <a:lstStyle/>
          <a:p>
            <a:pPr algn="ctr">
              <a:defRPr/>
            </a:pPr>
            <a:r>
              <a:rPr lang="en-US" altLang="zh-CN" sz="2400" dirty="0">
                <a:latin typeface="+mn-ea"/>
              </a:rPr>
              <a:t>D</a:t>
            </a:r>
            <a:r>
              <a:rPr lang="en-US" altLang="zh-CN" sz="2400" baseline="-25000" dirty="0">
                <a:latin typeface="+mn-ea"/>
              </a:rPr>
              <a:t>7</a:t>
            </a:r>
            <a:r>
              <a:rPr lang="en-US" altLang="zh-CN" sz="2400" dirty="0">
                <a:latin typeface="+mn-ea"/>
              </a:rPr>
              <a:t>D</a:t>
            </a:r>
            <a:r>
              <a:rPr lang="en-US" altLang="zh-CN" sz="2400" baseline="-25000" dirty="0">
                <a:latin typeface="+mn-ea"/>
              </a:rPr>
              <a:t>6</a:t>
            </a:r>
            <a:r>
              <a:rPr lang="en-US" altLang="zh-CN" sz="2400" dirty="0">
                <a:latin typeface="+mn-ea"/>
              </a:rPr>
              <a:t>…D</a:t>
            </a:r>
            <a:r>
              <a:rPr lang="en-US" altLang="zh-CN" sz="2400" baseline="-25000" dirty="0">
                <a:latin typeface="+mn-ea"/>
              </a:rPr>
              <a:t>1</a:t>
            </a:r>
            <a:r>
              <a:rPr lang="en-US" altLang="zh-CN" sz="2400" dirty="0">
                <a:latin typeface="+mn-ea"/>
              </a:rPr>
              <a:t>D</a:t>
            </a:r>
            <a:r>
              <a:rPr lang="en-US" altLang="zh-CN" sz="2400" baseline="-25000" dirty="0">
                <a:latin typeface="+mn-ea"/>
              </a:rPr>
              <a:t>0</a:t>
            </a:r>
            <a:endParaRPr lang="en-US" altLang="zh-CN" sz="2400" dirty="0">
              <a:effectLst>
                <a:outerShdw blurRad="38100" dist="38100" dir="2700000" algn="tl">
                  <a:srgbClr val="C0C0C0"/>
                </a:outerShdw>
              </a:effectLst>
              <a:latin typeface="+mn-ea"/>
            </a:endParaRPr>
          </a:p>
        </p:txBody>
      </p:sp>
      <p:grpSp>
        <p:nvGrpSpPr>
          <p:cNvPr id="8" name="组合 7"/>
          <p:cNvGrpSpPr/>
          <p:nvPr/>
        </p:nvGrpSpPr>
        <p:grpSpPr>
          <a:xfrm>
            <a:off x="6010773" y="1377671"/>
            <a:ext cx="3580409" cy="1320546"/>
            <a:chOff x="6236691" y="1420703"/>
            <a:chExt cx="3580409" cy="1320546"/>
          </a:xfrm>
        </p:grpSpPr>
        <p:grpSp>
          <p:nvGrpSpPr>
            <p:cNvPr id="2" name="Group 23"/>
            <p:cNvGrpSpPr>
              <a:grpSpLocks/>
            </p:cNvGrpSpPr>
            <p:nvPr/>
          </p:nvGrpSpPr>
          <p:grpSpPr bwMode="auto">
            <a:xfrm>
              <a:off x="6236691" y="1420703"/>
              <a:ext cx="3580409" cy="471624"/>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14</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13</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12</a:t>
                </a:r>
              </a:p>
            </p:txBody>
          </p:sp>
          <p:sp>
            <p:nvSpPr>
              <p:cNvPr id="170076"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rPr>
                  <a:t>0</a:t>
                </a:r>
              </a:p>
            </p:txBody>
          </p:sp>
        </p:grpSp>
        <p:grpSp>
          <p:nvGrpSpPr>
            <p:cNvPr id="3" name="Group 26"/>
            <p:cNvGrpSpPr>
              <a:grpSpLocks/>
            </p:cNvGrpSpPr>
            <p:nvPr/>
          </p:nvGrpSpPr>
          <p:grpSpPr bwMode="auto">
            <a:xfrm>
              <a:off x="6319987" y="1892327"/>
              <a:ext cx="3301365" cy="848922"/>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grpSp>
        <p:nvGrpSpPr>
          <p:cNvPr id="4" name="Group 43"/>
          <p:cNvGrpSpPr>
            <a:grpSpLocks/>
          </p:cNvGrpSpPr>
          <p:nvPr/>
        </p:nvGrpSpPr>
        <p:grpSpPr bwMode="auto">
          <a:xfrm>
            <a:off x="6094069" y="2792542"/>
            <a:ext cx="3301365" cy="848922"/>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nvGrpSpPr>
          <p:cNvPr id="5" name="Group 60"/>
          <p:cNvGrpSpPr>
            <a:grpSpLocks/>
          </p:cNvGrpSpPr>
          <p:nvPr/>
        </p:nvGrpSpPr>
        <p:grpSpPr bwMode="auto">
          <a:xfrm>
            <a:off x="6094069" y="3735789"/>
            <a:ext cx="3301365" cy="848922"/>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nvGrpSpPr>
          <p:cNvPr id="6" name="Group 77"/>
          <p:cNvGrpSpPr>
            <a:grpSpLocks/>
          </p:cNvGrpSpPr>
          <p:nvPr/>
        </p:nvGrpSpPr>
        <p:grpSpPr bwMode="auto">
          <a:xfrm>
            <a:off x="6094069" y="4679036"/>
            <a:ext cx="3301365" cy="848922"/>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spTree>
    <p:extLst>
      <p:ext uri="{BB962C8B-B14F-4D97-AF65-F5344CB8AC3E}">
        <p14:creationId xmlns:p14="http://schemas.microsoft.com/office/powerpoint/2010/main" val="165573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综合扩展举例</a:t>
            </a:r>
          </a:p>
        </p:txBody>
      </p:sp>
      <p:sp>
        <p:nvSpPr>
          <p:cNvPr id="3" name="内容占位符 2"/>
          <p:cNvSpPr>
            <a:spLocks noGrp="1"/>
          </p:cNvSpPr>
          <p:nvPr>
            <p:ph idx="1"/>
          </p:nvPr>
        </p:nvSpPr>
        <p:spPr>
          <a:xfrm>
            <a:off x="487822" y="942764"/>
            <a:ext cx="11141194" cy="5637024"/>
          </a:xfrm>
        </p:spPr>
        <p:txBody>
          <a:bodyPr/>
          <a:lstStyle/>
          <a:p>
            <a:pPr marL="0" indent="0">
              <a:buNone/>
              <a:defRPr/>
            </a:pPr>
            <a:r>
              <a:rPr lang="zh-CN" altLang="en-US" sz="2500" b="1" dirty="0">
                <a:latin typeface="楷体" panose="02010609060101010101" pitchFamily="49" charset="-122"/>
                <a:ea typeface="楷体" panose="02010609060101010101" pitchFamily="49" charset="-122"/>
              </a:rPr>
              <a:t>某计算机的主存地址空间中</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0x0000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3FFF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存储区域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0x4000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0x5FFF</a:t>
            </a:r>
            <a:r>
              <a:rPr lang="zh-CN" altLang="en-US" sz="2100" b="1" dirty="0">
                <a:latin typeface="楷体" panose="02010609060101010101" pitchFamily="49" charset="-122"/>
                <a:ea typeface="楷体" panose="02010609060101010101" pitchFamily="49" charset="-122"/>
              </a:rPr>
              <a:t>为保留地址区域</a:t>
            </a: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0x6000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0xFFFF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地址区域。</a:t>
            </a:r>
          </a:p>
          <a:p>
            <a:pPr marL="0" indent="0">
              <a:buNone/>
              <a:defRPr/>
            </a:pPr>
            <a:r>
              <a:rPr lang="en-US" altLang="zh-CN" sz="2500" b="1" dirty="0">
                <a:latin typeface="楷体" panose="02010609060101010101" pitchFamily="49" charset="-122"/>
                <a:ea typeface="楷体" panose="02010609060101010101" pitchFamily="49" charset="-122"/>
              </a:rPr>
              <a:t>RAM</a:t>
            </a:r>
            <a:r>
              <a:rPr lang="zh-CN" altLang="en-US" sz="2500" b="1" dirty="0">
                <a:latin typeface="楷体" panose="02010609060101010101" pitchFamily="49" charset="-122"/>
                <a:ea typeface="楷体" panose="02010609060101010101" pitchFamily="49" charset="-122"/>
              </a:rPr>
              <a:t>的控制信号为</a:t>
            </a:r>
            <a:r>
              <a:rPr lang="en-US" altLang="zh-CN" sz="2500" b="1" dirty="0">
                <a:latin typeface="楷体" panose="02010609060101010101" pitchFamily="49" charset="-122"/>
                <a:ea typeface="楷体" panose="02010609060101010101" pitchFamily="49" charset="-122"/>
              </a:rPr>
              <a:t>CS#</a:t>
            </a:r>
            <a:r>
              <a:rPr lang="zh-CN" altLang="en-US" sz="2500" b="1" dirty="0">
                <a:latin typeface="楷体" panose="02010609060101010101" pitchFamily="49" charset="-122"/>
                <a:ea typeface="楷体" panose="02010609060101010101" pitchFamily="49" charset="-122"/>
              </a:rPr>
              <a:t>和</a:t>
            </a:r>
            <a:r>
              <a:rPr lang="en-US" altLang="zh-CN" sz="2500" b="1" dirty="0">
                <a:latin typeface="楷体" panose="02010609060101010101" pitchFamily="49" charset="-122"/>
                <a:ea typeface="楷体" panose="02010609060101010101" pitchFamily="49" charset="-122"/>
              </a:rPr>
              <a:t>WE#</a:t>
            </a:r>
            <a:r>
              <a:rPr lang="zh-CN" altLang="en-US" sz="2500" b="1" dirty="0">
                <a:latin typeface="楷体" panose="02010609060101010101" pitchFamily="49" charset="-122"/>
                <a:ea typeface="楷体" panose="02010609060101010101" pitchFamily="49" charset="-122"/>
              </a:rPr>
              <a:t>，</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地址线</a:t>
            </a:r>
            <a:r>
              <a:rPr lang="en-US" altLang="zh-CN" sz="2500" b="1" dirty="0">
                <a:latin typeface="楷体" panose="02010609060101010101" pitchFamily="49" charset="-122"/>
                <a:ea typeface="楷体" panose="02010609060101010101" pitchFamily="49" charset="-122"/>
              </a:rPr>
              <a:t>A15~A0</a:t>
            </a:r>
            <a:r>
              <a:rPr lang="zh-CN" altLang="en-US" sz="2500" b="1" dirty="0">
                <a:latin typeface="楷体" panose="02010609060101010101" pitchFamily="49" charset="-122"/>
                <a:ea typeface="楷体" panose="02010609060101010101" pitchFamily="49" charset="-122"/>
              </a:rPr>
              <a:t>，数据线</a:t>
            </a:r>
            <a:r>
              <a:rPr lang="en-US" altLang="zh-CN" sz="2500" b="1" dirty="0">
                <a:latin typeface="楷体" panose="02010609060101010101" pitchFamily="49" charset="-122"/>
                <a:ea typeface="楷体" panose="02010609060101010101" pitchFamily="49" charset="-122"/>
              </a:rPr>
              <a:t>D7~D0</a:t>
            </a:r>
            <a:r>
              <a:rPr lang="zh-CN" altLang="en-US" sz="2500" b="1" dirty="0">
                <a:latin typeface="楷体" panose="02010609060101010101" pitchFamily="49" charset="-122"/>
                <a:ea typeface="楷体" panose="02010609060101010101" pitchFamily="49" charset="-122"/>
              </a:rPr>
              <a:t>，控制信号有读写控制</a:t>
            </a:r>
            <a:r>
              <a:rPr lang="en-US" altLang="zh-CN" sz="2500" b="1" dirty="0">
                <a:latin typeface="楷体" panose="02010609060101010101" pitchFamily="49" charset="-122"/>
                <a:ea typeface="楷体" panose="02010609060101010101" pitchFamily="49" charset="-122"/>
              </a:rPr>
              <a:t>R/W#</a:t>
            </a:r>
            <a:r>
              <a:rPr lang="zh-CN" altLang="en-US" sz="2500" b="1" dirty="0">
                <a:latin typeface="楷体" panose="02010609060101010101" pitchFamily="49" charset="-122"/>
                <a:ea typeface="楷体" panose="02010609060101010101" pitchFamily="49" charset="-122"/>
              </a:rPr>
              <a:t>和访存请求</a:t>
            </a:r>
            <a:r>
              <a:rPr lang="en-US" altLang="zh-CN" sz="2500" b="1" dirty="0">
                <a:latin typeface="楷体" panose="02010609060101010101" pitchFamily="49" charset="-122"/>
                <a:ea typeface="楷体" panose="02010609060101010101" pitchFamily="49" charset="-122"/>
              </a:rPr>
              <a:t>MREQ#</a:t>
            </a:r>
            <a:r>
              <a:rPr lang="zh-CN" altLang="en-US" sz="2500" b="1" dirty="0">
                <a:latin typeface="楷体" panose="02010609060101010101" pitchFamily="49" charset="-122"/>
                <a:ea typeface="楷体" panose="02010609060101010101" pitchFamily="49" charset="-122"/>
              </a:rPr>
              <a:t>。</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和</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都采用</a:t>
            </a:r>
            <a:r>
              <a:rPr lang="en-US" altLang="zh-CN" sz="2100" b="1" dirty="0">
                <a:latin typeface="楷体" panose="02010609060101010101" pitchFamily="49" charset="-122"/>
                <a:ea typeface="楷体" panose="02010609060101010101" pitchFamily="49" charset="-122"/>
              </a:rPr>
              <a:t>8K×1</a:t>
            </a:r>
            <a:r>
              <a:rPr lang="zh-CN" altLang="en-US" sz="2100" b="1" dirty="0">
                <a:latin typeface="楷体" panose="02010609060101010101" pitchFamily="49" charset="-122"/>
                <a:ea typeface="楷体" panose="02010609060101010101" pitchFamily="49" charset="-122"/>
              </a:rPr>
              <a:t>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8K×8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如果</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16K×8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p>
        </p:txBody>
      </p:sp>
    </p:spTree>
    <p:extLst>
      <p:ext uri="{BB962C8B-B14F-4D97-AF65-F5344CB8AC3E}">
        <p14:creationId xmlns:p14="http://schemas.microsoft.com/office/powerpoint/2010/main" val="22649883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地址范围</a:t>
            </a:r>
          </a:p>
        </p:txBody>
      </p:sp>
      <p:sp>
        <p:nvSpPr>
          <p:cNvPr id="58" name="Rectangle 110"/>
          <p:cNvSpPr>
            <a:spLocks noChangeArrowheads="1"/>
          </p:cNvSpPr>
          <p:nvPr/>
        </p:nvSpPr>
        <p:spPr bwMode="auto">
          <a:xfrm>
            <a:off x="2044852" y="993593"/>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dirty="0">
                <a:solidFill>
                  <a:srgbClr val="C00000"/>
                </a:solidFill>
              </a:rPr>
              <a:t>0x0000 ~0x3FFF      16K*8 ROM </a:t>
            </a:r>
          </a:p>
        </p:txBody>
      </p:sp>
      <p:sp>
        <p:nvSpPr>
          <p:cNvPr id="59" name="Rectangle 165"/>
          <p:cNvSpPr>
            <a:spLocks noChangeArrowheads="1"/>
          </p:cNvSpPr>
          <p:nvPr/>
        </p:nvSpPr>
        <p:spPr bwMode="auto">
          <a:xfrm>
            <a:off x="2044852" y="2822393"/>
            <a:ext cx="8229600" cy="6096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dirty="0">
                <a:solidFill>
                  <a:srgbClr val="C00000"/>
                </a:solidFill>
              </a:rPr>
              <a:t>0x4000~0x5FFF        8K*8 RESERVED </a:t>
            </a:r>
          </a:p>
        </p:txBody>
      </p:sp>
      <p:sp>
        <p:nvSpPr>
          <p:cNvPr id="60" name="Rectangle 166"/>
          <p:cNvSpPr>
            <a:spLocks noChangeArrowheads="1"/>
          </p:cNvSpPr>
          <p:nvPr/>
        </p:nvSpPr>
        <p:spPr bwMode="auto">
          <a:xfrm>
            <a:off x="2059140" y="4724218"/>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pPr>
            <a:r>
              <a:rPr lang="en-US" altLang="zh-CN" sz="2100" b="1">
                <a:solidFill>
                  <a:srgbClr val="C00000"/>
                </a:solidFill>
              </a:rPr>
              <a:t>0x6000 ~0xFFFF      40K*8 RAM</a:t>
            </a:r>
          </a:p>
        </p:txBody>
      </p:sp>
      <p:grpSp>
        <p:nvGrpSpPr>
          <p:cNvPr id="172" name="组合 171"/>
          <p:cNvGrpSpPr/>
          <p:nvPr/>
        </p:nvGrpSpPr>
        <p:grpSpPr>
          <a:xfrm>
            <a:off x="2737895" y="1542231"/>
            <a:ext cx="6745315" cy="1088844"/>
            <a:chOff x="2737895" y="1542231"/>
            <a:chExt cx="6745315" cy="1088844"/>
          </a:xfrm>
        </p:grpSpPr>
        <p:sp>
          <p:nvSpPr>
            <p:cNvPr id="170" name="矩形 16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81"/>
            <p:cNvGrpSpPr>
              <a:grpSpLocks/>
            </p:cNvGrpSpPr>
            <p:nvPr/>
          </p:nvGrpSpPr>
          <p:grpSpPr bwMode="auto">
            <a:xfrm>
              <a:off x="2751006" y="1556212"/>
              <a:ext cx="6732203" cy="1074862"/>
              <a:chOff x="684" y="672"/>
              <a:chExt cx="4344" cy="716"/>
            </a:xfrm>
          </p:grpSpPr>
          <p:sp>
            <p:nvSpPr>
              <p:cNvPr id="5"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1</a:t>
                </a:r>
              </a:p>
            </p:txBody>
          </p:sp>
          <p:sp>
            <p:nvSpPr>
              <p:cNvPr id="6"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7"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8"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9"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0"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1"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2"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1</a:t>
                </a:r>
              </a:p>
            </p:txBody>
          </p:sp>
          <p:sp>
            <p:nvSpPr>
              <p:cNvPr id="13"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4"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5"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6"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19"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0"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1"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2"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3"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4"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6"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7"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8"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solidFill>
                      <a:schemeClr val="bg2">
                        <a:lumMod val="50000"/>
                      </a:schemeClr>
                    </a:solidFill>
                    <a:latin typeface="Consolas" panose="020B0609020204030204" pitchFamily="49" charset="0"/>
                  </a:rPr>
                  <a:t>0</a:t>
                </a:r>
              </a:p>
            </p:txBody>
          </p:sp>
          <p:sp>
            <p:nvSpPr>
              <p:cNvPr id="29"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0"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1"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2"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33"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34"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35"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36"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37"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8"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9"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0"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1"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2"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3"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4"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5"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6"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7"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8"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9"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0"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1"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2"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3"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4"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5"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6"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7"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173" name="组合 172"/>
          <p:cNvGrpSpPr/>
          <p:nvPr/>
        </p:nvGrpSpPr>
        <p:grpSpPr>
          <a:xfrm>
            <a:off x="2751006" y="3444818"/>
            <a:ext cx="6745315" cy="1088844"/>
            <a:chOff x="2737895" y="1542231"/>
            <a:chExt cx="6745315" cy="1088844"/>
          </a:xfrm>
        </p:grpSpPr>
        <p:sp>
          <p:nvSpPr>
            <p:cNvPr id="174" name="矩形 173"/>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Group 281"/>
            <p:cNvGrpSpPr>
              <a:grpSpLocks/>
            </p:cNvGrpSpPr>
            <p:nvPr/>
          </p:nvGrpSpPr>
          <p:grpSpPr bwMode="auto">
            <a:xfrm>
              <a:off x="2751006" y="1556212"/>
              <a:ext cx="6732203" cy="1074862"/>
              <a:chOff x="684" y="672"/>
              <a:chExt cx="4344" cy="716"/>
            </a:xfrm>
          </p:grpSpPr>
          <p:sp>
            <p:nvSpPr>
              <p:cNvPr id="176"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7"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8"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79"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0"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1"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2"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3"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4"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5"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6"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7"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8"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189"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190"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191"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192"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193"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4"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5"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6"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7"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198"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199"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0"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1"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2"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3"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4"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05"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0</a:t>
                </a:r>
              </a:p>
            </p:txBody>
          </p:sp>
          <p:sp>
            <p:nvSpPr>
              <p:cNvPr id="206"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07"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08"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09"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0"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1"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2"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3"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4"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5"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6"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7"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8"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9"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0"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1"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2"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3"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4"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5"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6"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7"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8"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229" name="组合 228"/>
          <p:cNvGrpSpPr/>
          <p:nvPr/>
        </p:nvGrpSpPr>
        <p:grpSpPr>
          <a:xfrm>
            <a:off x="2751006" y="5254657"/>
            <a:ext cx="6745315" cy="1088844"/>
            <a:chOff x="2737895" y="1542231"/>
            <a:chExt cx="6745315" cy="1088844"/>
          </a:xfrm>
        </p:grpSpPr>
        <p:sp>
          <p:nvSpPr>
            <p:cNvPr id="230" name="矩形 22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Group 281"/>
            <p:cNvGrpSpPr>
              <a:grpSpLocks/>
            </p:cNvGrpSpPr>
            <p:nvPr/>
          </p:nvGrpSpPr>
          <p:grpSpPr bwMode="auto">
            <a:xfrm>
              <a:off x="2751006" y="1556212"/>
              <a:ext cx="6732203" cy="1074862"/>
              <a:chOff x="684" y="672"/>
              <a:chExt cx="4344" cy="716"/>
            </a:xfrm>
          </p:grpSpPr>
          <p:sp>
            <p:nvSpPr>
              <p:cNvPr id="23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3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1</a:t>
                </a:r>
              </a:p>
            </p:txBody>
          </p:sp>
          <p:sp>
            <p:nvSpPr>
              <p:cNvPr id="24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4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4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dirty="0">
                    <a:latin typeface="Consolas" panose="020B0609020204030204" pitchFamily="49" charset="0"/>
                  </a:rPr>
                  <a:t>0</a:t>
                </a:r>
              </a:p>
            </p:txBody>
          </p:sp>
          <p:sp>
            <p:nvSpPr>
              <p:cNvPr id="25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5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6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itchFamily="2" charset="2"/>
                  <a:buNone/>
                </a:pPr>
                <a:r>
                  <a:rPr lang="en-US" altLang="zh-CN" sz="2600" b="1">
                    <a:latin typeface="Consolas" panose="020B0609020204030204" pitchFamily="49" charset="0"/>
                  </a:rPr>
                  <a:t>0</a:t>
                </a:r>
              </a:p>
            </p:txBody>
          </p:sp>
          <p:sp>
            <p:nvSpPr>
              <p:cNvPr id="26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6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dirty="0">
                    <a:solidFill>
                      <a:srgbClr val="0000FF"/>
                    </a:solidFill>
                    <a:latin typeface="Consolas" panose="020B0609020204030204" pitchFamily="49" charset="0"/>
                  </a:rPr>
                  <a:t>1</a:t>
                </a:r>
              </a:p>
            </p:txBody>
          </p:sp>
          <p:sp>
            <p:nvSpPr>
              <p:cNvPr id="26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itchFamily="2" charset="2"/>
                  <a:buNone/>
                </a:pPr>
                <a:r>
                  <a:rPr lang="en-US" altLang="zh-CN" sz="2600" b="1">
                    <a:solidFill>
                      <a:srgbClr val="0000FF"/>
                    </a:solidFill>
                    <a:latin typeface="Consolas" panose="020B0609020204030204" pitchFamily="49" charset="0"/>
                  </a:rPr>
                  <a:t>0</a:t>
                </a:r>
              </a:p>
            </p:txBody>
          </p:sp>
          <p:sp>
            <p:nvSpPr>
              <p:cNvPr id="26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spTree>
    <p:extLst>
      <p:ext uri="{BB962C8B-B14F-4D97-AF65-F5344CB8AC3E}">
        <p14:creationId xmlns:p14="http://schemas.microsoft.com/office/powerpoint/2010/main" val="294645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wipe(left)">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left)">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wipe(left)">
                                      <p:cBhvr>
                                        <p:cTn id="32"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3551238" y="2719384"/>
            <a:ext cx="5656256" cy="364287"/>
            <a:chOff x="1277" y="2074"/>
            <a:chExt cx="3563" cy="284"/>
          </a:xfrm>
        </p:grpSpPr>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en-US" altLang="zh-CN" dirty="0"/>
              <a:t>1</a:t>
            </a:r>
            <a:r>
              <a:rPr lang="zh-CN" altLang="en-US" dirty="0"/>
              <a:t>、</a:t>
            </a:r>
            <a:r>
              <a:rPr lang="en-US" altLang="zh-CN" dirty="0"/>
              <a:t>8K×1 ROM</a:t>
            </a:r>
            <a:r>
              <a:rPr lang="zh-CN" altLang="en-US" dirty="0"/>
              <a:t>、</a:t>
            </a:r>
            <a:r>
              <a:rPr lang="en-US" altLang="zh-CN" dirty="0"/>
              <a:t>RAM</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12-0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a:grpSpLocks/>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922884" y="5805960"/>
            <a:ext cx="8521406" cy="461665"/>
          </a:xfrm>
          <a:prstGeom prst="rect">
            <a:avLst/>
          </a:prstGeom>
          <a:noFill/>
          <a:ln>
            <a:noFill/>
          </a:ln>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lang="zh-CN" altLang="en-US" sz="2400" dirty="0">
                <a:latin typeface="+mn-ea"/>
                <a:ea typeface="+mn-ea"/>
              </a:rPr>
              <a:t>注意</a:t>
            </a:r>
            <a:r>
              <a:rPr lang="zh-CN" altLang="en-US" sz="2400" b="1" dirty="0">
                <a:latin typeface="+mn-ea"/>
                <a:ea typeface="+mn-ea"/>
              </a:rPr>
              <a:t>译码器片选信号</a:t>
            </a:r>
            <a:r>
              <a:rPr lang="zh-CN" altLang="en-US" sz="2400" dirty="0">
                <a:latin typeface="+mn-ea"/>
                <a:ea typeface="+mn-ea"/>
              </a:rPr>
              <a:t>的连接对应不同的存储区间和设备类型</a:t>
            </a:r>
          </a:p>
        </p:txBody>
      </p:sp>
      <p:grpSp>
        <p:nvGrpSpPr>
          <p:cNvPr id="8" name="Group 56"/>
          <p:cNvGrpSpPr>
            <a:grpSpLocks/>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a:grpSpLocks/>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63" y="3352"/>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12505" y="1561896"/>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7647794" y="1660600"/>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73571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P spid="76" grpId="0" animBg="1"/>
      <p:bldP spid="77" grpId="0" animBg="1"/>
      <p:bldP spid="7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34459" y="3557440"/>
            <a:ext cx="1162151" cy="1487709"/>
            <a:chOff x="5542402" y="3051818"/>
            <a:chExt cx="1162151" cy="1487709"/>
          </a:xfrm>
        </p:grpSpPr>
        <p:grpSp>
          <p:nvGrpSpPr>
            <p:cNvPr id="98" name="组合 97"/>
            <p:cNvGrpSpPr/>
            <p:nvPr/>
          </p:nvGrpSpPr>
          <p:grpSpPr>
            <a:xfrm>
              <a:off x="5542570" y="3051818"/>
              <a:ext cx="1129437" cy="1486746"/>
              <a:chOff x="7722123" y="3328852"/>
              <a:chExt cx="1129437"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48187"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grpSp>
        <p:nvGrpSpPr>
          <p:cNvPr id="105" name="组合 104"/>
          <p:cNvGrpSpPr/>
          <p:nvPr/>
        </p:nvGrpSpPr>
        <p:grpSpPr>
          <a:xfrm>
            <a:off x="54636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91" name="组合 90"/>
          <p:cNvGrpSpPr/>
          <p:nvPr/>
        </p:nvGrpSpPr>
        <p:grpSpPr>
          <a:xfrm>
            <a:off x="2817612" y="3557440"/>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8665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grpSp>
        <p:nvGrpSpPr>
          <p:cNvPr id="2" name="Group 2"/>
          <p:cNvGrpSpPr>
            <a:grpSpLocks/>
          </p:cNvGrpSpPr>
          <p:nvPr/>
        </p:nvGrpSpPr>
        <p:grpSpPr bwMode="auto">
          <a:xfrm>
            <a:off x="2369213" y="2722874"/>
            <a:ext cx="7735879" cy="879615"/>
            <a:chOff x="1277" y="2074"/>
            <a:chExt cx="4873" cy="290"/>
          </a:xfrm>
        </p:grpSpPr>
        <p:sp>
          <p:nvSpPr>
            <p:cNvPr id="164912" name="Line 4"/>
            <p:cNvSpPr>
              <a:spLocks noChangeAspect="1" noChangeShapeType="1"/>
            </p:cNvSpPr>
            <p:nvPr/>
          </p:nvSpPr>
          <p:spPr bwMode="auto">
            <a:xfrm flipV="1">
              <a:off x="257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2</a:t>
            </a:r>
            <a:r>
              <a:rPr lang="zh-CN" altLang="en-US" dirty="0"/>
              <a:t>、</a:t>
            </a:r>
            <a:r>
              <a:rPr lang="en-US" altLang="zh-CN" dirty="0"/>
              <a:t> 8K×8 ROM</a:t>
            </a:r>
            <a:r>
              <a:rPr lang="zh-CN" altLang="en-US" dirty="0"/>
              <a:t> ，</a:t>
            </a:r>
            <a:r>
              <a:rPr lang="en-US" altLang="zh-CN" dirty="0"/>
              <a:t>4K×8 RAM </a:t>
            </a:r>
            <a:endParaRPr lang="zh-CN" altLang="en-US" dirty="0"/>
          </a:p>
        </p:txBody>
      </p:sp>
      <p:sp>
        <p:nvSpPr>
          <p:cNvPr id="920590" name="Rectangle 14"/>
          <p:cNvSpPr>
            <a:spLocks noChangeAspect="1" noChangeArrowheads="1"/>
          </p:cNvSpPr>
          <p:nvPr/>
        </p:nvSpPr>
        <p:spPr bwMode="auto">
          <a:xfrm>
            <a:off x="6501605" y="2003076"/>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068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068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3414101" y="2353281"/>
            <a:ext cx="6975482" cy="1253272"/>
            <a:chOff x="1908" y="1842"/>
            <a:chExt cx="4394"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3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734412" y="1990110"/>
            <a:ext cx="1338263" cy="1594175"/>
            <a:chOff x="3874112" y="1990110"/>
            <a:chExt cx="1338263" cy="1594175"/>
          </a:xfrm>
        </p:grpSpPr>
        <p:sp>
          <p:nvSpPr>
            <p:cNvPr id="164897" name="Line 44"/>
            <p:cNvSpPr>
              <a:spLocks noChangeAspect="1" noChangeShapeType="1"/>
            </p:cNvSpPr>
            <p:nvPr/>
          </p:nvSpPr>
          <p:spPr bwMode="auto">
            <a:xfrm flipV="1">
              <a:off x="5212375" y="1990110"/>
              <a:ext cx="0" cy="15941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3874112" y="1990110"/>
              <a:ext cx="0" cy="1594174"/>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08438" y="4923011"/>
            <a:ext cx="7098608" cy="779606"/>
            <a:chOff x="4604763" y="4322151"/>
            <a:chExt cx="7098608"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5865285" y="4526194"/>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04763" y="4526194"/>
              <a:ext cx="812503"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00502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a:grpSpLocks/>
          </p:cNvGrpSpPr>
          <p:nvPr/>
        </p:nvGrpSpPr>
        <p:grpSpPr bwMode="auto">
          <a:xfrm>
            <a:off x="80367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670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471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03125"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65317" y="1506026"/>
            <a:ext cx="7785513" cy="472441"/>
            <a:chOff x="4359782" y="1506026"/>
            <a:chExt cx="5709017"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582529"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59782"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28485"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365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530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259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396091" y="2353845"/>
            <a:ext cx="83953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a:grpSpLocks/>
          </p:cNvGrpSpPr>
          <p:nvPr/>
        </p:nvGrpSpPr>
        <p:grpSpPr bwMode="auto">
          <a:xfrm>
            <a:off x="11595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819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5" name="组合 14"/>
          <p:cNvGrpSpPr/>
          <p:nvPr/>
        </p:nvGrpSpPr>
        <p:grpSpPr>
          <a:xfrm>
            <a:off x="73276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87542" y="2895661"/>
            <a:ext cx="1139388" cy="210013"/>
            <a:chOff x="6427242" y="2895661"/>
            <a:chExt cx="1139388" cy="210013"/>
          </a:xfrm>
        </p:grpSpPr>
        <p:sp>
          <p:nvSpPr>
            <p:cNvPr id="172"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629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7" name="组合 16"/>
          <p:cNvGrpSpPr/>
          <p:nvPr/>
        </p:nvGrpSpPr>
        <p:grpSpPr>
          <a:xfrm>
            <a:off x="105086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685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7100255" y="2383974"/>
            <a:ext cx="908050" cy="730967"/>
            <a:chOff x="7239955" y="2383974"/>
            <a:chExt cx="908050" cy="730967"/>
          </a:xfrm>
        </p:grpSpPr>
        <p:grpSp>
          <p:nvGrpSpPr>
            <p:cNvPr id="11" name="组合 10"/>
            <p:cNvGrpSpPr/>
            <p:nvPr/>
          </p:nvGrpSpPr>
          <p:grpSpPr>
            <a:xfrm>
              <a:off x="7693013" y="2385700"/>
              <a:ext cx="166966" cy="729241"/>
              <a:chOff x="7693013" y="2385700"/>
              <a:chExt cx="166966" cy="729241"/>
            </a:xfrm>
          </p:grpSpPr>
          <p:sp>
            <p:nvSpPr>
              <p:cNvPr id="173"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9720"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10271870" y="2365590"/>
            <a:ext cx="908050" cy="758060"/>
            <a:chOff x="10411570" y="2365590"/>
            <a:chExt cx="908050" cy="758060"/>
          </a:xfrm>
        </p:grpSpPr>
        <p:grpSp>
          <p:nvGrpSpPr>
            <p:cNvPr id="195" name="组合 194"/>
            <p:cNvGrpSpPr/>
            <p:nvPr/>
          </p:nvGrpSpPr>
          <p:grpSpPr>
            <a:xfrm>
              <a:off x="10874059" y="2394409"/>
              <a:ext cx="166966" cy="729241"/>
              <a:chOff x="7693013" y="2385700"/>
              <a:chExt cx="166966" cy="729241"/>
            </a:xfrm>
          </p:grpSpPr>
          <p:sp>
            <p:nvSpPr>
              <p:cNvPr id="196"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71095" y="2815183"/>
                <a:ext cx="210801" cy="166966"/>
                <a:chOff x="1036662" y="5940106"/>
                <a:chExt cx="598163"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77339"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612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8950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par>
                                <p:cTn id="8" presetID="22" presetClass="entr" presetSubtype="8"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wipe(left)">
                                      <p:cBhvr>
                                        <p:cTn id="10" dur="500"/>
                                        <p:tgtEl>
                                          <p:spTgt spid="91"/>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par>
                                <p:cTn id="33" presetID="22" presetClass="entr" presetSubtype="8"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wipe(left)">
                                      <p:cBhvr>
                                        <p:cTn id="35" dur="5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right)">
                                      <p:cBhvr>
                                        <p:cTn id="45" dur="500"/>
                                        <p:tgtEl>
                                          <p:spTgt spid="9206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0-#ppt_w/2"/>
                                          </p:val>
                                        </p:tav>
                                        <p:tav tm="100000">
                                          <p:val>
                                            <p:strVal val="#ppt_x"/>
                                          </p:val>
                                        </p:tav>
                                      </p:tavLst>
                                    </p:anim>
                                    <p:anim calcmode="lin" valueType="num">
                                      <p:cBhvr additive="base">
                                        <p:cTn id="56" dur="500" fill="hold"/>
                                        <p:tgtEl>
                                          <p:spTgt spid="9205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300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10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920612"/>
                                        </p:tgtEl>
                                        <p:attrNameLst>
                                          <p:attrName>style.visibility</p:attrName>
                                        </p:attrNameLst>
                                      </p:cBhvr>
                                      <p:to>
                                        <p:strVal val="visible"/>
                                      </p:to>
                                    </p:set>
                                    <p:animEffect transition="in" filter="wipe(left)">
                                      <p:cBhvr>
                                        <p:cTn id="82" dur="1000"/>
                                        <p:tgtEl>
                                          <p:spTgt spid="9206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1000"/>
                                        <p:tgtEl>
                                          <p:spTgt spid="77"/>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wipe(left)">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 calcmode="lin" valueType="num">
                                      <p:cBhvr additive="base">
                                        <p:cTn id="96" dur="500" fill="hold"/>
                                        <p:tgtEl>
                                          <p:spTgt spid="78"/>
                                        </p:tgtEl>
                                        <p:attrNameLst>
                                          <p:attrName>ppt_x</p:attrName>
                                        </p:attrNameLst>
                                      </p:cBhvr>
                                      <p:tavLst>
                                        <p:tav tm="0">
                                          <p:val>
                                            <p:strVal val="#ppt_x"/>
                                          </p:val>
                                        </p:tav>
                                        <p:tav tm="100000">
                                          <p:val>
                                            <p:strVal val="#ppt_x"/>
                                          </p:val>
                                        </p:tav>
                                      </p:tavLst>
                                    </p:anim>
                                    <p:anim calcmode="lin" valueType="num">
                                      <p:cBhvr additive="base">
                                        <p:cTn id="9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repeatCount="3000"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up)">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up)">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wipe(up)">
                                      <p:cBhvr>
                                        <p:cTn id="112" dur="500"/>
                                        <p:tgtEl>
                                          <p:spTgt spid="1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left)">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up)">
                                      <p:cBhvr>
                                        <p:cTn id="122" dur="500"/>
                                        <p:tgtEl>
                                          <p:spTgt spid="1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wipe(up)">
                                      <p:cBhvr>
                                        <p:cTn id="127" dur="500"/>
                                        <p:tgtEl>
                                          <p:spTgt spid="18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wipe(down)">
                                      <p:cBhvr>
                                        <p:cTn id="132" dur="500"/>
                                        <p:tgtEl>
                                          <p:spTgt spid="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wipe(left)">
                                      <p:cBhvr>
                                        <p:cTn id="137" dur="500"/>
                                        <p:tgtEl>
                                          <p:spTgt spid="19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wipe(up)">
                                      <p:cBhvr>
                                        <p:cTn id="1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1" grpId="0" animBg="1"/>
      <p:bldP spid="920612" grpId="0" animBg="1"/>
      <p:bldP spid="76" grpId="0" animBg="1"/>
      <p:bldP spid="77" grpId="0" animBg="1"/>
      <p:bldP spid="78" grpId="0"/>
      <p:bldP spid="9206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54763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2" name="Group 2"/>
          <p:cNvGrpSpPr>
            <a:grpSpLocks/>
          </p:cNvGrpSpPr>
          <p:nvPr/>
        </p:nvGrpSpPr>
        <p:grpSpPr bwMode="auto">
          <a:xfrm>
            <a:off x="2381913" y="2722874"/>
            <a:ext cx="7735879" cy="879615"/>
            <a:chOff x="1277" y="2074"/>
            <a:chExt cx="4873" cy="290"/>
          </a:xfrm>
        </p:grpSpPr>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3</a:t>
            </a:r>
            <a:r>
              <a:rPr lang="zh-CN" altLang="en-US" dirty="0"/>
              <a:t>、</a:t>
            </a:r>
            <a:r>
              <a:rPr lang="en-US" altLang="zh-CN" dirty="0"/>
              <a:t> 16K×8 ROM</a:t>
            </a:r>
            <a:r>
              <a:rPr lang="zh-CN" altLang="en-US" dirty="0"/>
              <a:t>，</a:t>
            </a:r>
            <a:r>
              <a:rPr lang="en-US" altLang="zh-CN" dirty="0"/>
              <a:t> 4K×8 RAM</a:t>
            </a:r>
            <a:endParaRPr lang="zh-CN" altLang="en-US" dirty="0"/>
          </a:p>
        </p:txBody>
      </p:sp>
      <p:sp>
        <p:nvSpPr>
          <p:cNvPr id="920590" name="Rectangle 14"/>
          <p:cNvSpPr>
            <a:spLocks noChangeAspect="1" noChangeArrowheads="1"/>
          </p:cNvSpPr>
          <p:nvPr/>
        </p:nvSpPr>
        <p:spPr bwMode="auto">
          <a:xfrm>
            <a:off x="6514305" y="2003076"/>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195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195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a:grpSpLocks/>
          </p:cNvGrpSpPr>
          <p:nvPr/>
        </p:nvGrpSpPr>
        <p:grpSpPr bwMode="auto">
          <a:xfrm>
            <a:off x="6052534" y="2353281"/>
            <a:ext cx="4349756" cy="1253272"/>
            <a:chOff x="3562" y="1842"/>
            <a:chExt cx="2740"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24960" y="4923011"/>
            <a:ext cx="7094786" cy="779606"/>
            <a:chOff x="4608585" y="4322151"/>
            <a:chExt cx="7094786"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4608585" y="4556607"/>
              <a:ext cx="881359" cy="449262"/>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4740376"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a:grpSpLocks/>
          </p:cNvGrpSpPr>
          <p:nvPr/>
        </p:nvGrpSpPr>
        <p:grpSpPr bwMode="auto">
          <a:xfrm>
            <a:off x="80494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headEnd/>
              <a:tailE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797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598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15825" y="1968523"/>
            <a:ext cx="892175" cy="442913"/>
          </a:xfrm>
          <a:prstGeom prst="rect">
            <a:avLst/>
          </a:prstGeom>
          <a:noFill/>
          <a:ln w="9525">
            <a:noFill/>
            <a:miter lim="800000"/>
            <a:headEnd/>
            <a:tailEnd/>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59357" y="1506026"/>
            <a:ext cx="7804175" cy="472441"/>
            <a:chOff x="4346098" y="1506026"/>
            <a:chExt cx="5722701"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p>
          </p:txBody>
        </p:sp>
        <p:sp>
          <p:nvSpPr>
            <p:cNvPr id="80" name="Rectangle 13"/>
            <p:cNvSpPr>
              <a:spLocks noChangeAspect="1" noChangeArrowheads="1"/>
            </p:cNvSpPr>
            <p:nvPr/>
          </p:nvSpPr>
          <p:spPr bwMode="auto">
            <a:xfrm>
              <a:off x="4584999" y="1676781"/>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46098" y="1506026"/>
              <a:ext cx="421850" cy="283725"/>
            </a:xfrm>
            <a:prstGeom prst="rect">
              <a:avLst/>
            </a:prstGeom>
            <a:noFill/>
            <a:ln w="9525">
              <a:noFill/>
              <a:miter lim="800000"/>
              <a:headEnd/>
              <a:tailEnd/>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96910" y="1676121"/>
              <a:ext cx="421850" cy="283725"/>
            </a:xfrm>
            <a:prstGeom prst="rect">
              <a:avLst/>
            </a:prstGeom>
            <a:noFill/>
            <a:ln w="9525">
              <a:noFill/>
              <a:miter lim="800000"/>
              <a:headEnd/>
              <a:tailEnd/>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492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44" name="组合 143"/>
          <p:cNvGrpSpPr/>
          <p:nvPr/>
        </p:nvGrpSpPr>
        <p:grpSpPr>
          <a:xfrm>
            <a:off x="86657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grpSp>
        <p:nvGrpSpPr>
          <p:cNvPr id="151" name="组合 150"/>
          <p:cNvGrpSpPr/>
          <p:nvPr/>
        </p:nvGrpSpPr>
        <p:grpSpPr>
          <a:xfrm>
            <a:off x="98386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p>
          </p:txBody>
        </p:sp>
      </p:grpSp>
      <p:sp>
        <p:nvSpPr>
          <p:cNvPr id="920610" name="Line 34"/>
          <p:cNvSpPr>
            <a:spLocks noChangeAspect="1" noChangeShapeType="1"/>
          </p:cNvSpPr>
          <p:nvPr/>
        </p:nvSpPr>
        <p:spPr bwMode="auto">
          <a:xfrm>
            <a:off x="2408791" y="2353845"/>
            <a:ext cx="8387713"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a:grpSpLocks/>
          </p:cNvGrpSpPr>
          <p:nvPr/>
        </p:nvGrpSpPr>
        <p:grpSpPr bwMode="auto">
          <a:xfrm>
            <a:off x="11722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headEnd/>
              <a:tailEnd/>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headEnd/>
              <a:tailEnd/>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26" name="Rectangle 20"/>
            <p:cNvSpPr>
              <a:spLocks noChangeAspect="1" noChangeArrowheads="1"/>
            </p:cNvSpPr>
            <p:nvPr/>
          </p:nvSpPr>
          <p:spPr bwMode="auto">
            <a:xfrm>
              <a:off x="674" y="3599"/>
              <a:ext cx="571" cy="285"/>
            </a:xfrm>
            <a:prstGeom prst="rect">
              <a:avLst/>
            </a:prstGeom>
            <a:noFill/>
            <a:ln w="9525">
              <a:noFill/>
              <a:miter lim="800000"/>
              <a:headEnd/>
              <a:tailEnd/>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946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5" name="组合 14"/>
          <p:cNvGrpSpPr/>
          <p:nvPr/>
        </p:nvGrpSpPr>
        <p:grpSpPr>
          <a:xfrm>
            <a:off x="73403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90911" y="2895661"/>
            <a:ext cx="1148719" cy="210011"/>
            <a:chOff x="6417911" y="2895661"/>
            <a:chExt cx="1148719" cy="210011"/>
          </a:xfrm>
        </p:grpSpPr>
        <p:sp>
          <p:nvSpPr>
            <p:cNvPr id="172" name="Line 45"/>
            <p:cNvSpPr>
              <a:spLocks noChangeAspect="1" noChangeShapeType="1"/>
            </p:cNvSpPr>
            <p:nvPr/>
          </p:nvSpPr>
          <p:spPr bwMode="auto">
            <a:xfrm flipV="1">
              <a:off x="7566630" y="2899374"/>
              <a:ext cx="0" cy="20629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0124" y="2323448"/>
              <a:ext cx="0" cy="1144426"/>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756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grpSp>
      <p:grpSp>
        <p:nvGrpSpPr>
          <p:cNvPr id="17" name="组合 16"/>
          <p:cNvGrpSpPr/>
          <p:nvPr/>
        </p:nvGrpSpPr>
        <p:grpSpPr>
          <a:xfrm>
            <a:off x="105213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812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7112955" y="2383974"/>
            <a:ext cx="908050" cy="730967"/>
            <a:chOff x="7239955" y="2383974"/>
            <a:chExt cx="908050" cy="730967"/>
          </a:xfrm>
        </p:grpSpPr>
        <p:grpSp>
          <p:nvGrpSpPr>
            <p:cNvPr id="11" name="组合 10"/>
            <p:cNvGrpSpPr/>
            <p:nvPr/>
          </p:nvGrpSpPr>
          <p:grpSpPr>
            <a:xfrm>
              <a:off x="7685871" y="2385700"/>
              <a:ext cx="166966" cy="729241"/>
              <a:chOff x="7685871" y="2385700"/>
              <a:chExt cx="166966" cy="729241"/>
            </a:xfrm>
          </p:grpSpPr>
          <p:sp>
            <p:nvSpPr>
              <p:cNvPr id="173" name="Line 45"/>
              <p:cNvSpPr>
                <a:spLocks noChangeAspect="1" noChangeShapeType="1"/>
              </p:cNvSpPr>
              <p:nvPr/>
            </p:nvSpPr>
            <p:spPr bwMode="auto">
              <a:xfrm flipV="1">
                <a:off x="7766298"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a:extLst>
                  <a:ext uri="{FF2B5EF4-FFF2-40B4-BE49-F238E27FC236}">
                    <a16:creationId xmlns:a16="http://schemas.microsoft.com/office/drawing/2014/main" id="{758A5672-8B58-4E44-8FFF-7CA96FB254A9}"/>
                  </a:ext>
                </a:extLst>
              </p:cNvPr>
              <p:cNvGrpSpPr/>
              <p:nvPr/>
            </p:nvGrpSpPr>
            <p:grpSpPr>
              <a:xfrm rot="16200000" flipH="1">
                <a:off x="7663953" y="2815182"/>
                <a:ext cx="210802" cy="166966"/>
                <a:chOff x="1036660" y="5919690"/>
                <a:chExt cx="598167" cy="477271"/>
              </a:xfrm>
            </p:grpSpPr>
            <p:sp>
              <p:nvSpPr>
                <p:cNvPr id="181" name="Oval 99">
                  <a:extLst>
                    <a:ext uri="{FF2B5EF4-FFF2-40B4-BE49-F238E27FC236}">
                      <a16:creationId xmlns:a16="http://schemas.microsoft.com/office/drawing/2014/main" id="{357CE326-528C-423D-9C3D-CAD66B4B273E}"/>
                    </a:ext>
                  </a:extLst>
                </p:cNvPr>
                <p:cNvSpPr/>
                <p:nvPr/>
              </p:nvSpPr>
              <p:spPr>
                <a:xfrm>
                  <a:off x="1477168" y="6085074"/>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a:extLst>
                    <a:ext uri="{FF2B5EF4-FFF2-40B4-BE49-F238E27FC236}">
                      <a16:creationId xmlns:a16="http://schemas.microsoft.com/office/drawing/2014/main" id="{4D7779A4-3828-46BE-B391-6796D91DC86B}"/>
                    </a:ext>
                  </a:extLst>
                </p:cNvPr>
                <p:cNvSpPr/>
                <p:nvPr/>
              </p:nvSpPr>
              <p:spPr>
                <a:xfrm rot="5400000">
                  <a:off x="1003745" y="5952605"/>
                  <a:ext cx="477271" cy="411441"/>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0196"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10284570" y="2365590"/>
            <a:ext cx="908050" cy="758060"/>
            <a:chOff x="10411570" y="2365590"/>
            <a:chExt cx="908050" cy="758060"/>
          </a:xfrm>
        </p:grpSpPr>
        <p:grpSp>
          <p:nvGrpSpPr>
            <p:cNvPr id="195" name="组合 194"/>
            <p:cNvGrpSpPr/>
            <p:nvPr/>
          </p:nvGrpSpPr>
          <p:grpSpPr>
            <a:xfrm>
              <a:off x="10866440" y="2394409"/>
              <a:ext cx="166966" cy="729241"/>
              <a:chOff x="7685394" y="2385700"/>
              <a:chExt cx="166966" cy="729241"/>
            </a:xfrm>
          </p:grpSpPr>
          <p:sp>
            <p:nvSpPr>
              <p:cNvPr id="196" name="Line 45"/>
              <p:cNvSpPr>
                <a:spLocks noChangeAspect="1" noChangeShapeType="1"/>
              </p:cNvSpPr>
              <p:nvPr/>
            </p:nvSpPr>
            <p:spPr bwMode="auto">
              <a:xfrm flipV="1">
                <a:off x="776820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a:extLst>
                  <a:ext uri="{FF2B5EF4-FFF2-40B4-BE49-F238E27FC236}">
                    <a16:creationId xmlns:a16="http://schemas.microsoft.com/office/drawing/2014/main" id="{758A5672-8B58-4E44-8FFF-7CA96FB254A9}"/>
                  </a:ext>
                </a:extLst>
              </p:cNvPr>
              <p:cNvGrpSpPr/>
              <p:nvPr/>
            </p:nvGrpSpPr>
            <p:grpSpPr>
              <a:xfrm rot="16200000" flipH="1">
                <a:off x="7663476" y="2815182"/>
                <a:ext cx="210801" cy="166966"/>
                <a:chOff x="1036661" y="5918326"/>
                <a:chExt cx="598164" cy="477271"/>
              </a:xfrm>
            </p:grpSpPr>
            <p:sp>
              <p:nvSpPr>
                <p:cNvPr id="199" name="Oval 99">
                  <a:extLst>
                    <a:ext uri="{FF2B5EF4-FFF2-40B4-BE49-F238E27FC236}">
                      <a16:creationId xmlns:a16="http://schemas.microsoft.com/office/drawing/2014/main" id="{357CE326-528C-423D-9C3D-CAD66B4B273E}"/>
                    </a:ext>
                  </a:extLst>
                </p:cNvPr>
                <p:cNvSpPr/>
                <p:nvPr/>
              </p:nvSpPr>
              <p:spPr>
                <a:xfrm>
                  <a:off x="1477166" y="6081446"/>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a:extLst>
                    <a:ext uri="{FF2B5EF4-FFF2-40B4-BE49-F238E27FC236}">
                      <a16:creationId xmlns:a16="http://schemas.microsoft.com/office/drawing/2014/main" id="{4D7779A4-3828-46BE-B391-6796D91DC86B}"/>
                    </a:ext>
                  </a:extLst>
                </p:cNvPr>
                <p:cNvSpPr/>
                <p:nvPr/>
              </p:nvSpPr>
              <p:spPr>
                <a:xfrm rot="5400000">
                  <a:off x="1003745" y="5951242"/>
                  <a:ext cx="477271" cy="411439"/>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69402"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headEnd/>
              <a:tailEnd/>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739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2924398" y="3557440"/>
            <a:ext cx="1160869" cy="1486746"/>
            <a:chOff x="7569723" y="3328852"/>
            <a:chExt cx="1160869" cy="1486746"/>
          </a:xfrm>
        </p:grpSpPr>
        <p:sp>
          <p:nvSpPr>
            <p:cNvPr id="169"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headEnd/>
              <a:tailEnd/>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74" name="矩形 173"/>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79493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80" name="矩形 179"/>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16K×8</a:t>
              </a: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p>
          </p:txBody>
        </p:sp>
      </p:grpSp>
      <p:sp>
        <p:nvSpPr>
          <p:cNvPr id="204" name="Line 39"/>
          <p:cNvSpPr>
            <a:spLocks noChangeAspect="1" noChangeShapeType="1"/>
          </p:cNvSpPr>
          <p:nvPr/>
        </p:nvSpPr>
        <p:spPr bwMode="auto">
          <a:xfrm>
            <a:off x="3488331" y="2406080"/>
            <a:ext cx="0" cy="1183800"/>
          </a:xfrm>
          <a:prstGeom prst="line">
            <a:avLst/>
          </a:prstGeom>
          <a:noFill/>
          <a:ln w="1016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3652647" y="1990110"/>
            <a:ext cx="1421282" cy="1594174"/>
            <a:chOff x="3779647" y="1990110"/>
            <a:chExt cx="1421282" cy="1594174"/>
          </a:xfrm>
        </p:grpSpPr>
        <p:sp>
          <p:nvSpPr>
            <p:cNvPr id="166" name="Rectangle 36"/>
            <p:cNvSpPr>
              <a:spLocks noChangeArrowheads="1"/>
            </p:cNvSpPr>
            <p:nvPr/>
          </p:nvSpPr>
          <p:spPr bwMode="auto">
            <a:xfrm>
              <a:off x="3779647" y="3084860"/>
              <a:ext cx="404122" cy="283966"/>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≥1</a:t>
              </a:r>
            </a:p>
          </p:txBody>
        </p:sp>
        <p:sp>
          <p:nvSpPr>
            <p:cNvPr id="211" name="Line 45"/>
            <p:cNvSpPr>
              <a:spLocks noChangeAspect="1" noChangeShapeType="1"/>
            </p:cNvSpPr>
            <p:nvPr/>
          </p:nvSpPr>
          <p:spPr bwMode="auto">
            <a:xfrm flipV="1">
              <a:off x="3974384" y="3386594"/>
              <a:ext cx="0" cy="19769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874112" y="1990110"/>
              <a:ext cx="1326817" cy="1094750"/>
              <a:chOff x="3874112" y="1990110"/>
              <a:chExt cx="1326817" cy="1094750"/>
            </a:xfrm>
          </p:grpSpPr>
          <p:grpSp>
            <p:nvGrpSpPr>
              <p:cNvPr id="206" name="组合 205"/>
              <p:cNvGrpSpPr/>
              <p:nvPr/>
            </p:nvGrpSpPr>
            <p:grpSpPr>
              <a:xfrm>
                <a:off x="3874112" y="1990110"/>
                <a:ext cx="1326817" cy="1094750"/>
                <a:chOff x="3874112" y="1990110"/>
                <a:chExt cx="1326817" cy="1094750"/>
              </a:xfrm>
            </p:grpSpPr>
            <p:sp>
              <p:nvSpPr>
                <p:cNvPr id="207" name="Line 44"/>
                <p:cNvSpPr>
                  <a:spLocks noChangeAspect="1" noChangeShapeType="1"/>
                </p:cNvSpPr>
                <p:nvPr/>
              </p:nvSpPr>
              <p:spPr bwMode="auto">
                <a:xfrm flipV="1">
                  <a:off x="5200929" y="2008069"/>
                  <a:ext cx="0" cy="88241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8" name="Line 46"/>
                <p:cNvSpPr>
                  <a:spLocks noChangeAspect="1" noChangeShapeType="1"/>
                </p:cNvSpPr>
                <p:nvPr/>
              </p:nvSpPr>
              <p:spPr bwMode="auto">
                <a:xfrm flipV="1">
                  <a:off x="3874112" y="1990110"/>
                  <a:ext cx="0" cy="109475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0" name="Line 44"/>
                <p:cNvSpPr>
                  <a:spLocks noChangeAspect="1" noChangeShapeType="1"/>
                </p:cNvSpPr>
                <p:nvPr/>
              </p:nvSpPr>
              <p:spPr bwMode="auto">
                <a:xfrm flipV="1">
                  <a:off x="4082200" y="2899375"/>
                  <a:ext cx="0" cy="18548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12" name="Line 45"/>
              <p:cNvSpPr>
                <a:spLocks noChangeAspect="1" noChangeShapeType="1"/>
              </p:cNvSpPr>
              <p:nvPr/>
            </p:nvSpPr>
            <p:spPr bwMode="auto">
              <a:xfrm rot="16200000" flipV="1">
                <a:off x="4641564" y="2331123"/>
                <a:ext cx="0" cy="11187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213" name="Rectangle 14"/>
          <p:cNvSpPr>
            <a:spLocks noChangeAspect="1" noChangeArrowheads="1"/>
          </p:cNvSpPr>
          <p:nvPr/>
        </p:nvSpPr>
        <p:spPr bwMode="auto">
          <a:xfrm>
            <a:off x="2416910" y="2378211"/>
            <a:ext cx="908050" cy="450850"/>
          </a:xfrm>
          <a:prstGeom prst="rect">
            <a:avLst/>
          </a:prstGeom>
          <a:noFill/>
          <a:ln w="9525">
            <a:noFill/>
            <a:miter lim="800000"/>
            <a:headEnd/>
            <a:tailEnd/>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13-0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089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up)">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3"/>
                                        </p:tgtEl>
                                        <p:attrNameLst>
                                          <p:attrName>style.visibility</p:attrName>
                                        </p:attrNameLst>
                                      </p:cBhvr>
                                      <p:to>
                                        <p:strVal val="visible"/>
                                      </p:to>
                                    </p:set>
                                    <p:anim calcmode="lin" valueType="num">
                                      <p:cBhvr additive="base">
                                        <p:cTn id="27" dur="500" fill="hold"/>
                                        <p:tgtEl>
                                          <p:spTgt spid="213"/>
                                        </p:tgtEl>
                                        <p:attrNameLst>
                                          <p:attrName>ppt_x</p:attrName>
                                        </p:attrNameLst>
                                      </p:cBhvr>
                                      <p:tavLst>
                                        <p:tav tm="0">
                                          <p:val>
                                            <p:strVal val="#ppt_x"/>
                                          </p:val>
                                        </p:tav>
                                        <p:tav tm="100000">
                                          <p:val>
                                            <p:strVal val="#ppt_x"/>
                                          </p:val>
                                        </p:tav>
                                      </p:tavLst>
                                    </p:anim>
                                    <p:anim calcmode="lin" valueType="num">
                                      <p:cBhvr additive="base">
                                        <p:cTn id="2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3" grpId="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MIPS </a:t>
            </a:r>
            <a:r>
              <a:rPr lang="zh-CN" altLang="en-US" dirty="0"/>
              <a:t>存储器设计</a:t>
            </a: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7645400" y="1444980"/>
            <a:ext cx="2943968" cy="2256503"/>
          </a:xfrm>
          <a:prstGeom prst="rect">
            <a:avLst/>
          </a:prstGeom>
        </p:spPr>
      </p:pic>
      <p:sp>
        <p:nvSpPr>
          <p:cNvPr id="6" name="内容占位符 5"/>
          <p:cNvSpPr>
            <a:spLocks noGrp="1"/>
          </p:cNvSpPr>
          <p:nvPr>
            <p:ph idx="1"/>
          </p:nvPr>
        </p:nvSpPr>
        <p:spPr>
          <a:xfrm>
            <a:off x="487822" y="942764"/>
            <a:ext cx="10515599" cy="3260936"/>
          </a:xfrm>
        </p:spPr>
        <p:txBody>
          <a:bodyPr/>
          <a:lstStyle/>
          <a:p>
            <a:r>
              <a:rPr lang="zh-CN" altLang="en-US" dirty="0"/>
              <a:t>设计支持</a:t>
            </a:r>
            <a:r>
              <a:rPr lang="en-US" altLang="zh-CN" dirty="0"/>
              <a:t>MIPS Load/Store</a:t>
            </a:r>
            <a:r>
              <a:rPr lang="zh-CN" altLang="en-US" dirty="0"/>
              <a:t>指令的存储器</a:t>
            </a:r>
            <a:endParaRPr lang="en-US" altLang="zh-CN" dirty="0"/>
          </a:p>
          <a:p>
            <a:pPr lvl="1"/>
            <a:r>
              <a:rPr lang="zh-CN" altLang="en-US" sz="2400" dirty="0"/>
              <a:t>字节</a:t>
            </a:r>
            <a:r>
              <a:rPr lang="en-US" altLang="zh-CN" sz="2400" dirty="0"/>
              <a:t>/</a:t>
            </a:r>
            <a:r>
              <a:rPr lang="zh-CN" altLang="en-US" sz="2400" dirty="0"/>
              <a:t>半字</a:t>
            </a:r>
            <a:r>
              <a:rPr lang="en-US" altLang="zh-CN" sz="2400" dirty="0"/>
              <a:t>/</a:t>
            </a:r>
            <a:r>
              <a:rPr lang="zh-CN" altLang="en-US" sz="2400" dirty="0"/>
              <a:t>字访问</a:t>
            </a:r>
            <a:endParaRPr lang="en-US" altLang="zh-CN" sz="2400" dirty="0"/>
          </a:p>
          <a:p>
            <a:pPr lvl="1"/>
            <a:r>
              <a:rPr lang="en-US" altLang="zh-CN" sz="2400" dirty="0" err="1"/>
              <a:t>lb</a:t>
            </a:r>
            <a:r>
              <a:rPr lang="en-US" altLang="zh-CN" sz="2400" dirty="0"/>
              <a:t>   </a:t>
            </a:r>
            <a:r>
              <a:rPr lang="en-US" altLang="zh-CN" sz="2400" dirty="0" err="1"/>
              <a:t>lh</a:t>
            </a:r>
            <a:r>
              <a:rPr lang="en-US" altLang="zh-CN" sz="2400" dirty="0"/>
              <a:t>    </a:t>
            </a:r>
            <a:r>
              <a:rPr lang="en-US" altLang="zh-CN" sz="2400" dirty="0" err="1"/>
              <a:t>lw</a:t>
            </a:r>
            <a:endParaRPr lang="en-US" altLang="zh-CN" sz="2400" dirty="0"/>
          </a:p>
          <a:p>
            <a:pPr lvl="1"/>
            <a:r>
              <a:rPr lang="en-US" altLang="zh-CN" sz="2400" dirty="0" err="1"/>
              <a:t>sb</a:t>
            </a:r>
            <a:r>
              <a:rPr lang="en-US" altLang="zh-CN" sz="2400" dirty="0"/>
              <a:t>  </a:t>
            </a:r>
            <a:r>
              <a:rPr lang="en-US" altLang="zh-CN" sz="2400" dirty="0" err="1"/>
              <a:t>sh</a:t>
            </a:r>
            <a:r>
              <a:rPr lang="en-US" altLang="zh-CN" sz="2400" dirty="0"/>
              <a:t>  </a:t>
            </a:r>
            <a:r>
              <a:rPr lang="en-US" altLang="zh-CN" sz="2400" dirty="0" err="1"/>
              <a:t>sw</a:t>
            </a:r>
            <a:endParaRPr lang="en-US" altLang="zh-CN" sz="2400" dirty="0"/>
          </a:p>
        </p:txBody>
      </p:sp>
      <p:grpSp>
        <p:nvGrpSpPr>
          <p:cNvPr id="7" name="组合 6">
            <a:extLst>
              <a:ext uri="{FF2B5EF4-FFF2-40B4-BE49-F238E27FC236}">
                <a16:creationId xmlns:a16="http://schemas.microsoft.com/office/drawing/2014/main" id="{C9442983-32C7-47C1-BF30-82D7485BB836}"/>
              </a:ext>
            </a:extLst>
          </p:cNvPr>
          <p:cNvGrpSpPr/>
          <p:nvPr/>
        </p:nvGrpSpPr>
        <p:grpSpPr>
          <a:xfrm>
            <a:off x="5852421" y="3987799"/>
            <a:ext cx="6199881" cy="2337987"/>
            <a:chOff x="6976912" y="4138537"/>
            <a:chExt cx="4396795" cy="1658040"/>
          </a:xfrm>
        </p:grpSpPr>
        <p:pic>
          <p:nvPicPr>
            <p:cNvPr id="8" name="图片 7">
              <a:extLst>
                <a:ext uri="{FF2B5EF4-FFF2-40B4-BE49-F238E27FC236}">
                  <a16:creationId xmlns:a16="http://schemas.microsoft.com/office/drawing/2014/main" id="{01B9C53B-D2FF-46C6-8ACF-32D45F924B8A}"/>
                </a:ext>
              </a:extLst>
            </p:cNvPr>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9" name="图片 8">
              <a:extLst>
                <a:ext uri="{FF2B5EF4-FFF2-40B4-BE49-F238E27FC236}">
                  <a16:creationId xmlns:a16="http://schemas.microsoft.com/office/drawing/2014/main" id="{8C71FD12-37B0-40F3-81A6-FF425767323E}"/>
                </a:ext>
              </a:extLst>
            </p:cNvPr>
            <p:cNvPicPr>
              <a:picLocks noChangeAspect="1"/>
            </p:cNvPicPr>
            <p:nvPr/>
          </p:nvPicPr>
          <p:blipFill>
            <a:blip r:embed="rId4"/>
            <a:stretch>
              <a:fillRect/>
            </a:stretch>
          </p:blipFill>
          <p:spPr>
            <a:xfrm>
              <a:off x="6976912" y="4138537"/>
              <a:ext cx="2993395" cy="816935"/>
            </a:xfrm>
            <a:prstGeom prst="rect">
              <a:avLst/>
            </a:prstGeom>
          </p:spPr>
        </p:pic>
      </p:grpSp>
    </p:spTree>
    <p:extLst>
      <p:ext uri="{BB962C8B-B14F-4D97-AF65-F5344CB8AC3E}">
        <p14:creationId xmlns:p14="http://schemas.microsoft.com/office/powerpoint/2010/main" val="149060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kern="0" dirty="0"/>
              <a:t>主存中的数据组织</a:t>
            </a:r>
            <a:endParaRPr lang="zh-CN" altLang="en-US" dirty="0"/>
          </a:p>
        </p:txBody>
      </p:sp>
      <p:sp>
        <p:nvSpPr>
          <p:cNvPr id="3" name="内容占位符 2"/>
          <p:cNvSpPr>
            <a:spLocks noGrp="1"/>
          </p:cNvSpPr>
          <p:nvPr>
            <p:ph idx="1"/>
          </p:nvPr>
        </p:nvSpPr>
        <p:spPr>
          <a:xfrm>
            <a:off x="487822" y="942764"/>
            <a:ext cx="10515599" cy="2622544"/>
          </a:xfrm>
        </p:spPr>
        <p:txBody>
          <a:bodyPr>
            <a:normAutofit/>
          </a:bodyPr>
          <a:lstStyle/>
          <a:p>
            <a:r>
              <a:rPr lang="zh-CN" altLang="en-US" sz="2800" dirty="0"/>
              <a:t>按边界对齐的方式存储数据</a:t>
            </a:r>
            <a:endParaRPr lang="en-US" altLang="zh-CN" sz="2800" dirty="0"/>
          </a:p>
          <a:p>
            <a:r>
              <a:rPr lang="en-US" altLang="zh-CN" sz="2800" i="1" dirty="0" err="1">
                <a:latin typeface="Consolas" panose="020B0609020204030204" pitchFamily="49" charset="0"/>
              </a:rPr>
              <a:t>int</a:t>
            </a:r>
            <a:r>
              <a:rPr lang="en-US" altLang="zh-CN" sz="2800" i="1" dirty="0">
                <a:latin typeface="Consolas" panose="020B0609020204030204" pitchFamily="49" charset="0"/>
              </a:rPr>
              <a:t> </a:t>
            </a:r>
            <a:r>
              <a:rPr lang="en-US" altLang="zh-CN" sz="2800" i="1" dirty="0" err="1">
                <a:solidFill>
                  <a:srgbClr val="7030A0"/>
                </a:solidFill>
                <a:latin typeface="Consolas" panose="020B0609020204030204" pitchFamily="49" charset="0"/>
              </a:rPr>
              <a:t>i</a:t>
            </a:r>
            <a:r>
              <a:rPr lang="en-US" altLang="zh-CN" sz="2800" i="1" dirty="0">
                <a:latin typeface="Consolas" panose="020B0609020204030204" pitchFamily="49" charset="0"/>
              </a:rPr>
              <a:t>, short k, double x, char c, short j  32</a:t>
            </a:r>
            <a:r>
              <a:rPr lang="zh-CN" altLang="en-US" sz="2400" dirty="0">
                <a:latin typeface="+mn-ea"/>
                <a:ea typeface="+mn-ea"/>
              </a:rPr>
              <a:t>位系统</a:t>
            </a:r>
            <a:endParaRPr lang="en-US" altLang="zh-CN" sz="2400" dirty="0">
              <a:latin typeface="+mn-ea"/>
              <a:ea typeface="+mn-ea"/>
            </a:endParaRPr>
          </a:p>
          <a:p>
            <a:pPr lvl="1"/>
            <a:r>
              <a:rPr lang="en-US" altLang="zh-CN" sz="1800" dirty="0">
                <a:latin typeface="+mn-ea"/>
              </a:rPr>
              <a:t>short</a:t>
            </a:r>
            <a:r>
              <a:rPr lang="zh-CN" altLang="en-US" sz="1800" dirty="0">
                <a:latin typeface="+mn-ea"/>
              </a:rPr>
              <a:t>按</a:t>
            </a:r>
            <a:r>
              <a:rPr lang="en-US" altLang="zh-CN" sz="1800" dirty="0">
                <a:latin typeface="+mn-ea"/>
              </a:rPr>
              <a:t>16</a:t>
            </a:r>
            <a:r>
              <a:rPr lang="zh-CN" altLang="en-US" sz="1800" dirty="0">
                <a:latin typeface="+mn-ea"/>
              </a:rPr>
              <a:t>位对齐， </a:t>
            </a:r>
            <a:r>
              <a:rPr lang="en-US" altLang="zh-CN" sz="1800" dirty="0" err="1">
                <a:latin typeface="+mn-ea"/>
                <a:ea typeface="+mn-ea"/>
              </a:rPr>
              <a:t>int</a:t>
            </a:r>
            <a:r>
              <a:rPr lang="zh-CN" altLang="en-US" sz="1800" dirty="0">
                <a:latin typeface="+mn-ea"/>
                <a:ea typeface="+mn-ea"/>
              </a:rPr>
              <a:t>按</a:t>
            </a:r>
            <a:r>
              <a:rPr lang="en-US" altLang="zh-CN" sz="1800" dirty="0">
                <a:latin typeface="+mn-ea"/>
                <a:ea typeface="+mn-ea"/>
              </a:rPr>
              <a:t>32</a:t>
            </a:r>
            <a:r>
              <a:rPr lang="zh-CN" altLang="en-US" sz="1800" dirty="0">
                <a:latin typeface="+mn-ea"/>
                <a:ea typeface="+mn-ea"/>
              </a:rPr>
              <a:t>位对齐，</a:t>
            </a:r>
            <a:r>
              <a:rPr lang="en-US" altLang="zh-CN" sz="1800" dirty="0">
                <a:latin typeface="+mn-ea"/>
                <a:ea typeface="+mn-ea"/>
              </a:rPr>
              <a:t>double</a:t>
            </a:r>
            <a:r>
              <a:rPr lang="zh-CN" altLang="en-US" sz="1800" dirty="0">
                <a:latin typeface="+mn-ea"/>
                <a:ea typeface="+mn-ea"/>
              </a:rPr>
              <a:t>按</a:t>
            </a:r>
            <a:r>
              <a:rPr lang="en-US" altLang="zh-CN" sz="1800" dirty="0">
                <a:latin typeface="+mn-ea"/>
                <a:ea typeface="+mn-ea"/>
              </a:rPr>
              <a:t>64</a:t>
            </a:r>
            <a:r>
              <a:rPr lang="zh-CN" altLang="en-US" sz="1800" dirty="0">
                <a:latin typeface="+mn-ea"/>
                <a:ea typeface="+mn-ea"/>
              </a:rPr>
              <a:t>位对齐</a:t>
            </a:r>
            <a:endParaRPr lang="en-US" altLang="zh-CN" sz="1800" dirty="0">
              <a:latin typeface="+mn-ea"/>
              <a:ea typeface="+mn-ea"/>
            </a:endParaRPr>
          </a:p>
          <a:p>
            <a:pPr lvl="1"/>
            <a:r>
              <a:rPr lang="zh-CN" altLang="en-US" sz="1800" dirty="0">
                <a:latin typeface="+mn-ea"/>
                <a:ea typeface="+mn-ea"/>
              </a:rPr>
              <a:t>对齐有利于提升访问数据的速度，不对齐可以节约空间</a:t>
            </a:r>
            <a:endParaRPr lang="en-US" altLang="zh-CN" sz="1800" dirty="0">
              <a:latin typeface="+mn-ea"/>
              <a:ea typeface="+mn-ea"/>
            </a:endParaRPr>
          </a:p>
          <a:p>
            <a:endParaRPr lang="zh-CN" altLang="en-US" sz="2800" dirty="0"/>
          </a:p>
          <a:p>
            <a:endParaRPr lang="zh-CN" altLang="en-US" dirty="0"/>
          </a:p>
        </p:txBody>
      </p:sp>
      <p:sp>
        <p:nvSpPr>
          <p:cNvPr id="89" name="Text Box 62"/>
          <p:cNvSpPr txBox="1">
            <a:spLocks noChangeArrowheads="1"/>
          </p:cNvSpPr>
          <p:nvPr/>
        </p:nvSpPr>
        <p:spPr bwMode="auto">
          <a:xfrm>
            <a:off x="4977524" y="7622299"/>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rPr>
              <a:t> </a:t>
            </a:r>
            <a:r>
              <a:rPr lang="zh-CN" altLang="en-US" sz="2200" b="1" dirty="0">
                <a:solidFill>
                  <a:schemeClr val="accent2"/>
                </a:solidFill>
              </a:rPr>
              <a:t>则： </a:t>
            </a:r>
            <a:r>
              <a:rPr lang="en-US" altLang="zh-CN" sz="2200" b="1" dirty="0">
                <a:solidFill>
                  <a:schemeClr val="accent2"/>
                </a:solidFill>
              </a:rPr>
              <a:t>&amp;</a:t>
            </a:r>
            <a:r>
              <a:rPr lang="en-US" altLang="zh-CN" sz="2200" b="1" dirty="0" err="1">
                <a:solidFill>
                  <a:schemeClr val="accent2"/>
                </a:solidFill>
              </a:rPr>
              <a:t>i</a:t>
            </a:r>
            <a:r>
              <a:rPr lang="en-US" altLang="zh-CN" sz="2200" b="1" dirty="0">
                <a:solidFill>
                  <a:schemeClr val="accent2"/>
                </a:solidFill>
              </a:rPr>
              <a:t>=0; &amp;k=4; &amp;x=6; &amp;c=14; &amp;j=15;……</a:t>
            </a:r>
            <a:endParaRPr lang="zh-CN" altLang="en-US" sz="2200" b="1" dirty="0">
              <a:solidFill>
                <a:schemeClr val="accent2"/>
              </a:solidFill>
            </a:endParaRPr>
          </a:p>
        </p:txBody>
      </p:sp>
      <p:grpSp>
        <p:nvGrpSpPr>
          <p:cNvPr id="92" name="组合 91"/>
          <p:cNvGrpSpPr/>
          <p:nvPr/>
        </p:nvGrpSpPr>
        <p:grpSpPr>
          <a:xfrm>
            <a:off x="866738" y="3843121"/>
            <a:ext cx="4470401" cy="2522784"/>
            <a:chOff x="805383" y="3843121"/>
            <a:chExt cx="4470401" cy="2522784"/>
          </a:xfrm>
        </p:grpSpPr>
        <p:grpSp>
          <p:nvGrpSpPr>
            <p:cNvPr id="32" name="Group 3"/>
            <p:cNvGrpSpPr>
              <a:grpSpLocks/>
            </p:cNvGrpSpPr>
            <p:nvPr/>
          </p:nvGrpSpPr>
          <p:grpSpPr bwMode="auto">
            <a:xfrm>
              <a:off x="805383" y="3843121"/>
              <a:ext cx="4470401" cy="1990727"/>
              <a:chOff x="1497" y="996"/>
              <a:chExt cx="2816" cy="1254"/>
            </a:xfrm>
          </p:grpSpPr>
          <p:sp>
            <p:nvSpPr>
              <p:cNvPr id="33" name="Rectangle 4"/>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34" name="Line 5"/>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6"/>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8"/>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9"/>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0"/>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1"/>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2"/>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3"/>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4"/>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5"/>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6"/>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7"/>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err="1">
                    <a:solidFill>
                      <a:schemeClr val="tx1"/>
                    </a:solidFill>
                  </a:rPr>
                  <a:t>int</a:t>
                </a:r>
                <a:r>
                  <a:rPr lang="en-US" altLang="zh-CN" sz="2200" b="1" i="1" dirty="0">
                    <a:solidFill>
                      <a:schemeClr val="tx1"/>
                    </a:solidFill>
                  </a:rPr>
                  <a:t> </a:t>
                </a:r>
                <a:r>
                  <a:rPr lang="en-US" altLang="zh-CN" sz="2200" b="1" i="1" dirty="0" err="1">
                    <a:solidFill>
                      <a:schemeClr val="tx1"/>
                    </a:solidFill>
                  </a:rPr>
                  <a:t>i</a:t>
                </a:r>
                <a:endParaRPr lang="zh-CN" altLang="en-US" sz="2200" b="1" i="1" dirty="0">
                  <a:solidFill>
                    <a:schemeClr val="tx1"/>
                  </a:solidFill>
                </a:endParaRPr>
              </a:p>
            </p:txBody>
          </p:sp>
          <p:sp>
            <p:nvSpPr>
              <p:cNvPr id="48"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49"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double x</a:t>
                </a:r>
                <a:endParaRPr lang="zh-CN" altLang="en-US" b="1" i="1" dirty="0">
                  <a:solidFill>
                    <a:schemeClr val="tx1"/>
                  </a:solidFill>
                </a:endParaRPr>
              </a:p>
            </p:txBody>
          </p:sp>
          <p:sp>
            <p:nvSpPr>
              <p:cNvPr id="50"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short j</a:t>
                </a:r>
                <a:endParaRPr lang="zh-CN" altLang="en-US" sz="2200" b="1" i="1" dirty="0">
                  <a:solidFill>
                    <a:schemeClr val="tx1"/>
                  </a:solidFill>
                </a:endParaRPr>
              </a:p>
            </p:txBody>
          </p:sp>
          <p:sp>
            <p:nvSpPr>
              <p:cNvPr id="51"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char c</a:t>
                </a:r>
                <a:endParaRPr lang="zh-CN" altLang="en-US" sz="2200" b="1" i="1" dirty="0">
                  <a:solidFill>
                    <a:schemeClr val="tx1"/>
                  </a:solidFill>
                </a:endParaRPr>
              </a:p>
            </p:txBody>
          </p:sp>
          <p:sp>
            <p:nvSpPr>
              <p:cNvPr id="52" name="Text Box 23"/>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p>
            </p:txBody>
          </p:sp>
          <p:sp>
            <p:nvSpPr>
              <p:cNvPr id="53" name="Text Box 24"/>
              <p:cNvSpPr txBox="1">
                <a:spLocks noChangeArrowheads="1"/>
              </p:cNvSpPr>
              <p:nvPr/>
            </p:nvSpPr>
            <p:spPr bwMode="auto">
              <a:xfrm>
                <a:off x="1833" y="996"/>
                <a:ext cx="24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mn-ea"/>
                    <a:ea typeface="+mn-ea"/>
                  </a:rPr>
                  <a:t>0</a:t>
                </a:r>
                <a:r>
                  <a:rPr kumimoji="1" lang="zh-CN" altLang="zh-CN" dirty="0">
                    <a:latin typeface="+mn-ea"/>
                    <a:ea typeface="+mn-ea"/>
                  </a:rPr>
                  <a:t> 字节    </a:t>
                </a:r>
                <a:r>
                  <a:rPr kumimoji="1" lang="en-US" altLang="zh-CN" dirty="0">
                    <a:latin typeface="+mn-ea"/>
                    <a:ea typeface="+mn-ea"/>
                  </a:rPr>
                  <a:t>  </a:t>
                </a:r>
                <a:r>
                  <a:rPr kumimoji="1" lang="zh-CN" altLang="zh-CN" dirty="0">
                    <a:latin typeface="+mn-ea"/>
                    <a:ea typeface="+mn-ea"/>
                  </a:rPr>
                  <a:t>1字节  </a:t>
                </a:r>
                <a:r>
                  <a:rPr kumimoji="1" lang="en-US" altLang="zh-CN" dirty="0">
                    <a:latin typeface="+mn-ea"/>
                    <a:ea typeface="+mn-ea"/>
                  </a:rPr>
                  <a:t> </a:t>
                </a:r>
                <a:r>
                  <a:rPr kumimoji="1" lang="zh-CN" altLang="zh-CN" dirty="0">
                    <a:latin typeface="+mn-ea"/>
                    <a:ea typeface="+mn-ea"/>
                  </a:rPr>
                  <a:t>   2字节</a:t>
                </a:r>
                <a:r>
                  <a:rPr kumimoji="1" lang="en-US" altLang="zh-CN" dirty="0">
                    <a:latin typeface="+mn-ea"/>
                    <a:ea typeface="+mn-ea"/>
                  </a:rPr>
                  <a:t> </a:t>
                </a:r>
                <a:r>
                  <a:rPr kumimoji="1" lang="zh-CN" altLang="zh-CN" dirty="0">
                    <a:latin typeface="+mn-ea"/>
                    <a:ea typeface="+mn-ea"/>
                  </a:rPr>
                  <a:t>    3字节</a:t>
                </a:r>
                <a:endParaRPr kumimoji="1" lang="zh-CN" altLang="en-US" sz="2000" dirty="0">
                  <a:latin typeface="+mn-ea"/>
                  <a:ea typeface="+mn-ea"/>
                </a:endParaRPr>
              </a:p>
            </p:txBody>
          </p:sp>
          <p:sp>
            <p:nvSpPr>
              <p:cNvPr id="54" name="Line 25"/>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6"/>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7"/>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8"/>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9"/>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0"/>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0" name="矩形 89"/>
            <p:cNvSpPr/>
            <p:nvPr/>
          </p:nvSpPr>
          <p:spPr>
            <a:xfrm>
              <a:off x="2638489" y="5965795"/>
              <a:ext cx="1210588" cy="400110"/>
            </a:xfrm>
            <a:prstGeom prst="rect">
              <a:avLst/>
            </a:prstGeom>
          </p:spPr>
          <p:txBody>
            <a:bodyPr wrap="none">
              <a:spAutoFit/>
            </a:bodyPr>
            <a:lstStyle/>
            <a:p>
              <a:r>
                <a:rPr lang="zh-CN" altLang="en-US" sz="2000" b="1" dirty="0"/>
                <a:t>对齐存放</a:t>
              </a:r>
            </a:p>
          </p:txBody>
        </p:sp>
      </p:grpSp>
      <p:grpSp>
        <p:nvGrpSpPr>
          <p:cNvPr id="93" name="组合 92"/>
          <p:cNvGrpSpPr/>
          <p:nvPr/>
        </p:nvGrpSpPr>
        <p:grpSpPr>
          <a:xfrm>
            <a:off x="6265991" y="3858192"/>
            <a:ext cx="4489450" cy="2518251"/>
            <a:chOff x="6265991" y="3858192"/>
            <a:chExt cx="4489450" cy="2518251"/>
          </a:xfrm>
        </p:grpSpPr>
        <p:grpSp>
          <p:nvGrpSpPr>
            <p:cNvPr id="60" name="Group 31"/>
            <p:cNvGrpSpPr>
              <a:grpSpLocks/>
            </p:cNvGrpSpPr>
            <p:nvPr/>
          </p:nvGrpSpPr>
          <p:grpSpPr bwMode="auto">
            <a:xfrm>
              <a:off x="6265991" y="3858192"/>
              <a:ext cx="4489450" cy="2024064"/>
              <a:chOff x="1488" y="2606"/>
              <a:chExt cx="2784" cy="1275"/>
            </a:xfrm>
          </p:grpSpPr>
          <p:sp>
            <p:nvSpPr>
              <p:cNvPr id="61" name="Text Box 38"/>
              <p:cNvSpPr txBox="1">
                <a:spLocks noChangeArrowheads="1"/>
              </p:cNvSpPr>
              <p:nvPr/>
            </p:nvSpPr>
            <p:spPr bwMode="auto">
              <a:xfrm>
                <a:off x="1817" y="2606"/>
                <a:ext cx="2400"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mn-ea"/>
                    <a:ea typeface="+mn-ea"/>
                  </a:rPr>
                  <a:t>0</a:t>
                </a:r>
                <a:r>
                  <a:rPr kumimoji="1" lang="zh-CN" altLang="zh-CN" dirty="0">
                    <a:latin typeface="+mn-ea"/>
                    <a:ea typeface="+mn-ea"/>
                  </a:rPr>
                  <a:t> 字节   </a:t>
                </a:r>
                <a:r>
                  <a:rPr kumimoji="1" lang="en-US" altLang="zh-CN" dirty="0">
                    <a:latin typeface="+mn-ea"/>
                    <a:ea typeface="+mn-ea"/>
                  </a:rPr>
                  <a:t>  </a:t>
                </a:r>
                <a:r>
                  <a:rPr kumimoji="1" lang="zh-CN" altLang="zh-CN" dirty="0">
                    <a:latin typeface="+mn-ea"/>
                    <a:ea typeface="+mn-ea"/>
                  </a:rPr>
                  <a:t> 1字节  </a:t>
                </a:r>
                <a:r>
                  <a:rPr kumimoji="1" lang="en-US" altLang="zh-CN" dirty="0">
                    <a:latin typeface="+mn-ea"/>
                    <a:ea typeface="+mn-ea"/>
                  </a:rPr>
                  <a:t> </a:t>
                </a:r>
                <a:r>
                  <a:rPr kumimoji="1" lang="zh-CN" altLang="zh-CN" dirty="0">
                    <a:latin typeface="+mn-ea"/>
                    <a:ea typeface="+mn-ea"/>
                  </a:rPr>
                  <a:t>   2字节 </a:t>
                </a:r>
                <a:r>
                  <a:rPr kumimoji="1" lang="en-US" altLang="zh-CN" dirty="0">
                    <a:latin typeface="+mn-ea"/>
                    <a:ea typeface="+mn-ea"/>
                  </a:rPr>
                  <a:t> </a:t>
                </a:r>
                <a:r>
                  <a:rPr kumimoji="1" lang="zh-CN" altLang="zh-CN" dirty="0">
                    <a:latin typeface="+mn-ea"/>
                    <a:ea typeface="+mn-ea"/>
                  </a:rPr>
                  <a:t>    3字节</a:t>
                </a:r>
                <a:endParaRPr kumimoji="1" lang="zh-CN" altLang="en-US" sz="2000" dirty="0">
                  <a:latin typeface="+mn-ea"/>
                  <a:ea typeface="+mn-ea"/>
                </a:endParaRPr>
              </a:p>
              <a:p>
                <a:pPr eaLnBrk="1" hangingPunct="1">
                  <a:spcBef>
                    <a:spcPct val="50000"/>
                  </a:spcBef>
                </a:pPr>
                <a:endParaRPr kumimoji="1" lang="zh-CN" altLang="en-US" dirty="0">
                  <a:latin typeface="+mn-ea"/>
                  <a:ea typeface="+mn-ea"/>
                </a:endParaRPr>
              </a:p>
            </p:txBody>
          </p:sp>
          <p:sp>
            <p:nvSpPr>
              <p:cNvPr id="62" name="Text Box 32"/>
              <p:cNvSpPr txBox="1">
                <a:spLocks noChangeArrowheads="1"/>
              </p:cNvSpPr>
              <p:nvPr/>
            </p:nvSpPr>
            <p:spPr bwMode="auto">
              <a:xfrm>
                <a:off x="1488" y="2892"/>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p>
            </p:txBody>
          </p:sp>
          <p:sp>
            <p:nvSpPr>
              <p:cNvPr id="63" name="Line 33"/>
              <p:cNvSpPr>
                <a:spLocks noChangeShapeType="1"/>
              </p:cNvSpPr>
              <p:nvPr/>
            </p:nvSpPr>
            <p:spPr bwMode="auto">
              <a:xfrm>
                <a:off x="1872" y="3822"/>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34" descr="新闻纸"/>
              <p:cNvSpPr txBox="1">
                <a:spLocks noChangeArrowheads="1"/>
              </p:cNvSpPr>
              <p:nvPr/>
            </p:nvSpPr>
            <p:spPr bwMode="auto">
              <a:xfrm>
                <a:off x="1872" y="2862"/>
                <a:ext cx="2400" cy="192"/>
              </a:xfrm>
              <a:prstGeom prst="rect">
                <a:avLst/>
              </a:prstGeom>
              <a:solidFill>
                <a:srgbClr val="FF99FF"/>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err="1">
                    <a:latin typeface="Times New Roman" panose="02020603050405020304" pitchFamily="18" charset="0"/>
                  </a:rPr>
                  <a:t>int</a:t>
                </a:r>
                <a:r>
                  <a:rPr kumimoji="1" lang="en-US" altLang="zh-CN" sz="2200" b="1" i="1" dirty="0">
                    <a:latin typeface="Times New Roman" panose="02020603050405020304" pitchFamily="18" charset="0"/>
                  </a:rPr>
                  <a:t> </a:t>
                </a:r>
                <a:r>
                  <a:rPr kumimoji="1" lang="en-US" altLang="zh-CN" sz="2200" b="1" i="1" dirty="0" err="1">
                    <a:latin typeface="Times New Roman" panose="02020603050405020304" pitchFamily="18" charset="0"/>
                  </a:rPr>
                  <a:t>i</a:t>
                </a:r>
                <a:endParaRPr kumimoji="1" lang="zh-CN" altLang="en-US" sz="2200" b="1" i="1" dirty="0">
                  <a:latin typeface="Times New Roman" panose="02020603050405020304" pitchFamily="18" charset="0"/>
                </a:endParaRPr>
              </a:p>
            </p:txBody>
          </p:sp>
          <p:sp>
            <p:nvSpPr>
              <p:cNvPr id="65" name="Text Box 35" descr="宽上对角线"/>
              <p:cNvSpPr txBox="1">
                <a:spLocks noChangeArrowheads="1"/>
              </p:cNvSpPr>
              <p:nvPr/>
            </p:nvSpPr>
            <p:spPr bwMode="auto">
              <a:xfrm>
                <a:off x="1872" y="3054"/>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66" name="Text Box 36" descr="信纸"/>
              <p:cNvSpPr txBox="1">
                <a:spLocks noChangeArrowheads="1"/>
              </p:cNvSpPr>
              <p:nvPr/>
            </p:nvSpPr>
            <p:spPr bwMode="auto">
              <a:xfrm>
                <a:off x="1872" y="3246"/>
                <a:ext cx="2400"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double x</a:t>
                </a:r>
                <a:endParaRPr kumimoji="1" lang="zh-CN" altLang="en-US" sz="2400" b="1" i="1" dirty="0">
                  <a:latin typeface="Times New Roman" panose="02020603050405020304" pitchFamily="18" charset="0"/>
                </a:endParaRPr>
              </a:p>
            </p:txBody>
          </p:sp>
          <p:sp>
            <p:nvSpPr>
              <p:cNvPr id="67" name="Text Box 37" descr="宽上对角线"/>
              <p:cNvSpPr txBox="1">
                <a:spLocks noChangeArrowheads="1"/>
              </p:cNvSpPr>
              <p:nvPr/>
            </p:nvSpPr>
            <p:spPr bwMode="auto">
              <a:xfrm>
                <a:off x="3648" y="3438"/>
                <a:ext cx="624"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j</a:t>
                </a:r>
                <a:endParaRPr kumimoji="1" lang="zh-CN" altLang="en-US" sz="2200" b="1" i="1" dirty="0">
                  <a:latin typeface="Times New Roman" panose="02020603050405020304" pitchFamily="18" charset="0"/>
                </a:endParaRPr>
              </a:p>
            </p:txBody>
          </p:sp>
          <p:sp>
            <p:nvSpPr>
              <p:cNvPr id="68" name="Rectangle 39"/>
              <p:cNvSpPr>
                <a:spLocks noChangeArrowheads="1"/>
              </p:cNvSpPr>
              <p:nvPr/>
            </p:nvSpPr>
            <p:spPr bwMode="auto">
              <a:xfrm>
                <a:off x="1872" y="2862"/>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i="1">
                  <a:latin typeface="Times New Roman" panose="02020603050405020304" pitchFamily="18" charset="0"/>
                </a:endParaRPr>
              </a:p>
            </p:txBody>
          </p:sp>
          <p:sp>
            <p:nvSpPr>
              <p:cNvPr id="69" name="Line 40"/>
              <p:cNvSpPr>
                <a:spLocks noChangeShapeType="1"/>
              </p:cNvSpPr>
              <p:nvPr/>
            </p:nvSpPr>
            <p:spPr bwMode="auto">
              <a:xfrm>
                <a:off x="3024" y="2862"/>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1"/>
              <p:cNvSpPr>
                <a:spLocks noChangeShapeType="1"/>
              </p:cNvSpPr>
              <p:nvPr/>
            </p:nvSpPr>
            <p:spPr bwMode="auto">
              <a:xfrm>
                <a:off x="3024" y="3246"/>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2"/>
              <p:cNvSpPr>
                <a:spLocks noChangeShapeType="1"/>
              </p:cNvSpPr>
              <p:nvPr/>
            </p:nvSpPr>
            <p:spPr bwMode="auto">
              <a:xfrm>
                <a:off x="1872" y="3438"/>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43" descr="信纸"/>
              <p:cNvSpPr txBox="1">
                <a:spLocks noChangeArrowheads="1"/>
              </p:cNvSpPr>
              <p:nvPr/>
            </p:nvSpPr>
            <p:spPr bwMode="auto">
              <a:xfrm>
                <a:off x="3024" y="3054"/>
                <a:ext cx="1248" cy="192"/>
              </a:xfrm>
              <a:prstGeom prst="rect">
                <a:avLst/>
              </a:prstGeom>
              <a:solidFill>
                <a:srgbClr val="FFFF00"/>
              </a:solidFill>
              <a:ln w="12700">
                <a:solidFill>
                  <a:schemeClr val="tx1"/>
                </a:solidFill>
                <a:prstDash val="sysDot"/>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en-US" sz="2400" dirty="0">
                  <a:latin typeface="Times New Roman" panose="02020603050405020304" pitchFamily="18" charset="0"/>
                </a:endParaRPr>
              </a:p>
            </p:txBody>
          </p:sp>
          <p:sp>
            <p:nvSpPr>
              <p:cNvPr id="73" name="Text Box 44" descr="信纸"/>
              <p:cNvSpPr txBox="1">
                <a:spLocks noChangeArrowheads="1"/>
              </p:cNvSpPr>
              <p:nvPr/>
            </p:nvSpPr>
            <p:spPr bwMode="auto">
              <a:xfrm>
                <a:off x="1872" y="3438"/>
                <a:ext cx="1152"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74" name="Line 45"/>
              <p:cNvSpPr>
                <a:spLocks noChangeShapeType="1"/>
              </p:cNvSpPr>
              <p:nvPr/>
            </p:nvSpPr>
            <p:spPr bwMode="auto">
              <a:xfrm>
                <a:off x="3024" y="3054"/>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5" name="Line 46"/>
              <p:cNvSpPr>
                <a:spLocks noChangeShapeType="1"/>
              </p:cNvSpPr>
              <p:nvPr/>
            </p:nvSpPr>
            <p:spPr bwMode="auto">
              <a:xfrm>
                <a:off x="3024"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47"/>
              <p:cNvSpPr>
                <a:spLocks noChangeShapeType="1"/>
              </p:cNvSpPr>
              <p:nvPr/>
            </p:nvSpPr>
            <p:spPr bwMode="auto">
              <a:xfrm>
                <a:off x="3024"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48"/>
              <p:cNvSpPr>
                <a:spLocks noChangeShapeType="1"/>
              </p:cNvSpPr>
              <p:nvPr/>
            </p:nvSpPr>
            <p:spPr bwMode="auto">
              <a:xfrm>
                <a:off x="1872"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49"/>
              <p:cNvSpPr>
                <a:spLocks noChangeShapeType="1"/>
              </p:cNvSpPr>
              <p:nvPr/>
            </p:nvSpPr>
            <p:spPr bwMode="auto">
              <a:xfrm>
                <a:off x="3024" y="3438"/>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9" name="Line 50"/>
              <p:cNvSpPr>
                <a:spLocks noChangeShapeType="1"/>
              </p:cNvSpPr>
              <p:nvPr/>
            </p:nvSpPr>
            <p:spPr bwMode="auto">
              <a:xfrm>
                <a:off x="4272"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51"/>
              <p:cNvSpPr>
                <a:spLocks noChangeShapeType="1"/>
              </p:cNvSpPr>
              <p:nvPr/>
            </p:nvSpPr>
            <p:spPr bwMode="auto">
              <a:xfrm>
                <a:off x="1872" y="3246"/>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2"/>
              <p:cNvSpPr>
                <a:spLocks noChangeShapeType="1"/>
              </p:cNvSpPr>
              <p:nvPr/>
            </p:nvSpPr>
            <p:spPr bwMode="auto">
              <a:xfrm>
                <a:off x="1872" y="363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3"/>
              <p:cNvSpPr>
                <a:spLocks noChangeShapeType="1"/>
              </p:cNvSpPr>
              <p:nvPr/>
            </p:nvSpPr>
            <p:spPr bwMode="auto">
              <a:xfrm>
                <a:off x="24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54"/>
              <p:cNvSpPr>
                <a:spLocks noChangeShapeType="1"/>
              </p:cNvSpPr>
              <p:nvPr/>
            </p:nvSpPr>
            <p:spPr bwMode="auto">
              <a:xfrm>
                <a:off x="36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55"/>
              <p:cNvSpPr>
                <a:spLocks noChangeShapeType="1"/>
              </p:cNvSpPr>
              <p:nvPr/>
            </p:nvSpPr>
            <p:spPr bwMode="auto">
              <a:xfrm>
                <a:off x="1872" y="3438"/>
                <a:ext cx="115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56"/>
              <p:cNvSpPr txBox="1">
                <a:spLocks noChangeArrowheads="1"/>
              </p:cNvSpPr>
              <p:nvPr/>
            </p:nvSpPr>
            <p:spPr bwMode="auto">
              <a:xfrm>
                <a:off x="3024" y="3438"/>
                <a:ext cx="624" cy="192"/>
              </a:xfrm>
              <a:prstGeom prst="rect">
                <a:avLst/>
              </a:prstGeom>
              <a:solidFill>
                <a:srgbClr val="FF9999"/>
              </a:solidFill>
              <a:ln w="38100">
                <a:solidFill>
                  <a:schemeClr val="tx1"/>
                </a:solidFill>
                <a:miter lim="800000"/>
                <a:headEnd/>
                <a:tailEnd/>
              </a:ln>
              <a:effectLst/>
            </p:spPr>
            <p:txBody>
              <a:bodyPr anchor="ctr" anchorCtr="0"/>
              <a:lstStyle/>
              <a:p>
                <a:pPr algn="ctr">
                  <a:spcBef>
                    <a:spcPct val="50000"/>
                  </a:spcBef>
                  <a:defRPr/>
                </a:pPr>
                <a:r>
                  <a:rPr kumimoji="1" lang="en-US" altLang="zh-CN" sz="2200" b="1" i="1" dirty="0">
                    <a:latin typeface="Times New Roman" pitchFamily="18" charset="0"/>
                  </a:rPr>
                  <a:t>char c</a:t>
                </a:r>
                <a:endParaRPr kumimoji="1" lang="zh-CN" altLang="en-US" sz="2200" b="1" i="1" dirty="0">
                  <a:latin typeface="Times New Roman" pitchFamily="18" charset="0"/>
                </a:endParaRPr>
              </a:p>
            </p:txBody>
          </p:sp>
          <p:sp>
            <p:nvSpPr>
              <p:cNvPr id="86" name="Text Box 57" descr="宽上对角线"/>
              <p:cNvSpPr txBox="1">
                <a:spLocks noChangeArrowheads="1"/>
              </p:cNvSpPr>
              <p:nvPr/>
            </p:nvSpPr>
            <p:spPr bwMode="auto">
              <a:xfrm>
                <a:off x="1872" y="3630"/>
                <a:ext cx="576" cy="192"/>
              </a:xfrm>
              <a:prstGeom prst="rect">
                <a:avLst/>
              </a:prstGeom>
              <a:solidFill>
                <a:srgbClr val="86BC64"/>
              </a:solidFill>
              <a:ln w="38100">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dirty="0">
                  <a:latin typeface="Times New Roman" panose="02020603050405020304" pitchFamily="18" charset="0"/>
                </a:endParaRPr>
              </a:p>
            </p:txBody>
          </p:sp>
          <p:sp>
            <p:nvSpPr>
              <p:cNvPr id="87" name="Line 58"/>
              <p:cNvSpPr>
                <a:spLocks noChangeShapeType="1"/>
              </p:cNvSpPr>
              <p:nvPr/>
            </p:nvSpPr>
            <p:spPr bwMode="auto">
              <a:xfrm>
                <a:off x="3024" y="3246"/>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 name="矩形 90"/>
            <p:cNvSpPr/>
            <p:nvPr/>
          </p:nvSpPr>
          <p:spPr>
            <a:xfrm>
              <a:off x="8086799" y="5976333"/>
              <a:ext cx="1467068" cy="400110"/>
            </a:xfrm>
            <a:prstGeom prst="rect">
              <a:avLst/>
            </a:prstGeom>
          </p:spPr>
          <p:txBody>
            <a:bodyPr wrap="none">
              <a:spAutoFit/>
            </a:bodyPr>
            <a:lstStyle/>
            <a:p>
              <a:r>
                <a:rPr lang="zh-CN" altLang="en-US" sz="2000" b="1" dirty="0"/>
                <a:t>未对齐存放</a:t>
              </a:r>
            </a:p>
          </p:txBody>
        </p:sp>
      </p:grpSp>
    </p:spTree>
    <p:extLst>
      <p:ext uri="{BB962C8B-B14F-4D97-AF65-F5344CB8AC3E}">
        <p14:creationId xmlns:p14="http://schemas.microsoft.com/office/powerpoint/2010/main" val="150557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wipe(down)">
                                      <p:cBhvr>
                                        <p:cTn id="22" dur="500"/>
                                        <p:tgtEl>
                                          <p:spTgt spid="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主存储器</a:t>
            </a:r>
            <a:endParaRPr lang="zh-CN" altLang="en-US" dirty="0"/>
          </a:p>
        </p:txBody>
      </p:sp>
      <p:sp>
        <p:nvSpPr>
          <p:cNvPr id="3" name="内容占位符 2"/>
          <p:cNvSpPr>
            <a:spLocks noGrp="1"/>
          </p:cNvSpPr>
          <p:nvPr>
            <p:ph idx="1"/>
          </p:nvPr>
        </p:nvSpPr>
        <p:spPr/>
        <p:txBody>
          <a:bodyPr/>
          <a:lstStyle/>
          <a:p>
            <a:pPr>
              <a:defRPr/>
            </a:pPr>
            <a:r>
              <a:rPr lang="zh-CN" altLang="en-US" dirty="0"/>
              <a:t>基本概念</a:t>
            </a:r>
          </a:p>
          <a:p>
            <a:pPr>
              <a:defRPr/>
            </a:pPr>
            <a:r>
              <a:rPr lang="zh-CN" altLang="en-US" dirty="0"/>
              <a:t>随机存储器</a:t>
            </a:r>
          </a:p>
          <a:p>
            <a:pPr>
              <a:defRPr/>
            </a:pPr>
            <a:r>
              <a:rPr lang="zh-CN" altLang="en-US" dirty="0"/>
              <a:t>只读存储器</a:t>
            </a:r>
          </a:p>
          <a:p>
            <a:pPr>
              <a:defRPr/>
            </a:pPr>
            <a:r>
              <a:rPr lang="zh-CN" altLang="en-US" dirty="0"/>
              <a:t>新型存储器</a:t>
            </a:r>
          </a:p>
          <a:p>
            <a:pPr>
              <a:defRPr/>
            </a:pPr>
            <a:r>
              <a:rPr lang="zh-CN" altLang="en-US" dirty="0"/>
              <a:t>主存储器与</a:t>
            </a:r>
            <a:r>
              <a:rPr lang="en-US" altLang="zh-CN" dirty="0"/>
              <a:t>CPU</a:t>
            </a:r>
            <a:r>
              <a:rPr lang="zh-CN" altLang="en-US" dirty="0"/>
              <a:t>的连接</a:t>
            </a:r>
          </a:p>
          <a:p>
            <a:pPr>
              <a:defRPr/>
            </a:pPr>
            <a:r>
              <a:rPr lang="zh-CN" altLang="en-US" b="1" dirty="0">
                <a:solidFill>
                  <a:srgbClr val="C00000"/>
                </a:solidFill>
              </a:rPr>
              <a:t>高速主存储器</a:t>
            </a:r>
          </a:p>
          <a:p>
            <a:endParaRPr lang="zh-CN" altLang="en-US" dirty="0"/>
          </a:p>
        </p:txBody>
      </p:sp>
    </p:spTree>
    <p:extLst>
      <p:ext uri="{BB962C8B-B14F-4D97-AF65-F5344CB8AC3E}">
        <p14:creationId xmlns:p14="http://schemas.microsoft.com/office/powerpoint/2010/main" val="25453058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charset="-122"/>
              </a:rPr>
              <a:t>高速存储器</a:t>
            </a:r>
            <a:endParaRPr lang="zh-CN" altLang="en-US" dirty="0"/>
          </a:p>
        </p:txBody>
      </p:sp>
      <p:sp>
        <p:nvSpPr>
          <p:cNvPr id="3" name="内容占位符 2"/>
          <p:cNvSpPr>
            <a:spLocks noGrp="1"/>
          </p:cNvSpPr>
          <p:nvPr>
            <p:ph idx="1"/>
          </p:nvPr>
        </p:nvSpPr>
        <p:spPr/>
        <p:txBody>
          <a:bodyPr/>
          <a:lstStyle/>
          <a:p>
            <a:r>
              <a:rPr lang="en-US" altLang="zh-CN" sz="2800" dirty="0"/>
              <a:t>CPU</a:t>
            </a:r>
            <a:r>
              <a:rPr lang="zh-CN" altLang="en-US" sz="2800" dirty="0"/>
              <a:t>与存储器之间的速度无法匹配</a:t>
            </a:r>
          </a:p>
          <a:p>
            <a:r>
              <a:rPr lang="zh-CN" altLang="en-US" sz="2800" dirty="0"/>
              <a:t>解决之道</a:t>
            </a:r>
          </a:p>
          <a:p>
            <a:pPr lvl="1"/>
            <a:r>
              <a:rPr lang="zh-CN" altLang="en-US" dirty="0"/>
              <a:t>增加</a:t>
            </a:r>
            <a:r>
              <a:rPr lang="en-US" altLang="zh-CN" dirty="0"/>
              <a:t>Cache</a:t>
            </a:r>
            <a:r>
              <a:rPr lang="zh-CN" altLang="en-US" dirty="0"/>
              <a:t>；</a:t>
            </a:r>
          </a:p>
          <a:p>
            <a:pPr lvl="1"/>
            <a:r>
              <a:rPr lang="zh-CN" altLang="en-US" dirty="0"/>
              <a:t>采用高速器件提高速度；</a:t>
            </a:r>
          </a:p>
          <a:p>
            <a:pPr lvl="1"/>
            <a:r>
              <a:rPr lang="zh-CN" altLang="en-US" dirty="0"/>
              <a:t>采用双端口存储器；</a:t>
            </a:r>
          </a:p>
          <a:p>
            <a:pPr lvl="1"/>
            <a:r>
              <a:rPr lang="zh-CN" altLang="en-US" dirty="0"/>
              <a:t>增加字长，在每个存储周期中存取多个字。</a:t>
            </a:r>
          </a:p>
          <a:p>
            <a:pPr lvl="1"/>
            <a:r>
              <a:rPr lang="zh-CN" altLang="en-US" dirty="0"/>
              <a:t>将主存划分为多个模块，多模块并行</a:t>
            </a:r>
          </a:p>
          <a:p>
            <a:endParaRPr lang="zh-CN" altLang="en-US" dirty="0"/>
          </a:p>
        </p:txBody>
      </p:sp>
    </p:spTree>
    <p:extLst>
      <p:ext uri="{BB962C8B-B14F-4D97-AF65-F5344CB8AC3E}">
        <p14:creationId xmlns:p14="http://schemas.microsoft.com/office/powerpoint/2010/main" val="1932711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按读</a:t>
            </a:r>
            <a:r>
              <a:rPr lang="en-US" altLang="zh-CN" dirty="0">
                <a:latin typeface="华文新魏" pitchFamily="2" charset="-122"/>
              </a:rPr>
              <a:t>/</a:t>
            </a:r>
            <a:r>
              <a:rPr lang="zh-CN" altLang="en-US" dirty="0">
                <a:latin typeface="华文新魏" pitchFamily="2" charset="-122"/>
              </a:rPr>
              <a:t>写功能分</a:t>
            </a:r>
            <a:endParaRPr lang="zh-CN" altLang="en-US" dirty="0"/>
          </a:p>
        </p:txBody>
      </p:sp>
      <p:sp>
        <p:nvSpPr>
          <p:cNvPr id="3" name="内容占位符 2"/>
          <p:cNvSpPr>
            <a:spLocks noGrp="1"/>
          </p:cNvSpPr>
          <p:nvPr>
            <p:ph idx="1"/>
          </p:nvPr>
        </p:nvSpPr>
        <p:spPr/>
        <p:txBody>
          <a:bodyPr/>
          <a:lstStyle/>
          <a:p>
            <a:r>
              <a:rPr lang="zh-CN" altLang="en-US" sz="2800" dirty="0"/>
              <a:t>只读存储器 </a:t>
            </a:r>
            <a:r>
              <a:rPr lang="en-US" altLang="zh-CN" sz="2800" dirty="0"/>
              <a:t>(ROM)</a:t>
            </a:r>
          </a:p>
          <a:p>
            <a:pPr lvl="1"/>
            <a:r>
              <a:rPr lang="zh-CN" altLang="en-US" sz="2400" dirty="0"/>
              <a:t>存储器内容是预置的，固定的，无法改写</a:t>
            </a:r>
          </a:p>
          <a:p>
            <a:r>
              <a:rPr lang="zh-CN" altLang="en-US" sz="2800" dirty="0"/>
              <a:t>读</a:t>
            </a:r>
            <a:r>
              <a:rPr lang="en-US" altLang="zh-CN" sz="2800" dirty="0"/>
              <a:t>/</a:t>
            </a:r>
            <a:r>
              <a:rPr lang="zh-CN" altLang="en-US" sz="2800" dirty="0"/>
              <a:t>写存储器</a:t>
            </a:r>
          </a:p>
          <a:p>
            <a:pPr lvl="1"/>
            <a:r>
              <a:rPr lang="zh-CN" altLang="en-US" sz="2400" dirty="0"/>
              <a:t>既能读出也能写入的存储器</a:t>
            </a:r>
          </a:p>
          <a:p>
            <a:pPr lvl="1"/>
            <a:r>
              <a:rPr lang="zh-CN" altLang="en-US" sz="2400" dirty="0"/>
              <a:t>随机存储器</a:t>
            </a:r>
            <a:r>
              <a:rPr lang="en-US" altLang="zh-CN" sz="2400" dirty="0"/>
              <a:t>RAM</a:t>
            </a:r>
            <a:endParaRPr lang="zh-CN" altLang="en-US" sz="2400" dirty="0"/>
          </a:p>
          <a:p>
            <a:endParaRPr lang="zh-CN" altLang="en-US" dirty="0">
              <a:solidFill>
                <a:schemeClr val="accent2"/>
              </a:solidFill>
            </a:endParaRPr>
          </a:p>
          <a:p>
            <a:endParaRPr lang="zh-CN" altLang="en-US" dirty="0"/>
          </a:p>
        </p:txBody>
      </p:sp>
    </p:spTree>
    <p:extLst>
      <p:ext uri="{BB962C8B-B14F-4D97-AF65-F5344CB8AC3E}">
        <p14:creationId xmlns:p14="http://schemas.microsoft.com/office/powerpoint/2010/main" val="8322409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a:t>
            </a:r>
            <a:r>
              <a:rPr lang="zh-CN" altLang="en-US" dirty="0"/>
              <a:t>的发展</a:t>
            </a:r>
          </a:p>
        </p:txBody>
      </p:sp>
      <p:sp>
        <p:nvSpPr>
          <p:cNvPr id="3" name="内容占位符 2"/>
          <p:cNvSpPr>
            <a:spLocks noGrp="1"/>
          </p:cNvSpPr>
          <p:nvPr>
            <p:ph idx="1"/>
          </p:nvPr>
        </p:nvSpPr>
        <p:spPr/>
        <p:txBody>
          <a:bodyPr/>
          <a:lstStyle/>
          <a:p>
            <a:pPr>
              <a:defRPr/>
            </a:pPr>
            <a:r>
              <a:rPr lang="pt-BR" altLang="zh-CN" dirty="0"/>
              <a:t>FPM RAM</a:t>
            </a:r>
          </a:p>
          <a:p>
            <a:pPr>
              <a:defRPr/>
            </a:pPr>
            <a:r>
              <a:rPr lang="pt-BR" altLang="zh-CN" dirty="0">
                <a:solidFill>
                  <a:srgbClr val="FF0000"/>
                </a:solidFill>
              </a:rPr>
              <a:t>EDRAM</a:t>
            </a:r>
          </a:p>
          <a:p>
            <a:pPr>
              <a:defRPr/>
            </a:pPr>
            <a:r>
              <a:rPr lang="pt-BR" altLang="zh-CN" dirty="0"/>
              <a:t>EDO RAM</a:t>
            </a:r>
          </a:p>
          <a:p>
            <a:pPr>
              <a:defRPr/>
            </a:pPr>
            <a:r>
              <a:rPr lang="pt-BR" altLang="zh-CN" dirty="0"/>
              <a:t>SDRAM</a:t>
            </a:r>
          </a:p>
          <a:p>
            <a:pPr>
              <a:defRPr/>
            </a:pPr>
            <a:r>
              <a:rPr lang="pt-BR" altLang="zh-CN" dirty="0"/>
              <a:t>DDR SDRAM</a:t>
            </a:r>
          </a:p>
          <a:p>
            <a:pPr>
              <a:defRPr/>
            </a:pPr>
            <a:r>
              <a:rPr lang="pt-BR" altLang="zh-CN" dirty="0"/>
              <a:t>RAMBUS SDRAM</a:t>
            </a:r>
          </a:p>
          <a:p>
            <a:pPr>
              <a:defRPr/>
            </a:pPr>
            <a:endParaRPr lang="pt-BR" altLang="zh-CN" dirty="0"/>
          </a:p>
        </p:txBody>
      </p:sp>
    </p:spTree>
    <p:extLst>
      <p:ext uri="{BB962C8B-B14F-4D97-AF65-F5344CB8AC3E}">
        <p14:creationId xmlns:p14="http://schemas.microsoft.com/office/powerpoint/2010/main" val="1707169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a:t>
            </a:r>
          </a:p>
        </p:txBody>
      </p:sp>
      <p:sp>
        <p:nvSpPr>
          <p:cNvPr id="3" name="内容占位符 2"/>
          <p:cNvSpPr>
            <a:spLocks noGrp="1"/>
          </p:cNvSpPr>
          <p:nvPr>
            <p:ph idx="1"/>
          </p:nvPr>
        </p:nvSpPr>
        <p:spPr/>
        <p:txBody>
          <a:bodyPr/>
          <a:lstStyle/>
          <a:p>
            <a:pPr>
              <a:buFont typeface="Wingdings" pitchFamily="2" charset="2"/>
              <a:buChar char="l"/>
              <a:defRPr/>
            </a:pPr>
            <a:r>
              <a:rPr lang="zh-CN" altLang="en-US" dirty="0">
                <a:solidFill>
                  <a:srgbClr val="C00000"/>
                </a:solidFill>
              </a:rPr>
              <a:t>增加</a:t>
            </a:r>
            <a:r>
              <a:rPr lang="en-US" altLang="zh-CN" dirty="0">
                <a:solidFill>
                  <a:srgbClr val="C00000"/>
                </a:solidFill>
              </a:rPr>
              <a:t>Cache</a:t>
            </a:r>
            <a:r>
              <a:rPr lang="zh-CN" altLang="en-US" dirty="0">
                <a:solidFill>
                  <a:srgbClr val="C00000"/>
                </a:solidFill>
              </a:rPr>
              <a:t>；</a:t>
            </a:r>
          </a:p>
          <a:p>
            <a:pPr>
              <a:buFont typeface="Wingdings" pitchFamily="2" charset="2"/>
              <a:buChar char="l"/>
              <a:defRPr/>
            </a:pPr>
            <a:r>
              <a:rPr lang="zh-CN" altLang="en-US" dirty="0"/>
              <a:t>采用高速器件提高速度；</a:t>
            </a:r>
          </a:p>
          <a:p>
            <a:pPr>
              <a:buFont typeface="Wingdings" pitchFamily="2" charset="2"/>
              <a:buChar char="l"/>
              <a:defRPr/>
            </a:pPr>
            <a:r>
              <a:rPr lang="zh-CN" altLang="en-US" dirty="0"/>
              <a:t>采用双端口存储器；</a:t>
            </a:r>
          </a:p>
          <a:p>
            <a:pPr>
              <a:buFont typeface="Wingdings" pitchFamily="2" charset="2"/>
              <a:buChar char="l"/>
              <a:defRPr/>
            </a:pPr>
            <a:r>
              <a:rPr lang="zh-CN" altLang="en-US" dirty="0"/>
              <a:t>增加字长，在每个存储周期中存取多个字；</a:t>
            </a:r>
          </a:p>
          <a:p>
            <a:pPr>
              <a:buFont typeface="Wingdings" pitchFamily="2" charset="2"/>
              <a:buChar char="l"/>
              <a:defRPr/>
            </a:pPr>
            <a:r>
              <a:rPr lang="zh-CN" altLang="en-US" dirty="0"/>
              <a:t>将主存划分为多个模块，多模块并行。</a:t>
            </a:r>
          </a:p>
          <a:p>
            <a:pPr marL="0" indent="0">
              <a:buNone/>
              <a:defRPr/>
            </a:pPr>
            <a:endParaRPr lang="zh-CN" altLang="en-US" dirty="0"/>
          </a:p>
          <a:p>
            <a:endParaRPr lang="zh-CN" altLang="en-US" dirty="0"/>
          </a:p>
        </p:txBody>
      </p:sp>
    </p:spTree>
    <p:extLst>
      <p:ext uri="{BB962C8B-B14F-4D97-AF65-F5344CB8AC3E}">
        <p14:creationId xmlns:p14="http://schemas.microsoft.com/office/powerpoint/2010/main" val="21146069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标题 1"/>
          <p:cNvSpPr>
            <a:spLocks noGrp="1"/>
          </p:cNvSpPr>
          <p:nvPr>
            <p:ph type="title"/>
          </p:nvPr>
        </p:nvSpPr>
        <p:spPr/>
        <p:txBody>
          <a:bodyPr/>
          <a:lstStyle/>
          <a:p>
            <a:r>
              <a:rPr lang="en-US" altLang="zh-CN"/>
              <a:t>EDRAM</a:t>
            </a:r>
            <a:r>
              <a:rPr lang="zh-CN" altLang="en-US"/>
              <a:t>芯片（增强型</a:t>
            </a:r>
            <a:r>
              <a:rPr lang="en-US" altLang="zh-CN"/>
              <a:t>DRAM</a:t>
            </a:r>
            <a:r>
              <a:rPr lang="zh-CN" altLang="en-US"/>
              <a:t>）</a:t>
            </a:r>
            <a:r>
              <a:rPr lang="en-US" altLang="zh-CN"/>
              <a:t>1M×4</a:t>
            </a:r>
            <a:r>
              <a:rPr lang="zh-CN" altLang="en-US"/>
              <a:t>位</a:t>
            </a:r>
          </a:p>
        </p:txBody>
      </p:sp>
      <p:sp>
        <p:nvSpPr>
          <p:cNvPr id="4" name="Rectangle 3"/>
          <p:cNvSpPr>
            <a:spLocks noChangeArrowheads="1"/>
          </p:cNvSpPr>
          <p:nvPr/>
        </p:nvSpPr>
        <p:spPr bwMode="auto">
          <a:xfrm>
            <a:off x="1905000" y="6096000"/>
            <a:ext cx="8153400" cy="369332"/>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000" b="1" dirty="0">
                <a:solidFill>
                  <a:srgbClr val="C00000"/>
                </a:solidFill>
                <a:latin typeface="+mn-ea"/>
              </a:rPr>
              <a:t>在</a:t>
            </a:r>
            <a:r>
              <a:rPr lang="en-US" altLang="zh-CN" sz="2000" b="1" dirty="0">
                <a:solidFill>
                  <a:srgbClr val="C00000"/>
                </a:solidFill>
                <a:latin typeface="+mn-ea"/>
              </a:rPr>
              <a:t>DRAM</a:t>
            </a:r>
            <a:r>
              <a:rPr lang="zh-CN" altLang="en-US" sz="2000" b="1" dirty="0">
                <a:solidFill>
                  <a:srgbClr val="C00000"/>
                </a:solidFill>
                <a:latin typeface="+mn-ea"/>
              </a:rPr>
              <a:t>芯片中增加小容量的</a:t>
            </a:r>
            <a:r>
              <a:rPr lang="en-US" altLang="zh-CN" sz="2000" b="1" dirty="0">
                <a:solidFill>
                  <a:srgbClr val="C00000"/>
                </a:solidFill>
                <a:latin typeface="+mn-ea"/>
              </a:rPr>
              <a:t>SRAM Cache</a:t>
            </a:r>
          </a:p>
        </p:txBody>
      </p:sp>
      <p:sp>
        <p:nvSpPr>
          <p:cNvPr id="5" name="Rectangle 5"/>
          <p:cNvSpPr>
            <a:spLocks noChangeArrowheads="1"/>
          </p:cNvSpPr>
          <p:nvPr/>
        </p:nvSpPr>
        <p:spPr bwMode="auto">
          <a:xfrm>
            <a:off x="32908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p>
        </p:txBody>
      </p:sp>
      <p:sp>
        <p:nvSpPr>
          <p:cNvPr id="6" name="Rectangle 6"/>
          <p:cNvSpPr>
            <a:spLocks noChangeArrowheads="1"/>
          </p:cNvSpPr>
          <p:nvPr/>
        </p:nvSpPr>
        <p:spPr bwMode="auto">
          <a:xfrm>
            <a:off x="32908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行地址锁存器</a:t>
            </a:r>
          </a:p>
        </p:txBody>
      </p:sp>
      <p:sp>
        <p:nvSpPr>
          <p:cNvPr id="7" name="Rectangle 7"/>
          <p:cNvSpPr>
            <a:spLocks noChangeArrowheads="1"/>
          </p:cNvSpPr>
          <p:nvPr/>
        </p:nvSpPr>
        <p:spPr bwMode="auto">
          <a:xfrm>
            <a:off x="32908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最后读出行</a:t>
            </a:r>
          </a:p>
          <a:p>
            <a:pPr algn="ctr"/>
            <a:r>
              <a:rPr lang="zh-CN" altLang="en-US" sz="1400" b="1">
                <a:solidFill>
                  <a:schemeClr val="bg1"/>
                </a:solidFill>
                <a:latin typeface="+mn-ea"/>
              </a:rPr>
              <a:t>地址锁存器</a:t>
            </a:r>
          </a:p>
        </p:txBody>
      </p:sp>
      <p:sp>
        <p:nvSpPr>
          <p:cNvPr id="8" name="Rectangle 11"/>
          <p:cNvSpPr>
            <a:spLocks noChangeArrowheads="1"/>
          </p:cNvSpPr>
          <p:nvPr/>
        </p:nvSpPr>
        <p:spPr bwMode="auto">
          <a:xfrm>
            <a:off x="59197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a:latin typeface="+mn-ea"/>
              </a:rPr>
              <a:t>读出放大和列写选择</a:t>
            </a:r>
          </a:p>
        </p:txBody>
      </p:sp>
      <p:grpSp>
        <p:nvGrpSpPr>
          <p:cNvPr id="9" name="Group 64"/>
          <p:cNvGrpSpPr>
            <a:grpSpLocks/>
          </p:cNvGrpSpPr>
          <p:nvPr/>
        </p:nvGrpSpPr>
        <p:grpSpPr bwMode="auto">
          <a:xfrm>
            <a:off x="7824788" y="1371600"/>
            <a:ext cx="2690812" cy="2209800"/>
            <a:chOff x="3969" y="864"/>
            <a:chExt cx="1695" cy="1392"/>
          </a:xfrm>
        </p:grpSpPr>
        <p:sp>
          <p:nvSpPr>
            <p:cNvPr id="186434" name="Rectangle 14"/>
            <p:cNvSpPr>
              <a:spLocks noChangeArrowheads="1"/>
            </p:cNvSpPr>
            <p:nvPr/>
          </p:nvSpPr>
          <p:spPr bwMode="auto">
            <a:xfrm>
              <a:off x="4449" y="864"/>
              <a:ext cx="720" cy="1392"/>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a:latin typeface="+mn-ea"/>
                </a:rPr>
                <a:t>I/O</a:t>
              </a:r>
              <a:r>
                <a:rPr lang="zh-CN" altLang="en-US" sz="1400">
                  <a:latin typeface="+mn-ea"/>
                </a:rPr>
                <a:t>控制</a:t>
              </a:r>
            </a:p>
            <a:p>
              <a:pPr algn="ctr"/>
              <a:r>
                <a:rPr lang="zh-CN" altLang="en-US" sz="1400">
                  <a:latin typeface="+mn-ea"/>
                </a:rPr>
                <a:t>和</a:t>
              </a:r>
            </a:p>
            <a:p>
              <a:pPr algn="ctr"/>
              <a:r>
                <a:rPr lang="zh-CN" altLang="en-US" sz="1400">
                  <a:latin typeface="+mn-ea"/>
                </a:rPr>
                <a:t>数据锁存器</a:t>
              </a:r>
            </a:p>
          </p:txBody>
        </p:sp>
        <p:sp>
          <p:nvSpPr>
            <p:cNvPr id="186435" name="Line 15"/>
            <p:cNvSpPr>
              <a:spLocks noChangeShapeType="1"/>
            </p:cNvSpPr>
            <p:nvPr/>
          </p:nvSpPr>
          <p:spPr bwMode="auto">
            <a:xfrm>
              <a:off x="3969" y="1248"/>
              <a:ext cx="495" cy="1"/>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6436" name="Line 16"/>
            <p:cNvSpPr>
              <a:spLocks noChangeShapeType="1"/>
            </p:cNvSpPr>
            <p:nvPr/>
          </p:nvSpPr>
          <p:spPr bwMode="auto">
            <a:xfrm flipH="1">
              <a:off x="3984" y="2112"/>
              <a:ext cx="480" cy="0"/>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6437" name="Line 17"/>
            <p:cNvSpPr>
              <a:spLocks noChangeShapeType="1"/>
            </p:cNvSpPr>
            <p:nvPr/>
          </p:nvSpPr>
          <p:spPr bwMode="auto">
            <a:xfrm flipH="1">
              <a:off x="5169" y="1536"/>
              <a:ext cx="495" cy="1"/>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grpSp>
        <p:nvGrpSpPr>
          <p:cNvPr id="14" name="Group 69"/>
          <p:cNvGrpSpPr>
            <a:grpSpLocks/>
          </p:cNvGrpSpPr>
          <p:nvPr/>
        </p:nvGrpSpPr>
        <p:grpSpPr bwMode="auto">
          <a:xfrm>
            <a:off x="5005388" y="1752600"/>
            <a:ext cx="328612" cy="3657600"/>
            <a:chOff x="2193" y="1104"/>
            <a:chExt cx="207" cy="2304"/>
          </a:xfrm>
        </p:grpSpPr>
        <p:sp>
          <p:nvSpPr>
            <p:cNvPr id="186428" name="Line 18"/>
            <p:cNvSpPr>
              <a:spLocks noChangeShapeType="1"/>
            </p:cNvSpPr>
            <p:nvPr/>
          </p:nvSpPr>
          <p:spPr bwMode="auto">
            <a:xfrm flipH="1">
              <a:off x="2193" y="1104"/>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29" name="Line 19"/>
            <p:cNvSpPr>
              <a:spLocks noChangeShapeType="1"/>
            </p:cNvSpPr>
            <p:nvPr/>
          </p:nvSpPr>
          <p:spPr bwMode="auto">
            <a:xfrm flipH="1">
              <a:off x="2193" y="1536"/>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30" name="Line 20"/>
            <p:cNvSpPr>
              <a:spLocks noChangeShapeType="1"/>
            </p:cNvSpPr>
            <p:nvPr/>
          </p:nvSpPr>
          <p:spPr bwMode="auto">
            <a:xfrm flipH="1">
              <a:off x="2193" y="2208"/>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31" name="Line 21"/>
            <p:cNvSpPr>
              <a:spLocks noChangeShapeType="1"/>
            </p:cNvSpPr>
            <p:nvPr/>
          </p:nvSpPr>
          <p:spPr bwMode="auto">
            <a:xfrm flipH="1">
              <a:off x="2193" y="3024"/>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32" name="Line 22"/>
            <p:cNvSpPr>
              <a:spLocks noChangeShapeType="1"/>
            </p:cNvSpPr>
            <p:nvPr/>
          </p:nvSpPr>
          <p:spPr bwMode="auto">
            <a:xfrm flipH="1">
              <a:off x="2193" y="3408"/>
              <a:ext cx="20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33" name="Line 30"/>
            <p:cNvSpPr>
              <a:spLocks noChangeShapeType="1"/>
            </p:cNvSpPr>
            <p:nvPr/>
          </p:nvSpPr>
          <p:spPr bwMode="auto">
            <a:xfrm flipV="1">
              <a:off x="2400" y="1104"/>
              <a:ext cx="0" cy="2304"/>
            </a:xfrm>
            <a:prstGeom prst="line">
              <a:avLst/>
            </a:prstGeom>
            <a:noFill/>
            <a:ln w="19050">
              <a:solidFill>
                <a:schemeClr val="tx1"/>
              </a:solidFill>
              <a:round/>
              <a:headEnd/>
              <a:tailEnd/>
            </a:ln>
          </p:spPr>
          <p:txBody>
            <a:bodyPr/>
            <a:lstStyle/>
            <a:p>
              <a:endParaRPr lang="zh-CN" altLang="en-US">
                <a:latin typeface="+mn-ea"/>
              </a:endParaRPr>
            </a:p>
          </p:txBody>
        </p:sp>
      </p:grpSp>
      <p:sp>
        <p:nvSpPr>
          <p:cNvPr id="21" name="Line 32"/>
          <p:cNvSpPr>
            <a:spLocks noChangeShapeType="1"/>
          </p:cNvSpPr>
          <p:nvPr/>
        </p:nvSpPr>
        <p:spPr bwMode="auto">
          <a:xfrm rot="5400000" flipH="1">
            <a:off x="65738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nvGrpSpPr>
          <p:cNvPr id="22" name="Group 62"/>
          <p:cNvGrpSpPr>
            <a:grpSpLocks/>
          </p:cNvGrpSpPr>
          <p:nvPr/>
        </p:nvGrpSpPr>
        <p:grpSpPr bwMode="auto">
          <a:xfrm>
            <a:off x="5919788" y="1371600"/>
            <a:ext cx="1928812" cy="1752600"/>
            <a:chOff x="2769" y="864"/>
            <a:chExt cx="1215" cy="1104"/>
          </a:xfrm>
        </p:grpSpPr>
        <p:sp>
          <p:nvSpPr>
            <p:cNvPr id="186425" name="Rectangle 9"/>
            <p:cNvSpPr>
              <a:spLocks noChangeArrowheads="1"/>
            </p:cNvSpPr>
            <p:nvPr/>
          </p:nvSpPr>
          <p:spPr bwMode="auto">
            <a:xfrm>
              <a:off x="2769" y="864"/>
              <a:ext cx="1215" cy="264"/>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a:latin typeface="+mn-ea"/>
                </a:rPr>
                <a:t>列译码器</a:t>
              </a:r>
            </a:p>
          </p:txBody>
        </p:sp>
        <p:sp>
          <p:nvSpPr>
            <p:cNvPr id="186426" name="Rectangle 10"/>
            <p:cNvSpPr>
              <a:spLocks noChangeArrowheads="1"/>
            </p:cNvSpPr>
            <p:nvPr/>
          </p:nvSpPr>
          <p:spPr bwMode="auto">
            <a:xfrm>
              <a:off x="2769" y="1104"/>
              <a:ext cx="1215" cy="528"/>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dirty="0">
                  <a:latin typeface="+mn-ea"/>
                </a:rPr>
                <a:t>512×4 </a:t>
              </a:r>
              <a:r>
                <a:rPr lang="en-US" altLang="zh-CN" sz="1400">
                  <a:latin typeface="+mn-ea"/>
                </a:rPr>
                <a:t>SRAM Cache</a:t>
              </a:r>
              <a:endParaRPr lang="en-US" altLang="zh-CN" sz="1400" dirty="0">
                <a:latin typeface="+mn-ea"/>
              </a:endParaRPr>
            </a:p>
            <a:p>
              <a:pPr algn="ctr"/>
              <a:r>
                <a:rPr lang="zh-CN" altLang="en-US" sz="1400" dirty="0">
                  <a:latin typeface="+mn-ea"/>
                </a:rPr>
                <a:t>最后读出行</a:t>
              </a:r>
            </a:p>
          </p:txBody>
        </p:sp>
        <p:sp>
          <p:nvSpPr>
            <p:cNvPr id="186427" name="Line 33"/>
            <p:cNvSpPr>
              <a:spLocks noChangeShapeType="1"/>
            </p:cNvSpPr>
            <p:nvPr/>
          </p:nvSpPr>
          <p:spPr bwMode="auto">
            <a:xfrm rot="5400000" flipH="1">
              <a:off x="3194" y="1800"/>
              <a:ext cx="336"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grpSp>
        <p:nvGrpSpPr>
          <p:cNvPr id="26" name="Group 66"/>
          <p:cNvGrpSpPr>
            <a:grpSpLocks/>
          </p:cNvGrpSpPr>
          <p:nvPr/>
        </p:nvGrpSpPr>
        <p:grpSpPr bwMode="auto">
          <a:xfrm>
            <a:off x="2209800" y="1371600"/>
            <a:ext cx="2795588" cy="533400"/>
            <a:chOff x="432" y="864"/>
            <a:chExt cx="1761" cy="336"/>
          </a:xfrm>
        </p:grpSpPr>
        <p:sp>
          <p:nvSpPr>
            <p:cNvPr id="186422" name="Rectangle 4"/>
            <p:cNvSpPr>
              <a:spLocks noChangeArrowheads="1"/>
            </p:cNvSpPr>
            <p:nvPr/>
          </p:nvSpPr>
          <p:spPr bwMode="auto">
            <a:xfrm>
              <a:off x="1113" y="864"/>
              <a:ext cx="1080" cy="336"/>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p>
          </p:txBody>
        </p:sp>
        <p:sp>
          <p:nvSpPr>
            <p:cNvPr id="186423" name="Text Box 37"/>
            <p:cNvSpPr txBox="1">
              <a:spLocks noChangeArrowheads="1"/>
            </p:cNvSpPr>
            <p:nvPr/>
          </p:nvSpPr>
          <p:spPr bwMode="auto">
            <a:xfrm>
              <a:off x="432" y="864"/>
              <a:ext cx="528" cy="330"/>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6424" name="Line 38"/>
            <p:cNvSpPr>
              <a:spLocks noChangeShapeType="1"/>
            </p:cNvSpPr>
            <p:nvPr/>
          </p:nvSpPr>
          <p:spPr bwMode="auto">
            <a:xfrm>
              <a:off x="912" y="960"/>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nvGrpSpPr>
          <p:cNvPr id="30" name="Group 63"/>
          <p:cNvGrpSpPr>
            <a:grpSpLocks/>
          </p:cNvGrpSpPr>
          <p:nvPr/>
        </p:nvGrpSpPr>
        <p:grpSpPr bwMode="auto">
          <a:xfrm>
            <a:off x="2209800" y="4976813"/>
            <a:ext cx="3709988" cy="814388"/>
            <a:chOff x="432" y="3135"/>
            <a:chExt cx="2337" cy="513"/>
          </a:xfrm>
        </p:grpSpPr>
        <p:sp>
          <p:nvSpPr>
            <p:cNvPr id="186417" name="Rectangle 8"/>
            <p:cNvSpPr>
              <a:spLocks noChangeArrowheads="1"/>
            </p:cNvSpPr>
            <p:nvPr/>
          </p:nvSpPr>
          <p:spPr bwMode="auto">
            <a:xfrm>
              <a:off x="1113" y="3264"/>
              <a:ext cx="1080" cy="384"/>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p>
          </p:txBody>
        </p:sp>
        <p:sp>
          <p:nvSpPr>
            <p:cNvPr id="186418" name="Line 23"/>
            <p:cNvSpPr>
              <a:spLocks noChangeShapeType="1"/>
            </p:cNvSpPr>
            <p:nvPr/>
          </p:nvSpPr>
          <p:spPr bwMode="auto">
            <a:xfrm flipH="1">
              <a:off x="2193" y="3552"/>
              <a:ext cx="576"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6419" name="Line 35"/>
            <p:cNvSpPr>
              <a:spLocks noChangeShapeType="1"/>
            </p:cNvSpPr>
            <p:nvPr/>
          </p:nvSpPr>
          <p:spPr bwMode="auto">
            <a:xfrm>
              <a:off x="912" y="3360"/>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20" name="Line 36"/>
            <p:cNvSpPr>
              <a:spLocks noChangeShapeType="1"/>
            </p:cNvSpPr>
            <p:nvPr/>
          </p:nvSpPr>
          <p:spPr bwMode="auto">
            <a:xfrm>
              <a:off x="912" y="3504"/>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21" name="Text Box 39"/>
            <p:cNvSpPr txBox="1">
              <a:spLocks noChangeArrowheads="1"/>
            </p:cNvSpPr>
            <p:nvPr/>
          </p:nvSpPr>
          <p:spPr bwMode="auto">
            <a:xfrm>
              <a:off x="432" y="3135"/>
              <a:ext cx="528" cy="46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行选通   </a:t>
              </a:r>
              <a:r>
                <a:rPr lang="en-US" altLang="zh-CN" sz="1400" b="1" dirty="0">
                  <a:solidFill>
                    <a:schemeClr val="folHlink"/>
                  </a:solidFill>
                  <a:latin typeface="+mn-ea"/>
                </a:rPr>
                <a:t>RAS</a:t>
              </a:r>
            </a:p>
            <a:p>
              <a:pPr algn="ctr"/>
              <a:r>
                <a:rPr lang="zh-CN" altLang="en-US" sz="1400" b="1" dirty="0">
                  <a:solidFill>
                    <a:schemeClr val="folHlink"/>
                  </a:solidFill>
                  <a:latin typeface="+mn-ea"/>
                </a:rPr>
                <a:t>刷新</a:t>
              </a:r>
              <a:r>
                <a:rPr lang="en-US" altLang="zh-CN" sz="1400" b="1" dirty="0">
                  <a:solidFill>
                    <a:schemeClr val="folHlink"/>
                  </a:solidFill>
                  <a:latin typeface="+mn-ea"/>
                </a:rPr>
                <a:t>Ref</a:t>
              </a:r>
              <a:endParaRPr lang="en-US" altLang="zh-CN" sz="1400" b="1" baseline="-25000" dirty="0">
                <a:solidFill>
                  <a:schemeClr val="folHlink"/>
                </a:solidFill>
                <a:latin typeface="+mn-ea"/>
              </a:endParaRPr>
            </a:p>
          </p:txBody>
        </p:sp>
      </p:grpSp>
      <p:grpSp>
        <p:nvGrpSpPr>
          <p:cNvPr id="36" name="Group 68"/>
          <p:cNvGrpSpPr>
            <a:grpSpLocks/>
          </p:cNvGrpSpPr>
          <p:nvPr/>
        </p:nvGrpSpPr>
        <p:grpSpPr bwMode="auto">
          <a:xfrm>
            <a:off x="2141539" y="1752600"/>
            <a:ext cx="1135063" cy="2895600"/>
            <a:chOff x="389" y="1104"/>
            <a:chExt cx="715" cy="1824"/>
          </a:xfrm>
        </p:grpSpPr>
        <p:sp>
          <p:nvSpPr>
            <p:cNvPr id="186410" name="Line 25"/>
            <p:cNvSpPr>
              <a:spLocks noChangeShapeType="1"/>
            </p:cNvSpPr>
            <p:nvPr/>
          </p:nvSpPr>
          <p:spPr bwMode="auto">
            <a:xfrm>
              <a:off x="912" y="1104"/>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11" name="Line 26"/>
            <p:cNvSpPr>
              <a:spLocks noChangeShapeType="1"/>
            </p:cNvSpPr>
            <p:nvPr/>
          </p:nvSpPr>
          <p:spPr bwMode="auto">
            <a:xfrm>
              <a:off x="912" y="1584"/>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12" name="Line 27"/>
            <p:cNvSpPr>
              <a:spLocks noChangeShapeType="1"/>
            </p:cNvSpPr>
            <p:nvPr/>
          </p:nvSpPr>
          <p:spPr bwMode="auto">
            <a:xfrm>
              <a:off x="912" y="2256"/>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13" name="Line 28"/>
            <p:cNvSpPr>
              <a:spLocks noChangeShapeType="1"/>
            </p:cNvSpPr>
            <p:nvPr/>
          </p:nvSpPr>
          <p:spPr bwMode="auto">
            <a:xfrm>
              <a:off x="912" y="2928"/>
              <a:ext cx="19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6414" name="Line 29"/>
            <p:cNvSpPr>
              <a:spLocks noChangeShapeType="1"/>
            </p:cNvSpPr>
            <p:nvPr/>
          </p:nvSpPr>
          <p:spPr bwMode="auto">
            <a:xfrm flipH="1">
              <a:off x="912" y="1104"/>
              <a:ext cx="0" cy="1824"/>
            </a:xfrm>
            <a:prstGeom prst="line">
              <a:avLst/>
            </a:prstGeom>
            <a:noFill/>
            <a:ln w="19050">
              <a:solidFill>
                <a:schemeClr val="tx1"/>
              </a:solidFill>
              <a:round/>
              <a:headEnd/>
              <a:tailEnd/>
            </a:ln>
          </p:spPr>
          <p:txBody>
            <a:bodyPr/>
            <a:lstStyle/>
            <a:p>
              <a:endParaRPr lang="zh-CN" altLang="en-US">
                <a:latin typeface="+mn-ea"/>
              </a:endParaRPr>
            </a:p>
          </p:txBody>
        </p:sp>
        <p:sp>
          <p:nvSpPr>
            <p:cNvPr id="186415" name="Line 34"/>
            <p:cNvSpPr>
              <a:spLocks noChangeShapeType="1"/>
            </p:cNvSpPr>
            <p:nvPr/>
          </p:nvSpPr>
          <p:spPr bwMode="auto">
            <a:xfrm flipH="1">
              <a:off x="480" y="2112"/>
              <a:ext cx="432"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6416" name="Text Box 40"/>
            <p:cNvSpPr txBox="1">
              <a:spLocks noChangeArrowheads="1"/>
            </p:cNvSpPr>
            <p:nvPr/>
          </p:nvSpPr>
          <p:spPr bwMode="auto">
            <a:xfrm>
              <a:off x="389" y="1934"/>
              <a:ext cx="624" cy="368"/>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地址</a:t>
              </a: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a:t>
              </a:r>
              <a:r>
                <a:rPr lang="en-US" altLang="zh-CN" sz="1400" b="1" baseline="-25000" dirty="0">
                  <a:solidFill>
                    <a:schemeClr val="folHlink"/>
                  </a:solidFill>
                  <a:latin typeface="+mn-ea"/>
                </a:rPr>
                <a:t>10</a:t>
              </a:r>
            </a:p>
          </p:txBody>
        </p:sp>
      </p:grpSp>
      <p:grpSp>
        <p:nvGrpSpPr>
          <p:cNvPr id="44" name="Group 67"/>
          <p:cNvGrpSpPr>
            <a:grpSpLocks/>
          </p:cNvGrpSpPr>
          <p:nvPr/>
        </p:nvGrpSpPr>
        <p:grpSpPr bwMode="auto">
          <a:xfrm>
            <a:off x="4953000" y="914400"/>
            <a:ext cx="1219200" cy="609600"/>
            <a:chOff x="2160" y="576"/>
            <a:chExt cx="768" cy="384"/>
          </a:xfrm>
        </p:grpSpPr>
        <p:sp>
          <p:nvSpPr>
            <p:cNvPr id="186408" name="Line 31"/>
            <p:cNvSpPr>
              <a:spLocks noChangeShapeType="1"/>
            </p:cNvSpPr>
            <p:nvPr/>
          </p:nvSpPr>
          <p:spPr bwMode="auto">
            <a:xfrm flipH="1">
              <a:off x="2208" y="960"/>
              <a:ext cx="576"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6409" name="Text Box 41"/>
            <p:cNvSpPr txBox="1">
              <a:spLocks noChangeArrowheads="1"/>
            </p:cNvSpPr>
            <p:nvPr/>
          </p:nvSpPr>
          <p:spPr bwMode="auto">
            <a:xfrm>
              <a:off x="2160" y="576"/>
              <a:ext cx="768" cy="330"/>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列地址</a:t>
              </a: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grpSp>
      <p:grpSp>
        <p:nvGrpSpPr>
          <p:cNvPr id="47" name="Group 61"/>
          <p:cNvGrpSpPr>
            <a:grpSpLocks/>
          </p:cNvGrpSpPr>
          <p:nvPr/>
        </p:nvGrpSpPr>
        <p:grpSpPr bwMode="auto">
          <a:xfrm>
            <a:off x="4953000" y="3871914"/>
            <a:ext cx="1219200" cy="623887"/>
            <a:chOff x="2160" y="2439"/>
            <a:chExt cx="768" cy="393"/>
          </a:xfrm>
        </p:grpSpPr>
        <p:sp>
          <p:nvSpPr>
            <p:cNvPr id="186406" name="Line 24"/>
            <p:cNvSpPr>
              <a:spLocks noChangeShapeType="1"/>
            </p:cNvSpPr>
            <p:nvPr/>
          </p:nvSpPr>
          <p:spPr bwMode="auto">
            <a:xfrm flipH="1">
              <a:off x="2193" y="2832"/>
              <a:ext cx="576"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6407" name="Text Box 42"/>
            <p:cNvSpPr txBox="1">
              <a:spLocks noChangeArrowheads="1"/>
            </p:cNvSpPr>
            <p:nvPr/>
          </p:nvSpPr>
          <p:spPr bwMode="auto">
            <a:xfrm>
              <a:off x="2160" y="2439"/>
              <a:ext cx="768" cy="330"/>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行地址</a:t>
              </a:r>
            </a:p>
            <a:p>
              <a:pPr algn="ctr"/>
              <a:r>
                <a:rPr lang="en-US" altLang="zh-CN" sz="1400" b="1" dirty="0">
                  <a:solidFill>
                    <a:schemeClr val="folHlink"/>
                  </a:solidFill>
                  <a:latin typeface="+mn-ea"/>
                </a:rPr>
                <a:t>RA</a:t>
              </a:r>
              <a:r>
                <a:rPr lang="en-US" altLang="zh-CN" sz="1400" b="1" baseline="-25000" dirty="0">
                  <a:solidFill>
                    <a:schemeClr val="folHlink"/>
                  </a:solidFill>
                  <a:latin typeface="+mn-ea"/>
                </a:rPr>
                <a:t>0</a:t>
              </a:r>
              <a:r>
                <a:rPr lang="en-US" altLang="zh-CN" sz="1400" b="1" dirty="0">
                  <a:solidFill>
                    <a:schemeClr val="folHlink"/>
                  </a:solidFill>
                  <a:latin typeface="+mn-ea"/>
                </a:rPr>
                <a:t>~RA</a:t>
              </a:r>
              <a:r>
                <a:rPr lang="en-US" altLang="zh-CN" sz="1400" b="1" baseline="-25000" dirty="0">
                  <a:solidFill>
                    <a:schemeClr val="folHlink"/>
                  </a:solidFill>
                  <a:latin typeface="+mn-ea"/>
                </a:rPr>
                <a:t>10</a:t>
              </a:r>
            </a:p>
          </p:txBody>
        </p:sp>
      </p:grpSp>
      <p:grpSp>
        <p:nvGrpSpPr>
          <p:cNvPr id="50" name="Group 65"/>
          <p:cNvGrpSpPr>
            <a:grpSpLocks/>
          </p:cNvGrpSpPr>
          <p:nvPr/>
        </p:nvGrpSpPr>
        <p:grpSpPr bwMode="auto">
          <a:xfrm>
            <a:off x="5948364" y="4114800"/>
            <a:ext cx="3081337" cy="1676400"/>
            <a:chOff x="2787" y="2592"/>
            <a:chExt cx="1941" cy="1056"/>
          </a:xfrm>
        </p:grpSpPr>
        <p:sp>
          <p:nvSpPr>
            <p:cNvPr id="186386" name="Rectangle 12"/>
            <p:cNvSpPr>
              <a:spLocks noChangeArrowheads="1"/>
            </p:cNvSpPr>
            <p:nvPr/>
          </p:nvSpPr>
          <p:spPr bwMode="auto">
            <a:xfrm>
              <a:off x="3057" y="2592"/>
              <a:ext cx="945" cy="105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DRAM</a:t>
              </a:r>
              <a:r>
                <a:rPr lang="zh-CN" altLang="en-US" sz="1400">
                  <a:latin typeface="+mn-ea"/>
                </a:rPr>
                <a:t>阵列</a:t>
              </a:r>
            </a:p>
            <a:p>
              <a:pPr algn="ctr"/>
              <a:r>
                <a:rPr lang="en-US" altLang="zh-CN" sz="1400">
                  <a:latin typeface="+mn-ea"/>
                </a:rPr>
                <a:t>2048×512×4</a:t>
              </a:r>
            </a:p>
          </p:txBody>
        </p:sp>
        <p:sp>
          <p:nvSpPr>
            <p:cNvPr id="186387" name="Rectangle 13"/>
            <p:cNvSpPr>
              <a:spLocks noChangeArrowheads="1"/>
            </p:cNvSpPr>
            <p:nvPr/>
          </p:nvSpPr>
          <p:spPr bwMode="auto">
            <a:xfrm>
              <a:off x="2787" y="2592"/>
              <a:ext cx="270" cy="1056"/>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a:latin typeface="+mn-ea"/>
                </a:rPr>
                <a:t>行译码器</a:t>
              </a:r>
            </a:p>
          </p:txBody>
        </p:sp>
        <p:sp>
          <p:nvSpPr>
            <p:cNvPr id="186388" name="Rectangle 43"/>
            <p:cNvSpPr>
              <a:spLocks noChangeArrowheads="1"/>
            </p:cNvSpPr>
            <p:nvPr/>
          </p:nvSpPr>
          <p:spPr bwMode="auto">
            <a:xfrm>
              <a:off x="3984" y="259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p>
          </p:txBody>
        </p:sp>
        <p:sp>
          <p:nvSpPr>
            <p:cNvPr id="186389" name="Rectangle 44"/>
            <p:cNvSpPr>
              <a:spLocks noChangeArrowheads="1"/>
            </p:cNvSpPr>
            <p:nvPr/>
          </p:nvSpPr>
          <p:spPr bwMode="auto">
            <a:xfrm>
              <a:off x="3984" y="268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p>
          </p:txBody>
        </p:sp>
        <p:sp>
          <p:nvSpPr>
            <p:cNvPr id="186390" name="Rectangle 45"/>
            <p:cNvSpPr>
              <a:spLocks noChangeArrowheads="1"/>
            </p:cNvSpPr>
            <p:nvPr/>
          </p:nvSpPr>
          <p:spPr bwMode="auto">
            <a:xfrm>
              <a:off x="3984" y="278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p>
          </p:txBody>
        </p:sp>
        <p:sp>
          <p:nvSpPr>
            <p:cNvPr id="186391" name="Rectangle 46"/>
            <p:cNvSpPr>
              <a:spLocks noChangeArrowheads="1"/>
            </p:cNvSpPr>
            <p:nvPr/>
          </p:nvSpPr>
          <p:spPr bwMode="auto">
            <a:xfrm>
              <a:off x="3984" y="288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p>
          </p:txBody>
        </p:sp>
        <p:sp>
          <p:nvSpPr>
            <p:cNvPr id="186392" name="Rectangle 47"/>
            <p:cNvSpPr>
              <a:spLocks noChangeArrowheads="1"/>
            </p:cNvSpPr>
            <p:nvPr/>
          </p:nvSpPr>
          <p:spPr bwMode="auto">
            <a:xfrm>
              <a:off x="3984" y="2976"/>
              <a:ext cx="744" cy="96"/>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
          <p:nvSpPr>
            <p:cNvPr id="186393" name="Rectangle 48"/>
            <p:cNvSpPr>
              <a:spLocks noChangeArrowheads="1"/>
            </p:cNvSpPr>
            <p:nvPr/>
          </p:nvSpPr>
          <p:spPr bwMode="auto">
            <a:xfrm>
              <a:off x="3984" y="307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p>
          </p:txBody>
        </p:sp>
        <p:sp>
          <p:nvSpPr>
            <p:cNvPr id="186394" name="Rectangle 49"/>
            <p:cNvSpPr>
              <a:spLocks noChangeArrowheads="1"/>
            </p:cNvSpPr>
            <p:nvPr/>
          </p:nvSpPr>
          <p:spPr bwMode="auto">
            <a:xfrm>
              <a:off x="3984" y="316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p>
          </p:txBody>
        </p:sp>
        <p:sp>
          <p:nvSpPr>
            <p:cNvPr id="186395" name="Rectangle 50"/>
            <p:cNvSpPr>
              <a:spLocks noChangeArrowheads="1"/>
            </p:cNvSpPr>
            <p:nvPr/>
          </p:nvSpPr>
          <p:spPr bwMode="auto">
            <a:xfrm>
              <a:off x="3984" y="326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p>
          </p:txBody>
        </p:sp>
        <p:sp>
          <p:nvSpPr>
            <p:cNvPr id="186396" name="Rectangle 51"/>
            <p:cNvSpPr>
              <a:spLocks noChangeArrowheads="1"/>
            </p:cNvSpPr>
            <p:nvPr/>
          </p:nvSpPr>
          <p:spPr bwMode="auto">
            <a:xfrm>
              <a:off x="3984" y="336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p>
          </p:txBody>
        </p:sp>
        <p:sp>
          <p:nvSpPr>
            <p:cNvPr id="186397" name="Rectangle 52"/>
            <p:cNvSpPr>
              <a:spLocks noChangeArrowheads="1"/>
            </p:cNvSpPr>
            <p:nvPr/>
          </p:nvSpPr>
          <p:spPr bwMode="auto">
            <a:xfrm>
              <a:off x="3984" y="3456"/>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p>
          </p:txBody>
        </p:sp>
        <p:sp>
          <p:nvSpPr>
            <p:cNvPr id="186398" name="Rectangle 53"/>
            <p:cNvSpPr>
              <a:spLocks noChangeArrowheads="1"/>
            </p:cNvSpPr>
            <p:nvPr/>
          </p:nvSpPr>
          <p:spPr bwMode="auto">
            <a:xfrm>
              <a:off x="3984" y="355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6399" name="Rectangle 54"/>
            <p:cNvSpPr>
              <a:spLocks noChangeArrowheads="1"/>
            </p:cNvSpPr>
            <p:nvPr/>
          </p:nvSpPr>
          <p:spPr bwMode="auto">
            <a:xfrm flipV="1">
              <a:off x="398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0" name="Rectangle 55"/>
            <p:cNvSpPr>
              <a:spLocks noChangeArrowheads="1"/>
            </p:cNvSpPr>
            <p:nvPr/>
          </p:nvSpPr>
          <p:spPr bwMode="auto">
            <a:xfrm flipV="1">
              <a:off x="408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1" name="Rectangle 56"/>
            <p:cNvSpPr>
              <a:spLocks noChangeArrowheads="1"/>
            </p:cNvSpPr>
            <p:nvPr/>
          </p:nvSpPr>
          <p:spPr bwMode="auto">
            <a:xfrm flipV="1">
              <a:off x="4176"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2" name="Rectangle 57"/>
            <p:cNvSpPr>
              <a:spLocks noChangeArrowheads="1"/>
            </p:cNvSpPr>
            <p:nvPr/>
          </p:nvSpPr>
          <p:spPr bwMode="auto">
            <a:xfrm flipV="1">
              <a:off x="4272"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3" name="Rectangle 58"/>
            <p:cNvSpPr>
              <a:spLocks noChangeArrowheads="1"/>
            </p:cNvSpPr>
            <p:nvPr/>
          </p:nvSpPr>
          <p:spPr bwMode="auto">
            <a:xfrm flipV="1">
              <a:off x="4368"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4" name="Rectangle 59"/>
            <p:cNvSpPr>
              <a:spLocks noChangeArrowheads="1"/>
            </p:cNvSpPr>
            <p:nvPr/>
          </p:nvSpPr>
          <p:spPr bwMode="auto">
            <a:xfrm flipV="1">
              <a:off x="446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5" name="Rectangle 60"/>
            <p:cNvSpPr>
              <a:spLocks noChangeArrowheads="1"/>
            </p:cNvSpPr>
            <p:nvPr/>
          </p:nvSpPr>
          <p:spPr bwMode="auto">
            <a:xfrm flipV="1">
              <a:off x="456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grpSp>
    </p:spTree>
    <p:extLst>
      <p:ext uri="{BB962C8B-B14F-4D97-AF65-F5344CB8AC3E}">
        <p14:creationId xmlns:p14="http://schemas.microsoft.com/office/powerpoint/2010/main" val="155292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righ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2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标题 1"/>
          <p:cNvSpPr>
            <a:spLocks noGrp="1"/>
          </p:cNvSpPr>
          <p:nvPr>
            <p:ph type="title"/>
          </p:nvPr>
        </p:nvSpPr>
        <p:spPr/>
        <p:txBody>
          <a:bodyPr/>
          <a:lstStyle/>
          <a:p>
            <a:r>
              <a:rPr lang="en-US" altLang="zh-CN"/>
              <a:t>EDRAM</a:t>
            </a:r>
            <a:r>
              <a:rPr lang="zh-CN" altLang="en-US"/>
              <a:t>芯片读取过程（</a:t>
            </a:r>
            <a:r>
              <a:rPr lang="en-US" altLang="zh-CN"/>
              <a:t>1</a:t>
            </a:r>
            <a:r>
              <a:rPr lang="zh-CN" altLang="en-US"/>
              <a:t>）</a:t>
            </a:r>
          </a:p>
        </p:txBody>
      </p:sp>
      <p:sp>
        <p:nvSpPr>
          <p:cNvPr id="4" name="Rectangle 2"/>
          <p:cNvSpPr>
            <a:spLocks noChangeArrowheads="1"/>
          </p:cNvSpPr>
          <p:nvPr/>
        </p:nvSpPr>
        <p:spPr bwMode="auto">
          <a:xfrm>
            <a:off x="1905000" y="6096000"/>
            <a:ext cx="8153400" cy="369332"/>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pPr>
            <a:r>
              <a:rPr lang="zh-CN" altLang="en-US" sz="2000" b="1" dirty="0">
                <a:solidFill>
                  <a:srgbClr val="C00000"/>
                </a:solidFill>
                <a:latin typeface="+mn-ea"/>
              </a:rPr>
              <a:t>在</a:t>
            </a:r>
            <a:r>
              <a:rPr lang="en-US" altLang="zh-CN" sz="2000" b="1" dirty="0">
                <a:solidFill>
                  <a:srgbClr val="C00000"/>
                </a:solidFill>
                <a:latin typeface="+mn-ea"/>
              </a:rPr>
              <a:t>DRAM</a:t>
            </a:r>
            <a:r>
              <a:rPr lang="zh-CN" altLang="en-US" sz="2000" b="1" dirty="0">
                <a:solidFill>
                  <a:srgbClr val="C00000"/>
                </a:solidFill>
                <a:latin typeface="+mn-ea"/>
              </a:rPr>
              <a:t>芯片中增加小容量</a:t>
            </a:r>
            <a:r>
              <a:rPr lang="en-US" altLang="zh-CN" sz="2000" b="1" dirty="0">
                <a:solidFill>
                  <a:srgbClr val="C00000"/>
                </a:solidFill>
                <a:latin typeface="+mn-ea"/>
              </a:rPr>
              <a:t>SRAM Cache</a:t>
            </a:r>
          </a:p>
        </p:txBody>
      </p:sp>
      <p:sp>
        <p:nvSpPr>
          <p:cNvPr id="5" name="Rectangle 3"/>
          <p:cNvSpPr>
            <a:spLocks noChangeArrowheads="1"/>
          </p:cNvSpPr>
          <p:nvPr/>
        </p:nvSpPr>
        <p:spPr bwMode="auto">
          <a:xfrm>
            <a:off x="3214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p>
        </p:txBody>
      </p:sp>
      <p:sp>
        <p:nvSpPr>
          <p:cNvPr id="187396" name="Rectangle 4"/>
          <p:cNvSpPr>
            <a:spLocks noChangeArrowheads="1"/>
          </p:cNvSpPr>
          <p:nvPr/>
        </p:nvSpPr>
        <p:spPr bwMode="auto">
          <a:xfrm>
            <a:off x="3214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p>
        </p:txBody>
      </p:sp>
      <p:sp>
        <p:nvSpPr>
          <p:cNvPr id="7" name="Rectangle 5"/>
          <p:cNvSpPr>
            <a:spLocks noChangeArrowheads="1"/>
          </p:cNvSpPr>
          <p:nvPr/>
        </p:nvSpPr>
        <p:spPr bwMode="auto">
          <a:xfrm>
            <a:off x="3214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行地址锁存器</a:t>
            </a:r>
          </a:p>
        </p:txBody>
      </p:sp>
      <p:sp>
        <p:nvSpPr>
          <p:cNvPr id="8" name="Rectangle 6"/>
          <p:cNvSpPr>
            <a:spLocks noChangeArrowheads="1"/>
          </p:cNvSpPr>
          <p:nvPr/>
        </p:nvSpPr>
        <p:spPr bwMode="auto">
          <a:xfrm>
            <a:off x="32146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最后读出行</a:t>
            </a:r>
          </a:p>
          <a:p>
            <a:pPr algn="ctr"/>
            <a:r>
              <a:rPr lang="zh-CN" altLang="en-US" sz="1400" b="1">
                <a:solidFill>
                  <a:schemeClr val="bg1"/>
                </a:solidFill>
                <a:latin typeface="+mn-ea"/>
              </a:rPr>
              <a:t>地址锁存器</a:t>
            </a:r>
          </a:p>
        </p:txBody>
      </p:sp>
      <p:sp>
        <p:nvSpPr>
          <p:cNvPr id="9" name="Rectangle 7"/>
          <p:cNvSpPr>
            <a:spLocks noChangeArrowheads="1"/>
          </p:cNvSpPr>
          <p:nvPr/>
        </p:nvSpPr>
        <p:spPr bwMode="auto">
          <a:xfrm>
            <a:off x="3214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p>
        </p:txBody>
      </p:sp>
      <p:sp>
        <p:nvSpPr>
          <p:cNvPr id="10" name="Rectangle 8"/>
          <p:cNvSpPr>
            <a:spLocks noChangeArrowheads="1"/>
          </p:cNvSpPr>
          <p:nvPr/>
        </p:nvSpPr>
        <p:spPr bwMode="auto">
          <a:xfrm>
            <a:off x="5843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列译码器</a:t>
            </a:r>
          </a:p>
        </p:txBody>
      </p:sp>
      <p:sp>
        <p:nvSpPr>
          <p:cNvPr id="11" name="Rectangle 9"/>
          <p:cNvSpPr>
            <a:spLocks noChangeArrowheads="1"/>
          </p:cNvSpPr>
          <p:nvPr/>
        </p:nvSpPr>
        <p:spPr bwMode="auto">
          <a:xfrm>
            <a:off x="5843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rgbClr val="003300"/>
                </a:solidFill>
                <a:latin typeface="+mn-ea"/>
              </a:rPr>
              <a:t>512×4 </a:t>
            </a:r>
            <a:r>
              <a:rPr lang="en-US" altLang="zh-CN" sz="1400" b="1">
                <a:solidFill>
                  <a:srgbClr val="003300"/>
                </a:solidFill>
                <a:latin typeface="+mn-ea"/>
              </a:rPr>
              <a:t>SRAM Cache</a:t>
            </a:r>
            <a:endParaRPr lang="en-US" altLang="zh-CN" sz="1400" b="1" dirty="0">
              <a:solidFill>
                <a:srgbClr val="003300"/>
              </a:solidFill>
              <a:latin typeface="+mn-ea"/>
            </a:endParaRPr>
          </a:p>
          <a:p>
            <a:pPr algn="ctr"/>
            <a:r>
              <a:rPr lang="zh-CN" altLang="en-US" sz="1400" b="1" dirty="0">
                <a:solidFill>
                  <a:srgbClr val="003300"/>
                </a:solidFill>
                <a:latin typeface="+mn-ea"/>
              </a:rPr>
              <a:t>最后读出行</a:t>
            </a:r>
          </a:p>
        </p:txBody>
      </p:sp>
      <p:sp>
        <p:nvSpPr>
          <p:cNvPr id="12" name="Rectangle 10"/>
          <p:cNvSpPr>
            <a:spLocks noChangeArrowheads="1"/>
          </p:cNvSpPr>
          <p:nvPr/>
        </p:nvSpPr>
        <p:spPr bwMode="auto">
          <a:xfrm>
            <a:off x="5843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读出放大和列写选择</a:t>
            </a:r>
          </a:p>
        </p:txBody>
      </p:sp>
      <p:sp>
        <p:nvSpPr>
          <p:cNvPr id="187403" name="Rectangle 11"/>
          <p:cNvSpPr>
            <a:spLocks noChangeArrowheads="1"/>
          </p:cNvSpPr>
          <p:nvPr/>
        </p:nvSpPr>
        <p:spPr bwMode="auto">
          <a:xfrm>
            <a:off x="6300789"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DRAM</a:t>
            </a:r>
            <a:r>
              <a:rPr lang="zh-CN" altLang="en-US" sz="1400" b="1">
                <a:latin typeface="+mn-ea"/>
              </a:rPr>
              <a:t>阵列</a:t>
            </a:r>
          </a:p>
          <a:p>
            <a:pPr algn="ctr"/>
            <a:r>
              <a:rPr lang="en-US" altLang="zh-CN" sz="1400" b="1">
                <a:latin typeface="+mn-ea"/>
              </a:rPr>
              <a:t>2048×512×4</a:t>
            </a:r>
          </a:p>
        </p:txBody>
      </p:sp>
      <p:sp>
        <p:nvSpPr>
          <p:cNvPr id="14" name="Rectangle 12"/>
          <p:cNvSpPr>
            <a:spLocks noChangeArrowheads="1"/>
          </p:cNvSpPr>
          <p:nvPr/>
        </p:nvSpPr>
        <p:spPr bwMode="auto">
          <a:xfrm>
            <a:off x="5872164"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a:latin typeface="+mn-ea"/>
              </a:rPr>
              <a:t>行译码器</a:t>
            </a:r>
          </a:p>
        </p:txBody>
      </p:sp>
      <p:sp>
        <p:nvSpPr>
          <p:cNvPr id="15" name="Rectangle 13"/>
          <p:cNvSpPr>
            <a:spLocks noChangeArrowheads="1"/>
          </p:cNvSpPr>
          <p:nvPr/>
        </p:nvSpPr>
        <p:spPr bwMode="auto">
          <a:xfrm>
            <a:off x="8510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I/O</a:t>
            </a:r>
            <a:r>
              <a:rPr lang="zh-CN" altLang="en-US" sz="1400" b="1">
                <a:latin typeface="+mn-ea"/>
              </a:rPr>
              <a:t>控制</a:t>
            </a:r>
          </a:p>
          <a:p>
            <a:pPr algn="ctr"/>
            <a:r>
              <a:rPr lang="zh-CN" altLang="en-US" sz="1400" b="1">
                <a:latin typeface="+mn-ea"/>
              </a:rPr>
              <a:t>和</a:t>
            </a:r>
          </a:p>
          <a:p>
            <a:pPr algn="ctr"/>
            <a:r>
              <a:rPr lang="zh-CN" altLang="en-US" sz="1400" b="1">
                <a:latin typeface="+mn-ea"/>
              </a:rPr>
              <a:t>数据锁存器</a:t>
            </a:r>
          </a:p>
        </p:txBody>
      </p:sp>
      <p:sp>
        <p:nvSpPr>
          <p:cNvPr id="16" name="Line 14"/>
          <p:cNvSpPr>
            <a:spLocks noChangeShapeType="1"/>
          </p:cNvSpPr>
          <p:nvPr/>
        </p:nvSpPr>
        <p:spPr bwMode="auto">
          <a:xfrm>
            <a:off x="7748588" y="1981200"/>
            <a:ext cx="785812" cy="1588"/>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7407" name="Line 15"/>
          <p:cNvSpPr>
            <a:spLocks noChangeShapeType="1"/>
          </p:cNvSpPr>
          <p:nvPr/>
        </p:nvSpPr>
        <p:spPr bwMode="auto">
          <a:xfrm flipH="1">
            <a:off x="7772400" y="3352800"/>
            <a:ext cx="762000" cy="0"/>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 name="Line 16"/>
          <p:cNvSpPr>
            <a:spLocks noChangeShapeType="1"/>
          </p:cNvSpPr>
          <p:nvPr/>
        </p:nvSpPr>
        <p:spPr bwMode="auto">
          <a:xfrm flipH="1">
            <a:off x="9653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7409" name="Line 17"/>
          <p:cNvSpPr>
            <a:spLocks noChangeShapeType="1"/>
          </p:cNvSpPr>
          <p:nvPr/>
        </p:nvSpPr>
        <p:spPr bwMode="auto">
          <a:xfrm flipH="1">
            <a:off x="4929188" y="17526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0" name="Line 18"/>
          <p:cNvSpPr>
            <a:spLocks noChangeShapeType="1"/>
          </p:cNvSpPr>
          <p:nvPr/>
        </p:nvSpPr>
        <p:spPr bwMode="auto">
          <a:xfrm flipH="1">
            <a:off x="4929188" y="24384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1" name="Line 19"/>
          <p:cNvSpPr>
            <a:spLocks noChangeShapeType="1"/>
          </p:cNvSpPr>
          <p:nvPr/>
        </p:nvSpPr>
        <p:spPr bwMode="auto">
          <a:xfrm flipH="1">
            <a:off x="4929188" y="35052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2" name="Line 20"/>
          <p:cNvSpPr>
            <a:spLocks noChangeShapeType="1"/>
          </p:cNvSpPr>
          <p:nvPr/>
        </p:nvSpPr>
        <p:spPr bwMode="auto">
          <a:xfrm flipH="1">
            <a:off x="4929188" y="48006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3" name="Line 21"/>
          <p:cNvSpPr>
            <a:spLocks noChangeShapeType="1"/>
          </p:cNvSpPr>
          <p:nvPr/>
        </p:nvSpPr>
        <p:spPr bwMode="auto">
          <a:xfrm flipH="1">
            <a:off x="4929188" y="54102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4" name="Line 22"/>
          <p:cNvSpPr>
            <a:spLocks noChangeShapeType="1"/>
          </p:cNvSpPr>
          <p:nvPr/>
        </p:nvSpPr>
        <p:spPr bwMode="auto">
          <a:xfrm flipH="1">
            <a:off x="4929188" y="56388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25" name="Line 23"/>
          <p:cNvSpPr>
            <a:spLocks noChangeShapeType="1"/>
          </p:cNvSpPr>
          <p:nvPr/>
        </p:nvSpPr>
        <p:spPr bwMode="auto">
          <a:xfrm flipH="1">
            <a:off x="4929188" y="44958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7416" name="Line 24"/>
          <p:cNvSpPr>
            <a:spLocks noChangeShapeType="1"/>
          </p:cNvSpPr>
          <p:nvPr/>
        </p:nvSpPr>
        <p:spPr bwMode="auto">
          <a:xfrm>
            <a:off x="2895600" y="1752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7" name="Line 25"/>
          <p:cNvSpPr>
            <a:spLocks noChangeShapeType="1"/>
          </p:cNvSpPr>
          <p:nvPr/>
        </p:nvSpPr>
        <p:spPr bwMode="auto">
          <a:xfrm>
            <a:off x="2895600" y="2514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8" name="Line 26"/>
          <p:cNvSpPr>
            <a:spLocks noChangeShapeType="1"/>
          </p:cNvSpPr>
          <p:nvPr/>
        </p:nvSpPr>
        <p:spPr bwMode="auto">
          <a:xfrm>
            <a:off x="2895600" y="35814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19" name="Line 27"/>
          <p:cNvSpPr>
            <a:spLocks noChangeShapeType="1"/>
          </p:cNvSpPr>
          <p:nvPr/>
        </p:nvSpPr>
        <p:spPr bwMode="auto">
          <a:xfrm>
            <a:off x="2895600" y="46482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20" name="Line 28"/>
          <p:cNvSpPr>
            <a:spLocks noChangeShapeType="1"/>
          </p:cNvSpPr>
          <p:nvPr/>
        </p:nvSpPr>
        <p:spPr bwMode="auto">
          <a:xfrm flipH="1">
            <a:off x="2895600" y="1752600"/>
            <a:ext cx="0" cy="2895600"/>
          </a:xfrm>
          <a:prstGeom prst="line">
            <a:avLst/>
          </a:prstGeom>
          <a:noFill/>
          <a:ln w="19050">
            <a:solidFill>
              <a:schemeClr val="tx1"/>
            </a:solidFill>
            <a:round/>
            <a:headEnd/>
            <a:tailEnd/>
          </a:ln>
        </p:spPr>
        <p:txBody>
          <a:bodyPr/>
          <a:lstStyle/>
          <a:p>
            <a:endParaRPr lang="zh-CN" altLang="en-US">
              <a:latin typeface="+mn-ea"/>
            </a:endParaRPr>
          </a:p>
        </p:txBody>
      </p:sp>
      <p:sp>
        <p:nvSpPr>
          <p:cNvPr id="187421" name="Line 29"/>
          <p:cNvSpPr>
            <a:spLocks noChangeShapeType="1"/>
          </p:cNvSpPr>
          <p:nvPr/>
        </p:nvSpPr>
        <p:spPr bwMode="auto">
          <a:xfrm flipV="1">
            <a:off x="5257800" y="1752600"/>
            <a:ext cx="0" cy="3657600"/>
          </a:xfrm>
          <a:prstGeom prst="line">
            <a:avLst/>
          </a:prstGeom>
          <a:noFill/>
          <a:ln w="19050">
            <a:solidFill>
              <a:schemeClr val="tx1"/>
            </a:solidFill>
            <a:round/>
            <a:headEnd/>
            <a:tailEnd/>
          </a:ln>
        </p:spPr>
        <p:txBody>
          <a:bodyPr/>
          <a:lstStyle/>
          <a:p>
            <a:endParaRPr lang="zh-CN" altLang="en-US">
              <a:latin typeface="+mn-ea"/>
            </a:endParaRPr>
          </a:p>
        </p:txBody>
      </p:sp>
      <p:sp>
        <p:nvSpPr>
          <p:cNvPr id="32" name="Line 30"/>
          <p:cNvSpPr>
            <a:spLocks noChangeShapeType="1"/>
          </p:cNvSpPr>
          <p:nvPr/>
        </p:nvSpPr>
        <p:spPr bwMode="auto">
          <a:xfrm flipH="1">
            <a:off x="4953000" y="15240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33" name="Line 31"/>
          <p:cNvSpPr>
            <a:spLocks noChangeShapeType="1"/>
          </p:cNvSpPr>
          <p:nvPr/>
        </p:nvSpPr>
        <p:spPr bwMode="auto">
          <a:xfrm rot="5400000" flipH="1">
            <a:off x="64976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34" name="Line 32"/>
          <p:cNvSpPr>
            <a:spLocks noChangeShapeType="1"/>
          </p:cNvSpPr>
          <p:nvPr/>
        </p:nvSpPr>
        <p:spPr bwMode="auto">
          <a:xfrm rot="5400000" flipH="1">
            <a:off x="6516688" y="2857500"/>
            <a:ext cx="5334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7425" name="Line 33"/>
          <p:cNvSpPr>
            <a:spLocks noChangeShapeType="1"/>
          </p:cNvSpPr>
          <p:nvPr/>
        </p:nvSpPr>
        <p:spPr bwMode="auto">
          <a:xfrm>
            <a:off x="2895600" y="53340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26" name="Line 34"/>
          <p:cNvSpPr>
            <a:spLocks noChangeShapeType="1"/>
          </p:cNvSpPr>
          <p:nvPr/>
        </p:nvSpPr>
        <p:spPr bwMode="auto">
          <a:xfrm>
            <a:off x="2895600" y="5562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27" name="Text Box 35"/>
          <p:cNvSpPr txBox="1">
            <a:spLocks noChangeArrowheads="1"/>
          </p:cNvSpPr>
          <p:nvPr/>
        </p:nvSpPr>
        <p:spPr bwMode="auto">
          <a:xfrm>
            <a:off x="2133600" y="1371601"/>
            <a:ext cx="838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7428" name="Line 36"/>
          <p:cNvSpPr>
            <a:spLocks noChangeShapeType="1"/>
          </p:cNvSpPr>
          <p:nvPr/>
        </p:nvSpPr>
        <p:spPr bwMode="auto">
          <a:xfrm>
            <a:off x="2895600" y="15240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7429" name="Text Box 37"/>
          <p:cNvSpPr txBox="1">
            <a:spLocks noChangeArrowheads="1"/>
          </p:cNvSpPr>
          <p:nvPr/>
        </p:nvSpPr>
        <p:spPr bwMode="auto">
          <a:xfrm>
            <a:off x="2209800" y="4953000"/>
            <a:ext cx="838200" cy="738664"/>
          </a:xfrm>
          <a:prstGeom prst="rect">
            <a:avLst/>
          </a:prstGeom>
          <a:noFill/>
          <a:ln w="9525">
            <a:noFill/>
            <a:miter lim="800000"/>
            <a:headEnd/>
            <a:tailEnd/>
          </a:ln>
        </p:spPr>
        <p:txBody>
          <a:bodyPr>
            <a:spAutoFit/>
          </a:bodyPr>
          <a:lstStyle/>
          <a:p>
            <a:pPr algn="ctr"/>
            <a:r>
              <a:rPr lang="zh-CN" altLang="en-US" sz="1400" b="1">
                <a:solidFill>
                  <a:schemeClr val="folHlink"/>
                </a:solidFill>
                <a:latin typeface="+mn-ea"/>
              </a:rPr>
              <a:t>行选通   </a:t>
            </a:r>
            <a:r>
              <a:rPr lang="en-US" altLang="zh-CN" sz="1400" b="1">
                <a:solidFill>
                  <a:schemeClr val="folHlink"/>
                </a:solidFill>
                <a:latin typeface="+mn-ea"/>
              </a:rPr>
              <a:t>RAS</a:t>
            </a:r>
          </a:p>
          <a:p>
            <a:pPr algn="ctr"/>
            <a:r>
              <a:rPr lang="zh-CN" altLang="en-US" sz="1400" b="1">
                <a:solidFill>
                  <a:schemeClr val="folHlink"/>
                </a:solidFill>
                <a:latin typeface="+mn-ea"/>
              </a:rPr>
              <a:t>刷新</a:t>
            </a:r>
            <a:r>
              <a:rPr lang="en-US" altLang="zh-CN" sz="1400" b="1">
                <a:solidFill>
                  <a:schemeClr val="folHlink"/>
                </a:solidFill>
                <a:latin typeface="+mn-ea"/>
              </a:rPr>
              <a:t>Ref</a:t>
            </a:r>
            <a:endParaRPr lang="en-US" altLang="zh-CN" sz="1400" b="1" baseline="-25000">
              <a:solidFill>
                <a:schemeClr val="folHlink"/>
              </a:solidFill>
              <a:latin typeface="+mn-ea"/>
            </a:endParaRPr>
          </a:p>
        </p:txBody>
      </p:sp>
      <p:grpSp>
        <p:nvGrpSpPr>
          <p:cNvPr id="40" name="Group 38"/>
          <p:cNvGrpSpPr>
            <a:grpSpLocks/>
          </p:cNvGrpSpPr>
          <p:nvPr/>
        </p:nvGrpSpPr>
        <p:grpSpPr bwMode="auto">
          <a:xfrm>
            <a:off x="2046288" y="3068638"/>
            <a:ext cx="990600" cy="584200"/>
            <a:chOff x="185" y="1933"/>
            <a:chExt cx="624" cy="368"/>
          </a:xfrm>
        </p:grpSpPr>
        <p:sp>
          <p:nvSpPr>
            <p:cNvPr id="187456" name="Line 39"/>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7457" name="Text Box 40"/>
            <p:cNvSpPr txBox="1">
              <a:spLocks noChangeArrowheads="1"/>
            </p:cNvSpPr>
            <p:nvPr/>
          </p:nvSpPr>
          <p:spPr bwMode="auto">
            <a:xfrm>
              <a:off x="185" y="1933"/>
              <a:ext cx="624" cy="368"/>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地址</a:t>
              </a: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t>
              </a:r>
              <a:r>
                <a:rPr lang="en-US" altLang="zh-CN" sz="1400" b="1" dirty="0">
                  <a:solidFill>
                    <a:schemeClr val="folHlink"/>
                  </a:solidFill>
                  <a:latin typeface="+mn-ea"/>
                </a:rPr>
                <a:t>A</a:t>
              </a:r>
              <a:r>
                <a:rPr lang="en-US" altLang="zh-CN" sz="1400" b="1" baseline="-25000" dirty="0">
                  <a:solidFill>
                    <a:schemeClr val="folHlink"/>
                  </a:solidFill>
                  <a:latin typeface="+mn-ea"/>
                </a:rPr>
                <a:t>10</a:t>
              </a:r>
            </a:p>
          </p:txBody>
        </p:sp>
      </p:grpSp>
      <p:sp>
        <p:nvSpPr>
          <p:cNvPr id="43" name="Text Box 41"/>
          <p:cNvSpPr txBox="1">
            <a:spLocks noChangeArrowheads="1"/>
          </p:cNvSpPr>
          <p:nvPr/>
        </p:nvSpPr>
        <p:spPr bwMode="auto">
          <a:xfrm>
            <a:off x="4876800" y="914401"/>
            <a:ext cx="1219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列地址</a:t>
            </a: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sp>
        <p:nvSpPr>
          <p:cNvPr id="187432" name="Text Box 42"/>
          <p:cNvSpPr txBox="1">
            <a:spLocks noChangeArrowheads="1"/>
          </p:cNvSpPr>
          <p:nvPr/>
        </p:nvSpPr>
        <p:spPr bwMode="auto">
          <a:xfrm>
            <a:off x="4876800" y="3871914"/>
            <a:ext cx="1219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行地址</a:t>
            </a:r>
          </a:p>
          <a:p>
            <a:pPr algn="ctr"/>
            <a:r>
              <a:rPr lang="en-US" altLang="zh-CN" sz="1400" b="1" dirty="0">
                <a:solidFill>
                  <a:schemeClr val="folHlink"/>
                </a:solidFill>
                <a:latin typeface="+mn-ea"/>
              </a:rPr>
              <a:t>RA</a:t>
            </a:r>
            <a:r>
              <a:rPr lang="en-US" altLang="zh-CN" sz="1400" b="1" baseline="-25000" dirty="0">
                <a:solidFill>
                  <a:schemeClr val="folHlink"/>
                </a:solidFill>
                <a:latin typeface="+mn-ea"/>
              </a:rPr>
              <a:t>0</a:t>
            </a:r>
            <a:r>
              <a:rPr lang="en-US" altLang="zh-CN" sz="1400" b="1" dirty="0">
                <a:solidFill>
                  <a:schemeClr val="folHlink"/>
                </a:solidFill>
                <a:latin typeface="+mn-ea"/>
              </a:rPr>
              <a:t>~RA</a:t>
            </a:r>
            <a:r>
              <a:rPr lang="en-US" altLang="zh-CN" sz="1400" b="1" baseline="-25000" dirty="0">
                <a:solidFill>
                  <a:schemeClr val="folHlink"/>
                </a:solidFill>
                <a:latin typeface="+mn-ea"/>
              </a:rPr>
              <a:t>10</a:t>
            </a:r>
          </a:p>
        </p:txBody>
      </p:sp>
      <p:sp>
        <p:nvSpPr>
          <p:cNvPr id="187433" name="Rectangle 43"/>
          <p:cNvSpPr>
            <a:spLocks noChangeArrowheads="1"/>
          </p:cNvSpPr>
          <p:nvPr/>
        </p:nvSpPr>
        <p:spPr bwMode="auto">
          <a:xfrm>
            <a:off x="7772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p>
        </p:txBody>
      </p:sp>
      <p:sp>
        <p:nvSpPr>
          <p:cNvPr id="187434" name="Rectangle 44"/>
          <p:cNvSpPr>
            <a:spLocks noChangeArrowheads="1"/>
          </p:cNvSpPr>
          <p:nvPr/>
        </p:nvSpPr>
        <p:spPr bwMode="auto">
          <a:xfrm>
            <a:off x="7772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p>
        </p:txBody>
      </p:sp>
      <p:sp>
        <p:nvSpPr>
          <p:cNvPr id="187435" name="Rectangle 45"/>
          <p:cNvSpPr>
            <a:spLocks noChangeArrowheads="1"/>
          </p:cNvSpPr>
          <p:nvPr/>
        </p:nvSpPr>
        <p:spPr bwMode="auto">
          <a:xfrm>
            <a:off x="7772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p>
        </p:txBody>
      </p:sp>
      <p:sp>
        <p:nvSpPr>
          <p:cNvPr id="187436" name="Rectangle 46"/>
          <p:cNvSpPr>
            <a:spLocks noChangeArrowheads="1"/>
          </p:cNvSpPr>
          <p:nvPr/>
        </p:nvSpPr>
        <p:spPr bwMode="auto">
          <a:xfrm>
            <a:off x="7772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p>
        </p:txBody>
      </p:sp>
      <p:sp>
        <p:nvSpPr>
          <p:cNvPr id="187437" name="Rectangle 47"/>
          <p:cNvSpPr>
            <a:spLocks noChangeArrowheads="1"/>
          </p:cNvSpPr>
          <p:nvPr/>
        </p:nvSpPr>
        <p:spPr bwMode="auto">
          <a:xfrm>
            <a:off x="7772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p>
        </p:txBody>
      </p:sp>
      <p:sp>
        <p:nvSpPr>
          <p:cNvPr id="187438" name="Rectangle 48"/>
          <p:cNvSpPr>
            <a:spLocks noChangeArrowheads="1"/>
          </p:cNvSpPr>
          <p:nvPr/>
        </p:nvSpPr>
        <p:spPr bwMode="auto">
          <a:xfrm>
            <a:off x="7772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p>
        </p:txBody>
      </p:sp>
      <p:sp>
        <p:nvSpPr>
          <p:cNvPr id="187439" name="Rectangle 49"/>
          <p:cNvSpPr>
            <a:spLocks noChangeArrowheads="1"/>
          </p:cNvSpPr>
          <p:nvPr/>
        </p:nvSpPr>
        <p:spPr bwMode="auto">
          <a:xfrm>
            <a:off x="7772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p>
        </p:txBody>
      </p:sp>
      <p:sp>
        <p:nvSpPr>
          <p:cNvPr id="187440" name="Rectangle 50"/>
          <p:cNvSpPr>
            <a:spLocks noChangeArrowheads="1"/>
          </p:cNvSpPr>
          <p:nvPr/>
        </p:nvSpPr>
        <p:spPr bwMode="auto">
          <a:xfrm>
            <a:off x="7772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p>
        </p:txBody>
      </p:sp>
      <p:sp>
        <p:nvSpPr>
          <p:cNvPr id="187441" name="Rectangle 51"/>
          <p:cNvSpPr>
            <a:spLocks noChangeArrowheads="1"/>
          </p:cNvSpPr>
          <p:nvPr/>
        </p:nvSpPr>
        <p:spPr bwMode="auto">
          <a:xfrm>
            <a:off x="7772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p>
        </p:txBody>
      </p:sp>
      <p:sp>
        <p:nvSpPr>
          <p:cNvPr id="187442" name="Rectangle 52"/>
          <p:cNvSpPr>
            <a:spLocks noChangeArrowheads="1"/>
          </p:cNvSpPr>
          <p:nvPr/>
        </p:nvSpPr>
        <p:spPr bwMode="auto">
          <a:xfrm>
            <a:off x="7772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7443" name="Rectangle 53"/>
          <p:cNvSpPr>
            <a:spLocks noChangeArrowheads="1"/>
          </p:cNvSpPr>
          <p:nvPr/>
        </p:nvSpPr>
        <p:spPr bwMode="auto">
          <a:xfrm flipV="1">
            <a:off x="7772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4" name="Rectangle 54"/>
          <p:cNvSpPr>
            <a:spLocks noChangeArrowheads="1"/>
          </p:cNvSpPr>
          <p:nvPr/>
        </p:nvSpPr>
        <p:spPr bwMode="auto">
          <a:xfrm flipV="1">
            <a:off x="7924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5" name="Rectangle 55"/>
          <p:cNvSpPr>
            <a:spLocks noChangeArrowheads="1"/>
          </p:cNvSpPr>
          <p:nvPr/>
        </p:nvSpPr>
        <p:spPr bwMode="auto">
          <a:xfrm flipV="1">
            <a:off x="8077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6" name="Rectangle 56"/>
          <p:cNvSpPr>
            <a:spLocks noChangeArrowheads="1"/>
          </p:cNvSpPr>
          <p:nvPr/>
        </p:nvSpPr>
        <p:spPr bwMode="auto">
          <a:xfrm flipV="1">
            <a:off x="8229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7" name="Rectangle 57"/>
          <p:cNvSpPr>
            <a:spLocks noChangeArrowheads="1"/>
          </p:cNvSpPr>
          <p:nvPr/>
        </p:nvSpPr>
        <p:spPr bwMode="auto">
          <a:xfrm flipV="1">
            <a:off x="8382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8" name="Rectangle 58"/>
          <p:cNvSpPr>
            <a:spLocks noChangeArrowheads="1"/>
          </p:cNvSpPr>
          <p:nvPr/>
        </p:nvSpPr>
        <p:spPr bwMode="auto">
          <a:xfrm flipV="1">
            <a:off x="8534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9" name="Rectangle 59"/>
          <p:cNvSpPr>
            <a:spLocks noChangeArrowheads="1"/>
          </p:cNvSpPr>
          <p:nvPr/>
        </p:nvSpPr>
        <p:spPr bwMode="auto">
          <a:xfrm flipV="1">
            <a:off x="8686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62" name="Rectangle 60"/>
          <p:cNvSpPr>
            <a:spLocks noChangeArrowheads="1"/>
          </p:cNvSpPr>
          <p:nvPr/>
        </p:nvSpPr>
        <p:spPr bwMode="auto">
          <a:xfrm>
            <a:off x="3209731"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00000000100</a:t>
            </a:r>
          </a:p>
        </p:txBody>
      </p:sp>
      <p:sp>
        <p:nvSpPr>
          <p:cNvPr id="63" name="Rectangle 61"/>
          <p:cNvSpPr>
            <a:spLocks noChangeArrowheads="1"/>
          </p:cNvSpPr>
          <p:nvPr/>
        </p:nvSpPr>
        <p:spPr bwMode="auto">
          <a:xfrm>
            <a:off x="3209731"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00000000100</a:t>
            </a:r>
          </a:p>
        </p:txBody>
      </p:sp>
      <p:sp>
        <p:nvSpPr>
          <p:cNvPr id="64" name="Rectangle 62"/>
          <p:cNvSpPr>
            <a:spLocks noChangeArrowheads="1"/>
          </p:cNvSpPr>
          <p:nvPr/>
        </p:nvSpPr>
        <p:spPr bwMode="auto">
          <a:xfrm>
            <a:off x="5843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a:solidFill>
                  <a:srgbClr val="003300"/>
                </a:solidFill>
                <a:latin typeface="+mn-ea"/>
              </a:rPr>
              <a:t>512</a:t>
            </a:r>
            <a:r>
              <a:rPr lang="zh-CN" altLang="en-US" sz="1400" b="1">
                <a:solidFill>
                  <a:srgbClr val="003300"/>
                </a:solidFill>
                <a:latin typeface="+mn-ea"/>
              </a:rPr>
              <a:t>*</a:t>
            </a:r>
            <a:r>
              <a:rPr lang="en-US" altLang="zh-CN" sz="1400" b="1">
                <a:solidFill>
                  <a:srgbClr val="003300"/>
                </a:solidFill>
                <a:latin typeface="+mn-ea"/>
              </a:rPr>
              <a:t>4  </a:t>
            </a:r>
          </a:p>
          <a:p>
            <a:pPr algn="ctr"/>
            <a:r>
              <a:rPr lang="en-US" altLang="zh-CN" sz="1400" b="1">
                <a:solidFill>
                  <a:srgbClr val="003300"/>
                </a:solidFill>
                <a:latin typeface="+mn-ea"/>
              </a:rPr>
              <a:t>R4</a:t>
            </a:r>
            <a:r>
              <a:rPr lang="zh-CN" altLang="en-US" sz="1400" b="1">
                <a:solidFill>
                  <a:srgbClr val="003300"/>
                </a:solidFill>
                <a:latin typeface="+mn-ea"/>
              </a:rPr>
              <a:t>的内容</a:t>
            </a:r>
          </a:p>
        </p:txBody>
      </p:sp>
      <p:sp>
        <p:nvSpPr>
          <p:cNvPr id="187453" name="Rectangle 64"/>
          <p:cNvSpPr>
            <a:spLocks noChangeArrowheads="1"/>
          </p:cNvSpPr>
          <p:nvPr/>
        </p:nvSpPr>
        <p:spPr bwMode="auto">
          <a:xfrm>
            <a:off x="7772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
        <p:nvSpPr>
          <p:cNvPr id="66" name="Rectangle 65"/>
          <p:cNvSpPr>
            <a:spLocks noChangeArrowheads="1"/>
          </p:cNvSpPr>
          <p:nvPr/>
        </p:nvSpPr>
        <p:spPr bwMode="auto">
          <a:xfrm>
            <a:off x="7772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Tree>
    <p:extLst>
      <p:ext uri="{BB962C8B-B14F-4D97-AF65-F5344CB8AC3E}">
        <p14:creationId xmlns:p14="http://schemas.microsoft.com/office/powerpoint/2010/main" val="203879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5000" fill="hold" grpId="0" nodeType="clickEffect">
                                  <p:stCondLst>
                                    <p:cond delay="0"/>
                                  </p:stCondLst>
                                  <p:childTnLst>
                                    <p:anim calcmode="discrete" valueType="str">
                                      <p:cBhvr>
                                        <p:cTn id="3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0" nodeType="clickEffect">
                                  <p:stCondLst>
                                    <p:cond delay="0"/>
                                  </p:stCondLst>
                                  <p:childTnLst>
                                    <p:anim calcmode="discrete" valueType="str">
                                      <p:cBhvr>
                                        <p:cTn id="34" dur="1000" fill="hold"/>
                                        <p:tgtEl>
                                          <p:spTgt spid="25"/>
                                        </p:tgtEl>
                                        <p:attrNameLst>
                                          <p:attrName>style.visibility</p:attrName>
                                        </p:attrNameLst>
                                      </p:cBhvr>
                                      <p:tavLst>
                                        <p:tav tm="0">
                                          <p:val>
                                            <p:strVal val="hidden"/>
                                          </p:val>
                                        </p:tav>
                                        <p:tav tm="50000">
                                          <p:val>
                                            <p:strVal val="visible"/>
                                          </p:val>
                                        </p:tav>
                                      </p:tavLst>
                                    </p:anim>
                                  </p:childTnLst>
                                </p:cTn>
                              </p:par>
                              <p:par>
                                <p:cTn id="35" presetID="35" presetClass="emph" presetSubtype="0" repeatCount="5000" fill="hold" grpId="0" nodeType="withEffect">
                                  <p:stCondLst>
                                    <p:cond delay="0"/>
                                  </p:stCondLst>
                                  <p:childTnLst>
                                    <p:anim calcmode="discrete" valueType="str">
                                      <p:cBhvr>
                                        <p:cTn id="36"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5000" fill="hold" grpId="0" nodeType="clickEffect">
                                  <p:stCondLst>
                                    <p:cond delay="0"/>
                                  </p:stCondLst>
                                  <p:childTnLst>
                                    <p:anim calcmode="discrete" valueType="str">
                                      <p:cBhvr>
                                        <p:cTn id="40"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10000" fill="hold" grpId="0" nodeType="clickEffect">
                                  <p:stCondLst>
                                    <p:cond delay="0"/>
                                  </p:stCondLst>
                                  <p:childTnLst>
                                    <p:anim calcmode="discrete" valueType="str">
                                      <p:cBhvr>
                                        <p:cTn id="44"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5000" fill="hold" grpId="0" nodeType="clickEffect">
                                  <p:stCondLst>
                                    <p:cond delay="0"/>
                                  </p:stCondLst>
                                  <p:childTnLst>
                                    <p:anim calcmode="discrete" valueType="str">
                                      <p:cBhvr>
                                        <p:cTn id="48"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10000" fill="hold" grpId="0" nodeType="clickEffect">
                                  <p:stCondLst>
                                    <p:cond delay="0"/>
                                  </p:stCondLst>
                                  <p:childTnLst>
                                    <p:anim calcmode="discrete" valueType="str">
                                      <p:cBhvr>
                                        <p:cTn id="52"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3" fill="hold">
                      <p:stCondLst>
                        <p:cond delay="indefinite"/>
                      </p:stCondLst>
                      <p:childTnLst>
                        <p:par>
                          <p:cTn id="54" fill="hold">
                            <p:stCondLst>
                              <p:cond delay="0"/>
                            </p:stCondLst>
                            <p:childTnLst>
                              <p:par>
                                <p:cTn id="55" presetID="35" presetClass="emph" presetSubtype="0" repeatCount="10000" fill="hold" grpId="0" nodeType="clickEffect">
                                  <p:stCondLst>
                                    <p:cond delay="0"/>
                                  </p:stCondLst>
                                  <p:childTnLst>
                                    <p:anim calcmode="discrete" valueType="str">
                                      <p:cBhvr>
                                        <p:cTn id="5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57" fill="hold">
                      <p:stCondLst>
                        <p:cond delay="indefinite"/>
                      </p:stCondLst>
                      <p:childTnLst>
                        <p:par>
                          <p:cTn id="58" fill="hold">
                            <p:stCondLst>
                              <p:cond delay="0"/>
                            </p:stCondLst>
                            <p:childTnLst>
                              <p:par>
                                <p:cTn id="59" presetID="35" presetClass="emph" presetSubtype="0" repeatCount="10000" fill="hold" grpId="0" nodeType="clickEffect">
                                  <p:stCondLst>
                                    <p:cond delay="0"/>
                                  </p:stCondLst>
                                  <p:childTnLst>
                                    <p:anim calcmode="discrete" valueType="str">
                                      <p:cBhvr>
                                        <p:cTn id="6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1" nodeType="click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10000" fill="hold" grpId="0" nodeType="clickEffect">
                                  <p:stCondLst>
                                    <p:cond delay="0"/>
                                  </p:stCondLst>
                                  <p:childTnLst>
                                    <p:anim calcmode="discrete" valueType="str">
                                      <p:cBhvr>
                                        <p:cTn id="70" dur="1000" fill="hold"/>
                                        <p:tgtEl>
                                          <p:spTgt spid="64"/>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35" presetClass="emph" presetSubtype="0" repeatCount="10000" fill="hold" grpId="0" nodeType="clickEffect">
                                  <p:stCondLst>
                                    <p:cond delay="0"/>
                                  </p:stCondLst>
                                  <p:childTnLst>
                                    <p:anim calcmode="discrete" valueType="str">
                                      <p:cBhvr>
                                        <p:cTn id="7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5" fill="hold">
                      <p:stCondLst>
                        <p:cond delay="indefinite"/>
                      </p:stCondLst>
                      <p:childTnLst>
                        <p:par>
                          <p:cTn id="76" fill="hold">
                            <p:stCondLst>
                              <p:cond delay="0"/>
                            </p:stCondLst>
                            <p:childTnLst>
                              <p:par>
                                <p:cTn id="77" presetID="35" presetClass="emph" presetSubtype="0" repeatCount="4000" fill="hold" grpId="0" nodeType="clickEffect">
                                  <p:stCondLst>
                                    <p:cond delay="0"/>
                                  </p:stCondLst>
                                  <p:childTnLst>
                                    <p:anim calcmode="discrete" valueType="str">
                                      <p:cBhvr>
                                        <p:cTn id="78" dur="1000" fill="hold"/>
                                        <p:tgtEl>
                                          <p:spTgt spid="32"/>
                                        </p:tgtEl>
                                        <p:attrNameLst>
                                          <p:attrName>style.visibility</p:attrName>
                                        </p:attrNameLst>
                                      </p:cBhvr>
                                      <p:tavLst>
                                        <p:tav tm="0">
                                          <p:val>
                                            <p:strVal val="hidden"/>
                                          </p:val>
                                        </p:tav>
                                        <p:tav tm="50000">
                                          <p:val>
                                            <p:strVal val="visible"/>
                                          </p:val>
                                        </p:tav>
                                      </p:tavLst>
                                    </p:anim>
                                  </p:childTnLst>
                                </p:cTn>
                              </p:par>
                              <p:par>
                                <p:cTn id="79" presetID="35" presetClass="emph" presetSubtype="0" repeatCount="4000" fill="hold" grpId="0" nodeType="withEffect">
                                  <p:stCondLst>
                                    <p:cond delay="0"/>
                                  </p:stCondLst>
                                  <p:childTnLst>
                                    <p:anim calcmode="discrete" valueType="str">
                                      <p:cBhvr>
                                        <p:cTn id="80"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81" fill="hold">
                      <p:stCondLst>
                        <p:cond delay="indefinite"/>
                      </p:stCondLst>
                      <p:childTnLst>
                        <p:par>
                          <p:cTn id="82" fill="hold">
                            <p:stCondLst>
                              <p:cond delay="0"/>
                            </p:stCondLst>
                            <p:childTnLst>
                              <p:par>
                                <p:cTn id="83" presetID="35" presetClass="emph" presetSubtype="0" repeatCount="4000" fill="hold" grpId="0" nodeType="clickEffect">
                                  <p:stCondLst>
                                    <p:cond delay="0"/>
                                  </p:stCondLst>
                                  <p:childTnLst>
                                    <p:anim calcmode="discrete" valueType="str">
                                      <p:cBhvr>
                                        <p:cTn id="8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85" fill="hold">
                      <p:stCondLst>
                        <p:cond delay="indefinite"/>
                      </p:stCondLst>
                      <p:childTnLst>
                        <p:par>
                          <p:cTn id="86" fill="hold">
                            <p:stCondLst>
                              <p:cond delay="0"/>
                            </p:stCondLst>
                            <p:childTnLst>
                              <p:par>
                                <p:cTn id="87" presetID="35" presetClass="emph" presetSubtype="0" repeatCount="5000" fill="hold" grpId="0" nodeType="clickEffect">
                                  <p:stCondLst>
                                    <p:cond delay="0"/>
                                  </p:stCondLst>
                                  <p:childTnLst>
                                    <p:anim calcmode="discrete" valueType="str">
                                      <p:cBhvr>
                                        <p:cTn id="88"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89" fill="hold">
                      <p:stCondLst>
                        <p:cond delay="indefinite"/>
                      </p:stCondLst>
                      <p:childTnLst>
                        <p:par>
                          <p:cTn id="90" fill="hold">
                            <p:stCondLst>
                              <p:cond delay="0"/>
                            </p:stCondLst>
                            <p:childTnLst>
                              <p:par>
                                <p:cTn id="91" presetID="35" presetClass="emph" presetSubtype="0" repeatCount="5000" fill="hold" grpId="0" nodeType="clickEffect">
                                  <p:stCondLst>
                                    <p:cond delay="0"/>
                                  </p:stCondLst>
                                  <p:childTnLst>
                                    <p:anim calcmode="discrete" valueType="str">
                                      <p:cBhvr>
                                        <p:cTn id="9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93" fill="hold">
                      <p:stCondLst>
                        <p:cond delay="indefinite"/>
                      </p:stCondLst>
                      <p:childTnLst>
                        <p:par>
                          <p:cTn id="94" fill="hold">
                            <p:stCondLst>
                              <p:cond delay="0"/>
                            </p:stCondLst>
                            <p:childTnLst>
                              <p:par>
                                <p:cTn id="95" presetID="35" presetClass="emph" presetSubtype="0" repeatCount="4000" fill="hold" grpId="0" nodeType="clickEffect">
                                  <p:stCondLst>
                                    <p:cond delay="0"/>
                                  </p:stCondLst>
                                  <p:childTnLst>
                                    <p:anim calcmode="discrete" valueType="str">
                                      <p:cBhvr>
                                        <p:cTn id="96"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4" grpId="0" animBg="1"/>
      <p:bldP spid="15" grpId="0" animBg="1"/>
      <p:bldP spid="16" grpId="0" animBg="1"/>
      <p:bldP spid="18" grpId="0" animBg="1"/>
      <p:bldP spid="24" grpId="0" animBg="1"/>
      <p:bldP spid="25" grpId="0" animBg="1"/>
      <p:bldP spid="32" grpId="0" animBg="1"/>
      <p:bldP spid="33" grpId="0" animBg="1"/>
      <p:bldP spid="34" grpId="0" animBg="1"/>
      <p:bldP spid="43" grpId="0"/>
      <p:bldP spid="62" grpId="0" animBg="1"/>
      <p:bldP spid="63" grpId="0" animBg="1"/>
      <p:bldP spid="64" grpId="0" animBg="1"/>
      <p:bldP spid="64" grpId="1" animBg="1"/>
      <p:bldP spid="6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标题 1"/>
          <p:cNvSpPr>
            <a:spLocks noGrp="1"/>
          </p:cNvSpPr>
          <p:nvPr>
            <p:ph type="title"/>
          </p:nvPr>
        </p:nvSpPr>
        <p:spPr/>
        <p:txBody>
          <a:bodyPr/>
          <a:lstStyle/>
          <a:p>
            <a:r>
              <a:rPr lang="en-US" altLang="zh-CN"/>
              <a:t>EDRAM</a:t>
            </a:r>
            <a:r>
              <a:rPr lang="zh-CN" altLang="en-US"/>
              <a:t>芯片读取过程（</a:t>
            </a:r>
            <a:r>
              <a:rPr lang="en-US" altLang="zh-CN"/>
              <a:t>2</a:t>
            </a:r>
            <a:r>
              <a:rPr lang="zh-CN" altLang="en-US"/>
              <a:t>）</a:t>
            </a:r>
          </a:p>
        </p:txBody>
      </p:sp>
      <p:sp>
        <p:nvSpPr>
          <p:cNvPr id="4" name="Rectangle 2"/>
          <p:cNvSpPr>
            <a:spLocks noChangeArrowheads="1"/>
          </p:cNvSpPr>
          <p:nvPr/>
        </p:nvSpPr>
        <p:spPr bwMode="auto">
          <a:xfrm>
            <a:off x="1905000" y="6096000"/>
            <a:ext cx="8153400" cy="369332"/>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pPr>
            <a:r>
              <a:rPr lang="zh-CN" altLang="en-US" sz="2000" b="1" dirty="0">
                <a:solidFill>
                  <a:srgbClr val="C00000"/>
                </a:solidFill>
                <a:latin typeface="+mn-ea"/>
              </a:rPr>
              <a:t>可以提高顺序读取速度</a:t>
            </a:r>
          </a:p>
        </p:txBody>
      </p:sp>
      <p:sp>
        <p:nvSpPr>
          <p:cNvPr id="5" name="Rectangle 3"/>
          <p:cNvSpPr>
            <a:spLocks noChangeArrowheads="1"/>
          </p:cNvSpPr>
          <p:nvPr/>
        </p:nvSpPr>
        <p:spPr bwMode="auto">
          <a:xfrm>
            <a:off x="3214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p>
        </p:txBody>
      </p:sp>
      <p:sp>
        <p:nvSpPr>
          <p:cNvPr id="6" name="Rectangle 4"/>
          <p:cNvSpPr>
            <a:spLocks noChangeArrowheads="1"/>
          </p:cNvSpPr>
          <p:nvPr/>
        </p:nvSpPr>
        <p:spPr bwMode="auto">
          <a:xfrm>
            <a:off x="3214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p>
        </p:txBody>
      </p:sp>
      <p:sp>
        <p:nvSpPr>
          <p:cNvPr id="7" name="Rectangle 5"/>
          <p:cNvSpPr>
            <a:spLocks noChangeArrowheads="1"/>
          </p:cNvSpPr>
          <p:nvPr/>
        </p:nvSpPr>
        <p:spPr bwMode="auto">
          <a:xfrm>
            <a:off x="3214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行地址锁存器</a:t>
            </a:r>
          </a:p>
        </p:txBody>
      </p:sp>
      <p:sp>
        <p:nvSpPr>
          <p:cNvPr id="188422" name="Rectangle 6"/>
          <p:cNvSpPr>
            <a:spLocks noChangeArrowheads="1"/>
          </p:cNvSpPr>
          <p:nvPr/>
        </p:nvSpPr>
        <p:spPr bwMode="auto">
          <a:xfrm>
            <a:off x="3214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p>
        </p:txBody>
      </p:sp>
      <p:sp>
        <p:nvSpPr>
          <p:cNvPr id="9" name="Rectangle 7"/>
          <p:cNvSpPr>
            <a:spLocks noChangeArrowheads="1"/>
          </p:cNvSpPr>
          <p:nvPr/>
        </p:nvSpPr>
        <p:spPr bwMode="auto">
          <a:xfrm>
            <a:off x="5843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列译码器</a:t>
            </a:r>
          </a:p>
        </p:txBody>
      </p:sp>
      <p:sp>
        <p:nvSpPr>
          <p:cNvPr id="10" name="Rectangle 8"/>
          <p:cNvSpPr>
            <a:spLocks noChangeArrowheads="1"/>
          </p:cNvSpPr>
          <p:nvPr/>
        </p:nvSpPr>
        <p:spPr bwMode="auto">
          <a:xfrm>
            <a:off x="5843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rgbClr val="003300"/>
                </a:solidFill>
                <a:latin typeface="+mn-ea"/>
              </a:rPr>
              <a:t>512×4 </a:t>
            </a:r>
            <a:r>
              <a:rPr lang="en-US" altLang="zh-CN" sz="1400" b="1">
                <a:solidFill>
                  <a:srgbClr val="003300"/>
                </a:solidFill>
                <a:latin typeface="+mn-ea"/>
              </a:rPr>
              <a:t>SRAM Cache</a:t>
            </a:r>
            <a:endParaRPr lang="en-US" altLang="zh-CN" sz="1400" b="1" dirty="0">
              <a:solidFill>
                <a:srgbClr val="003300"/>
              </a:solidFill>
              <a:latin typeface="+mn-ea"/>
            </a:endParaRPr>
          </a:p>
          <a:p>
            <a:pPr algn="ctr"/>
            <a:r>
              <a:rPr lang="zh-CN" altLang="en-US" sz="1400" b="1" dirty="0">
                <a:solidFill>
                  <a:srgbClr val="003300"/>
                </a:solidFill>
                <a:latin typeface="+mn-ea"/>
              </a:rPr>
              <a:t>最后读出行</a:t>
            </a:r>
          </a:p>
        </p:txBody>
      </p:sp>
      <p:sp>
        <p:nvSpPr>
          <p:cNvPr id="188425" name="Rectangle 10"/>
          <p:cNvSpPr>
            <a:spLocks noChangeArrowheads="1"/>
          </p:cNvSpPr>
          <p:nvPr/>
        </p:nvSpPr>
        <p:spPr bwMode="auto">
          <a:xfrm>
            <a:off x="6300789"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DRAM</a:t>
            </a:r>
            <a:r>
              <a:rPr lang="zh-CN" altLang="en-US" sz="1400" b="1">
                <a:latin typeface="+mn-ea"/>
              </a:rPr>
              <a:t>阵列</a:t>
            </a:r>
          </a:p>
          <a:p>
            <a:pPr algn="ctr"/>
            <a:r>
              <a:rPr lang="en-US" altLang="zh-CN" sz="1400" b="1">
                <a:latin typeface="+mn-ea"/>
              </a:rPr>
              <a:t>2048×512×4</a:t>
            </a:r>
          </a:p>
        </p:txBody>
      </p:sp>
      <p:sp>
        <p:nvSpPr>
          <p:cNvPr id="188426" name="Rectangle 11"/>
          <p:cNvSpPr>
            <a:spLocks noChangeArrowheads="1"/>
          </p:cNvSpPr>
          <p:nvPr/>
        </p:nvSpPr>
        <p:spPr bwMode="auto">
          <a:xfrm>
            <a:off x="5872164"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a:latin typeface="+mn-ea"/>
              </a:rPr>
              <a:t>行译码器</a:t>
            </a:r>
          </a:p>
        </p:txBody>
      </p:sp>
      <p:sp>
        <p:nvSpPr>
          <p:cNvPr id="15" name="Line 13"/>
          <p:cNvSpPr>
            <a:spLocks noChangeShapeType="1"/>
          </p:cNvSpPr>
          <p:nvPr/>
        </p:nvSpPr>
        <p:spPr bwMode="auto">
          <a:xfrm>
            <a:off x="7748588" y="1981200"/>
            <a:ext cx="785812" cy="1588"/>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88428" name="Line 14"/>
          <p:cNvSpPr>
            <a:spLocks noChangeShapeType="1"/>
          </p:cNvSpPr>
          <p:nvPr/>
        </p:nvSpPr>
        <p:spPr bwMode="auto">
          <a:xfrm flipH="1">
            <a:off x="7772400" y="3352800"/>
            <a:ext cx="762000" cy="0"/>
          </a:xfrm>
          <a:prstGeom prst="line">
            <a:avLst/>
          </a:prstGeom>
          <a:noFill/>
          <a:ln w="76200">
            <a:solidFill>
              <a:schemeClr val="tx1"/>
            </a:solidFill>
            <a:round/>
            <a:headEnd/>
            <a:tailEnd type="triangle" w="med" len="med"/>
          </a:ln>
        </p:spPr>
        <p:txBody>
          <a:bodyPr/>
          <a:lstStyle/>
          <a:p>
            <a:endParaRPr lang="zh-CN" altLang="en-US">
              <a:latin typeface="+mn-ea"/>
            </a:endParaRPr>
          </a:p>
        </p:txBody>
      </p:sp>
      <p:sp>
        <p:nvSpPr>
          <p:cNvPr id="17" name="Line 15"/>
          <p:cNvSpPr>
            <a:spLocks noChangeShapeType="1"/>
          </p:cNvSpPr>
          <p:nvPr/>
        </p:nvSpPr>
        <p:spPr bwMode="auto">
          <a:xfrm flipH="1">
            <a:off x="9653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30" name="Line 16"/>
          <p:cNvSpPr>
            <a:spLocks noChangeShapeType="1"/>
          </p:cNvSpPr>
          <p:nvPr/>
        </p:nvSpPr>
        <p:spPr bwMode="auto">
          <a:xfrm flipH="1">
            <a:off x="4929188" y="17526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1" name="Line 17"/>
          <p:cNvSpPr>
            <a:spLocks noChangeShapeType="1"/>
          </p:cNvSpPr>
          <p:nvPr/>
        </p:nvSpPr>
        <p:spPr bwMode="auto">
          <a:xfrm flipH="1">
            <a:off x="4929188" y="24384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2" name="Line 18"/>
          <p:cNvSpPr>
            <a:spLocks noChangeShapeType="1"/>
          </p:cNvSpPr>
          <p:nvPr/>
        </p:nvSpPr>
        <p:spPr bwMode="auto">
          <a:xfrm flipH="1">
            <a:off x="4929188" y="35052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3" name="Line 19"/>
          <p:cNvSpPr>
            <a:spLocks noChangeShapeType="1"/>
          </p:cNvSpPr>
          <p:nvPr/>
        </p:nvSpPr>
        <p:spPr bwMode="auto">
          <a:xfrm flipH="1">
            <a:off x="4929188" y="48006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4" name="Line 20"/>
          <p:cNvSpPr>
            <a:spLocks noChangeShapeType="1"/>
          </p:cNvSpPr>
          <p:nvPr/>
        </p:nvSpPr>
        <p:spPr bwMode="auto">
          <a:xfrm flipH="1">
            <a:off x="4929188" y="5410200"/>
            <a:ext cx="328612"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5" name="Line 21"/>
          <p:cNvSpPr>
            <a:spLocks noChangeShapeType="1"/>
          </p:cNvSpPr>
          <p:nvPr/>
        </p:nvSpPr>
        <p:spPr bwMode="auto">
          <a:xfrm flipH="1">
            <a:off x="4929188" y="56388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8436" name="Line 22"/>
          <p:cNvSpPr>
            <a:spLocks noChangeShapeType="1"/>
          </p:cNvSpPr>
          <p:nvPr/>
        </p:nvSpPr>
        <p:spPr bwMode="auto">
          <a:xfrm flipH="1">
            <a:off x="4929188" y="44958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8437" name="Line 23"/>
          <p:cNvSpPr>
            <a:spLocks noChangeShapeType="1"/>
          </p:cNvSpPr>
          <p:nvPr/>
        </p:nvSpPr>
        <p:spPr bwMode="auto">
          <a:xfrm>
            <a:off x="2895600" y="1752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8" name="Line 24"/>
          <p:cNvSpPr>
            <a:spLocks noChangeShapeType="1"/>
          </p:cNvSpPr>
          <p:nvPr/>
        </p:nvSpPr>
        <p:spPr bwMode="auto">
          <a:xfrm>
            <a:off x="2895600" y="2514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39" name="Line 25"/>
          <p:cNvSpPr>
            <a:spLocks noChangeShapeType="1"/>
          </p:cNvSpPr>
          <p:nvPr/>
        </p:nvSpPr>
        <p:spPr bwMode="auto">
          <a:xfrm>
            <a:off x="2895600" y="35814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40" name="Line 26"/>
          <p:cNvSpPr>
            <a:spLocks noChangeShapeType="1"/>
          </p:cNvSpPr>
          <p:nvPr/>
        </p:nvSpPr>
        <p:spPr bwMode="auto">
          <a:xfrm>
            <a:off x="2895600" y="46482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41" name="Line 27"/>
          <p:cNvSpPr>
            <a:spLocks noChangeShapeType="1"/>
          </p:cNvSpPr>
          <p:nvPr/>
        </p:nvSpPr>
        <p:spPr bwMode="auto">
          <a:xfrm flipH="1">
            <a:off x="2895600" y="1752600"/>
            <a:ext cx="0" cy="2895600"/>
          </a:xfrm>
          <a:prstGeom prst="line">
            <a:avLst/>
          </a:prstGeom>
          <a:noFill/>
          <a:ln w="19050">
            <a:solidFill>
              <a:schemeClr val="tx1"/>
            </a:solidFill>
            <a:round/>
            <a:headEnd/>
            <a:tailEnd/>
          </a:ln>
        </p:spPr>
        <p:txBody>
          <a:bodyPr/>
          <a:lstStyle/>
          <a:p>
            <a:endParaRPr lang="zh-CN" altLang="en-US">
              <a:latin typeface="+mn-ea"/>
            </a:endParaRPr>
          </a:p>
        </p:txBody>
      </p:sp>
      <p:sp>
        <p:nvSpPr>
          <p:cNvPr id="188442" name="Line 28"/>
          <p:cNvSpPr>
            <a:spLocks noChangeShapeType="1"/>
          </p:cNvSpPr>
          <p:nvPr/>
        </p:nvSpPr>
        <p:spPr bwMode="auto">
          <a:xfrm flipV="1">
            <a:off x="5257800" y="1752600"/>
            <a:ext cx="0" cy="3657600"/>
          </a:xfrm>
          <a:prstGeom prst="line">
            <a:avLst/>
          </a:prstGeom>
          <a:noFill/>
          <a:ln w="19050">
            <a:solidFill>
              <a:schemeClr val="tx1"/>
            </a:solidFill>
            <a:round/>
            <a:headEnd/>
            <a:tailEnd/>
          </a:ln>
        </p:spPr>
        <p:txBody>
          <a:bodyPr/>
          <a:lstStyle/>
          <a:p>
            <a:endParaRPr lang="zh-CN" altLang="en-US">
              <a:latin typeface="+mn-ea"/>
            </a:endParaRPr>
          </a:p>
        </p:txBody>
      </p:sp>
      <p:sp>
        <p:nvSpPr>
          <p:cNvPr id="31" name="Line 29"/>
          <p:cNvSpPr>
            <a:spLocks noChangeShapeType="1"/>
          </p:cNvSpPr>
          <p:nvPr/>
        </p:nvSpPr>
        <p:spPr bwMode="auto">
          <a:xfrm flipH="1">
            <a:off x="4953000" y="1524000"/>
            <a:ext cx="914400"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8444" name="Line 30"/>
          <p:cNvSpPr>
            <a:spLocks noChangeShapeType="1"/>
          </p:cNvSpPr>
          <p:nvPr/>
        </p:nvSpPr>
        <p:spPr bwMode="auto">
          <a:xfrm rot="5400000" flipH="1">
            <a:off x="64976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45" name="Line 31"/>
          <p:cNvSpPr>
            <a:spLocks noChangeShapeType="1"/>
          </p:cNvSpPr>
          <p:nvPr/>
        </p:nvSpPr>
        <p:spPr bwMode="auto">
          <a:xfrm rot="5400000" flipH="1">
            <a:off x="6516688" y="2857500"/>
            <a:ext cx="5334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46" name="Line 32"/>
          <p:cNvSpPr>
            <a:spLocks noChangeShapeType="1"/>
          </p:cNvSpPr>
          <p:nvPr/>
        </p:nvSpPr>
        <p:spPr bwMode="auto">
          <a:xfrm>
            <a:off x="2895600" y="53340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47" name="Line 33"/>
          <p:cNvSpPr>
            <a:spLocks noChangeShapeType="1"/>
          </p:cNvSpPr>
          <p:nvPr/>
        </p:nvSpPr>
        <p:spPr bwMode="auto">
          <a:xfrm>
            <a:off x="2895600" y="55626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48" name="Text Box 34"/>
          <p:cNvSpPr txBox="1">
            <a:spLocks noChangeArrowheads="1"/>
          </p:cNvSpPr>
          <p:nvPr/>
        </p:nvSpPr>
        <p:spPr bwMode="auto">
          <a:xfrm>
            <a:off x="2133600" y="1371601"/>
            <a:ext cx="838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8449" name="Line 35"/>
          <p:cNvSpPr>
            <a:spLocks noChangeShapeType="1"/>
          </p:cNvSpPr>
          <p:nvPr/>
        </p:nvSpPr>
        <p:spPr bwMode="auto">
          <a:xfrm>
            <a:off x="2895600" y="1524000"/>
            <a:ext cx="30480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88450" name="Text Box 36"/>
          <p:cNvSpPr txBox="1">
            <a:spLocks noChangeArrowheads="1"/>
          </p:cNvSpPr>
          <p:nvPr/>
        </p:nvSpPr>
        <p:spPr bwMode="auto">
          <a:xfrm>
            <a:off x="2209800" y="4953000"/>
            <a:ext cx="838200" cy="738664"/>
          </a:xfrm>
          <a:prstGeom prst="rect">
            <a:avLst/>
          </a:prstGeom>
          <a:noFill/>
          <a:ln w="9525">
            <a:noFill/>
            <a:miter lim="800000"/>
            <a:headEnd/>
            <a:tailEnd/>
          </a:ln>
        </p:spPr>
        <p:txBody>
          <a:bodyPr>
            <a:spAutoFit/>
          </a:bodyPr>
          <a:lstStyle/>
          <a:p>
            <a:pPr algn="ctr"/>
            <a:r>
              <a:rPr lang="zh-CN" altLang="en-US" sz="1400" b="1">
                <a:solidFill>
                  <a:schemeClr val="folHlink"/>
                </a:solidFill>
                <a:latin typeface="+mn-ea"/>
              </a:rPr>
              <a:t>行选通   </a:t>
            </a:r>
            <a:r>
              <a:rPr lang="en-US" altLang="zh-CN" sz="1400" b="1">
                <a:solidFill>
                  <a:schemeClr val="folHlink"/>
                </a:solidFill>
                <a:latin typeface="+mn-ea"/>
              </a:rPr>
              <a:t>RAS</a:t>
            </a:r>
          </a:p>
          <a:p>
            <a:pPr algn="ctr"/>
            <a:r>
              <a:rPr lang="zh-CN" altLang="en-US" sz="1400" b="1">
                <a:solidFill>
                  <a:schemeClr val="folHlink"/>
                </a:solidFill>
                <a:latin typeface="+mn-ea"/>
              </a:rPr>
              <a:t>刷新</a:t>
            </a:r>
            <a:r>
              <a:rPr lang="en-US" altLang="zh-CN" sz="1400" b="1">
                <a:solidFill>
                  <a:schemeClr val="folHlink"/>
                </a:solidFill>
                <a:latin typeface="+mn-ea"/>
              </a:rPr>
              <a:t>Ref</a:t>
            </a:r>
            <a:endParaRPr lang="en-US" altLang="zh-CN" sz="1400" b="1" baseline="-25000">
              <a:solidFill>
                <a:schemeClr val="folHlink"/>
              </a:solidFill>
              <a:latin typeface="+mn-ea"/>
            </a:endParaRPr>
          </a:p>
        </p:txBody>
      </p:sp>
      <p:grpSp>
        <p:nvGrpSpPr>
          <p:cNvPr id="39" name="Group 37"/>
          <p:cNvGrpSpPr>
            <a:grpSpLocks/>
          </p:cNvGrpSpPr>
          <p:nvPr/>
        </p:nvGrpSpPr>
        <p:grpSpPr bwMode="auto">
          <a:xfrm>
            <a:off x="2057400" y="3060700"/>
            <a:ext cx="990600" cy="584200"/>
            <a:chOff x="192" y="1928"/>
            <a:chExt cx="624" cy="368"/>
          </a:xfrm>
        </p:grpSpPr>
        <p:sp>
          <p:nvSpPr>
            <p:cNvPr id="188479" name="Line 38"/>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latin typeface="+mn-ea"/>
              </a:endParaRPr>
            </a:p>
          </p:txBody>
        </p:sp>
        <p:sp>
          <p:nvSpPr>
            <p:cNvPr id="188480" name="Text Box 39"/>
            <p:cNvSpPr txBox="1">
              <a:spLocks noChangeArrowheads="1"/>
            </p:cNvSpPr>
            <p:nvPr/>
          </p:nvSpPr>
          <p:spPr bwMode="auto">
            <a:xfrm>
              <a:off x="192" y="1928"/>
              <a:ext cx="624" cy="368"/>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地址</a:t>
              </a: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t>
              </a:r>
              <a:r>
                <a:rPr lang="en-US" altLang="zh-CN" sz="1400" b="1" dirty="0">
                  <a:solidFill>
                    <a:schemeClr val="folHlink"/>
                  </a:solidFill>
                  <a:latin typeface="+mn-ea"/>
                </a:rPr>
                <a:t>A</a:t>
              </a:r>
              <a:r>
                <a:rPr lang="en-US" altLang="zh-CN" sz="1400" b="1" baseline="-25000" dirty="0">
                  <a:solidFill>
                    <a:schemeClr val="folHlink"/>
                  </a:solidFill>
                  <a:latin typeface="+mn-ea"/>
                </a:rPr>
                <a:t>10</a:t>
              </a:r>
            </a:p>
          </p:txBody>
        </p:sp>
      </p:grpSp>
      <p:sp>
        <p:nvSpPr>
          <p:cNvPr id="42" name="Text Box 40"/>
          <p:cNvSpPr txBox="1">
            <a:spLocks noChangeArrowheads="1"/>
          </p:cNvSpPr>
          <p:nvPr/>
        </p:nvSpPr>
        <p:spPr bwMode="auto">
          <a:xfrm>
            <a:off x="4876800" y="914401"/>
            <a:ext cx="1219200" cy="523875"/>
          </a:xfrm>
          <a:prstGeom prst="rect">
            <a:avLst/>
          </a:prstGeom>
          <a:noFill/>
          <a:ln w="9525">
            <a:noFill/>
            <a:miter lim="800000"/>
            <a:headEnd/>
            <a:tailEnd/>
          </a:ln>
        </p:spPr>
        <p:txBody>
          <a:bodyPr>
            <a:spAutoFit/>
          </a:bodyPr>
          <a:lstStyle/>
          <a:p>
            <a:pPr algn="ctr"/>
            <a:r>
              <a:rPr lang="zh-CN" altLang="en-US" sz="1400" b="1" dirty="0">
                <a:solidFill>
                  <a:schemeClr val="folHlink"/>
                </a:solidFill>
                <a:latin typeface="+mn-ea"/>
              </a:rPr>
              <a:t>列地址</a:t>
            </a: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sp>
        <p:nvSpPr>
          <p:cNvPr id="188453" name="Text Box 41"/>
          <p:cNvSpPr txBox="1">
            <a:spLocks noChangeArrowheads="1"/>
          </p:cNvSpPr>
          <p:nvPr/>
        </p:nvSpPr>
        <p:spPr bwMode="auto">
          <a:xfrm>
            <a:off x="4876800" y="3871914"/>
            <a:ext cx="1219200" cy="523875"/>
          </a:xfrm>
          <a:prstGeom prst="rect">
            <a:avLst/>
          </a:prstGeom>
          <a:noFill/>
          <a:ln w="9525">
            <a:noFill/>
            <a:miter lim="800000"/>
            <a:headEnd/>
            <a:tailEnd/>
          </a:ln>
        </p:spPr>
        <p:txBody>
          <a:bodyPr>
            <a:spAutoFit/>
          </a:bodyPr>
          <a:lstStyle/>
          <a:p>
            <a:pPr algn="ctr"/>
            <a:r>
              <a:rPr lang="zh-CN" altLang="en-US" sz="1400" b="1">
                <a:solidFill>
                  <a:schemeClr val="folHlink"/>
                </a:solidFill>
                <a:latin typeface="+mn-ea"/>
              </a:rPr>
              <a:t>行地址</a:t>
            </a:r>
          </a:p>
          <a:p>
            <a:pPr algn="ctr"/>
            <a:r>
              <a:rPr lang="en-US" altLang="zh-CN" sz="1400" b="1">
                <a:solidFill>
                  <a:schemeClr val="folHlink"/>
                </a:solidFill>
                <a:latin typeface="+mn-ea"/>
              </a:rPr>
              <a:t>RA</a:t>
            </a:r>
            <a:r>
              <a:rPr lang="en-US" altLang="zh-CN" sz="1400" b="1" baseline="-25000">
                <a:solidFill>
                  <a:schemeClr val="folHlink"/>
                </a:solidFill>
                <a:latin typeface="+mn-ea"/>
              </a:rPr>
              <a:t>0</a:t>
            </a:r>
            <a:r>
              <a:rPr lang="en-US" altLang="zh-CN" sz="1400" b="1">
                <a:solidFill>
                  <a:schemeClr val="folHlink"/>
                </a:solidFill>
                <a:latin typeface="+mn-ea"/>
              </a:rPr>
              <a:t>~RA</a:t>
            </a:r>
            <a:r>
              <a:rPr lang="en-US" altLang="zh-CN" sz="1400" b="1" baseline="-25000">
                <a:solidFill>
                  <a:schemeClr val="folHlink"/>
                </a:solidFill>
                <a:latin typeface="+mn-ea"/>
              </a:rPr>
              <a:t>10</a:t>
            </a:r>
          </a:p>
        </p:txBody>
      </p:sp>
      <p:sp>
        <p:nvSpPr>
          <p:cNvPr id="188454" name="Rectangle 42"/>
          <p:cNvSpPr>
            <a:spLocks noChangeArrowheads="1"/>
          </p:cNvSpPr>
          <p:nvPr/>
        </p:nvSpPr>
        <p:spPr bwMode="auto">
          <a:xfrm>
            <a:off x="7772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p>
        </p:txBody>
      </p:sp>
      <p:sp>
        <p:nvSpPr>
          <p:cNvPr id="188455" name="Rectangle 43"/>
          <p:cNvSpPr>
            <a:spLocks noChangeArrowheads="1"/>
          </p:cNvSpPr>
          <p:nvPr/>
        </p:nvSpPr>
        <p:spPr bwMode="auto">
          <a:xfrm>
            <a:off x="7772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p>
        </p:txBody>
      </p:sp>
      <p:sp>
        <p:nvSpPr>
          <p:cNvPr id="188456" name="Rectangle 44"/>
          <p:cNvSpPr>
            <a:spLocks noChangeArrowheads="1"/>
          </p:cNvSpPr>
          <p:nvPr/>
        </p:nvSpPr>
        <p:spPr bwMode="auto">
          <a:xfrm>
            <a:off x="7772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p>
        </p:txBody>
      </p:sp>
      <p:sp>
        <p:nvSpPr>
          <p:cNvPr id="188457" name="Rectangle 45"/>
          <p:cNvSpPr>
            <a:spLocks noChangeArrowheads="1"/>
          </p:cNvSpPr>
          <p:nvPr/>
        </p:nvSpPr>
        <p:spPr bwMode="auto">
          <a:xfrm>
            <a:off x="7772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p>
        </p:txBody>
      </p:sp>
      <p:sp>
        <p:nvSpPr>
          <p:cNvPr id="188458" name="Rectangle 46"/>
          <p:cNvSpPr>
            <a:spLocks noChangeArrowheads="1"/>
          </p:cNvSpPr>
          <p:nvPr/>
        </p:nvSpPr>
        <p:spPr bwMode="auto">
          <a:xfrm>
            <a:off x="7772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p>
        </p:txBody>
      </p:sp>
      <p:sp>
        <p:nvSpPr>
          <p:cNvPr id="188459" name="Rectangle 47"/>
          <p:cNvSpPr>
            <a:spLocks noChangeArrowheads="1"/>
          </p:cNvSpPr>
          <p:nvPr/>
        </p:nvSpPr>
        <p:spPr bwMode="auto">
          <a:xfrm>
            <a:off x="7772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p>
        </p:txBody>
      </p:sp>
      <p:sp>
        <p:nvSpPr>
          <p:cNvPr id="188460" name="Rectangle 48"/>
          <p:cNvSpPr>
            <a:spLocks noChangeArrowheads="1"/>
          </p:cNvSpPr>
          <p:nvPr/>
        </p:nvSpPr>
        <p:spPr bwMode="auto">
          <a:xfrm>
            <a:off x="7772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p>
        </p:txBody>
      </p:sp>
      <p:sp>
        <p:nvSpPr>
          <p:cNvPr id="188461" name="Rectangle 49"/>
          <p:cNvSpPr>
            <a:spLocks noChangeArrowheads="1"/>
          </p:cNvSpPr>
          <p:nvPr/>
        </p:nvSpPr>
        <p:spPr bwMode="auto">
          <a:xfrm>
            <a:off x="7772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p>
        </p:txBody>
      </p:sp>
      <p:sp>
        <p:nvSpPr>
          <p:cNvPr id="188462" name="Rectangle 50"/>
          <p:cNvSpPr>
            <a:spLocks noChangeArrowheads="1"/>
          </p:cNvSpPr>
          <p:nvPr/>
        </p:nvSpPr>
        <p:spPr bwMode="auto">
          <a:xfrm>
            <a:off x="7772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p>
        </p:txBody>
      </p:sp>
      <p:sp>
        <p:nvSpPr>
          <p:cNvPr id="188463" name="Rectangle 51"/>
          <p:cNvSpPr>
            <a:spLocks noChangeArrowheads="1"/>
          </p:cNvSpPr>
          <p:nvPr/>
        </p:nvSpPr>
        <p:spPr bwMode="auto">
          <a:xfrm>
            <a:off x="7772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8464" name="Rectangle 52"/>
          <p:cNvSpPr>
            <a:spLocks noChangeArrowheads="1"/>
          </p:cNvSpPr>
          <p:nvPr/>
        </p:nvSpPr>
        <p:spPr bwMode="auto">
          <a:xfrm flipV="1">
            <a:off x="7772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5" name="Rectangle 53"/>
          <p:cNvSpPr>
            <a:spLocks noChangeArrowheads="1"/>
          </p:cNvSpPr>
          <p:nvPr/>
        </p:nvSpPr>
        <p:spPr bwMode="auto">
          <a:xfrm flipV="1">
            <a:off x="7924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6" name="Rectangle 54"/>
          <p:cNvSpPr>
            <a:spLocks noChangeArrowheads="1"/>
          </p:cNvSpPr>
          <p:nvPr/>
        </p:nvSpPr>
        <p:spPr bwMode="auto">
          <a:xfrm flipV="1">
            <a:off x="8077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7" name="Rectangle 55"/>
          <p:cNvSpPr>
            <a:spLocks noChangeArrowheads="1"/>
          </p:cNvSpPr>
          <p:nvPr/>
        </p:nvSpPr>
        <p:spPr bwMode="auto">
          <a:xfrm flipV="1">
            <a:off x="8229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8" name="Rectangle 56"/>
          <p:cNvSpPr>
            <a:spLocks noChangeArrowheads="1"/>
          </p:cNvSpPr>
          <p:nvPr/>
        </p:nvSpPr>
        <p:spPr bwMode="auto">
          <a:xfrm flipV="1">
            <a:off x="8382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9" name="Rectangle 57"/>
          <p:cNvSpPr>
            <a:spLocks noChangeArrowheads="1"/>
          </p:cNvSpPr>
          <p:nvPr/>
        </p:nvSpPr>
        <p:spPr bwMode="auto">
          <a:xfrm flipV="1">
            <a:off x="8534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70" name="Rectangle 58"/>
          <p:cNvSpPr>
            <a:spLocks noChangeArrowheads="1"/>
          </p:cNvSpPr>
          <p:nvPr/>
        </p:nvSpPr>
        <p:spPr bwMode="auto">
          <a:xfrm flipV="1">
            <a:off x="8686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61" name="Rectangle 59"/>
          <p:cNvSpPr>
            <a:spLocks noChangeArrowheads="1"/>
          </p:cNvSpPr>
          <p:nvPr/>
        </p:nvSpPr>
        <p:spPr bwMode="auto">
          <a:xfrm>
            <a:off x="3200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mn-ea"/>
              </a:rPr>
              <a:t>000</a:t>
            </a:r>
            <a:r>
              <a:rPr lang="en-US" altLang="zh-CN" sz="1400" b="1" dirty="0">
                <a:solidFill>
                  <a:srgbClr val="00B050"/>
                </a:solidFill>
                <a:latin typeface="+mn-ea"/>
              </a:rPr>
              <a:t>0000</a:t>
            </a:r>
            <a:r>
              <a:rPr lang="en-US" altLang="zh-CN" sz="1400" b="1" dirty="0">
                <a:solidFill>
                  <a:schemeClr val="bg1"/>
                </a:solidFill>
                <a:latin typeface="+mn-ea"/>
              </a:rPr>
              <a:t>0100</a:t>
            </a:r>
          </a:p>
        </p:txBody>
      </p:sp>
      <p:sp>
        <p:nvSpPr>
          <p:cNvPr id="188472" name="Rectangle 60"/>
          <p:cNvSpPr>
            <a:spLocks noChangeArrowheads="1"/>
          </p:cNvSpPr>
          <p:nvPr/>
        </p:nvSpPr>
        <p:spPr bwMode="auto">
          <a:xfrm>
            <a:off x="3209731" y="3125752"/>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mn-ea"/>
              </a:rPr>
              <a:t>000</a:t>
            </a:r>
            <a:r>
              <a:rPr lang="en-US" altLang="zh-CN" sz="1400" b="1" dirty="0">
                <a:solidFill>
                  <a:srgbClr val="66FF33"/>
                </a:solidFill>
                <a:latin typeface="+mn-ea"/>
              </a:rPr>
              <a:t>0000</a:t>
            </a:r>
            <a:r>
              <a:rPr lang="en-US" altLang="zh-CN" sz="1400" b="1" dirty="0">
                <a:solidFill>
                  <a:schemeClr val="bg1"/>
                </a:solidFill>
                <a:latin typeface="+mn-ea"/>
              </a:rPr>
              <a:t>0100</a:t>
            </a:r>
          </a:p>
        </p:txBody>
      </p:sp>
      <p:sp>
        <p:nvSpPr>
          <p:cNvPr id="188473" name="Rectangle 61"/>
          <p:cNvSpPr>
            <a:spLocks noChangeArrowheads="1"/>
          </p:cNvSpPr>
          <p:nvPr/>
        </p:nvSpPr>
        <p:spPr bwMode="auto">
          <a:xfrm>
            <a:off x="5843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a:solidFill>
                  <a:srgbClr val="003300"/>
                </a:solidFill>
                <a:latin typeface="+mn-ea"/>
              </a:rPr>
              <a:t>512</a:t>
            </a:r>
            <a:r>
              <a:rPr lang="zh-CN" altLang="en-US" sz="1400" b="1">
                <a:solidFill>
                  <a:srgbClr val="003300"/>
                </a:solidFill>
                <a:latin typeface="+mn-ea"/>
              </a:rPr>
              <a:t>*</a:t>
            </a:r>
            <a:r>
              <a:rPr lang="en-US" altLang="zh-CN" sz="1400" b="1">
                <a:solidFill>
                  <a:srgbClr val="003300"/>
                </a:solidFill>
                <a:latin typeface="+mn-ea"/>
              </a:rPr>
              <a:t>4</a:t>
            </a:r>
          </a:p>
          <a:p>
            <a:pPr algn="ctr"/>
            <a:r>
              <a:rPr lang="en-US" altLang="zh-CN" sz="1400" b="1">
                <a:solidFill>
                  <a:srgbClr val="003300"/>
                </a:solidFill>
                <a:latin typeface="+mn-ea"/>
              </a:rPr>
              <a:t>R4</a:t>
            </a:r>
            <a:r>
              <a:rPr lang="zh-CN" altLang="en-US" sz="1400" b="1">
                <a:solidFill>
                  <a:srgbClr val="003300"/>
                </a:solidFill>
                <a:latin typeface="+mn-ea"/>
              </a:rPr>
              <a:t>的内容</a:t>
            </a:r>
          </a:p>
        </p:txBody>
      </p:sp>
      <p:sp>
        <p:nvSpPr>
          <p:cNvPr id="188474" name="Rectangle 63"/>
          <p:cNvSpPr>
            <a:spLocks noChangeArrowheads="1"/>
          </p:cNvSpPr>
          <p:nvPr/>
        </p:nvSpPr>
        <p:spPr bwMode="auto">
          <a:xfrm>
            <a:off x="7772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
        <p:nvSpPr>
          <p:cNvPr id="188475" name="Rectangle 64"/>
          <p:cNvSpPr>
            <a:spLocks noChangeArrowheads="1"/>
          </p:cNvSpPr>
          <p:nvPr/>
        </p:nvSpPr>
        <p:spPr bwMode="auto">
          <a:xfrm>
            <a:off x="7772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p>
        </p:txBody>
      </p:sp>
      <p:sp>
        <p:nvSpPr>
          <p:cNvPr id="14" name="Rectangle 12"/>
          <p:cNvSpPr>
            <a:spLocks noChangeArrowheads="1"/>
          </p:cNvSpPr>
          <p:nvPr/>
        </p:nvSpPr>
        <p:spPr bwMode="auto">
          <a:xfrm>
            <a:off x="8510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I/O</a:t>
            </a:r>
            <a:r>
              <a:rPr lang="zh-CN" altLang="en-US" sz="1400" b="1">
                <a:latin typeface="+mn-ea"/>
              </a:rPr>
              <a:t>控制</a:t>
            </a:r>
          </a:p>
          <a:p>
            <a:pPr algn="ctr"/>
            <a:r>
              <a:rPr lang="zh-CN" altLang="en-US" sz="1400" b="1">
                <a:latin typeface="+mn-ea"/>
              </a:rPr>
              <a:t>和</a:t>
            </a:r>
          </a:p>
          <a:p>
            <a:pPr algn="ctr"/>
            <a:r>
              <a:rPr lang="zh-CN" altLang="en-US" sz="1400" b="1">
                <a:latin typeface="+mn-ea"/>
              </a:rPr>
              <a:t>数据锁存器</a:t>
            </a:r>
          </a:p>
        </p:txBody>
      </p:sp>
      <p:sp>
        <p:nvSpPr>
          <p:cNvPr id="188478" name="Rectangle 9"/>
          <p:cNvSpPr>
            <a:spLocks noChangeArrowheads="1"/>
          </p:cNvSpPr>
          <p:nvPr/>
        </p:nvSpPr>
        <p:spPr bwMode="auto">
          <a:xfrm>
            <a:off x="5843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读出放大和列写选择</a:t>
            </a:r>
          </a:p>
        </p:txBody>
      </p:sp>
    </p:spTree>
    <p:extLst>
      <p:ext uri="{BB962C8B-B14F-4D97-AF65-F5344CB8AC3E}">
        <p14:creationId xmlns:p14="http://schemas.microsoft.com/office/powerpoint/2010/main" val="61640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10000" fill="hold" grpId="0" nodeType="clickEffect">
                                  <p:stCondLst>
                                    <p:cond delay="0"/>
                                  </p:stCondLst>
                                  <p:childTnLst>
                                    <p:anim calcmode="discrete" valueType="str">
                                      <p:cBhvr>
                                        <p:cTn id="2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10000" fill="hold" grpId="0" nodeType="clickEffect">
                                  <p:stCondLst>
                                    <p:cond delay="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4000" fill="hold" grpId="0" nodeType="clickEffect">
                                  <p:stCondLst>
                                    <p:cond delay="0"/>
                                  </p:stCondLst>
                                  <p:childTnLst>
                                    <p:anim calcmode="discrete" valueType="str">
                                      <p:cBhvr>
                                        <p:cTn id="32" dur="1000" fill="hold"/>
                                        <p:tgtEl>
                                          <p:spTgt spid="31"/>
                                        </p:tgtEl>
                                        <p:attrNameLst>
                                          <p:attrName>style.visibility</p:attrName>
                                        </p:attrNameLst>
                                      </p:cBhvr>
                                      <p:tavLst>
                                        <p:tav tm="0">
                                          <p:val>
                                            <p:strVal val="hidden"/>
                                          </p:val>
                                        </p:tav>
                                        <p:tav tm="50000">
                                          <p:val>
                                            <p:strVal val="visible"/>
                                          </p:val>
                                        </p:tav>
                                      </p:tavLst>
                                    </p:anim>
                                  </p:childTnLst>
                                </p:cTn>
                              </p:par>
                              <p:par>
                                <p:cTn id="33" presetID="35" presetClass="emph" presetSubtype="0" repeatCount="4000" fill="hold" grpId="0" nodeType="withEffect">
                                  <p:stCondLst>
                                    <p:cond delay="0"/>
                                  </p:stCondLst>
                                  <p:childTnLst>
                                    <p:anim calcmode="discrete" valueType="str">
                                      <p:cBhvr>
                                        <p:cTn id="34"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4000" fill="hold" grpId="0" nodeType="clickEffect">
                                  <p:stCondLst>
                                    <p:cond delay="0"/>
                                  </p:stCondLst>
                                  <p:childTnLst>
                                    <p:anim calcmode="discrete" valueType="str">
                                      <p:cBhvr>
                                        <p:cTn id="38"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4000" fill="hold" grpId="0" nodeType="clickEffect">
                                  <p:stCondLst>
                                    <p:cond delay="0"/>
                                  </p:stCondLst>
                                  <p:childTnLst>
                                    <p:anim calcmode="discrete" valueType="str">
                                      <p:cBhvr>
                                        <p:cTn id="50"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5" grpId="0" animBg="1"/>
      <p:bldP spid="17" grpId="0" animBg="1"/>
      <p:bldP spid="31" grpId="0" animBg="1"/>
      <p:bldP spid="42" grpId="0"/>
      <p:bldP spid="61" grpId="0" animBg="1"/>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SDRAM</a:t>
            </a:r>
            <a:endParaRPr lang="zh-CN" altLang="en-US" dirty="0"/>
          </a:p>
        </p:txBody>
      </p:sp>
      <p:sp>
        <p:nvSpPr>
          <p:cNvPr id="3" name="内容占位符 2"/>
          <p:cNvSpPr>
            <a:spLocks noGrp="1"/>
          </p:cNvSpPr>
          <p:nvPr>
            <p:ph idx="1"/>
          </p:nvPr>
        </p:nvSpPr>
        <p:spPr>
          <a:xfrm>
            <a:off x="487822" y="942764"/>
            <a:ext cx="10988831" cy="5637024"/>
          </a:xfrm>
        </p:spPr>
        <p:txBody>
          <a:bodyPr>
            <a:normAutofit/>
          </a:bodyPr>
          <a:lstStyle/>
          <a:p>
            <a:r>
              <a:rPr lang="zh-CN" altLang="en-US" dirty="0"/>
              <a:t>同步</a:t>
            </a:r>
            <a:r>
              <a:rPr lang="en-US" altLang="zh-CN" dirty="0"/>
              <a:t>DRAM</a:t>
            </a:r>
            <a:r>
              <a:rPr lang="zh-CN" altLang="en-US" dirty="0"/>
              <a:t>（</a:t>
            </a:r>
            <a:r>
              <a:rPr lang="en-US" altLang="zh-CN" dirty="0"/>
              <a:t>SDRAM</a:t>
            </a:r>
            <a:r>
              <a:rPr lang="zh-CN" altLang="en-US" dirty="0"/>
              <a:t>）</a:t>
            </a:r>
          </a:p>
          <a:p>
            <a:pPr lvl="1"/>
            <a:r>
              <a:rPr lang="zh-CN" altLang="en-US" dirty="0"/>
              <a:t>普通</a:t>
            </a:r>
            <a:r>
              <a:rPr lang="en-US" altLang="zh-CN" dirty="0"/>
              <a:t>DRAM CPU</a:t>
            </a:r>
            <a:r>
              <a:rPr lang="zh-CN" altLang="en-US" dirty="0"/>
              <a:t>访问的过程是先给出要访问单元的地址和控制信号（</a:t>
            </a:r>
            <a:r>
              <a:rPr lang="en-US" altLang="zh-CN" dirty="0"/>
              <a:t>R/W</a:t>
            </a:r>
            <a:r>
              <a:rPr lang="zh-CN" altLang="en-US" dirty="0"/>
              <a:t>），经过一段延迟时间（存取时间）向</a:t>
            </a:r>
            <a:r>
              <a:rPr lang="en-US" altLang="zh-CN" dirty="0"/>
              <a:t>DRAM</a:t>
            </a:r>
            <a:r>
              <a:rPr lang="zh-CN" altLang="en-US" dirty="0"/>
              <a:t>写入数据或从</a:t>
            </a:r>
            <a:r>
              <a:rPr lang="en-US" altLang="zh-CN" dirty="0"/>
              <a:t>DRAM</a:t>
            </a:r>
            <a:r>
              <a:rPr lang="zh-CN" altLang="en-US" dirty="0"/>
              <a:t>中读出数据。在这一段延迟时间内，</a:t>
            </a:r>
            <a:r>
              <a:rPr lang="en-US" altLang="zh-CN" dirty="0"/>
              <a:t>CPU</a:t>
            </a:r>
            <a:r>
              <a:rPr lang="zh-CN" altLang="en-US" dirty="0"/>
              <a:t>只能等待。</a:t>
            </a:r>
            <a:endParaRPr lang="en-US" altLang="zh-CN" dirty="0"/>
          </a:p>
          <a:p>
            <a:pPr lvl="1"/>
            <a:r>
              <a:rPr lang="en-US" altLang="zh-CN" dirty="0"/>
              <a:t>SDRAM</a:t>
            </a:r>
            <a:r>
              <a:rPr lang="zh-CN" altLang="en-US" dirty="0"/>
              <a:t>与</a:t>
            </a:r>
            <a:r>
              <a:rPr lang="en-US" altLang="zh-CN" dirty="0"/>
              <a:t>CPU</a:t>
            </a:r>
            <a:r>
              <a:rPr lang="zh-CN" altLang="en-US" dirty="0"/>
              <a:t>的数据交换时钟信号同步，且以处理器</a:t>
            </a:r>
            <a:r>
              <a:rPr lang="en-US" altLang="zh-CN" dirty="0"/>
              <a:t>/</a:t>
            </a:r>
            <a:r>
              <a:rPr lang="zh-CN" altLang="en-US" dirty="0"/>
              <a:t>主存总线的最高速度运行，不需要等待时间。</a:t>
            </a:r>
          </a:p>
          <a:p>
            <a:r>
              <a:rPr lang="en-US" altLang="zh-CN" dirty="0"/>
              <a:t>DDR SDRAM</a:t>
            </a:r>
          </a:p>
          <a:p>
            <a:pPr lvl="1"/>
            <a:r>
              <a:rPr lang="en-US" altLang="zh-CN" dirty="0"/>
              <a:t>DDR (Double Data Rate) SDRAM</a:t>
            </a:r>
          </a:p>
          <a:p>
            <a:pPr lvl="1"/>
            <a:r>
              <a:rPr lang="zh-CN" altLang="en-US" dirty="0"/>
              <a:t>时钟周期的上沿和下沿分别进行两次数据传输，从而实现双倍数据传输速率</a:t>
            </a:r>
          </a:p>
          <a:p>
            <a:endParaRPr lang="zh-CN" altLang="en-US" dirty="0"/>
          </a:p>
        </p:txBody>
      </p:sp>
    </p:spTree>
    <p:extLst>
      <p:ext uri="{BB962C8B-B14F-4D97-AF65-F5344CB8AC3E}">
        <p14:creationId xmlns:p14="http://schemas.microsoft.com/office/powerpoint/2010/main" val="11878353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a:t>
            </a:r>
          </a:p>
        </p:txBody>
      </p:sp>
      <p:sp>
        <p:nvSpPr>
          <p:cNvPr id="3" name="内容占位符 2"/>
          <p:cNvSpPr>
            <a:spLocks noGrp="1"/>
          </p:cNvSpPr>
          <p:nvPr>
            <p:ph idx="1"/>
          </p:nvPr>
        </p:nvSpPr>
        <p:spPr/>
        <p:txBody>
          <a:bodyPr/>
          <a:lstStyle/>
          <a:p>
            <a:pPr>
              <a:buFont typeface="Wingdings" pitchFamily="2" charset="2"/>
              <a:buChar char="l"/>
              <a:defRPr/>
            </a:pPr>
            <a:r>
              <a:rPr lang="zh-CN" altLang="en-US" dirty="0">
                <a:solidFill>
                  <a:srgbClr val="C00000"/>
                </a:solidFill>
              </a:rPr>
              <a:t>增加</a:t>
            </a:r>
            <a:r>
              <a:rPr lang="en-US" altLang="zh-CN" dirty="0">
                <a:solidFill>
                  <a:srgbClr val="C00000"/>
                </a:solidFill>
              </a:rPr>
              <a:t>Cache</a:t>
            </a:r>
            <a:endParaRPr lang="zh-CN" altLang="en-US" dirty="0">
              <a:solidFill>
                <a:srgbClr val="C00000"/>
              </a:solidFill>
            </a:endParaRPr>
          </a:p>
          <a:p>
            <a:pPr>
              <a:buFont typeface="Wingdings" pitchFamily="2" charset="2"/>
              <a:buChar char="l"/>
              <a:defRPr/>
            </a:pPr>
            <a:r>
              <a:rPr lang="zh-CN" altLang="en-US" dirty="0"/>
              <a:t>采用高速器件提高速度；</a:t>
            </a:r>
          </a:p>
          <a:p>
            <a:pPr>
              <a:buFont typeface="Wingdings" pitchFamily="2" charset="2"/>
              <a:buChar char="l"/>
              <a:defRPr/>
            </a:pPr>
            <a:r>
              <a:rPr lang="zh-CN" altLang="en-US" dirty="0"/>
              <a:t>双端口存储器；</a:t>
            </a:r>
          </a:p>
          <a:p>
            <a:pPr>
              <a:buFont typeface="Wingdings" pitchFamily="2" charset="2"/>
              <a:buChar char="l"/>
              <a:defRPr/>
            </a:pPr>
            <a:r>
              <a:rPr lang="zh-CN" altLang="en-US" dirty="0"/>
              <a:t>增加字长，在每个存储周期中存取多个字；</a:t>
            </a:r>
          </a:p>
          <a:p>
            <a:pPr>
              <a:buFont typeface="Wingdings" pitchFamily="2" charset="2"/>
              <a:buChar char="l"/>
              <a:defRPr/>
            </a:pPr>
            <a:r>
              <a:rPr lang="zh-CN" altLang="en-US" dirty="0"/>
              <a:t>将主存划分为多个模块，多模块并行。</a:t>
            </a:r>
          </a:p>
          <a:p>
            <a:pPr marL="0" indent="0">
              <a:buNone/>
              <a:defRPr/>
            </a:pPr>
            <a:endParaRPr lang="zh-CN" altLang="en-US" dirty="0"/>
          </a:p>
          <a:p>
            <a:endParaRPr lang="zh-CN" altLang="en-US" dirty="0"/>
          </a:p>
        </p:txBody>
      </p:sp>
    </p:spTree>
    <p:extLst>
      <p:ext uri="{BB962C8B-B14F-4D97-AF65-F5344CB8AC3E}">
        <p14:creationId xmlns:p14="http://schemas.microsoft.com/office/powerpoint/2010/main" val="12501794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双端口存储器</a:t>
            </a:r>
          </a:p>
        </p:txBody>
      </p:sp>
      <p:sp>
        <p:nvSpPr>
          <p:cNvPr id="3" name="内容占位符 2"/>
          <p:cNvSpPr>
            <a:spLocks noGrp="1"/>
          </p:cNvSpPr>
          <p:nvPr>
            <p:ph idx="1"/>
          </p:nvPr>
        </p:nvSpPr>
        <p:spPr/>
        <p:txBody>
          <a:bodyPr/>
          <a:lstStyle/>
          <a:p>
            <a:r>
              <a:rPr lang="zh-CN" altLang="en-US" dirty="0"/>
              <a:t>具有两组相互独立的读写控制线路的存储器</a:t>
            </a:r>
          </a:p>
          <a:p>
            <a:r>
              <a:rPr lang="zh-CN" altLang="en-US" dirty="0"/>
              <a:t>两组读写控制线路可以并行操作</a:t>
            </a:r>
          </a:p>
          <a:p>
            <a:r>
              <a:rPr lang="zh-CN" altLang="en-US" dirty="0"/>
              <a:t>当两个端口地址不相同，无冲突，可以并行存取</a:t>
            </a:r>
          </a:p>
          <a:p>
            <a:r>
              <a:rPr lang="zh-CN" altLang="en-US" dirty="0"/>
              <a:t>端口地址相同，发生读写冲突，无法并行存取</a:t>
            </a:r>
          </a:p>
          <a:p>
            <a:endParaRPr lang="zh-CN" altLang="en-US" dirty="0"/>
          </a:p>
        </p:txBody>
      </p:sp>
      <p:grpSp>
        <p:nvGrpSpPr>
          <p:cNvPr id="5" name="Group 5"/>
          <p:cNvGrpSpPr>
            <a:grpSpLocks/>
          </p:cNvGrpSpPr>
          <p:nvPr/>
        </p:nvGrpSpPr>
        <p:grpSpPr bwMode="auto">
          <a:xfrm>
            <a:off x="4804682" y="4506654"/>
            <a:ext cx="790575" cy="1371600"/>
            <a:chOff x="1902" y="2727"/>
            <a:chExt cx="498" cy="864"/>
          </a:xfrm>
        </p:grpSpPr>
        <p:sp>
          <p:nvSpPr>
            <p:cNvPr id="6" name="Line 6"/>
            <p:cNvSpPr>
              <a:spLocks noChangeShapeType="1"/>
            </p:cNvSpPr>
            <p:nvPr/>
          </p:nvSpPr>
          <p:spPr bwMode="auto">
            <a:xfrm>
              <a:off x="1908" y="2727"/>
              <a:ext cx="480" cy="0"/>
            </a:xfrm>
            <a:prstGeom prst="line">
              <a:avLst/>
            </a:prstGeom>
            <a:noFill/>
            <a:ln w="76200">
              <a:solidFill>
                <a:schemeClr val="tx1"/>
              </a:solidFill>
              <a:round/>
              <a:headEnd/>
              <a:tailEnd type="triangle" w="med" len="med"/>
            </a:ln>
          </p:spPr>
          <p:txBody>
            <a:bodyPr/>
            <a:lstStyle/>
            <a:p>
              <a:endParaRPr lang="zh-CN" altLang="en-US"/>
            </a:p>
          </p:txBody>
        </p:sp>
        <p:sp>
          <p:nvSpPr>
            <p:cNvPr id="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8" name="Line 8"/>
            <p:cNvSpPr>
              <a:spLocks noChangeShapeType="1"/>
            </p:cNvSpPr>
            <p:nvPr/>
          </p:nvSpPr>
          <p:spPr bwMode="auto">
            <a:xfrm>
              <a:off x="1902" y="3024"/>
              <a:ext cx="480" cy="0"/>
            </a:xfrm>
            <a:prstGeom prst="line">
              <a:avLst/>
            </a:prstGeom>
            <a:noFill/>
            <a:ln w="19050">
              <a:solidFill>
                <a:schemeClr val="tx1"/>
              </a:solidFill>
              <a:round/>
              <a:headEnd/>
              <a:tailEnd type="triangle" w="med" len="med"/>
            </a:ln>
          </p:spPr>
          <p:txBody>
            <a:bodyPr/>
            <a:lstStyle/>
            <a:p>
              <a:endParaRPr lang="zh-CN" altLang="en-US"/>
            </a:p>
          </p:txBody>
        </p:sp>
        <p:sp>
          <p:nvSpPr>
            <p:cNvPr id="9" name="Line 9"/>
            <p:cNvSpPr>
              <a:spLocks noChangeShapeType="1"/>
            </p:cNvSpPr>
            <p:nvPr/>
          </p:nvSpPr>
          <p:spPr bwMode="auto">
            <a:xfrm>
              <a:off x="1920" y="3312"/>
              <a:ext cx="480" cy="0"/>
            </a:xfrm>
            <a:prstGeom prst="line">
              <a:avLst/>
            </a:prstGeom>
            <a:noFill/>
            <a:ln w="19050">
              <a:solidFill>
                <a:schemeClr val="tx1"/>
              </a:solidFill>
              <a:round/>
              <a:headEnd type="triangle" w="med" len="med"/>
              <a:tailEnd/>
            </a:ln>
          </p:spPr>
          <p:txBody>
            <a:bodyPr/>
            <a:lstStyle/>
            <a:p>
              <a:endParaRPr lang="zh-CN" altLang="en-US"/>
            </a:p>
          </p:txBody>
        </p:sp>
      </p:grpSp>
      <p:sp>
        <p:nvSpPr>
          <p:cNvPr id="10" name="Text Box 10"/>
          <p:cNvSpPr txBox="1">
            <a:spLocks noChangeArrowheads="1"/>
          </p:cNvSpPr>
          <p:nvPr/>
        </p:nvSpPr>
        <p:spPr bwMode="auto">
          <a:xfrm>
            <a:off x="3766457" y="42923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(A</a:t>
            </a:r>
            <a:r>
              <a:rPr lang="en-US" altLang="zh-CN" sz="2000" baseline="-25000">
                <a:solidFill>
                  <a:srgbClr val="0000FF"/>
                </a:solidFill>
                <a:latin typeface="华文新魏" pitchFamily="2" charset="-122"/>
                <a:ea typeface="华文新魏" pitchFamily="2" charset="-122"/>
              </a:rPr>
              <a:t>0-10</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L</a:t>
            </a:r>
          </a:p>
        </p:txBody>
      </p:sp>
      <p:sp>
        <p:nvSpPr>
          <p:cNvPr id="11" name="Text Box 11"/>
          <p:cNvSpPr txBox="1">
            <a:spLocks noChangeArrowheads="1"/>
          </p:cNvSpPr>
          <p:nvPr/>
        </p:nvSpPr>
        <p:spPr bwMode="auto">
          <a:xfrm>
            <a:off x="3766457" y="56639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(D</a:t>
            </a:r>
            <a:r>
              <a:rPr lang="en-US" altLang="zh-CN" sz="2000" baseline="-25000">
                <a:solidFill>
                  <a:srgbClr val="0000FF"/>
                </a:solidFill>
                <a:latin typeface="华文新魏" pitchFamily="2" charset="-122"/>
                <a:ea typeface="华文新魏" pitchFamily="2" charset="-122"/>
              </a:rPr>
              <a:t>0-15</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L</a:t>
            </a:r>
          </a:p>
        </p:txBody>
      </p:sp>
      <p:sp>
        <p:nvSpPr>
          <p:cNvPr id="12" name="Text Box 12"/>
          <p:cNvSpPr txBox="1">
            <a:spLocks noChangeArrowheads="1"/>
          </p:cNvSpPr>
          <p:nvPr/>
        </p:nvSpPr>
        <p:spPr bwMode="auto">
          <a:xfrm>
            <a:off x="3766457" y="52067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BUSY</a:t>
            </a:r>
            <a:r>
              <a:rPr lang="en-US" altLang="zh-CN" sz="2000" baseline="-25000">
                <a:solidFill>
                  <a:srgbClr val="0000FF"/>
                </a:solidFill>
                <a:latin typeface="华文新魏" pitchFamily="2" charset="-122"/>
                <a:ea typeface="华文新魏" pitchFamily="2" charset="-122"/>
              </a:rPr>
              <a:t>L</a:t>
            </a:r>
          </a:p>
        </p:txBody>
      </p:sp>
      <p:sp>
        <p:nvSpPr>
          <p:cNvPr id="13" name="Text Box 13"/>
          <p:cNvSpPr txBox="1">
            <a:spLocks noChangeArrowheads="1"/>
          </p:cNvSpPr>
          <p:nvPr/>
        </p:nvSpPr>
        <p:spPr bwMode="auto">
          <a:xfrm>
            <a:off x="3766457" y="4825742"/>
            <a:ext cx="12954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R/W</a:t>
            </a:r>
            <a:r>
              <a:rPr lang="en-US" altLang="zh-CN" sz="2000" baseline="-25000">
                <a:solidFill>
                  <a:srgbClr val="0000FF"/>
                </a:solidFill>
                <a:latin typeface="华文新魏" pitchFamily="2" charset="-122"/>
                <a:ea typeface="华文新魏" pitchFamily="2" charset="-122"/>
              </a:rPr>
              <a:t>L</a:t>
            </a:r>
          </a:p>
        </p:txBody>
      </p:sp>
      <p:sp>
        <p:nvSpPr>
          <p:cNvPr id="14" name="Line 14"/>
          <p:cNvSpPr>
            <a:spLocks noChangeShapeType="1"/>
          </p:cNvSpPr>
          <p:nvPr/>
        </p:nvSpPr>
        <p:spPr bwMode="auto">
          <a:xfrm flipH="1">
            <a:off x="6509657" y="4506654"/>
            <a:ext cx="762000" cy="0"/>
          </a:xfrm>
          <a:prstGeom prst="line">
            <a:avLst/>
          </a:prstGeom>
          <a:noFill/>
          <a:ln w="76200">
            <a:solidFill>
              <a:schemeClr val="tx1"/>
            </a:solidFill>
            <a:round/>
            <a:headEnd/>
            <a:tailEnd type="triangle" w="med" len="med"/>
          </a:ln>
        </p:spPr>
        <p:txBody>
          <a:bodyPr/>
          <a:lstStyle/>
          <a:p>
            <a:endParaRPr lang="zh-CN" altLang="en-US"/>
          </a:p>
        </p:txBody>
      </p:sp>
      <p:sp>
        <p:nvSpPr>
          <p:cNvPr id="15" name="Line 15"/>
          <p:cNvSpPr>
            <a:spLocks noChangeShapeType="1"/>
          </p:cNvSpPr>
          <p:nvPr/>
        </p:nvSpPr>
        <p:spPr bwMode="auto">
          <a:xfrm flipH="1">
            <a:off x="6509657" y="5878254"/>
            <a:ext cx="76200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6" name="Line 16"/>
          <p:cNvSpPr>
            <a:spLocks noChangeShapeType="1"/>
          </p:cNvSpPr>
          <p:nvPr/>
        </p:nvSpPr>
        <p:spPr bwMode="auto">
          <a:xfrm flipH="1">
            <a:off x="6509657" y="4978141"/>
            <a:ext cx="762000" cy="0"/>
          </a:xfrm>
          <a:prstGeom prst="line">
            <a:avLst/>
          </a:prstGeom>
          <a:noFill/>
          <a:ln w="19050">
            <a:solidFill>
              <a:schemeClr val="tx1"/>
            </a:solidFill>
            <a:round/>
            <a:headEnd/>
            <a:tailEnd type="triangle" w="med" len="med"/>
          </a:ln>
        </p:spPr>
        <p:txBody>
          <a:bodyPr/>
          <a:lstStyle/>
          <a:p>
            <a:endParaRPr lang="zh-CN" altLang="en-US"/>
          </a:p>
        </p:txBody>
      </p:sp>
      <p:sp>
        <p:nvSpPr>
          <p:cNvPr id="17" name="Line 17"/>
          <p:cNvSpPr>
            <a:spLocks noChangeShapeType="1"/>
          </p:cNvSpPr>
          <p:nvPr/>
        </p:nvSpPr>
        <p:spPr bwMode="auto">
          <a:xfrm flipH="1">
            <a:off x="6509657" y="5435341"/>
            <a:ext cx="762000" cy="0"/>
          </a:xfrm>
          <a:prstGeom prst="line">
            <a:avLst/>
          </a:prstGeom>
          <a:noFill/>
          <a:ln w="19050">
            <a:solidFill>
              <a:schemeClr val="tx1"/>
            </a:solidFill>
            <a:round/>
            <a:headEnd type="triangle" w="med" len="med"/>
            <a:tailEnd/>
          </a:ln>
        </p:spPr>
        <p:txBody>
          <a:bodyPr/>
          <a:lstStyle/>
          <a:p>
            <a:endParaRPr lang="zh-CN" altLang="en-US"/>
          </a:p>
        </p:txBody>
      </p:sp>
      <p:sp>
        <p:nvSpPr>
          <p:cNvPr id="18" name="Text Box 18"/>
          <p:cNvSpPr txBox="1">
            <a:spLocks noChangeArrowheads="1"/>
          </p:cNvSpPr>
          <p:nvPr/>
        </p:nvSpPr>
        <p:spPr bwMode="auto">
          <a:xfrm>
            <a:off x="7043057" y="42923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(A</a:t>
            </a:r>
            <a:r>
              <a:rPr lang="en-US" altLang="zh-CN" sz="2000" baseline="-25000">
                <a:solidFill>
                  <a:srgbClr val="0000FF"/>
                </a:solidFill>
                <a:latin typeface="华文新魏" pitchFamily="2" charset="-122"/>
                <a:ea typeface="华文新魏" pitchFamily="2" charset="-122"/>
              </a:rPr>
              <a:t>0-10</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R</a:t>
            </a:r>
          </a:p>
        </p:txBody>
      </p:sp>
      <p:sp>
        <p:nvSpPr>
          <p:cNvPr id="19" name="Text Box 19"/>
          <p:cNvSpPr txBox="1">
            <a:spLocks noChangeArrowheads="1"/>
          </p:cNvSpPr>
          <p:nvPr/>
        </p:nvSpPr>
        <p:spPr bwMode="auto">
          <a:xfrm>
            <a:off x="7043057" y="56639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(D</a:t>
            </a:r>
            <a:r>
              <a:rPr lang="en-US" altLang="zh-CN" sz="2000" baseline="-25000">
                <a:solidFill>
                  <a:srgbClr val="0000FF"/>
                </a:solidFill>
                <a:latin typeface="华文新魏" pitchFamily="2" charset="-122"/>
                <a:ea typeface="华文新魏" pitchFamily="2" charset="-122"/>
              </a:rPr>
              <a:t>0-15</a:t>
            </a:r>
            <a:r>
              <a:rPr lang="en-US" altLang="zh-CN" sz="2000">
                <a:solidFill>
                  <a:srgbClr val="0000FF"/>
                </a:solidFill>
                <a:latin typeface="华文新魏" pitchFamily="2" charset="-122"/>
                <a:ea typeface="华文新魏" pitchFamily="2" charset="-122"/>
              </a:rPr>
              <a:t>)</a:t>
            </a:r>
            <a:r>
              <a:rPr lang="en-US" altLang="zh-CN" sz="2000" baseline="-25000">
                <a:solidFill>
                  <a:srgbClr val="0000FF"/>
                </a:solidFill>
                <a:latin typeface="华文新魏" pitchFamily="2" charset="-122"/>
                <a:ea typeface="华文新魏" pitchFamily="2" charset="-122"/>
              </a:rPr>
              <a:t>R</a:t>
            </a:r>
          </a:p>
        </p:txBody>
      </p:sp>
      <p:sp>
        <p:nvSpPr>
          <p:cNvPr id="20" name="Text Box 20"/>
          <p:cNvSpPr txBox="1">
            <a:spLocks noChangeArrowheads="1"/>
          </p:cNvSpPr>
          <p:nvPr/>
        </p:nvSpPr>
        <p:spPr bwMode="auto">
          <a:xfrm>
            <a:off x="7043057" y="52067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BUSY</a:t>
            </a:r>
            <a:r>
              <a:rPr lang="en-US" altLang="zh-CN" sz="2000" baseline="-25000">
                <a:solidFill>
                  <a:srgbClr val="0000FF"/>
                </a:solidFill>
                <a:latin typeface="华文新魏" pitchFamily="2" charset="-122"/>
                <a:ea typeface="华文新魏" pitchFamily="2" charset="-122"/>
              </a:rPr>
              <a:t>R</a:t>
            </a:r>
          </a:p>
        </p:txBody>
      </p:sp>
      <p:sp>
        <p:nvSpPr>
          <p:cNvPr id="21" name="Text Box 21"/>
          <p:cNvSpPr txBox="1">
            <a:spLocks noChangeArrowheads="1"/>
          </p:cNvSpPr>
          <p:nvPr/>
        </p:nvSpPr>
        <p:spPr bwMode="auto">
          <a:xfrm>
            <a:off x="7043057" y="4825742"/>
            <a:ext cx="1371600" cy="396875"/>
          </a:xfrm>
          <a:prstGeom prst="rect">
            <a:avLst/>
          </a:prstGeom>
          <a:noFill/>
          <a:ln w="9525">
            <a:noFill/>
            <a:miter lim="800000"/>
            <a:headEnd/>
            <a:tailEnd/>
          </a:ln>
        </p:spPr>
        <p:txBody>
          <a:bodyPr>
            <a:spAutoFit/>
          </a:bodyPr>
          <a:lstStyle/>
          <a:p>
            <a:pPr algn="ctr"/>
            <a:r>
              <a:rPr lang="en-US" altLang="zh-CN" sz="2000">
                <a:solidFill>
                  <a:srgbClr val="0000FF"/>
                </a:solidFill>
                <a:latin typeface="华文新魏" pitchFamily="2" charset="-122"/>
                <a:ea typeface="华文新魏" pitchFamily="2" charset="-122"/>
              </a:rPr>
              <a:t>R/W</a:t>
            </a:r>
            <a:r>
              <a:rPr lang="en-US" altLang="zh-CN" sz="2000" baseline="-25000">
                <a:solidFill>
                  <a:srgbClr val="0000FF"/>
                </a:solidFill>
                <a:latin typeface="华文新魏" pitchFamily="2" charset="-122"/>
                <a:ea typeface="华文新魏" pitchFamily="2" charset="-122"/>
              </a:rPr>
              <a:t>R</a:t>
            </a:r>
          </a:p>
        </p:txBody>
      </p:sp>
      <p:sp>
        <p:nvSpPr>
          <p:cNvPr id="4" name="Rectangle 4"/>
          <p:cNvSpPr>
            <a:spLocks noChangeArrowheads="1"/>
          </p:cNvSpPr>
          <p:nvPr/>
        </p:nvSpPr>
        <p:spPr bwMode="auto">
          <a:xfrm>
            <a:off x="5582557" y="4178041"/>
            <a:ext cx="914400" cy="2019300"/>
          </a:xfrm>
          <a:prstGeom prst="rect">
            <a:avLst/>
          </a:prstGeom>
          <a:solidFill>
            <a:srgbClr val="FF9900"/>
          </a:solidFill>
          <a:ln w="19050" algn="ctr">
            <a:solidFill>
              <a:schemeClr val="tx2"/>
            </a:solidFill>
            <a:miter lim="800000"/>
            <a:headEnd type="none" w="sm" len="sm"/>
            <a:tailEnd type="none" w="sm" len="sm"/>
          </a:ln>
          <a:effectLst>
            <a:outerShdw blurRad="50800" dist="38100" dir="5400000" algn="t" rotWithShape="0">
              <a:prstClr val="black">
                <a:alpha val="40000"/>
              </a:prstClr>
            </a:outerShdw>
          </a:effectLst>
        </p:spPr>
        <p:txBody>
          <a:bodyPr vert="eaVert" wrap="none" anchor="ctr"/>
          <a:lstStyle/>
          <a:p>
            <a:pPr algn="ctr">
              <a:defRPr/>
            </a:pPr>
            <a:r>
              <a:rPr lang="zh-CN" altLang="en-US" sz="2400">
                <a:latin typeface="Tahoma" pitchFamily="34" charset="0"/>
              </a:rPr>
              <a:t>存储体</a:t>
            </a:r>
          </a:p>
        </p:txBody>
      </p:sp>
    </p:spTree>
    <p:extLst>
      <p:ext uri="{BB962C8B-B14F-4D97-AF65-F5344CB8AC3E}">
        <p14:creationId xmlns:p14="http://schemas.microsoft.com/office/powerpoint/2010/main" val="289986534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a:t>各芯片地址范围</a:t>
            </a:r>
          </a:p>
        </p:txBody>
      </p:sp>
      <p:sp>
        <p:nvSpPr>
          <p:cNvPr id="169986" name="Rectangle 4"/>
          <p:cNvSpPr>
            <a:spLocks noChangeArrowheads="1"/>
          </p:cNvSpPr>
          <p:nvPr/>
        </p:nvSpPr>
        <p:spPr bwMode="auto">
          <a:xfrm>
            <a:off x="3403851" y="1845366"/>
            <a:ext cx="2016191" cy="3714036"/>
          </a:xfrm>
          <a:prstGeom prst="rect">
            <a:avLst/>
          </a:prstGeom>
          <a:solidFill>
            <a:srgbClr val="66FFCC"/>
          </a:solidFill>
          <a:ln w="28575">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sz="2400" b="1">
              <a:latin typeface="+mn-ea"/>
            </a:endParaRPr>
          </a:p>
        </p:txBody>
      </p:sp>
      <p:sp>
        <p:nvSpPr>
          <p:cNvPr id="169987" name="Line 5"/>
          <p:cNvSpPr>
            <a:spLocks noChangeShapeType="1"/>
          </p:cNvSpPr>
          <p:nvPr/>
        </p:nvSpPr>
        <p:spPr bwMode="auto">
          <a:xfrm>
            <a:off x="3427433" y="2753240"/>
            <a:ext cx="1992610" cy="0"/>
          </a:xfrm>
          <a:prstGeom prst="line">
            <a:avLst/>
          </a:prstGeom>
          <a:noFill/>
          <a:ln w="9525">
            <a:solidFill>
              <a:schemeClr val="tx1"/>
            </a:solidFill>
            <a:round/>
            <a:headEnd/>
            <a:tailEnd/>
          </a:ln>
        </p:spPr>
        <p:txBody>
          <a:bodyPr/>
          <a:lstStyle/>
          <a:p>
            <a:endParaRPr lang="zh-CN" altLang="en-US" sz="2400">
              <a:latin typeface="+mn-ea"/>
            </a:endParaRPr>
          </a:p>
        </p:txBody>
      </p:sp>
      <p:sp>
        <p:nvSpPr>
          <p:cNvPr id="169988" name="Line 6"/>
          <p:cNvSpPr>
            <a:spLocks noChangeShapeType="1"/>
          </p:cNvSpPr>
          <p:nvPr/>
        </p:nvSpPr>
        <p:spPr bwMode="auto">
          <a:xfrm>
            <a:off x="3411713" y="3696487"/>
            <a:ext cx="1998504" cy="0"/>
          </a:xfrm>
          <a:prstGeom prst="line">
            <a:avLst/>
          </a:prstGeom>
          <a:noFill/>
          <a:ln w="9525">
            <a:solidFill>
              <a:schemeClr val="tx1"/>
            </a:solidFill>
            <a:round/>
            <a:headEnd/>
            <a:tailEnd/>
          </a:ln>
        </p:spPr>
        <p:txBody>
          <a:bodyPr/>
          <a:lstStyle/>
          <a:p>
            <a:endParaRPr lang="zh-CN" altLang="en-US" sz="2400">
              <a:latin typeface="+mn-ea"/>
            </a:endParaRPr>
          </a:p>
        </p:txBody>
      </p:sp>
      <p:sp>
        <p:nvSpPr>
          <p:cNvPr id="169989" name="Line 7"/>
          <p:cNvSpPr>
            <a:spLocks noChangeShapeType="1"/>
          </p:cNvSpPr>
          <p:nvPr/>
        </p:nvSpPr>
        <p:spPr bwMode="auto">
          <a:xfrm>
            <a:off x="3411713" y="4641700"/>
            <a:ext cx="2008330" cy="0"/>
          </a:xfrm>
          <a:prstGeom prst="line">
            <a:avLst/>
          </a:prstGeom>
          <a:noFill/>
          <a:ln w="9525">
            <a:solidFill>
              <a:schemeClr val="tx1"/>
            </a:solidFill>
            <a:round/>
            <a:headEnd/>
            <a:tailEnd/>
          </a:ln>
        </p:spPr>
        <p:txBody>
          <a:bodyPr/>
          <a:lstStyle/>
          <a:p>
            <a:endParaRPr lang="zh-CN" altLang="en-US" sz="2400">
              <a:latin typeface="+mn-ea"/>
            </a:endParaRPr>
          </a:p>
        </p:txBody>
      </p:sp>
      <p:sp>
        <p:nvSpPr>
          <p:cNvPr id="1174536" name="Text Box 8"/>
          <p:cNvSpPr txBox="1">
            <a:spLocks noChangeArrowheads="1"/>
          </p:cNvSpPr>
          <p:nvPr/>
        </p:nvSpPr>
        <p:spPr bwMode="auto">
          <a:xfrm>
            <a:off x="4022433" y="1207690"/>
            <a:ext cx="839097" cy="459833"/>
          </a:xfrm>
          <a:prstGeom prst="rect">
            <a:avLst/>
          </a:prstGeom>
          <a:noFill/>
          <a:ln w="16510">
            <a:noFill/>
            <a:miter lim="800000"/>
            <a:headEnd/>
            <a:tailEnd/>
          </a:ln>
        </p:spPr>
        <p:txBody>
          <a:bodyPr lIns="0" tIns="0" rIns="0" bIns="0"/>
          <a:lstStyle/>
          <a:p>
            <a:pPr algn="ctr">
              <a:defRPr/>
            </a:pPr>
            <a:r>
              <a:rPr lang="en-US" altLang="zh-CN" sz="2400" dirty="0">
                <a:latin typeface="+mn-ea"/>
              </a:rPr>
              <a:t>8</a:t>
            </a:r>
            <a:r>
              <a:rPr lang="zh-CN" altLang="en-US" sz="2400" dirty="0">
                <a:latin typeface="+mn-ea"/>
              </a:rPr>
              <a:t>位</a:t>
            </a:r>
            <a:endParaRPr lang="zh-CN" altLang="en-US" sz="2400" dirty="0">
              <a:effectLst>
                <a:outerShdw blurRad="38100" dist="38100" dir="2700000" algn="tl">
                  <a:srgbClr val="C0C0C0"/>
                </a:outerShdw>
              </a:effectLst>
              <a:latin typeface="+mn-ea"/>
            </a:endParaRPr>
          </a:p>
        </p:txBody>
      </p:sp>
      <p:sp>
        <p:nvSpPr>
          <p:cNvPr id="169991" name="AutoShape 9"/>
          <p:cNvSpPr>
            <a:spLocks/>
          </p:cNvSpPr>
          <p:nvPr/>
        </p:nvSpPr>
        <p:spPr bwMode="auto">
          <a:xfrm rot="5400000" flipV="1">
            <a:off x="4311558" y="691854"/>
            <a:ext cx="167033" cy="1982783"/>
          </a:xfrm>
          <a:prstGeom prst="leftBrace">
            <a:avLst>
              <a:gd name="adj1" fmla="val 62815"/>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69992" name="AutoShape 10"/>
          <p:cNvSpPr>
            <a:spLocks/>
          </p:cNvSpPr>
          <p:nvPr/>
        </p:nvSpPr>
        <p:spPr bwMode="auto">
          <a:xfrm flipV="1">
            <a:off x="3097296" y="1853225"/>
            <a:ext cx="214195" cy="856783"/>
          </a:xfrm>
          <a:prstGeom prst="leftBrace">
            <a:avLst>
              <a:gd name="adj1" fmla="val 21167"/>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39" name="Text Box 11"/>
          <p:cNvSpPr txBox="1">
            <a:spLocks noChangeArrowheads="1"/>
          </p:cNvSpPr>
          <p:nvPr/>
        </p:nvSpPr>
        <p:spPr bwMode="auto">
          <a:xfrm>
            <a:off x="2549033" y="2130306"/>
            <a:ext cx="593460" cy="373369"/>
          </a:xfrm>
          <a:prstGeom prst="rect">
            <a:avLst/>
          </a:prstGeom>
          <a:noFill/>
          <a:ln w="16510">
            <a:noFill/>
            <a:miter lim="800000"/>
            <a:headEnd/>
            <a:tailEnd/>
          </a:ln>
        </p:spPr>
        <p:txBody>
          <a:bodyPr lIns="0" tIns="0" rIns="0" bIns="0"/>
          <a:lstStyle/>
          <a:p>
            <a:pPr algn="ctr">
              <a:defRPr/>
            </a:pPr>
            <a:r>
              <a:rPr lang="en-US" altLang="zh-CN" sz="2400" dirty="0">
                <a:latin typeface="+mn-ea"/>
              </a:rPr>
              <a:t>8K</a:t>
            </a:r>
            <a:endParaRPr lang="en-US" altLang="zh-CN" sz="2400" dirty="0">
              <a:effectLst>
                <a:outerShdw blurRad="38100" dist="38100" dir="2700000" algn="tl">
                  <a:srgbClr val="C0C0C0"/>
                </a:outerShdw>
              </a:effectLst>
              <a:latin typeface="+mn-ea"/>
            </a:endParaRPr>
          </a:p>
        </p:txBody>
      </p:sp>
      <p:sp>
        <p:nvSpPr>
          <p:cNvPr id="169994" name="AutoShape 12"/>
          <p:cNvSpPr>
            <a:spLocks/>
          </p:cNvSpPr>
          <p:nvPr/>
        </p:nvSpPr>
        <p:spPr bwMode="auto">
          <a:xfrm flipV="1">
            <a:off x="3097296" y="2796472"/>
            <a:ext cx="214195" cy="858749"/>
          </a:xfrm>
          <a:prstGeom prst="leftBrace">
            <a:avLst>
              <a:gd name="adj1" fmla="val 21215"/>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1" name="Text Box 13"/>
          <p:cNvSpPr txBox="1">
            <a:spLocks noChangeArrowheads="1"/>
          </p:cNvSpPr>
          <p:nvPr/>
        </p:nvSpPr>
        <p:spPr bwMode="auto">
          <a:xfrm>
            <a:off x="2549033" y="3075516"/>
            <a:ext cx="593460" cy="379265"/>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6" name="AutoShape 14"/>
          <p:cNvSpPr>
            <a:spLocks/>
          </p:cNvSpPr>
          <p:nvPr/>
        </p:nvSpPr>
        <p:spPr bwMode="auto">
          <a:xfrm flipV="1">
            <a:off x="3097296" y="3735790"/>
            <a:ext cx="214195" cy="860713"/>
          </a:xfrm>
          <a:prstGeom prst="leftBrace">
            <a:avLst>
              <a:gd name="adj1" fmla="val 21264"/>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3" name="Text Box 15"/>
          <p:cNvSpPr txBox="1">
            <a:spLocks noChangeArrowheads="1"/>
          </p:cNvSpPr>
          <p:nvPr/>
        </p:nvSpPr>
        <p:spPr bwMode="auto">
          <a:xfrm>
            <a:off x="2549033" y="4016799"/>
            <a:ext cx="593460" cy="377299"/>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8" name="AutoShape 16"/>
          <p:cNvSpPr>
            <a:spLocks/>
          </p:cNvSpPr>
          <p:nvPr/>
        </p:nvSpPr>
        <p:spPr bwMode="auto">
          <a:xfrm flipV="1">
            <a:off x="3097296" y="4684932"/>
            <a:ext cx="214195" cy="856783"/>
          </a:xfrm>
          <a:prstGeom prst="leftBrace">
            <a:avLst>
              <a:gd name="adj1" fmla="val 21167"/>
              <a:gd name="adj2" fmla="val 50000"/>
            </a:avLst>
          </a:prstGeom>
          <a:noFill/>
          <a:ln w="9525">
            <a:solidFill>
              <a:schemeClr val="tx1"/>
            </a:solidFill>
            <a:round/>
            <a:headEnd/>
            <a:tailEnd/>
          </a:ln>
        </p:spPr>
        <p:txBody>
          <a:bodyPr/>
          <a:lstStyle/>
          <a:p>
            <a:pPr algn="ctr"/>
            <a:endParaRPr lang="zh-CN" altLang="en-US" sz="2400">
              <a:latin typeface="+mn-ea"/>
            </a:endParaRPr>
          </a:p>
        </p:txBody>
      </p:sp>
      <p:sp>
        <p:nvSpPr>
          <p:cNvPr id="1174545" name="Text Box 17"/>
          <p:cNvSpPr txBox="1">
            <a:spLocks noChangeArrowheads="1"/>
          </p:cNvSpPr>
          <p:nvPr/>
        </p:nvSpPr>
        <p:spPr bwMode="auto">
          <a:xfrm>
            <a:off x="2549033" y="4965942"/>
            <a:ext cx="593460" cy="375334"/>
          </a:xfrm>
          <a:prstGeom prst="rect">
            <a:avLst/>
          </a:prstGeom>
          <a:noFill/>
          <a:ln w="16510">
            <a:noFill/>
            <a:miter lim="800000"/>
            <a:headEnd/>
            <a:tailEnd/>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174546" name="Text Box 18"/>
          <p:cNvSpPr txBox="1">
            <a:spLocks noChangeArrowheads="1"/>
          </p:cNvSpPr>
          <p:nvPr/>
        </p:nvSpPr>
        <p:spPr bwMode="auto">
          <a:xfrm>
            <a:off x="4081808" y="2140129"/>
            <a:ext cx="668133" cy="369438"/>
          </a:xfrm>
          <a:prstGeom prst="rect">
            <a:avLst/>
          </a:prstGeom>
          <a:noFill/>
          <a:ln w="16510">
            <a:noFill/>
            <a:miter lim="800000"/>
            <a:headEnd/>
            <a:tailEnd/>
          </a:ln>
        </p:spPr>
        <p:txBody>
          <a:bodyPr lIns="0" tIns="0" rIns="0" bIns="0"/>
          <a:lstStyle/>
          <a:p>
            <a:pPr algn="ctr">
              <a:defRPr/>
            </a:pPr>
            <a:r>
              <a:rPr lang="en-US" altLang="zh-CN" sz="2400">
                <a:latin typeface="+mn-ea"/>
              </a:rPr>
              <a:t>1</a:t>
            </a:r>
            <a:endParaRPr lang="en-US" altLang="zh-CN" sz="2400">
              <a:effectLst>
                <a:outerShdw blurRad="38100" dist="38100" dir="2700000" algn="tl">
                  <a:srgbClr val="C0C0C0"/>
                </a:outerShdw>
              </a:effectLst>
              <a:latin typeface="+mn-ea"/>
            </a:endParaRPr>
          </a:p>
        </p:txBody>
      </p:sp>
      <p:sp>
        <p:nvSpPr>
          <p:cNvPr id="1174547" name="Text Box 19"/>
          <p:cNvSpPr txBox="1">
            <a:spLocks noChangeArrowheads="1"/>
          </p:cNvSpPr>
          <p:nvPr/>
        </p:nvSpPr>
        <p:spPr bwMode="auto">
          <a:xfrm>
            <a:off x="4081808" y="3049972"/>
            <a:ext cx="668133" cy="379263"/>
          </a:xfrm>
          <a:prstGeom prst="rect">
            <a:avLst/>
          </a:prstGeom>
          <a:noFill/>
          <a:ln w="16510">
            <a:noFill/>
            <a:miter lim="800000"/>
            <a:headEnd/>
            <a:tailEnd/>
          </a:ln>
        </p:spPr>
        <p:txBody>
          <a:bodyPr lIns="0" tIns="0" rIns="0" bIns="0"/>
          <a:lstStyle/>
          <a:p>
            <a:pPr algn="ctr">
              <a:defRPr/>
            </a:pPr>
            <a:r>
              <a:rPr lang="en-US" altLang="zh-CN" sz="2400">
                <a:latin typeface="+mn-ea"/>
              </a:rPr>
              <a:t>2</a:t>
            </a:r>
            <a:endParaRPr lang="en-US" altLang="zh-CN" sz="2400">
              <a:effectLst>
                <a:outerShdw blurRad="38100" dist="38100" dir="2700000" algn="tl">
                  <a:srgbClr val="C0C0C0"/>
                </a:outerShdw>
              </a:effectLst>
              <a:latin typeface="+mn-ea"/>
            </a:endParaRPr>
          </a:p>
        </p:txBody>
      </p:sp>
      <p:sp>
        <p:nvSpPr>
          <p:cNvPr id="1174548" name="Text Box 20"/>
          <p:cNvSpPr txBox="1">
            <a:spLocks noChangeArrowheads="1"/>
          </p:cNvSpPr>
          <p:nvPr/>
        </p:nvSpPr>
        <p:spPr bwMode="auto">
          <a:xfrm>
            <a:off x="4081808" y="4020730"/>
            <a:ext cx="668133" cy="379263"/>
          </a:xfrm>
          <a:prstGeom prst="rect">
            <a:avLst/>
          </a:prstGeom>
          <a:noFill/>
          <a:ln w="16510">
            <a:noFill/>
            <a:miter lim="800000"/>
            <a:headEnd/>
            <a:tailEnd/>
          </a:ln>
        </p:spPr>
        <p:txBody>
          <a:bodyPr lIns="0" tIns="0" rIns="0" bIns="0"/>
          <a:lstStyle/>
          <a:p>
            <a:pPr algn="ctr">
              <a:defRPr/>
            </a:pPr>
            <a:r>
              <a:rPr lang="en-US" altLang="zh-CN" sz="2400">
                <a:latin typeface="+mn-ea"/>
              </a:rPr>
              <a:t>3</a:t>
            </a:r>
            <a:endParaRPr lang="en-US" altLang="zh-CN" sz="2400">
              <a:effectLst>
                <a:outerShdw blurRad="38100" dist="38100" dir="2700000" algn="tl">
                  <a:srgbClr val="C0C0C0"/>
                </a:outerShdw>
              </a:effectLst>
              <a:latin typeface="+mn-ea"/>
            </a:endParaRPr>
          </a:p>
        </p:txBody>
      </p:sp>
      <p:sp>
        <p:nvSpPr>
          <p:cNvPr id="1174549" name="Text Box 21"/>
          <p:cNvSpPr txBox="1">
            <a:spLocks noChangeArrowheads="1"/>
          </p:cNvSpPr>
          <p:nvPr/>
        </p:nvSpPr>
        <p:spPr bwMode="auto">
          <a:xfrm>
            <a:off x="4081808" y="4918780"/>
            <a:ext cx="668133" cy="375334"/>
          </a:xfrm>
          <a:prstGeom prst="rect">
            <a:avLst/>
          </a:prstGeom>
          <a:noFill/>
          <a:ln w="16510">
            <a:noFill/>
            <a:miter lim="800000"/>
            <a:headEnd/>
            <a:tailEnd/>
          </a:ln>
        </p:spPr>
        <p:txBody>
          <a:bodyPr lIns="0" tIns="0" rIns="0" bIns="0"/>
          <a:lstStyle/>
          <a:p>
            <a:pPr algn="ctr">
              <a:defRPr/>
            </a:pPr>
            <a:r>
              <a:rPr lang="en-US" altLang="zh-CN" sz="2400">
                <a:latin typeface="+mn-ea"/>
              </a:rPr>
              <a:t>4</a:t>
            </a:r>
            <a:endParaRPr lang="en-US" altLang="zh-CN" sz="2400">
              <a:effectLst>
                <a:outerShdw blurRad="38100" dist="38100" dir="2700000" algn="tl">
                  <a:srgbClr val="C0C0C0"/>
                </a:outerShdw>
              </a:effectLst>
              <a:latin typeface="+mn-ea"/>
            </a:endParaRPr>
          </a:p>
        </p:txBody>
      </p:sp>
      <p:sp>
        <p:nvSpPr>
          <p:cNvPr id="1174550" name="Text Box 22"/>
          <p:cNvSpPr txBox="1">
            <a:spLocks noChangeArrowheads="1"/>
          </p:cNvSpPr>
          <p:nvPr/>
        </p:nvSpPr>
        <p:spPr bwMode="auto">
          <a:xfrm>
            <a:off x="3317387" y="5639970"/>
            <a:ext cx="2210735" cy="453937"/>
          </a:xfrm>
          <a:prstGeom prst="rect">
            <a:avLst/>
          </a:prstGeom>
          <a:noFill/>
          <a:ln w="16510">
            <a:noFill/>
            <a:miter lim="800000"/>
            <a:headEnd/>
            <a:tailEnd/>
          </a:ln>
        </p:spPr>
        <p:txBody>
          <a:bodyPr lIns="0" tIns="0" rIns="0" bIns="0"/>
          <a:lstStyle/>
          <a:p>
            <a:pPr algn="ctr">
              <a:defRPr/>
            </a:pPr>
            <a:r>
              <a:rPr lang="en-US" altLang="zh-CN" sz="2400" dirty="0">
                <a:latin typeface="+mn-ea"/>
              </a:rPr>
              <a:t>D</a:t>
            </a:r>
            <a:r>
              <a:rPr lang="en-US" altLang="zh-CN" sz="2400" baseline="-25000" dirty="0">
                <a:latin typeface="+mn-ea"/>
              </a:rPr>
              <a:t>7</a:t>
            </a:r>
            <a:r>
              <a:rPr lang="en-US" altLang="zh-CN" sz="2400" dirty="0">
                <a:latin typeface="+mn-ea"/>
              </a:rPr>
              <a:t>D</a:t>
            </a:r>
            <a:r>
              <a:rPr lang="en-US" altLang="zh-CN" sz="2400" baseline="-25000" dirty="0">
                <a:latin typeface="+mn-ea"/>
              </a:rPr>
              <a:t>6</a:t>
            </a:r>
            <a:r>
              <a:rPr lang="en-US" altLang="zh-CN" sz="2400" dirty="0">
                <a:latin typeface="+mn-ea"/>
              </a:rPr>
              <a:t>…D</a:t>
            </a:r>
            <a:r>
              <a:rPr lang="en-US" altLang="zh-CN" sz="2400" baseline="-25000" dirty="0">
                <a:latin typeface="+mn-ea"/>
              </a:rPr>
              <a:t>1</a:t>
            </a:r>
            <a:r>
              <a:rPr lang="en-US" altLang="zh-CN" sz="2400" dirty="0">
                <a:latin typeface="+mn-ea"/>
              </a:rPr>
              <a:t>D</a:t>
            </a:r>
            <a:r>
              <a:rPr lang="en-US" altLang="zh-CN" sz="2400" baseline="-25000" dirty="0">
                <a:latin typeface="+mn-ea"/>
              </a:rPr>
              <a:t>0</a:t>
            </a:r>
            <a:endParaRPr lang="en-US" altLang="zh-CN" sz="2400" dirty="0">
              <a:effectLst>
                <a:outerShdw blurRad="38100" dist="38100" dir="2700000" algn="tl">
                  <a:srgbClr val="C0C0C0"/>
                </a:outerShdw>
              </a:effectLst>
              <a:latin typeface="+mn-ea"/>
            </a:endParaRPr>
          </a:p>
        </p:txBody>
      </p:sp>
      <p:grpSp>
        <p:nvGrpSpPr>
          <p:cNvPr id="8" name="组合 7"/>
          <p:cNvGrpSpPr/>
          <p:nvPr/>
        </p:nvGrpSpPr>
        <p:grpSpPr>
          <a:xfrm>
            <a:off x="6010773" y="1377671"/>
            <a:ext cx="3580409" cy="1320546"/>
            <a:chOff x="6236691" y="1420703"/>
            <a:chExt cx="3580409" cy="1320546"/>
          </a:xfrm>
        </p:grpSpPr>
        <p:grpSp>
          <p:nvGrpSpPr>
            <p:cNvPr id="2" name="Group 23"/>
            <p:cNvGrpSpPr>
              <a:grpSpLocks/>
            </p:cNvGrpSpPr>
            <p:nvPr/>
          </p:nvGrpSpPr>
          <p:grpSpPr bwMode="auto">
            <a:xfrm>
              <a:off x="6236691" y="1420703"/>
              <a:ext cx="3580409" cy="471624"/>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14</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13</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12</a:t>
                </a:r>
              </a:p>
            </p:txBody>
          </p:sp>
          <p:sp>
            <p:nvSpPr>
              <p:cNvPr id="170076"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rPr>
                  <a:t>0</a:t>
                </a:r>
              </a:p>
            </p:txBody>
          </p:sp>
        </p:grpSp>
        <p:grpSp>
          <p:nvGrpSpPr>
            <p:cNvPr id="3" name="Group 26"/>
            <p:cNvGrpSpPr>
              <a:grpSpLocks/>
            </p:cNvGrpSpPr>
            <p:nvPr/>
          </p:nvGrpSpPr>
          <p:grpSpPr bwMode="auto">
            <a:xfrm>
              <a:off x="6319987" y="1892327"/>
              <a:ext cx="3301365" cy="848922"/>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grpSp>
        <p:nvGrpSpPr>
          <p:cNvPr id="4" name="Group 43"/>
          <p:cNvGrpSpPr>
            <a:grpSpLocks/>
          </p:cNvGrpSpPr>
          <p:nvPr/>
        </p:nvGrpSpPr>
        <p:grpSpPr bwMode="auto">
          <a:xfrm>
            <a:off x="6094069" y="2792542"/>
            <a:ext cx="3301365" cy="848922"/>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nvGrpSpPr>
          <p:cNvPr id="5" name="Group 60"/>
          <p:cNvGrpSpPr>
            <a:grpSpLocks/>
          </p:cNvGrpSpPr>
          <p:nvPr/>
        </p:nvGrpSpPr>
        <p:grpSpPr bwMode="auto">
          <a:xfrm>
            <a:off x="6094069" y="3735789"/>
            <a:ext cx="3301365" cy="848922"/>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grpSp>
        <p:nvGrpSpPr>
          <p:cNvPr id="6" name="Group 77"/>
          <p:cNvGrpSpPr>
            <a:grpSpLocks/>
          </p:cNvGrpSpPr>
          <p:nvPr/>
        </p:nvGrpSpPr>
        <p:grpSpPr bwMode="auto">
          <a:xfrm>
            <a:off x="6094069" y="4679036"/>
            <a:ext cx="3301365" cy="848922"/>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p>
          </p:txBody>
        </p:sp>
      </p:grpSp>
    </p:spTree>
    <p:extLst>
      <p:ext uri="{BB962C8B-B14F-4D97-AF65-F5344CB8AC3E}">
        <p14:creationId xmlns:p14="http://schemas.microsoft.com/office/powerpoint/2010/main" val="280932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问题引入</a:t>
            </a:r>
          </a:p>
        </p:txBody>
      </p:sp>
      <p:sp>
        <p:nvSpPr>
          <p:cNvPr id="3" name="内容占位符 2"/>
          <p:cNvSpPr>
            <a:spLocks noGrp="1"/>
          </p:cNvSpPr>
          <p:nvPr>
            <p:ph idx="1"/>
          </p:nvPr>
        </p:nvSpPr>
        <p:spPr/>
        <p:txBody>
          <a:bodyPr/>
          <a:lstStyle/>
          <a:p>
            <a:r>
              <a:rPr lang="zh-CN" altLang="en-US" dirty="0"/>
              <a:t>优化主存性能的方法</a:t>
            </a:r>
          </a:p>
          <a:p>
            <a:pPr lvl="1"/>
            <a:r>
              <a:rPr lang="zh-CN" altLang="en-US" sz="2400" dirty="0"/>
              <a:t>增加</a:t>
            </a:r>
            <a:r>
              <a:rPr lang="en-US" altLang="zh-CN" sz="2400" dirty="0"/>
              <a:t>Cache</a:t>
            </a:r>
            <a:endParaRPr lang="zh-CN" altLang="en-US" sz="2400" dirty="0"/>
          </a:p>
          <a:p>
            <a:pPr lvl="1"/>
            <a:r>
              <a:rPr lang="zh-CN" altLang="en-US" sz="2400" dirty="0"/>
              <a:t>采用高速器件提高速度</a:t>
            </a:r>
          </a:p>
          <a:p>
            <a:pPr lvl="1"/>
            <a:r>
              <a:rPr lang="zh-CN" altLang="en-US" sz="2400" dirty="0"/>
              <a:t>双端口存储器</a:t>
            </a:r>
          </a:p>
          <a:p>
            <a:r>
              <a:rPr lang="zh-CN" altLang="en-US" dirty="0"/>
              <a:t>两条</a:t>
            </a:r>
            <a:r>
              <a:rPr lang="en-US" altLang="zh-CN" dirty="0"/>
              <a:t>8G</a:t>
            </a:r>
            <a:r>
              <a:rPr lang="zh-CN" altLang="en-US" dirty="0"/>
              <a:t>内存条   单条</a:t>
            </a:r>
            <a:r>
              <a:rPr lang="en-US" altLang="zh-CN" dirty="0"/>
              <a:t>16G</a:t>
            </a:r>
            <a:r>
              <a:rPr lang="zh-CN" altLang="en-US" dirty="0"/>
              <a:t>内存条    性能差异？</a:t>
            </a:r>
          </a:p>
          <a:p>
            <a:endParaRPr lang="zh-CN" altLang="en-US"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885" t="563" r="800"/>
          <a:stretch/>
        </p:blipFill>
        <p:spPr>
          <a:xfrm>
            <a:off x="7766462" y="3455719"/>
            <a:ext cx="3681351" cy="2792492"/>
          </a:xfrm>
          <a:prstGeom prst="rect">
            <a:avLst/>
          </a:prstGeom>
          <a:ln>
            <a:noFill/>
          </a:ln>
        </p:spPr>
      </p:pic>
    </p:spTree>
    <p:extLst>
      <p:ext uri="{BB962C8B-B14F-4D97-AF65-F5344CB8AC3E}">
        <p14:creationId xmlns:p14="http://schemas.microsoft.com/office/powerpoint/2010/main" val="293239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9.1|73.2|3.8|65|10|19.2|8.7|8.1|6.6|7.2|2|9.8|3.2|4.6|7.5|9.6|12|1.9|1.2|2.2|1.7|1.6|1.7"/>
</p:tagLst>
</file>

<file path=ppt/tags/tag11.xml><?xml version="1.0" encoding="utf-8"?>
<p:tagLst xmlns:a="http://schemas.openxmlformats.org/drawingml/2006/main" xmlns:r="http://schemas.openxmlformats.org/officeDocument/2006/relationships" xmlns:p="http://schemas.openxmlformats.org/presentationml/2006/main">
  <p:tag name="TIMING" val="|20.6|5.7|1.9|1.7|4.4|4.5|2.8|22.6|36|9.2|12.4|39.1|2.9|6.3|3.1|2.1|27.5|7.4"/>
</p:tagLst>
</file>

<file path=ppt/tags/tag12.xml><?xml version="1.0" encoding="utf-8"?>
<p:tagLst xmlns:a="http://schemas.openxmlformats.org/drawingml/2006/main" xmlns:r="http://schemas.openxmlformats.org/officeDocument/2006/relationships" xmlns:p="http://schemas.openxmlformats.org/presentationml/2006/main">
  <p:tag name="TIMING" val="|20.4|10.6|0.8|45.6|3.7|19.8|15.3|7.3|25.7|26.4|1.9|4.9|13.1|7.9|2.1|5|5.9|4.1|1.6|5.6|1.5|1.7|1.3|1.2|1.1"/>
</p:tagLst>
</file>

<file path=ppt/tags/tag13.xml><?xml version="1.0" encoding="utf-8"?>
<p:tagLst xmlns:a="http://schemas.openxmlformats.org/drawingml/2006/main" xmlns:r="http://schemas.openxmlformats.org/officeDocument/2006/relationships" xmlns:p="http://schemas.openxmlformats.org/presentationml/2006/main">
  <p:tag name="TIMING" val="|20.4|10.6|0.8|45.6|3.7|19.8|15.3|7.3|25.7|26.4|1.9|4.9|13.1|7.9|2.1|5|5.9|4.1|1.6|5.6|1.5|1.7|1.3|1.2|1.1"/>
</p:tagLst>
</file>

<file path=ppt/tags/tag14.xml><?xml version="1.0" encoding="utf-8"?>
<p:tagLst xmlns:a="http://schemas.openxmlformats.org/drawingml/2006/main" xmlns:r="http://schemas.openxmlformats.org/officeDocument/2006/relationships" xmlns:p="http://schemas.openxmlformats.org/presentationml/2006/main">
  <p:tag name="TIMING" val="|6.9|2.9|31.3|9.8|13.4|3.6|7.4|67|5.5"/>
</p:tagLst>
</file>

<file path=ppt/tags/tag15.xml><?xml version="1.0" encoding="utf-8"?>
<p:tagLst xmlns:a="http://schemas.openxmlformats.org/drawingml/2006/main" xmlns:r="http://schemas.openxmlformats.org/officeDocument/2006/relationships" xmlns:p="http://schemas.openxmlformats.org/presentationml/2006/main">
  <p:tag name="TIMING" val="|14.9|18.9|29.7|0.9|4.7|11.8|7.8|3.9|6.7|0.6|6.9|4.4|0.4|3.1|5.7|15.2|10.7|1.3|76.4"/>
</p:tagLst>
</file>

<file path=ppt/tags/tag16.xml><?xml version="1.0" encoding="utf-8"?>
<p:tagLst xmlns:a="http://schemas.openxmlformats.org/drawingml/2006/main" xmlns:r="http://schemas.openxmlformats.org/officeDocument/2006/relationships" xmlns:p="http://schemas.openxmlformats.org/presentationml/2006/main">
  <p:tag name="TIMING" val="|10.4|147.1|51|15.1|6.2|2.1|4.5|6.4|17.8|4.6|5.5|4.1|2.9|11.9|3|27.7|1.9|1.4|33.7"/>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5.xml><?xml version="1.0" encoding="utf-8"?>
<p:tagLst xmlns:a="http://schemas.openxmlformats.org/drawingml/2006/main" xmlns:r="http://schemas.openxmlformats.org/officeDocument/2006/relationships" xmlns:p="http://schemas.openxmlformats.org/presentationml/2006/main">
  <p:tag name="TIMING" val="|18.7|1.1|1.2|1.3|3.2|1|3.5|2.3|2.4|0.9|0.8|1.5"/>
</p:tagLst>
</file>

<file path=ppt/tags/tag6.xml><?xml version="1.0" encoding="utf-8"?>
<p:tagLst xmlns:a="http://schemas.openxmlformats.org/drawingml/2006/main" xmlns:r="http://schemas.openxmlformats.org/officeDocument/2006/relationships" xmlns:p="http://schemas.openxmlformats.org/presentationml/2006/main">
  <p:tag name="TIMING" val="|7.4"/>
</p:tagLst>
</file>

<file path=ppt/tags/tag7.xml><?xml version="1.0" encoding="utf-8"?>
<p:tagLst xmlns:a="http://schemas.openxmlformats.org/drawingml/2006/main" xmlns:r="http://schemas.openxmlformats.org/officeDocument/2006/relationships" xmlns:p="http://schemas.openxmlformats.org/presentationml/2006/main">
  <p:tag name="TIMING" val="|4.9|7.9|21.4|35.7|8.9|6.5|18.1|3.6|10|26.2|23.9|2.8|8.2|11.9|19.2|2.3|9.7|7|1.4|10.8"/>
</p:tagLst>
</file>

<file path=ppt/tags/tag8.xml><?xml version="1.0" encoding="utf-8"?>
<p:tagLst xmlns:a="http://schemas.openxmlformats.org/drawingml/2006/main" xmlns:r="http://schemas.openxmlformats.org/officeDocument/2006/relationships" xmlns:p="http://schemas.openxmlformats.org/presentationml/2006/main">
  <p:tag name="TIMING" val="|6.5|12.5|7.9|4.8|2.3|29.5|2.6|39.1|8.1|22.6|13.4|19.9|22.2|49.5"/>
</p:tagLst>
</file>

<file path=ppt/tags/tag9.xml><?xml version="1.0" encoding="utf-8"?>
<p:tagLst xmlns:a="http://schemas.openxmlformats.org/drawingml/2006/main" xmlns:r="http://schemas.openxmlformats.org/officeDocument/2006/relationships" xmlns:p="http://schemas.openxmlformats.org/presentationml/2006/main">
  <p:tag name="TIMING" val="|4.9|7.9|21.4|35.7|8.9|6.5|18.1|3.6|10|26.2|23.9|2.8|8.2|11.9|19.2|2.3|9.7|7|1.4|1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9674</TotalTime>
  <Words>18481</Words>
  <Application>Microsoft Office PowerPoint</Application>
  <PresentationFormat>宽屏</PresentationFormat>
  <Paragraphs>4952</Paragraphs>
  <Slides>273</Slides>
  <Notes>30</Notes>
  <HiddenSlides>0</HiddenSlides>
  <MMClips>0</MMClips>
  <ScaleCrop>false</ScaleCrop>
  <HeadingPairs>
    <vt:vector size="8" baseType="variant">
      <vt:variant>
        <vt:lpstr>已用的字体</vt:lpstr>
      </vt:variant>
      <vt:variant>
        <vt:i4>28</vt:i4>
      </vt:variant>
      <vt:variant>
        <vt:lpstr>主题</vt:lpstr>
      </vt:variant>
      <vt:variant>
        <vt:i4>7</vt:i4>
      </vt:variant>
      <vt:variant>
        <vt:lpstr>嵌入 OLE 服务器</vt:lpstr>
      </vt:variant>
      <vt:variant>
        <vt:i4>3</vt:i4>
      </vt:variant>
      <vt:variant>
        <vt:lpstr>幻灯片标题</vt:lpstr>
      </vt:variant>
      <vt:variant>
        <vt:i4>273</vt:i4>
      </vt:variant>
    </vt:vector>
  </HeadingPairs>
  <TitlesOfParts>
    <vt:vector size="311" baseType="lpstr">
      <vt:lpstr>Segoe UI Black</vt:lpstr>
      <vt:lpstr>Algerian</vt:lpstr>
      <vt:lpstr>Brush Script MT</vt:lpstr>
      <vt:lpstr>华文琥珀</vt:lpstr>
      <vt:lpstr>Cambria Math</vt:lpstr>
      <vt:lpstr>书体坊兰亭体</vt:lpstr>
      <vt:lpstr>Times New Roman</vt:lpstr>
      <vt:lpstr>Arial</vt:lpstr>
      <vt:lpstr>华文新魏</vt:lpstr>
      <vt:lpstr>宋体</vt:lpstr>
      <vt:lpstr>Wingdings</vt:lpstr>
      <vt:lpstr>Segoe UI</vt:lpstr>
      <vt:lpstr>Arial Narrow</vt:lpstr>
      <vt:lpstr>微软雅黑</vt:lpstr>
      <vt:lpstr>Calibri</vt:lpstr>
      <vt:lpstr>Verdana</vt:lpstr>
      <vt:lpstr>MS UI Gothic</vt:lpstr>
      <vt:lpstr>Helvetica</vt:lpstr>
      <vt:lpstr>黑体</vt:lpstr>
      <vt:lpstr>Consolas</vt:lpstr>
      <vt:lpstr>Tahoma</vt:lpstr>
      <vt:lpstr>义启小楷书</vt:lpstr>
      <vt:lpstr>华文细黑</vt:lpstr>
      <vt:lpstr>Courier New</vt:lpstr>
      <vt:lpstr>楷体</vt:lpstr>
      <vt:lpstr>Symbol</vt:lpstr>
      <vt:lpstr>方正舒体</vt:lpstr>
      <vt:lpstr>等线</vt:lpstr>
      <vt:lpstr>Office 主题​​</vt:lpstr>
      <vt:lpstr>1_nordridesign</vt:lpstr>
      <vt:lpstr>2_nordridesign</vt:lpstr>
      <vt:lpstr>自定义设计方案</vt:lpstr>
      <vt:lpstr>Office 主题</vt:lpstr>
      <vt:lpstr>3_nordridesign</vt:lpstr>
      <vt:lpstr>4_nordridesign</vt:lpstr>
      <vt:lpstr>Picture</vt:lpstr>
      <vt:lpstr>图片</vt:lpstr>
      <vt:lpstr>Equation</vt:lpstr>
      <vt:lpstr>PowerPoint 演示文稿</vt:lpstr>
      <vt:lpstr>PowerPoint 演示文稿</vt:lpstr>
      <vt:lpstr>本章主要内容</vt:lpstr>
      <vt:lpstr>花样繁多的存储器</vt:lpstr>
      <vt:lpstr>4.1 存储器概述</vt:lpstr>
      <vt:lpstr>存储器分类</vt:lpstr>
      <vt:lpstr>按存储介质分</vt:lpstr>
      <vt:lpstr>按存取方式分</vt:lpstr>
      <vt:lpstr>按读/写功能分</vt:lpstr>
      <vt:lpstr>按信息的可保存性分</vt:lpstr>
      <vt:lpstr>按在计算机系统中的作用分</vt:lpstr>
      <vt:lpstr>存储系统主要技术指标</vt:lpstr>
      <vt:lpstr>存储系统分层结构</vt:lpstr>
      <vt:lpstr>本章主要内容</vt:lpstr>
      <vt:lpstr>主存储器</vt:lpstr>
      <vt:lpstr>主存储器特征</vt:lpstr>
      <vt:lpstr>主存储器</vt:lpstr>
      <vt:lpstr>半导体存储器如何存储数据？</vt:lpstr>
      <vt:lpstr>随机存取存储器（Random Access Memory）</vt:lpstr>
      <vt:lpstr>六管SRAM存储器   (SRAM Cell)</vt:lpstr>
      <vt:lpstr>MOS管的特性</vt:lpstr>
      <vt:lpstr>MOS管等效开关电路</vt:lpstr>
      <vt:lpstr>六管SRAM存储器两种状态</vt:lpstr>
      <vt:lpstr>钟摆三种状态</vt:lpstr>
      <vt:lpstr>六管SRAM存储器读操作</vt:lpstr>
      <vt:lpstr>六管SRAM存储器写操作</vt:lpstr>
      <vt:lpstr>位存储体封装与扩展</vt:lpstr>
      <vt:lpstr>64x64 存储矩阵</vt:lpstr>
      <vt:lpstr>一次读出一行</vt:lpstr>
      <vt:lpstr>4k*4位存储体</vt:lpstr>
      <vt:lpstr>地址译码器</vt:lpstr>
      <vt:lpstr>Logisim中的译码器</vt:lpstr>
      <vt:lpstr>Logisim中的多路选择器</vt:lpstr>
      <vt:lpstr>Logisim中的解复用器</vt:lpstr>
      <vt:lpstr>译码方式</vt:lpstr>
      <vt:lpstr>静态存储器芯片结构</vt:lpstr>
      <vt:lpstr>驱动器与I/O电路</vt:lpstr>
      <vt:lpstr>2114引脚图</vt:lpstr>
      <vt:lpstr>SRAM内部结构</vt:lpstr>
      <vt:lpstr>如何提高存储密度</vt:lpstr>
      <vt:lpstr>四管DRAM存储器</vt:lpstr>
      <vt:lpstr>四管DRAM存储器写操作</vt:lpstr>
      <vt:lpstr>四管DRAM存储器读操作</vt:lpstr>
      <vt:lpstr>四管DRAM存储器刷新</vt:lpstr>
      <vt:lpstr>进一步提高存储密度</vt:lpstr>
      <vt:lpstr>单管DRAM存储器</vt:lpstr>
      <vt:lpstr>DRAM 刷新</vt:lpstr>
      <vt:lpstr>集中刷新方式</vt:lpstr>
      <vt:lpstr>分散刷新方式</vt:lpstr>
      <vt:lpstr>异步刷新方式</vt:lpstr>
      <vt:lpstr>2116引脚图</vt:lpstr>
      <vt:lpstr>主存储器</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E2PROM</vt:lpstr>
      <vt:lpstr>易失性半导体存储器 VOLATILE</vt:lpstr>
      <vt:lpstr>非易失性半导体存储器 NON-VOLATILE</vt:lpstr>
      <vt:lpstr>闪速存储器 Flash Memory</vt:lpstr>
      <vt:lpstr>MRAM  (Magneto resistive RAM)</vt:lpstr>
      <vt:lpstr>MRAM  (Magneto resistive RAM)</vt:lpstr>
      <vt:lpstr>半导体存储器对比</vt:lpstr>
      <vt:lpstr>主存储器</vt:lpstr>
      <vt:lpstr>主存储器与CPU的连接</vt:lpstr>
      <vt:lpstr>存储器扩展</vt:lpstr>
      <vt:lpstr>字长扩展举例</vt:lpstr>
      <vt:lpstr>字长扩展（DBUS）</vt:lpstr>
      <vt:lpstr>字数扩展(ABUS)</vt:lpstr>
      <vt:lpstr>综合扩展</vt:lpstr>
      <vt:lpstr>16*16点阵字库设计</vt:lpstr>
      <vt:lpstr>字库设计实验</vt:lpstr>
      <vt:lpstr>汉字字库自动测试</vt:lpstr>
      <vt:lpstr>芯片表示的主存空间</vt:lpstr>
      <vt:lpstr>各芯片地址范围</vt:lpstr>
      <vt:lpstr>综合扩展举例</vt:lpstr>
      <vt:lpstr>地址范围</vt:lpstr>
      <vt:lpstr>1、8K×1 ROM、RAM</vt:lpstr>
      <vt:lpstr>2、 8K×8 ROM ，4K×8 RAM </vt:lpstr>
      <vt:lpstr>3、 16K×8 ROM， 4K×8 RAM</vt:lpstr>
      <vt:lpstr>MIPS 存储器设计</vt:lpstr>
      <vt:lpstr>主存中的数据组织</vt:lpstr>
      <vt:lpstr>主存储器</vt:lpstr>
      <vt:lpstr>高速存储器</vt:lpstr>
      <vt:lpstr>DRAM的发展</vt:lpstr>
      <vt:lpstr>解决之道</vt:lpstr>
      <vt:lpstr>EDRAM芯片（增强型DRAM）1M×4位</vt:lpstr>
      <vt:lpstr>EDRAM芯片读取过程（1）</vt:lpstr>
      <vt:lpstr>EDRAM芯片读取过程（2）</vt:lpstr>
      <vt:lpstr>SDRAM</vt:lpstr>
      <vt:lpstr>解决之道</vt:lpstr>
      <vt:lpstr>双端口存储器</vt:lpstr>
      <vt:lpstr>各芯片地址范围</vt:lpstr>
      <vt:lpstr>问题引入</vt:lpstr>
      <vt:lpstr>优化主存性能的方法</vt:lpstr>
      <vt:lpstr>单体多字存储器</vt:lpstr>
      <vt:lpstr>多体并行存储器 （多体交叉存储器）</vt:lpstr>
      <vt:lpstr>多模块顺序存储器（地址总线扩展，容量扩展）</vt:lpstr>
      <vt:lpstr>多模块交叉存储器</vt:lpstr>
      <vt:lpstr>顺序编址与交叉编址</vt:lpstr>
      <vt:lpstr>多体并行存储器</vt:lpstr>
      <vt:lpstr>交叉编址顺序访问时可按流水方式存取</vt:lpstr>
      <vt:lpstr>多体并行存储器（优化）</vt:lpstr>
      <vt:lpstr>双通道内存实例  128bit</vt:lpstr>
      <vt:lpstr>双通道内存性能评测</vt:lpstr>
      <vt:lpstr>单通道内存与双通道内存</vt:lpstr>
      <vt:lpstr>U盘与SSD性能差异？  </vt:lpstr>
      <vt:lpstr>SSD 拆解</vt:lpstr>
      <vt:lpstr>本章主要内容</vt:lpstr>
      <vt:lpstr>高速缓冲存储器</vt:lpstr>
      <vt:lpstr>U盘到底是否需要安全删除？</vt:lpstr>
      <vt:lpstr>U盘缓冲原理</vt:lpstr>
      <vt:lpstr>缓冲的意义</vt:lpstr>
      <vt:lpstr>如何进行系统级存储性能优化？</vt:lpstr>
      <vt:lpstr>层次性存储系统对读写性能的改善</vt:lpstr>
      <vt:lpstr>数据访问局部性（程序局部性）</vt:lpstr>
      <vt:lpstr>程序局部性举例</vt:lpstr>
      <vt:lpstr>程序局部性举例</vt:lpstr>
      <vt:lpstr>图书馆与Cache的类比</vt:lpstr>
      <vt:lpstr>cache基本思想</vt:lpstr>
      <vt:lpstr>cache读操作流程</vt:lpstr>
      <vt:lpstr>cache写操作流程</vt:lpstr>
      <vt:lpstr>U盘使用中的一些误区</vt:lpstr>
      <vt:lpstr>U盘免安全删除的方法</vt:lpstr>
      <vt:lpstr>Multi-level caches</vt:lpstr>
      <vt:lpstr>cache 术语</vt:lpstr>
      <vt:lpstr>cache 术语</vt:lpstr>
      <vt:lpstr>cache关键技术</vt:lpstr>
      <vt:lpstr>如何查找</vt:lpstr>
      <vt:lpstr>相联存储器 associative memory </vt:lpstr>
      <vt:lpstr>相联存储器——逻辑框图</vt:lpstr>
      <vt:lpstr>相联存储器  读逻辑实现</vt:lpstr>
      <vt:lpstr>相联存储器</vt:lpstr>
      <vt:lpstr>CPU cache基本组织方式</vt:lpstr>
      <vt:lpstr>块地址与块内地址</vt:lpstr>
      <vt:lpstr>CPU cache系统读过程</vt:lpstr>
      <vt:lpstr>CPU cache 读操作</vt:lpstr>
      <vt:lpstr>CPU cache系统写过程</vt:lpstr>
      <vt:lpstr>CPU cache 写操作</vt:lpstr>
      <vt:lpstr>cache关键技术</vt:lpstr>
      <vt:lpstr>主存与cache地址映射关系</vt:lpstr>
      <vt:lpstr>全相联映射</vt:lpstr>
      <vt:lpstr>全相联映射逻辑实现 (工程观)</vt:lpstr>
      <vt:lpstr>全相联存储器硬件开销</vt:lpstr>
      <vt:lpstr>全相联映射动态载入过程</vt:lpstr>
      <vt:lpstr>全相联应用场合</vt:lpstr>
      <vt:lpstr>直接相联映射</vt:lpstr>
      <vt:lpstr>直接相联映射逻辑实现 (工程观)</vt:lpstr>
      <vt:lpstr>直接相联映射载入过程</vt:lpstr>
      <vt:lpstr>直接相联映射</vt:lpstr>
      <vt:lpstr>直接相联应用场合</vt:lpstr>
      <vt:lpstr>组相联映射</vt:lpstr>
      <vt:lpstr>组相联映射逻辑实现 (工程观)</vt:lpstr>
      <vt:lpstr>组相联存储器硬件开销</vt:lpstr>
      <vt:lpstr>组相联映射动态载入过程</vt:lpstr>
      <vt:lpstr>不同映射方式主存地址划分</vt:lpstr>
      <vt:lpstr>组相联应用场合</vt:lpstr>
      <vt:lpstr>例题1</vt:lpstr>
      <vt:lpstr>例题2</vt:lpstr>
      <vt:lpstr>高速缓冲存储器</vt:lpstr>
      <vt:lpstr>替换策略与写操作策略</vt:lpstr>
      <vt:lpstr>Cache先进先出替换策略(FIFO)</vt:lpstr>
      <vt:lpstr>Cache最不经常使用算法(LFU)</vt:lpstr>
      <vt:lpstr>Cache近期最久未使用算法(LRU)</vt:lpstr>
      <vt:lpstr>LRU算法软件实现</vt:lpstr>
      <vt:lpstr>先进先出策略下的替换颠簸</vt:lpstr>
      <vt:lpstr>写入策略</vt:lpstr>
      <vt:lpstr>cache对存储系统性能的影响</vt:lpstr>
      <vt:lpstr>cache命中率</vt:lpstr>
      <vt:lpstr>cache的命中率与cache容量的关系</vt:lpstr>
      <vt:lpstr>块容量与命中率    Is bigger always better?</vt:lpstr>
      <vt:lpstr>地址映射与命中率</vt:lpstr>
      <vt:lpstr>高速缓冲存储器</vt:lpstr>
      <vt:lpstr>块设备缓存</vt:lpstr>
      <vt:lpstr>硬盘缓存</vt:lpstr>
      <vt:lpstr>WEB cache </vt:lpstr>
      <vt:lpstr>Intel Pentium cache hierarchy</vt:lpstr>
      <vt:lpstr>Intel Itanium® 3级Cache</vt:lpstr>
      <vt:lpstr>IBM Power4 , 1999</vt:lpstr>
      <vt:lpstr>But What About More “Typical” Processors</vt:lpstr>
      <vt:lpstr>Intel Pentium 4, 2.2 GHz Processor</vt:lpstr>
      <vt:lpstr>Examples of caching in the hierarchy</vt:lpstr>
      <vt:lpstr>本章主要内容</vt:lpstr>
      <vt:lpstr>虚拟存储器</vt:lpstr>
      <vt:lpstr>虚拟内存实例</vt:lpstr>
      <vt:lpstr>页式虚拟地址空间</vt:lpstr>
      <vt:lpstr>Page  table（页表，查找表）</vt:lpstr>
      <vt:lpstr>页式虚拟存储器结构</vt:lpstr>
      <vt:lpstr>实地址计算机系统</vt:lpstr>
      <vt:lpstr>虚地址计算机系统</vt:lpstr>
      <vt:lpstr>缺页 Page Faults </vt:lpstr>
      <vt:lpstr>层次性结构</vt:lpstr>
      <vt:lpstr>虚拟存储器本质</vt:lpstr>
      <vt:lpstr>与CPU cache的相似之处</vt:lpstr>
      <vt:lpstr>与CPU cache的差异</vt:lpstr>
      <vt:lpstr>段式管理</vt:lpstr>
      <vt:lpstr>页式管理</vt:lpstr>
      <vt:lpstr>段页式管理</vt:lpstr>
      <vt:lpstr>虚拟地址物理地址  （页命中）</vt:lpstr>
      <vt:lpstr>虚拟地址物理地址（缺页）</vt:lpstr>
      <vt:lpstr>虚存，cache，主存层次</vt:lpstr>
      <vt:lpstr>快表提高页式管理速度</vt:lpstr>
      <vt:lpstr>经快慢表实现内部地址转换</vt:lpstr>
      <vt:lpstr>TLB 命中</vt:lpstr>
      <vt:lpstr>TLB 缺失</vt:lpstr>
      <vt:lpstr>虚拟地址物理地址流程</vt:lpstr>
      <vt:lpstr>虚拟存储器载入过程</vt:lpstr>
      <vt:lpstr>存储保护的基本概念</vt:lpstr>
      <vt:lpstr>本章主要内容</vt:lpstr>
      <vt:lpstr>外存储器</vt:lpstr>
      <vt:lpstr>磁表面存储器原理</vt:lpstr>
      <vt:lpstr>磁记录原理</vt:lpstr>
      <vt:lpstr>磁记录特点</vt:lpstr>
      <vt:lpstr>磁记录读写原理</vt:lpstr>
      <vt:lpstr>磁性材料物理特性</vt:lpstr>
      <vt:lpstr>记录方式</vt:lpstr>
      <vt:lpstr>不归零制NRZ  (Not Return Zero)</vt:lpstr>
      <vt:lpstr>调相制、调频制</vt:lpstr>
      <vt:lpstr>磁记录方式</vt:lpstr>
      <vt:lpstr>硬盘存储器</vt:lpstr>
      <vt:lpstr>硬盘基本组成</vt:lpstr>
      <vt:lpstr>Disk operation (multi-platter view)</vt:lpstr>
      <vt:lpstr>磁盘数据分布</vt:lpstr>
      <vt:lpstr>Disk geometry (muliple-platter view)</vt:lpstr>
      <vt:lpstr>Disk operation (single-platter view)</vt:lpstr>
      <vt:lpstr>磁盘信息编址和记录格式</vt:lpstr>
      <vt:lpstr>Invention of HDD: 1956</vt:lpstr>
      <vt:lpstr>PowerPoint 演示文稿</vt:lpstr>
      <vt:lpstr>PowerPoint 演示文稿</vt:lpstr>
      <vt:lpstr>50 Years and Still Going…</vt:lpstr>
      <vt:lpstr>Recording</vt:lpstr>
      <vt:lpstr>硬盘发展</vt:lpstr>
      <vt:lpstr>SSD超越，硬盘末日黄花</vt:lpstr>
      <vt:lpstr>硬盘存储器技术指标</vt:lpstr>
      <vt:lpstr>存储密度</vt:lpstr>
      <vt:lpstr>磁盘容量计算</vt:lpstr>
      <vt:lpstr>数据传输率 byte/s</vt:lpstr>
      <vt:lpstr>平均定位时间</vt:lpstr>
      <vt:lpstr>磁盘访问时间</vt:lpstr>
      <vt:lpstr>Disk access time example</vt:lpstr>
      <vt:lpstr>Important points</vt:lpstr>
      <vt:lpstr>例题</vt:lpstr>
      <vt:lpstr>光盘存储器</vt:lpstr>
      <vt:lpstr>光记录基本原理</vt:lpstr>
      <vt:lpstr>数据读出</vt:lpstr>
      <vt:lpstr>只读型光盘</vt:lpstr>
      <vt:lpstr>CD-DA   Compact Disc Digital Audio</vt:lpstr>
      <vt:lpstr>CD-ROM  CD Read Only Memory</vt:lpstr>
      <vt:lpstr>CD-I   CD-Interactive</vt:lpstr>
      <vt:lpstr>Video CD </vt:lpstr>
      <vt:lpstr>可写一次型光盘</vt:lpstr>
      <vt:lpstr>可重写型光盘</vt:lpstr>
      <vt:lpstr>MO磁光盘</vt:lpstr>
      <vt:lpstr>MO磁光盘</vt:lpstr>
      <vt:lpstr>PD 相变盘</vt:lpstr>
      <vt:lpstr>CD-RW   CD-ReWritable</vt:lpstr>
      <vt:lpstr>DVD</vt:lpstr>
      <vt:lpstr>新一代DVD两大阵营</vt:lpstr>
      <vt:lpstr>第三代蓝光盘</vt:lpstr>
      <vt:lpstr>不同盘片比较</vt:lpstr>
      <vt:lpstr>光斑尺寸D,数值孔径NA,波长</vt:lpstr>
      <vt:lpstr>OPU</vt:lpstr>
      <vt:lpstr>光盘存储器的特点</vt:lpstr>
      <vt:lpstr>光驱的工作原理</vt:lpstr>
      <vt:lpstr>PowerPoint 演示文稿</vt:lpstr>
      <vt:lpstr>光驱的速度</vt:lpstr>
      <vt:lpstr>课后作业</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大萝卜</cp:lastModifiedBy>
  <cp:revision>1842</cp:revision>
  <cp:lastPrinted>2019-09-24T12:30:12Z</cp:lastPrinted>
  <dcterms:created xsi:type="dcterms:W3CDTF">2018-05-09T10:41:00Z</dcterms:created>
  <dcterms:modified xsi:type="dcterms:W3CDTF">2019-11-13T12:23:04Z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